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4"/>
  </p:sldMasterIdLst>
  <p:notesMasterIdLst>
    <p:notesMasterId r:id="rId38"/>
  </p:notesMasterIdLst>
  <p:handoutMasterIdLst>
    <p:handoutMasterId r:id="rId39"/>
  </p:handoutMasterIdLst>
  <p:sldIdLst>
    <p:sldId id="376" r:id="rId5"/>
    <p:sldId id="347" r:id="rId6"/>
    <p:sldId id="348" r:id="rId7"/>
    <p:sldId id="381" r:id="rId8"/>
    <p:sldId id="412" r:id="rId9"/>
    <p:sldId id="382" r:id="rId10"/>
    <p:sldId id="383" r:id="rId11"/>
    <p:sldId id="384" r:id="rId12"/>
    <p:sldId id="385" r:id="rId13"/>
    <p:sldId id="386" r:id="rId14"/>
    <p:sldId id="387" r:id="rId15"/>
    <p:sldId id="388" r:id="rId16"/>
    <p:sldId id="407" r:id="rId17"/>
    <p:sldId id="389" r:id="rId18"/>
    <p:sldId id="390" r:id="rId19"/>
    <p:sldId id="408" r:id="rId20"/>
    <p:sldId id="391" r:id="rId21"/>
    <p:sldId id="392" r:id="rId22"/>
    <p:sldId id="409" r:id="rId23"/>
    <p:sldId id="393" r:id="rId24"/>
    <p:sldId id="410" r:id="rId25"/>
    <p:sldId id="394" r:id="rId26"/>
    <p:sldId id="395" r:id="rId27"/>
    <p:sldId id="396" r:id="rId28"/>
    <p:sldId id="397" r:id="rId29"/>
    <p:sldId id="411" r:id="rId30"/>
    <p:sldId id="399" r:id="rId31"/>
    <p:sldId id="400" r:id="rId32"/>
    <p:sldId id="402" r:id="rId33"/>
    <p:sldId id="401" r:id="rId34"/>
    <p:sldId id="403" r:id="rId35"/>
    <p:sldId id="404" r:id="rId36"/>
    <p:sldId id="377"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376"/>
            <p14:sldId id="347"/>
            <p14:sldId id="348"/>
          </p14:sldIdLst>
        </p14:section>
        <p14:section name="Content pages" id="{7E28E96D-50B7-3247-AD53-91BDC15BF350}">
          <p14:sldIdLst>
            <p14:sldId id="381"/>
            <p14:sldId id="412"/>
            <p14:sldId id="382"/>
            <p14:sldId id="383"/>
            <p14:sldId id="384"/>
            <p14:sldId id="385"/>
            <p14:sldId id="386"/>
            <p14:sldId id="387"/>
            <p14:sldId id="388"/>
            <p14:sldId id="407"/>
            <p14:sldId id="389"/>
            <p14:sldId id="390"/>
            <p14:sldId id="408"/>
            <p14:sldId id="391"/>
            <p14:sldId id="392"/>
            <p14:sldId id="409"/>
            <p14:sldId id="393"/>
            <p14:sldId id="410"/>
            <p14:sldId id="394"/>
            <p14:sldId id="395"/>
            <p14:sldId id="396"/>
            <p14:sldId id="397"/>
            <p14:sldId id="411"/>
            <p14:sldId id="399"/>
            <p14:sldId id="400"/>
            <p14:sldId id="402"/>
            <p14:sldId id="401"/>
            <p14:sldId id="403"/>
            <p14:sldId id="404"/>
          </p14:sldIdLst>
        </p14:section>
        <p14:section name="Back pages" id="{464B67E6-705F-6C47-96AB-B85029C642B4}">
          <p14:sldIdLst>
            <p14:sldId id="37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WB" initials="T" lastIdx="1" clrIdx="0"/>
  <p:cmAuthor id="1" name="Vedavathi.IM" initials="IM"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8D6"/>
    <a:srgbClr val="02163E"/>
    <a:srgbClr val="0C6126"/>
    <a:srgbClr val="3F3F3F"/>
    <a:srgbClr val="0E715F"/>
    <a:srgbClr val="3650B8"/>
    <a:srgbClr val="0A5BBA"/>
    <a:srgbClr val="FFF30A"/>
    <a:srgbClr val="15AEEF"/>
    <a:srgbClr val="001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995" autoAdjust="0"/>
    <p:restoredTop sz="79598" autoAdjust="0"/>
  </p:normalViewPr>
  <p:slideViewPr>
    <p:cSldViewPr snapToObjects="1">
      <p:cViewPr varScale="1">
        <p:scale>
          <a:sx n="107" d="100"/>
          <a:sy n="107" d="100"/>
        </p:scale>
        <p:origin x="96" y="82"/>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7" d="100"/>
          <a:sy n="77" d="100"/>
        </p:scale>
        <p:origin x="2904"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6/25/2013</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latin typeface="Segoe UI Light"/>
              </a:rPr>
              <a:t>© 2012 Microsoft Corporation                                     Microsoft Confidential </a:t>
            </a:r>
            <a:endParaRPr lang="en-US">
              <a:latin typeface="Segoe UI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a:ln>
            <a:solidFill>
              <a:schemeClr val="tx1"/>
            </a:solidFill>
          </a:ln>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100">
                <a:latin typeface="Segoe UI" pitchFamily="34" charset="0"/>
                <a:ea typeface="Segoe UI" pitchFamily="34" charset="0"/>
                <a:cs typeface="Segoe UI" pitchFamily="34" charset="0"/>
              </a:defRPr>
            </a:lvl1pPr>
          </a:lstStyle>
          <a:p>
            <a:fld id="{675416BA-65F7-274A-AD61-D0FA78F3AA6E}" type="slidenum">
              <a:rPr lang="en-US" smtClean="0"/>
              <a:pPr/>
              <a:t>‹#›</a:t>
            </a:fld>
            <a:endParaRPr lang="en-US" dirty="0"/>
          </a:p>
        </p:txBody>
      </p:sp>
      <p:sp>
        <p:nvSpPr>
          <p:cNvPr id="2" name="Footer Placeholder 1"/>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Footer Placeholder 5"/>
          <p:cNvSpPr txBox="1">
            <a:spLocks/>
          </p:cNvSpPr>
          <p:nvPr/>
        </p:nvSpPr>
        <p:spPr>
          <a:xfrm>
            <a:off x="15239" y="8685213"/>
            <a:ext cx="4844956" cy="457200"/>
          </a:xfrm>
          <a:prstGeom prst="rect">
            <a:avLst/>
          </a:prstGeom>
        </p:spPr>
        <p:txBody>
          <a:bodyPr vert="horz" lIns="91440" tIns="45720" rIns="91440" bIns="45720" rtlCol="0" anchor="b"/>
          <a:lstStyle>
            <a:defPPr>
              <a:defRPr lang="en-US"/>
            </a:defPPr>
            <a:lvl1pPr marL="0" algn="l" defTabSz="457200" rtl="0" eaLnBrk="1" latinLnBrk="0" hangingPunct="1">
              <a:defRPr sz="110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 2013 Microsoft Corporation                    Microsoft Confidential </a:t>
            </a:r>
            <a:endParaRPr lang="en-US" dirty="0"/>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2pPr>
    <a:lvl3pPr marL="9144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3pPr>
    <a:lvl4pPr marL="13716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4pPr>
    <a:lvl5pPr marL="18288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dirty="0"/>
          </a:p>
        </p:txBody>
      </p:sp>
    </p:spTree>
    <p:extLst>
      <p:ext uri="{BB962C8B-B14F-4D97-AF65-F5344CB8AC3E}">
        <p14:creationId xmlns:p14="http://schemas.microsoft.com/office/powerpoint/2010/main" val="2829766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b="1" dirty="0"/>
              <a:t>Procedure: Set Up a Gregorian Calendar</a:t>
            </a:r>
          </a:p>
          <a:p>
            <a:r>
              <a:rPr lang="en-US" dirty="0"/>
              <a:t>To set up a Gregorian calendar, follow these steps:</a:t>
            </a:r>
          </a:p>
          <a:p>
            <a:pPr marL="224325" indent="-224325">
              <a:buFont typeface="+mj-lt"/>
              <a:buAutoNum type="arabicPeriod"/>
            </a:pPr>
            <a:r>
              <a:rPr lang="en-US" dirty="0"/>
              <a:t>Open </a:t>
            </a:r>
            <a:r>
              <a:rPr lang="en-US" b="1" dirty="0"/>
              <a:t>Organization administration &gt; Common &gt; Calendars &gt; Date dimensions</a:t>
            </a:r>
            <a:r>
              <a:rPr lang="en-US" dirty="0"/>
              <a:t> or </a:t>
            </a:r>
            <a:r>
              <a:rPr lang="en-US" b="1" dirty="0"/>
              <a:t>Organization administration &gt; Setup &gt; Business intelligence &gt; Analysis Services &gt; Date dimensions</a:t>
            </a:r>
            <a:r>
              <a:rPr lang="en-US" dirty="0"/>
              <a:t>. </a:t>
            </a:r>
          </a:p>
          <a:p>
            <a:pPr marL="224325" indent="-224325">
              <a:buFont typeface="+mj-lt"/>
              <a:buAutoNum type="arabicPeriod"/>
            </a:pPr>
            <a:r>
              <a:rPr lang="en-US" dirty="0"/>
              <a:t>Click </a:t>
            </a:r>
            <a:r>
              <a:rPr lang="en-US" b="1" dirty="0"/>
              <a:t>New</a:t>
            </a:r>
            <a:r>
              <a:rPr lang="en-US" dirty="0"/>
              <a:t>. </a:t>
            </a:r>
          </a:p>
          <a:p>
            <a:pPr marL="224325" indent="-224325">
              <a:buFont typeface="+mj-lt"/>
              <a:buAutoNum type="arabicPeriod"/>
            </a:pPr>
            <a:r>
              <a:rPr lang="en-US" dirty="0"/>
              <a:t>In the </a:t>
            </a:r>
            <a:r>
              <a:rPr lang="en-US" b="1" dirty="0"/>
              <a:t>Name</a:t>
            </a:r>
            <a:r>
              <a:rPr lang="en-US" dirty="0"/>
              <a:t> field, type a description for the calendar such as "Basic". </a:t>
            </a:r>
          </a:p>
          <a:p>
            <a:pPr marL="224325" indent="-224325">
              <a:buFont typeface="+mj-lt"/>
              <a:buAutoNum type="arabicPeriod"/>
            </a:pPr>
            <a:r>
              <a:rPr lang="en-US" dirty="0"/>
              <a:t>In the </a:t>
            </a:r>
            <a:r>
              <a:rPr lang="en-US" b="1" dirty="0"/>
              <a:t>Label</a:t>
            </a:r>
            <a:r>
              <a:rPr lang="en-US" dirty="0"/>
              <a:t> field, type the description of the calendar that should appear in the cube. It is recommend to use a label in place of a string of text. For example enter "@SYS5921" to use a label instead of typing "Transaction date". </a:t>
            </a:r>
          </a:p>
          <a:p>
            <a:pPr marL="224325" indent="-224325">
              <a:buFont typeface="+mj-lt"/>
              <a:buAutoNum type="arabicPeriod"/>
            </a:pPr>
            <a:r>
              <a:rPr lang="en-US" dirty="0"/>
              <a:t>In the </a:t>
            </a:r>
            <a:r>
              <a:rPr lang="en-US" b="1" dirty="0"/>
              <a:t>Start date</a:t>
            </a:r>
            <a:r>
              <a:rPr lang="en-US" dirty="0"/>
              <a:t> field, enter the starting date for the calendar. For example type the date January, 1 of the current year. </a:t>
            </a:r>
          </a:p>
          <a:p>
            <a:pPr marL="224325" indent="-224325">
              <a:buFont typeface="+mj-lt"/>
              <a:buAutoNum type="arabicPeriod"/>
            </a:pPr>
            <a:r>
              <a:rPr lang="en-US" dirty="0"/>
              <a:t>In the </a:t>
            </a:r>
            <a:r>
              <a:rPr lang="en-US" b="1" dirty="0"/>
              <a:t>End date</a:t>
            </a:r>
            <a:r>
              <a:rPr lang="en-US" dirty="0"/>
              <a:t> field, enter the ending date for the calendar. For example type the date December, 31 of the current year. </a:t>
            </a:r>
          </a:p>
          <a:p>
            <a:pPr marL="224325" indent="-224325">
              <a:buFont typeface="+mj-lt"/>
              <a:buAutoNum type="arabicPeriod"/>
            </a:pPr>
            <a:r>
              <a:rPr lang="en-US" dirty="0"/>
              <a:t>Optionally, expand the </a:t>
            </a:r>
            <a:r>
              <a:rPr lang="en-US" b="1" dirty="0"/>
              <a:t>Hierarchies</a:t>
            </a:r>
            <a:r>
              <a:rPr lang="en-US" dirty="0"/>
              <a:t> section to display the hierarchies available for business intelligence. </a:t>
            </a:r>
          </a:p>
          <a:p>
            <a:pPr marL="224325" indent="-224325">
              <a:buFont typeface="+mj-lt"/>
              <a:buAutoNum type="arabicPeriod"/>
            </a:pPr>
            <a:r>
              <a:rPr lang="en-US" dirty="0"/>
              <a:t>Click </a:t>
            </a:r>
            <a:r>
              <a:rPr lang="en-US" b="1" dirty="0"/>
              <a:t>Save</a:t>
            </a:r>
            <a:r>
              <a:rPr lang="en-US" dirty="0"/>
              <a:t>. </a:t>
            </a:r>
          </a:p>
        </p:txBody>
      </p:sp>
    </p:spTree>
    <p:extLst>
      <p:ext uri="{BB962C8B-B14F-4D97-AF65-F5344CB8AC3E}">
        <p14:creationId xmlns:p14="http://schemas.microsoft.com/office/powerpoint/2010/main" val="3773575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
        <p:nvSpPr>
          <p:cNvPr id="10" name="Slide Image Placeholder 9"/>
          <p:cNvSpPr>
            <a:spLocks noGrp="1" noRot="1" noChangeAspect="1"/>
          </p:cNvSpPr>
          <p:nvPr>
            <p:ph type="sldImg"/>
          </p:nvPr>
        </p:nvSpPr>
        <p:spPr>
          <a:xfrm>
            <a:off x="381000" y="482600"/>
            <a:ext cx="6096000" cy="3429000"/>
          </a:xfrm>
        </p:spPr>
      </p:sp>
      <p:sp>
        <p:nvSpPr>
          <p:cNvPr id="11" name="Notes Placeholder 10"/>
          <p:cNvSpPr>
            <a:spLocks noGrp="1"/>
          </p:cNvSpPr>
          <p:nvPr>
            <p:ph type="body" idx="1"/>
          </p:nvPr>
        </p:nvSpPr>
        <p:spPr/>
        <p:txBody>
          <a:bodyPr/>
          <a:lstStyle/>
          <a:p>
            <a:endParaRPr lang="en-US" dirty="0"/>
          </a:p>
        </p:txBody>
      </p:sp>
      <p:sp>
        <p:nvSpPr>
          <p:cNvPr id="12" name="Rectangle 11"/>
          <p:cNvSpPr/>
          <p:nvPr/>
        </p:nvSpPr>
        <p:spPr>
          <a:xfrm>
            <a:off x="901700" y="4112906"/>
            <a:ext cx="5080000" cy="63500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a:solidFill>
                  <a:srgbClr val="000000"/>
                </a:solidFill>
              </a:rPr>
              <a:t>Note: </a:t>
            </a:r>
            <a:r>
              <a:rPr lang="en-IN" sz="1100" dirty="0">
                <a:solidFill>
                  <a:srgbClr val="000000"/>
                </a:solidFill>
              </a:rPr>
              <a:t>The Setup wizard will not deploy the default cubes which are included with Microsoft Dynamics AX. To deploy the cubes, you must run the SQL Server Analysis Services Project wizard</a:t>
            </a:r>
            <a:r>
              <a:rPr lang="en-IN" sz="1100" dirty="0" smtClean="0">
                <a:solidFill>
                  <a:srgbClr val="000000"/>
                </a:solidFill>
              </a:rPr>
              <a:t>.</a:t>
            </a:r>
            <a:endParaRPr lang="en-IN" sz="1100" dirty="0">
              <a:solidFill>
                <a:srgbClr val="000000"/>
              </a:solidFill>
            </a:endParaRPr>
          </a:p>
        </p:txBody>
      </p:sp>
    </p:spTree>
    <p:extLst>
      <p:ext uri="{BB962C8B-B14F-4D97-AF65-F5344CB8AC3E}">
        <p14:creationId xmlns:p14="http://schemas.microsoft.com/office/powerpoint/2010/main" val="3225563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sz="1100" b="1" dirty="0" smtClean="0"/>
              <a:t>Procedure</a:t>
            </a:r>
            <a:r>
              <a:rPr lang="en-US" sz="1100" b="1" dirty="0"/>
              <a:t>: Install Business Intelligence Components</a:t>
            </a:r>
          </a:p>
          <a:p>
            <a:r>
              <a:rPr lang="en-US" sz="1100" dirty="0"/>
              <a:t>Use this procedure to install the business intelligence components.  This option configures Analysis Services so that it can be used with Microsoft Dynamics AX.  You must complete this procedure on the computer that is running Microsoft SQL Server Analysis Services.</a:t>
            </a:r>
          </a:p>
          <a:p>
            <a:pPr marL="224325" indent="-224325">
              <a:buFont typeface="+mj-lt"/>
              <a:buAutoNum type="arabicPeriod"/>
            </a:pPr>
            <a:r>
              <a:rPr lang="en-US" sz="1100" dirty="0"/>
              <a:t>Start Microsoft Dynamics AX Setup. </a:t>
            </a:r>
            <a:r>
              <a:rPr lang="en-US" sz="1100" b="1" dirty="0"/>
              <a:t> </a:t>
            </a:r>
            <a:r>
              <a:rPr lang="en-US" sz="1100" dirty="0"/>
              <a:t>Under Install, select Microsoft Dynamics AX components. </a:t>
            </a:r>
            <a:endParaRPr lang="en-US" sz="1200" dirty="0"/>
          </a:p>
          <a:p>
            <a:pPr marL="224325" indent="-224325">
              <a:buFont typeface="+mj-lt"/>
              <a:buAutoNum type="arabicPeriod"/>
            </a:pPr>
            <a:r>
              <a:rPr lang="en-US" sz="1100" b="1" dirty="0"/>
              <a:t>Click Next on Welcome page. </a:t>
            </a:r>
            <a:endParaRPr lang="en-US" sz="1200" dirty="0"/>
          </a:p>
          <a:p>
            <a:pPr marL="224325" indent="-224325">
              <a:buFont typeface="+mj-lt"/>
              <a:buAutoNum type="arabicPeriod"/>
            </a:pPr>
            <a:r>
              <a:rPr lang="en-US" sz="1100" dirty="0"/>
              <a:t>On the </a:t>
            </a:r>
            <a:r>
              <a:rPr lang="en-US" sz="1100" b="1" dirty="0"/>
              <a:t>Add or modify components</a:t>
            </a:r>
            <a:r>
              <a:rPr lang="en-US" sz="1100" dirty="0"/>
              <a:t> page, select </a:t>
            </a:r>
            <a:r>
              <a:rPr lang="en-US" sz="1100" b="1" dirty="0"/>
              <a:t>Analysis Services configuration.</a:t>
            </a:r>
            <a:r>
              <a:rPr lang="en-US" sz="1100" dirty="0"/>
              <a:t> </a:t>
            </a:r>
            <a:endParaRPr lang="en-US" sz="1200" dirty="0"/>
          </a:p>
          <a:p>
            <a:pPr marL="224325" indent="-224325">
              <a:buFont typeface="+mj-lt"/>
              <a:buAutoNum type="arabicPeriod"/>
            </a:pPr>
            <a:r>
              <a:rPr lang="en-US" sz="1100" dirty="0"/>
              <a:t>Click </a:t>
            </a:r>
            <a:r>
              <a:rPr lang="en-US" sz="1100" b="1" dirty="0"/>
              <a:t>Next</a:t>
            </a:r>
            <a:r>
              <a:rPr lang="en-US" sz="1100" dirty="0"/>
              <a:t>. </a:t>
            </a:r>
            <a:endParaRPr lang="en-US" sz="1200" dirty="0"/>
          </a:p>
          <a:p>
            <a:pPr marL="224325" indent="-224325">
              <a:buFont typeface="+mj-lt"/>
              <a:buAutoNum type="arabicPeriod"/>
            </a:pPr>
            <a:r>
              <a:rPr lang="en-US" sz="1100" dirty="0"/>
              <a:t>On the </a:t>
            </a:r>
            <a:r>
              <a:rPr lang="en-US" sz="1100" b="1" dirty="0"/>
              <a:t>Prerequisite Validation</a:t>
            </a:r>
            <a:r>
              <a:rPr lang="en-US" sz="1100" dirty="0"/>
              <a:t> page, resolve any errors. When no errors remain, click </a:t>
            </a:r>
            <a:r>
              <a:rPr lang="en-US" sz="1100" b="1" dirty="0"/>
              <a:t>Next</a:t>
            </a:r>
            <a:r>
              <a:rPr lang="en-US" sz="1100" dirty="0"/>
              <a:t>. </a:t>
            </a:r>
            <a:endParaRPr lang="en-US" sz="1200" dirty="0"/>
          </a:p>
          <a:p>
            <a:pPr marL="224325" indent="-224325">
              <a:buFont typeface="+mj-lt"/>
              <a:buAutoNum type="arabicPeriod"/>
            </a:pPr>
            <a:r>
              <a:rPr lang="en-US" sz="1100" dirty="0"/>
              <a:t>On the </a:t>
            </a:r>
            <a:r>
              <a:rPr lang="en-US" sz="1100" b="1" dirty="0"/>
              <a:t>Specify Business Connector proxy account information</a:t>
            </a:r>
            <a:r>
              <a:rPr lang="en-US" sz="1100" dirty="0"/>
              <a:t> page, enter the password for the proxy account used by the .NET Business Connector. </a:t>
            </a:r>
            <a:r>
              <a:rPr lang="en-US" sz="1100" b="1" dirty="0"/>
              <a:t> </a:t>
            </a:r>
            <a:r>
              <a:rPr lang="en-US" sz="1100" dirty="0"/>
              <a:t>Click </a:t>
            </a:r>
            <a:r>
              <a:rPr lang="en-US" sz="1100" b="1" dirty="0"/>
              <a:t>Next</a:t>
            </a:r>
            <a:r>
              <a:rPr lang="en-US" sz="1100" dirty="0"/>
              <a:t>. </a:t>
            </a:r>
            <a:endParaRPr lang="en-US" sz="1200" dirty="0"/>
          </a:p>
          <a:p>
            <a:pPr marL="224325" indent="-224325">
              <a:buFont typeface="+mj-lt"/>
              <a:buAutoNum type="arabicPeriod"/>
            </a:pPr>
            <a:r>
              <a:rPr lang="en-US" sz="1100" dirty="0"/>
              <a:t>On the </a:t>
            </a:r>
            <a:r>
              <a:rPr lang="en-US" sz="1100" b="1" dirty="0"/>
              <a:t>Specify an Analysis Services instance</a:t>
            </a:r>
            <a:r>
              <a:rPr lang="en-US" sz="1100" dirty="0"/>
              <a:t> page, select an instance of Analysis Services. </a:t>
            </a:r>
            <a:r>
              <a:rPr lang="en-US" sz="1100" b="1" dirty="0"/>
              <a:t> </a:t>
            </a:r>
            <a:r>
              <a:rPr lang="en-US" sz="1100" dirty="0"/>
              <a:t>Click </a:t>
            </a:r>
            <a:r>
              <a:rPr lang="en-US" sz="1100" b="1" dirty="0"/>
              <a:t>Next</a:t>
            </a:r>
            <a:r>
              <a:rPr lang="en-US" sz="1100" dirty="0"/>
              <a:t>.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168738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pPr marL="228600" indent="-228600">
              <a:buFont typeface="+mj-lt"/>
              <a:buAutoNum type="arabicPeriod" startAt="8"/>
            </a:pPr>
            <a:r>
              <a:rPr lang="en-US" dirty="0"/>
              <a:t>On the </a:t>
            </a:r>
            <a:r>
              <a:rPr lang="en-US" b="1" dirty="0"/>
              <a:t>Connect to a SQL Server Database</a:t>
            </a:r>
            <a:r>
              <a:rPr lang="en-US" dirty="0"/>
              <a:t> page, follow these steps: </a:t>
            </a:r>
          </a:p>
          <a:p>
            <a:pPr marL="672976" lvl="1" indent="-224325">
              <a:buFont typeface="+mj-lt"/>
              <a:buAutoNum type="arabicPeriod"/>
            </a:pPr>
            <a:r>
              <a:rPr lang="en-US" dirty="0"/>
              <a:t>Select the computer that hosts your Microsoft Dynamics AX online transaction processing (OLTP) database. </a:t>
            </a:r>
          </a:p>
          <a:p>
            <a:pPr marL="672976" lvl="1" indent="-224325">
              <a:buFont typeface="+mj-lt"/>
              <a:buAutoNum type="arabicPeriod"/>
            </a:pPr>
            <a:r>
              <a:rPr lang="en-US" dirty="0"/>
              <a:t>Select the Microsoft Dynamics AX OLTP database. </a:t>
            </a:r>
          </a:p>
          <a:p>
            <a:pPr marL="224325" indent="-224325">
              <a:buFont typeface="+mj-lt"/>
              <a:buAutoNum type="arabicPeriod" startAt="8"/>
            </a:pPr>
            <a:r>
              <a:rPr lang="en-US" dirty="0"/>
              <a:t>Click </a:t>
            </a:r>
            <a:r>
              <a:rPr lang="en-US" b="1" dirty="0"/>
              <a:t>Next</a:t>
            </a:r>
            <a:r>
              <a:rPr lang="en-US" dirty="0"/>
              <a:t>. </a:t>
            </a:r>
          </a:p>
          <a:p>
            <a:pPr marL="224325" indent="-224325">
              <a:buFont typeface="+mj-lt"/>
              <a:buAutoNum type="arabicPeriod" startAt="8"/>
            </a:pPr>
            <a:r>
              <a:rPr lang="en-US" dirty="0"/>
              <a:t>The domain account that the Analysis Services service runs as must have access to the Microsoft Dynamics AX OLTP database in order to process the cubes.  The Specify user accounts page lists the accounts that currently have access to the OLTP database. If the account that the Analysis Services service runs as is not listed, click Add user to add it. </a:t>
            </a:r>
          </a:p>
          <a:p>
            <a:pPr marL="224325" indent="-224325">
              <a:buFont typeface="+mj-lt"/>
              <a:buAutoNum type="arabicPeriod" startAt="8"/>
            </a:pPr>
            <a:r>
              <a:rPr lang="en-US" dirty="0"/>
              <a:t>Click </a:t>
            </a:r>
            <a:r>
              <a:rPr lang="en-US" b="1" dirty="0"/>
              <a:t>Next</a:t>
            </a:r>
            <a:r>
              <a:rPr lang="en-US" dirty="0"/>
              <a:t>. </a:t>
            </a:r>
          </a:p>
          <a:p>
            <a:pPr marL="224325" indent="-224325">
              <a:buFont typeface="+mj-lt"/>
              <a:buAutoNum type="arabicPeriod" startAt="8"/>
            </a:pPr>
            <a:r>
              <a:rPr lang="en-US" dirty="0"/>
              <a:t>On the </a:t>
            </a:r>
            <a:r>
              <a:rPr lang="en-US" b="1" dirty="0"/>
              <a:t>Prerequisite Validation</a:t>
            </a:r>
            <a:r>
              <a:rPr lang="en-US" dirty="0"/>
              <a:t> page, resolve any errors. When no errors remain, click </a:t>
            </a:r>
            <a:r>
              <a:rPr lang="en-US" b="1" dirty="0"/>
              <a:t>Next</a:t>
            </a:r>
            <a:r>
              <a:rPr lang="en-US" dirty="0"/>
              <a:t>. </a:t>
            </a:r>
          </a:p>
          <a:p>
            <a:pPr marL="224325" indent="-224325">
              <a:buFont typeface="+mj-lt"/>
              <a:buAutoNum type="arabicPeriod" startAt="8"/>
            </a:pPr>
            <a:r>
              <a:rPr lang="en-US" dirty="0"/>
              <a:t>On the Ready to install page, click </a:t>
            </a:r>
            <a:r>
              <a:rPr lang="en-US" b="1" dirty="0"/>
              <a:t>Install</a:t>
            </a:r>
            <a:r>
              <a:rPr lang="en-US" dirty="0"/>
              <a:t>. </a:t>
            </a:r>
          </a:p>
          <a:p>
            <a:pPr marL="224325" indent="-224325">
              <a:buFont typeface="+mj-lt"/>
              <a:buAutoNum type="arabicPeriod" startAt="8"/>
            </a:pPr>
            <a:r>
              <a:rPr lang="en-US" dirty="0"/>
              <a:t>Click </a:t>
            </a:r>
            <a:r>
              <a:rPr lang="en-US" b="1" dirty="0"/>
              <a:t>Finish</a:t>
            </a:r>
            <a:r>
              <a:rPr lang="en-US" dirty="0"/>
              <a:t> to close the Setup wizard. </a:t>
            </a:r>
          </a:p>
        </p:txBody>
      </p:sp>
      <p:sp>
        <p:nvSpPr>
          <p:cNvPr id="4" name="Slide Number Placeholder 3"/>
          <p:cNvSpPr>
            <a:spLocks noGrp="1"/>
          </p:cNvSpPr>
          <p:nvPr>
            <p:ph type="sldNum" sz="quarter" idx="10"/>
          </p:nvPr>
        </p:nvSpPr>
        <p:spPr/>
        <p:txBody>
          <a:bodyPr/>
          <a:lstStyle/>
          <a:p>
            <a:fld id="{675416BA-65F7-274A-AD61-D0FA78F3AA6E}" type="slidenum">
              <a:rPr lang="en-US" smtClean="0"/>
              <a:pPr/>
              <a:t>13</a:t>
            </a:fld>
            <a:endParaRPr lang="en-US" dirty="0"/>
          </a:p>
        </p:txBody>
      </p:sp>
    </p:spTree>
    <p:extLst>
      <p:ext uri="{BB962C8B-B14F-4D97-AF65-F5344CB8AC3E}">
        <p14:creationId xmlns:p14="http://schemas.microsoft.com/office/powerpoint/2010/main" val="2190162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b="1" dirty="0"/>
              <a:t>Procedure: Configure Analysis Server Details</a:t>
            </a:r>
          </a:p>
          <a:p>
            <a:r>
              <a:rPr lang="en-US" dirty="0"/>
              <a:t>To integrate Microsoft Dynamics AX and Analysis Services, you must connect Analysis Services to the Application Object Server (AOS). To do so, use your Microsoft Dynamics AX client to complete the following procedure. </a:t>
            </a:r>
          </a:p>
          <a:p>
            <a:pPr marL="224325" indent="-224325">
              <a:buFont typeface="+mj-lt"/>
              <a:buAutoNum type="arabicPeriod"/>
            </a:pPr>
            <a:r>
              <a:rPr lang="en-US" dirty="0"/>
              <a:t>Open the </a:t>
            </a:r>
            <a:r>
              <a:rPr lang="en-US" b="1" dirty="0"/>
              <a:t>Business intelligence analysis servers</a:t>
            </a:r>
            <a:r>
              <a:rPr lang="en-US" dirty="0"/>
              <a:t> form (</a:t>
            </a:r>
            <a:r>
              <a:rPr lang="en-US" b="1" dirty="0"/>
              <a:t>System</a:t>
            </a:r>
            <a:r>
              <a:rPr lang="en-US" dirty="0"/>
              <a:t> </a:t>
            </a:r>
            <a:r>
              <a:rPr lang="en-US" b="1" dirty="0"/>
              <a:t>administration</a:t>
            </a:r>
            <a:r>
              <a:rPr lang="en-US" dirty="0"/>
              <a:t> &gt; </a:t>
            </a:r>
            <a:r>
              <a:rPr lang="en-US" b="1" dirty="0"/>
              <a:t>Setup</a:t>
            </a:r>
            <a:r>
              <a:rPr lang="en-US" dirty="0"/>
              <a:t> &gt; </a:t>
            </a:r>
            <a:r>
              <a:rPr lang="en-US" b="1" dirty="0"/>
              <a:t>Business analysis</a:t>
            </a:r>
            <a:r>
              <a:rPr lang="en-US" dirty="0"/>
              <a:t> &gt; </a:t>
            </a:r>
            <a:r>
              <a:rPr lang="en-US" b="1" dirty="0"/>
              <a:t>OLAP</a:t>
            </a:r>
            <a:r>
              <a:rPr lang="en-US" dirty="0"/>
              <a:t> &gt; </a:t>
            </a:r>
            <a:r>
              <a:rPr lang="en-US" b="1" dirty="0"/>
              <a:t>Business intelligence analysis servers</a:t>
            </a:r>
            <a:r>
              <a:rPr lang="en-US" dirty="0"/>
              <a:t>). </a:t>
            </a:r>
            <a:endParaRPr lang="en-US" dirty="0" smtClean="0"/>
          </a:p>
          <a:p>
            <a:pPr marL="224325" indent="-224325">
              <a:buFont typeface="+mj-lt"/>
              <a:buAutoNum type="arabicPeriod"/>
            </a:pPr>
            <a:r>
              <a:rPr lang="en-US" dirty="0" smtClean="0"/>
              <a:t>Click </a:t>
            </a:r>
            <a:r>
              <a:rPr lang="en-US" dirty="0"/>
              <a:t>the </a:t>
            </a:r>
            <a:r>
              <a:rPr lang="en-US" b="1" dirty="0"/>
              <a:t>OLAP servers</a:t>
            </a:r>
            <a:r>
              <a:rPr lang="en-US" dirty="0"/>
              <a:t> tab. </a:t>
            </a:r>
          </a:p>
          <a:p>
            <a:pPr marL="224325" indent="-224325">
              <a:buFont typeface="+mj-lt"/>
              <a:buAutoNum type="arabicPeriod"/>
            </a:pPr>
            <a:r>
              <a:rPr lang="en-US" dirty="0"/>
              <a:t>Enter the name and a description of the server that is running Analysis Services. </a:t>
            </a:r>
          </a:p>
          <a:p>
            <a:pPr marL="224325" indent="-224325">
              <a:buFont typeface="+mj-lt"/>
              <a:buAutoNum type="arabicPeriod"/>
            </a:pPr>
            <a:r>
              <a:rPr lang="en-US" dirty="0"/>
              <a:t>Select the check box for the server to indicate that this is the default OLAP server. </a:t>
            </a:r>
          </a:p>
          <a:p>
            <a:pPr marL="224325" indent="-224325">
              <a:buFont typeface="+mj-lt"/>
              <a:buAutoNum type="arabicPeriod"/>
            </a:pPr>
            <a:r>
              <a:rPr lang="en-US" dirty="0"/>
              <a:t>Click the </a:t>
            </a:r>
            <a:r>
              <a:rPr lang="en-US" b="1" dirty="0"/>
              <a:t>OLAP databases</a:t>
            </a:r>
            <a:r>
              <a:rPr lang="en-US" dirty="0"/>
              <a:t> tab. </a:t>
            </a:r>
          </a:p>
          <a:p>
            <a:pPr marL="224325" indent="-224325">
              <a:buFont typeface="+mj-lt"/>
              <a:buAutoNum type="arabicPeriod"/>
            </a:pPr>
            <a:r>
              <a:rPr lang="en-US" dirty="0"/>
              <a:t>Enter the name and a description of your OLAP database. By default, the OLAP database that stores the Microsoft Dynamics AX cubes is named </a:t>
            </a:r>
            <a:r>
              <a:rPr lang="en-US" b="1" dirty="0"/>
              <a:t>Dynamics AX</a:t>
            </a:r>
            <a:r>
              <a:rPr lang="en-US" dirty="0"/>
              <a:t>. </a:t>
            </a:r>
          </a:p>
          <a:p>
            <a:pPr marL="224325" indent="-224325">
              <a:buFont typeface="+mj-lt"/>
              <a:buAutoNum type="arabicPeriod"/>
            </a:pPr>
            <a:r>
              <a:rPr lang="en-US" dirty="0"/>
              <a:t>Select the check box for the database to indicate that this is the default OLAP database. </a:t>
            </a:r>
          </a:p>
          <a:p>
            <a:pPr marL="224325" indent="-224325">
              <a:buFont typeface="+mj-lt"/>
              <a:buAutoNum type="arabicPeriod"/>
            </a:pPr>
            <a:r>
              <a:rPr lang="en-US" dirty="0"/>
              <a:t>Click the </a:t>
            </a:r>
            <a:r>
              <a:rPr lang="en-US" b="1" dirty="0"/>
              <a:t>Advanced</a:t>
            </a:r>
            <a:r>
              <a:rPr lang="en-US" dirty="0"/>
              <a:t> tab. </a:t>
            </a:r>
          </a:p>
          <a:p>
            <a:pPr marL="224325" indent="-224325">
              <a:buFont typeface="+mj-lt"/>
              <a:buAutoNum type="arabicPeriod"/>
            </a:pPr>
            <a:r>
              <a:rPr lang="en-US" dirty="0"/>
              <a:t>Close the form to save your changes.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4490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sz="1100" b="1" dirty="0"/>
              <a:t>Procedure: Deploy Default Cubes</a:t>
            </a:r>
          </a:p>
          <a:p>
            <a:r>
              <a:rPr lang="en-US" sz="1100" dirty="0"/>
              <a:t>Microsoft Dynamics AX provides default cubes that you can use. Complete the following procedure to deploy these cubes.</a:t>
            </a:r>
          </a:p>
          <a:p>
            <a:pPr marL="224325" indent="-224325">
              <a:buFont typeface="+mj-lt"/>
              <a:buAutoNum type="arabicPeriod"/>
            </a:pPr>
            <a:r>
              <a:rPr lang="en-US" sz="1100" dirty="0"/>
              <a:t>Open your Microsoft Dynamics AX client. </a:t>
            </a:r>
          </a:p>
          <a:p>
            <a:pPr marL="224325" indent="-224325">
              <a:buFont typeface="+mj-lt"/>
              <a:buAutoNum type="arabicPeriod"/>
            </a:pPr>
            <a:r>
              <a:rPr lang="en-US" sz="1100" dirty="0"/>
              <a:t>Start the SQL Server Analysis Services project wizard (</a:t>
            </a:r>
            <a:r>
              <a:rPr lang="en-US" sz="1100" b="1" dirty="0"/>
              <a:t>File</a:t>
            </a:r>
            <a:r>
              <a:rPr lang="en-US" sz="1100" dirty="0"/>
              <a:t> &gt; </a:t>
            </a:r>
            <a:r>
              <a:rPr lang="en-US" sz="1100" b="1" dirty="0"/>
              <a:t>Tools</a:t>
            </a:r>
            <a:r>
              <a:rPr lang="en-US" sz="1100" dirty="0"/>
              <a:t> &gt; </a:t>
            </a:r>
            <a:r>
              <a:rPr lang="en-US" sz="1100" b="1" dirty="0"/>
              <a:t>Business Intelligence (BI) tools &gt; SQL Server Analysis Services project wizard</a:t>
            </a:r>
            <a:r>
              <a:rPr lang="en-US" sz="1100" dirty="0"/>
              <a:t>). </a:t>
            </a:r>
          </a:p>
          <a:p>
            <a:pPr marL="224325" indent="-224325">
              <a:buFont typeface="+mj-lt"/>
              <a:buAutoNum type="arabicPeriod"/>
            </a:pPr>
            <a:r>
              <a:rPr lang="en-US" sz="1100" dirty="0"/>
              <a:t>On the </a:t>
            </a:r>
            <a:r>
              <a:rPr lang="en-US" sz="1100" b="1" dirty="0"/>
              <a:t>Welcome to Analysis Project Wizard</a:t>
            </a:r>
            <a:r>
              <a:rPr lang="en-US" sz="1100" dirty="0"/>
              <a:t> page, click </a:t>
            </a:r>
            <a:r>
              <a:rPr lang="en-US" sz="1100" b="1" dirty="0"/>
              <a:t>Next</a:t>
            </a:r>
            <a:r>
              <a:rPr lang="en-US" sz="1100" dirty="0"/>
              <a:t>. </a:t>
            </a:r>
          </a:p>
          <a:p>
            <a:pPr marL="224325" indent="-224325">
              <a:buFont typeface="+mj-lt"/>
              <a:buAutoNum type="arabicPeriod"/>
            </a:pPr>
            <a:r>
              <a:rPr lang="en-US" sz="1100" dirty="0"/>
              <a:t>On the </a:t>
            </a:r>
            <a:r>
              <a:rPr lang="en-US" sz="1100" b="1" dirty="0"/>
              <a:t>Select an option</a:t>
            </a:r>
            <a:r>
              <a:rPr lang="en-US" sz="1100" dirty="0"/>
              <a:t> page, click </a:t>
            </a:r>
            <a:r>
              <a:rPr lang="en-US" sz="1100" b="1" dirty="0"/>
              <a:t>Deploy</a:t>
            </a:r>
            <a:r>
              <a:rPr lang="en-US" sz="1100" dirty="0"/>
              <a:t>, and then</a:t>
            </a:r>
            <a:r>
              <a:rPr lang="en-US" sz="1100" b="1" dirty="0"/>
              <a:t> </a:t>
            </a:r>
            <a:r>
              <a:rPr lang="en-US" sz="1100" dirty="0"/>
              <a:t>click </a:t>
            </a:r>
            <a:r>
              <a:rPr lang="en-US" sz="1100" b="1" dirty="0"/>
              <a:t>Next</a:t>
            </a:r>
            <a:r>
              <a:rPr lang="en-US" sz="1100" dirty="0"/>
              <a:t>. </a:t>
            </a:r>
          </a:p>
          <a:p>
            <a:pPr marL="224325" indent="-224325">
              <a:buFont typeface="+mj-lt"/>
              <a:buAutoNum type="arabicPeriod"/>
            </a:pPr>
            <a:r>
              <a:rPr lang="en-US" sz="1100" dirty="0"/>
              <a:t>On the </a:t>
            </a:r>
            <a:r>
              <a:rPr lang="en-US" sz="1100" b="1" dirty="0"/>
              <a:t>Select an existing SQL Server Analysis Services project</a:t>
            </a:r>
            <a:r>
              <a:rPr lang="en-US" sz="1100" dirty="0"/>
              <a:t> page, click </a:t>
            </a:r>
            <a:r>
              <a:rPr lang="en-US" sz="1100" b="1" dirty="0"/>
              <a:t>Select a project from the AOT</a:t>
            </a:r>
            <a:r>
              <a:rPr lang="en-US" sz="1100" dirty="0"/>
              <a:t>. Select the </a:t>
            </a:r>
            <a:r>
              <a:rPr lang="en-US" sz="1100" b="1" dirty="0"/>
              <a:t>Dynamics AX</a:t>
            </a:r>
            <a:r>
              <a:rPr lang="en-US" sz="1100" dirty="0"/>
              <a:t> project. Click </a:t>
            </a:r>
            <a:r>
              <a:rPr lang="en-US" sz="1100" b="1" dirty="0"/>
              <a:t>Next</a:t>
            </a:r>
            <a:r>
              <a:rPr lang="en-US" sz="1100" dirty="0"/>
              <a:t>. </a:t>
            </a:r>
          </a:p>
          <a:p>
            <a:pPr marL="224325" indent="-224325">
              <a:buFont typeface="+mj-lt"/>
              <a:buAutoNum type="arabicPeriod"/>
            </a:pPr>
            <a:r>
              <a:rPr lang="en-US" sz="1100" dirty="0"/>
              <a:t>On the </a:t>
            </a:r>
            <a:r>
              <a:rPr lang="en-US" sz="1100" b="1" dirty="0"/>
              <a:t>Deployment options</a:t>
            </a:r>
            <a:r>
              <a:rPr lang="en-US" sz="1100" dirty="0"/>
              <a:t> page, select </a:t>
            </a:r>
            <a:r>
              <a:rPr lang="en-US" sz="1100" b="1" dirty="0"/>
              <a:t>Deploy the project</a:t>
            </a:r>
            <a:r>
              <a:rPr lang="en-US" sz="1100" dirty="0"/>
              <a:t>. Then do the following: </a:t>
            </a:r>
          </a:p>
          <a:p>
            <a:pPr marL="672976" lvl="1" indent="-224325">
              <a:buFont typeface="+mj-lt"/>
              <a:buAutoNum type="alphaLcPeriod"/>
            </a:pPr>
            <a:r>
              <a:rPr lang="en-US" sz="1100" dirty="0"/>
              <a:t>Enter the name of the server running Analysis Services.</a:t>
            </a:r>
          </a:p>
          <a:p>
            <a:pPr marL="672976" lvl="1" indent="-224325">
              <a:buFont typeface="+mj-lt"/>
              <a:buAutoNum type="alphaLcPeriod"/>
            </a:pPr>
            <a:r>
              <a:rPr lang="en-US" sz="1100" dirty="0"/>
              <a:t>Select </a:t>
            </a:r>
            <a:r>
              <a:rPr lang="en-US" sz="1100" b="1" dirty="0"/>
              <a:t>Create a new database</a:t>
            </a:r>
            <a:r>
              <a:rPr lang="en-US" sz="1100" dirty="0"/>
              <a:t>. </a:t>
            </a:r>
          </a:p>
          <a:p>
            <a:pPr marL="672976" lvl="1" indent="-224325">
              <a:buFont typeface="+mj-lt"/>
              <a:buAutoNum type="alphaLcPeriod"/>
            </a:pPr>
            <a:r>
              <a:rPr lang="en-US" sz="1100" dirty="0"/>
              <a:t>Enter a name for the new Analysis Services database that will be created. </a:t>
            </a:r>
          </a:p>
          <a:p>
            <a:pPr marL="672976" lvl="1" indent="-224325">
              <a:buFont typeface="+mj-lt"/>
              <a:buAutoNum type="alphaLcPeriod"/>
            </a:pPr>
            <a:r>
              <a:rPr lang="en-US" sz="1100" dirty="0"/>
              <a:t>Click </a:t>
            </a:r>
            <a:r>
              <a:rPr lang="en-US" sz="1100" b="1" dirty="0"/>
              <a:t>Process the project after it is successfully deployed</a:t>
            </a:r>
            <a:r>
              <a:rPr lang="en-US" sz="1100" dirty="0"/>
              <a:t>. </a:t>
            </a:r>
          </a:p>
          <a:p>
            <a:pPr marL="672976" lvl="1" indent="-224325">
              <a:buFont typeface="+mj-lt"/>
              <a:buAutoNum type="alphaLcPeriod"/>
            </a:pPr>
            <a:r>
              <a:rPr lang="en-US" sz="1100" dirty="0"/>
              <a:t>Click </a:t>
            </a:r>
            <a:r>
              <a:rPr lang="en-US" sz="1100" b="1" dirty="0"/>
              <a:t>Next</a:t>
            </a:r>
            <a:r>
              <a:rPr lang="en-US" sz="1100" dirty="0" smtClean="0"/>
              <a:t>.</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491660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pPr marL="228600" indent="-228600">
              <a:buFont typeface="+mj-lt"/>
              <a:buAutoNum type="arabicPeriod" startAt="7"/>
            </a:pPr>
            <a:r>
              <a:rPr lang="en-US" dirty="0"/>
              <a:t>On the </a:t>
            </a:r>
            <a:r>
              <a:rPr lang="en-US" b="1" dirty="0"/>
              <a:t>Deploying</a:t>
            </a:r>
            <a:r>
              <a:rPr lang="en-US" dirty="0"/>
              <a:t> page, click </a:t>
            </a:r>
            <a:r>
              <a:rPr lang="en-US" b="1" dirty="0"/>
              <a:t>Next</a:t>
            </a:r>
            <a:r>
              <a:rPr lang="en-US" dirty="0"/>
              <a:t>. </a:t>
            </a:r>
          </a:p>
          <a:p>
            <a:pPr marL="228600" indent="-228600">
              <a:buFont typeface="+mj-lt"/>
              <a:buAutoNum type="arabicPeriod" startAt="7"/>
            </a:pPr>
            <a:r>
              <a:rPr lang="en-US" dirty="0"/>
              <a:t>When the deployment is complete, click </a:t>
            </a:r>
            <a:r>
              <a:rPr lang="en-US" b="1" dirty="0"/>
              <a:t>Finish</a:t>
            </a:r>
            <a:r>
              <a:rPr lang="en-US" dirty="0"/>
              <a:t> to close the wizard.</a:t>
            </a:r>
          </a:p>
          <a:p>
            <a:pPr marL="228600" indent="-228600">
              <a:buFont typeface="+mj-lt"/>
              <a:buAutoNum type="arabicPeriod" startAt="7"/>
            </a:pPr>
            <a:r>
              <a:rPr lang="en-US" dirty="0"/>
              <a:t>Go to </a:t>
            </a:r>
            <a:r>
              <a:rPr lang="en-US" b="1" dirty="0"/>
              <a:t>Start &gt; Programs &gt; Microsoft SQL Server 2008 R2 &gt; SQL Server Management Studio</a:t>
            </a:r>
            <a:r>
              <a:rPr lang="en-US" dirty="0"/>
              <a:t>. </a:t>
            </a:r>
          </a:p>
          <a:p>
            <a:pPr marL="228600" indent="-228600">
              <a:buFont typeface="+mj-lt"/>
              <a:buAutoNum type="arabicPeriod" startAt="7"/>
            </a:pPr>
            <a:r>
              <a:rPr lang="en-US" dirty="0"/>
              <a:t>In </a:t>
            </a:r>
            <a:r>
              <a:rPr lang="en-US" b="1" dirty="0"/>
              <a:t>Server Type</a:t>
            </a:r>
            <a:r>
              <a:rPr lang="en-US" dirty="0"/>
              <a:t>, select Analysis Services. </a:t>
            </a:r>
          </a:p>
          <a:p>
            <a:pPr marL="228600" indent="-228600">
              <a:buFont typeface="+mj-lt"/>
              <a:buAutoNum type="arabicPeriod" startAt="7"/>
            </a:pPr>
            <a:r>
              <a:rPr lang="en-US" dirty="0"/>
              <a:t>In </a:t>
            </a:r>
            <a:r>
              <a:rPr lang="en-US" b="1" dirty="0"/>
              <a:t>Server Name</a:t>
            </a:r>
            <a:r>
              <a:rPr lang="en-US" dirty="0"/>
              <a:t>, type AX2012-A.</a:t>
            </a:r>
          </a:p>
          <a:p>
            <a:pPr marL="228600" indent="-228600">
              <a:buFont typeface="+mj-lt"/>
              <a:buAutoNum type="arabicPeriod" startAt="7"/>
            </a:pPr>
            <a:r>
              <a:rPr lang="en-US" dirty="0"/>
              <a:t>Click </a:t>
            </a:r>
            <a:r>
              <a:rPr lang="en-US" b="1" dirty="0"/>
              <a:t>Connect</a:t>
            </a:r>
            <a:r>
              <a:rPr lang="en-US" dirty="0"/>
              <a:t>. </a:t>
            </a:r>
          </a:p>
          <a:p>
            <a:pPr marL="228600" indent="-228600">
              <a:buFont typeface="+mj-lt"/>
              <a:buAutoNum type="arabicPeriod" startAt="7"/>
            </a:pPr>
            <a:r>
              <a:rPr lang="en-US" dirty="0"/>
              <a:t>In the </a:t>
            </a:r>
            <a:r>
              <a:rPr lang="en-US" b="1" dirty="0"/>
              <a:t>Object Explorer</a:t>
            </a:r>
            <a:r>
              <a:rPr lang="en-US" dirty="0"/>
              <a:t>, go to AX2012-A</a:t>
            </a:r>
            <a:r>
              <a:rPr lang="en-US" b="1" dirty="0"/>
              <a:t> - (Microsoft Analysis Server) &gt; Databases</a:t>
            </a:r>
            <a:r>
              <a:rPr lang="en-US" dirty="0"/>
              <a:t>. </a:t>
            </a:r>
          </a:p>
          <a:p>
            <a:pPr marL="228600" indent="-228600">
              <a:buFont typeface="+mj-lt"/>
              <a:buAutoNum type="arabicPeriod" startAt="7"/>
            </a:pPr>
            <a:r>
              <a:rPr lang="en-US" dirty="0"/>
              <a:t>Expand </a:t>
            </a:r>
            <a:r>
              <a:rPr lang="en-US" b="1" dirty="0"/>
              <a:t>Databases</a:t>
            </a:r>
            <a:r>
              <a:rPr lang="en-US" dirty="0"/>
              <a:t>. </a:t>
            </a:r>
          </a:p>
          <a:p>
            <a:pPr marL="228600" indent="-228600">
              <a:buFont typeface="+mj-lt"/>
              <a:buAutoNum type="arabicPeriod" startAt="7"/>
            </a:pPr>
            <a:r>
              <a:rPr lang="en-US" dirty="0"/>
              <a:t>Notice "Dynamics AX" is listed in </a:t>
            </a:r>
            <a:r>
              <a:rPr lang="en-US" b="1" dirty="0"/>
              <a:t>Databases</a:t>
            </a:r>
            <a:r>
              <a:rPr lang="en-US" dirty="0"/>
              <a:t>. </a:t>
            </a:r>
          </a:p>
          <a:p>
            <a:pPr marL="228600" indent="-228600">
              <a:buFont typeface="+mj-lt"/>
              <a:buAutoNum type="arabicPeriod" startAt="7"/>
            </a:pPr>
            <a:r>
              <a:rPr lang="en-US" dirty="0"/>
              <a:t>Expand </a:t>
            </a:r>
            <a:r>
              <a:rPr lang="en-US" b="1" dirty="0"/>
              <a:t>Dynamics AX &gt; Cubes</a:t>
            </a:r>
            <a:r>
              <a:rPr lang="en-US" dirty="0"/>
              <a:t>. </a:t>
            </a:r>
          </a:p>
          <a:p>
            <a:pPr marL="228600" indent="-228600">
              <a:buFont typeface="+mj-lt"/>
              <a:buAutoNum type="arabicPeriod" startAt="7"/>
            </a:pPr>
            <a:r>
              <a:rPr lang="en-US" dirty="0"/>
              <a:t>Notice 11 cubes are listed. </a:t>
            </a:r>
          </a:p>
          <a:p>
            <a:pPr marL="228600" indent="-228600">
              <a:buFont typeface="+mj-lt"/>
              <a:buAutoNum type="arabicPeriod" startAt="7"/>
            </a:pPr>
            <a:r>
              <a:rPr lang="en-US" dirty="0"/>
              <a:t>Close </a:t>
            </a:r>
            <a:r>
              <a:rPr lang="en-US" b="1" dirty="0"/>
              <a:t>SQL Server Management Studio</a:t>
            </a:r>
            <a:r>
              <a:rPr lang="en-US" dirty="0"/>
              <a:t>. </a:t>
            </a:r>
          </a:p>
        </p:txBody>
      </p:sp>
      <p:sp>
        <p:nvSpPr>
          <p:cNvPr id="4" name="Slide Number Placeholder 3"/>
          <p:cNvSpPr>
            <a:spLocks noGrp="1"/>
          </p:cNvSpPr>
          <p:nvPr>
            <p:ph type="sldNum" sz="quarter" idx="10"/>
          </p:nvPr>
        </p:nvSpPr>
        <p:spPr/>
        <p:txBody>
          <a:bodyPr/>
          <a:lstStyle/>
          <a:p>
            <a:fld id="{675416BA-65F7-274A-AD61-D0FA78F3AA6E}" type="slidenum">
              <a:rPr lang="en-US" smtClean="0"/>
              <a:pPr/>
              <a:t>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90162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r>
              <a:rPr lang="en-US" b="1" dirty="0"/>
              <a:t>Step by Step</a:t>
            </a:r>
          </a:p>
          <a:p>
            <a:r>
              <a:rPr lang="en-US" dirty="0"/>
              <a:t>To deploy the default cubes, follow these steps:</a:t>
            </a:r>
          </a:p>
          <a:p>
            <a:pPr marL="224325" indent="-224325">
              <a:buFont typeface="+mj-lt"/>
              <a:buAutoNum type="arabicPeriod"/>
            </a:pPr>
            <a:r>
              <a:rPr lang="en-US" dirty="0"/>
              <a:t>Go to </a:t>
            </a:r>
            <a:r>
              <a:rPr lang="en-US" b="1" dirty="0"/>
              <a:t>File &gt;</a:t>
            </a:r>
            <a:r>
              <a:rPr lang="en-US" dirty="0"/>
              <a:t> </a:t>
            </a:r>
            <a:r>
              <a:rPr lang="en-US" b="1" dirty="0"/>
              <a:t>Tools &gt; Business Intelligence (BI) tools &gt; SQL Server Analysis Services project wizard</a:t>
            </a:r>
            <a:r>
              <a:rPr lang="en-US" dirty="0"/>
              <a:t>. </a:t>
            </a:r>
          </a:p>
          <a:p>
            <a:pPr marL="224325" indent="-224325">
              <a:buFont typeface="+mj-lt"/>
              <a:buAutoNum type="arabicPeriod"/>
            </a:pPr>
            <a:r>
              <a:rPr lang="en-US" dirty="0"/>
              <a:t>Click </a:t>
            </a:r>
            <a:r>
              <a:rPr lang="en-US" b="1" dirty="0"/>
              <a:t>Next</a:t>
            </a:r>
            <a:r>
              <a:rPr lang="en-US" dirty="0"/>
              <a:t>. </a:t>
            </a:r>
          </a:p>
          <a:p>
            <a:pPr marL="224325" indent="-224325">
              <a:buFont typeface="+mj-lt"/>
              <a:buAutoNum type="arabicPeriod"/>
            </a:pPr>
            <a:r>
              <a:rPr lang="en-US" dirty="0"/>
              <a:t>Select </a:t>
            </a:r>
            <a:r>
              <a:rPr lang="en-US" b="1" dirty="0"/>
              <a:t>Deploy</a:t>
            </a:r>
            <a:r>
              <a:rPr lang="en-US" dirty="0"/>
              <a:t>, and then click </a:t>
            </a:r>
            <a:r>
              <a:rPr lang="en-US" b="1" dirty="0"/>
              <a:t>Next</a:t>
            </a:r>
            <a:r>
              <a:rPr lang="en-US" dirty="0"/>
              <a:t>. </a:t>
            </a:r>
          </a:p>
          <a:p>
            <a:pPr marL="224325" indent="-224325">
              <a:buFont typeface="+mj-lt"/>
              <a:buAutoNum type="arabicPeriod"/>
            </a:pPr>
            <a:r>
              <a:rPr lang="en-US" dirty="0"/>
              <a:t>Select </a:t>
            </a:r>
            <a:r>
              <a:rPr lang="en-US" b="1" dirty="0" err="1"/>
              <a:t>Select</a:t>
            </a:r>
            <a:r>
              <a:rPr lang="en-US" b="1" dirty="0"/>
              <a:t> a project from the AOT</a:t>
            </a:r>
            <a:r>
              <a:rPr lang="en-US" dirty="0"/>
              <a:t>. </a:t>
            </a:r>
          </a:p>
          <a:p>
            <a:pPr marL="224325" indent="-224325">
              <a:buFont typeface="+mj-lt"/>
              <a:buAutoNum type="arabicPeriod"/>
            </a:pPr>
            <a:r>
              <a:rPr lang="en-US" dirty="0"/>
              <a:t>In the drop-down menu, select "Dynamics AX", then click </a:t>
            </a:r>
            <a:r>
              <a:rPr lang="en-US" b="1" dirty="0"/>
              <a:t>Next</a:t>
            </a:r>
            <a:r>
              <a:rPr lang="en-US" dirty="0"/>
              <a:t>. </a:t>
            </a:r>
          </a:p>
          <a:p>
            <a:pPr marL="224325" indent="-224325">
              <a:buFont typeface="+mj-lt"/>
              <a:buAutoNum type="arabicPeriod"/>
            </a:pPr>
            <a:r>
              <a:rPr lang="en-US" dirty="0"/>
              <a:t>Select the </a:t>
            </a:r>
            <a:r>
              <a:rPr lang="en-US" b="1" dirty="0"/>
              <a:t>Deploy the project</a:t>
            </a:r>
            <a:r>
              <a:rPr lang="en-US" dirty="0"/>
              <a:t> check box. </a:t>
            </a:r>
          </a:p>
          <a:p>
            <a:pPr marL="224325" indent="-224325">
              <a:buFont typeface="+mj-lt"/>
              <a:buAutoNum type="arabicPeriod"/>
            </a:pPr>
            <a:r>
              <a:rPr lang="en-US" dirty="0"/>
              <a:t>Select </a:t>
            </a:r>
            <a:r>
              <a:rPr lang="en-US" b="1" dirty="0"/>
              <a:t>Create new database</a:t>
            </a:r>
            <a:r>
              <a:rPr lang="en-US" dirty="0"/>
              <a:t>. </a:t>
            </a:r>
          </a:p>
          <a:p>
            <a:pPr marL="224325" indent="-224325">
              <a:buFont typeface="+mj-lt"/>
              <a:buAutoNum type="arabicPeriod"/>
            </a:pPr>
            <a:r>
              <a:rPr lang="en-US" dirty="0"/>
              <a:t>In </a:t>
            </a:r>
            <a:r>
              <a:rPr lang="en-US" b="1" dirty="0"/>
              <a:t>Database name</a:t>
            </a:r>
            <a:r>
              <a:rPr lang="en-US" dirty="0"/>
              <a:t>, type "Dynamics AX". </a:t>
            </a:r>
          </a:p>
          <a:p>
            <a:pPr marL="224325" indent="-224325">
              <a:buFont typeface="+mj-lt"/>
              <a:buAutoNum type="arabicPeriod"/>
            </a:pPr>
            <a:r>
              <a:rPr lang="en-US" dirty="0"/>
              <a:t>Select the </a:t>
            </a:r>
            <a:r>
              <a:rPr lang="en-US" b="1" dirty="0"/>
              <a:t>Process the project after it successfully deployed</a:t>
            </a:r>
            <a:r>
              <a:rPr lang="en-US" dirty="0"/>
              <a:t> check box, then click </a:t>
            </a:r>
            <a:r>
              <a:rPr lang="en-US" b="1" dirty="0"/>
              <a:t>Next</a:t>
            </a:r>
            <a:r>
              <a:rPr lang="en-US" dirty="0"/>
              <a:t>. </a:t>
            </a:r>
          </a:p>
          <a:p>
            <a:pPr marL="224325" indent="-224325">
              <a:buFont typeface="+mj-lt"/>
              <a:buAutoNum type="arabicPeriod"/>
            </a:pPr>
            <a:r>
              <a:rPr lang="en-US" dirty="0"/>
              <a:t>Wait while the cube is deployed, then click </a:t>
            </a:r>
            <a:r>
              <a:rPr lang="en-US" b="1" dirty="0"/>
              <a:t>Next</a:t>
            </a:r>
            <a:r>
              <a:rPr lang="en-US" dirty="0"/>
              <a:t>. </a:t>
            </a:r>
          </a:p>
          <a:p>
            <a:pPr marL="224325" indent="-224325">
              <a:buFont typeface="+mj-lt"/>
              <a:buAutoNum type="arabicPeriod"/>
            </a:pPr>
            <a:r>
              <a:rPr lang="en-US" dirty="0"/>
              <a:t>Click </a:t>
            </a:r>
            <a:r>
              <a:rPr lang="en-US" b="1" dirty="0"/>
              <a:t>Finish</a:t>
            </a:r>
            <a:r>
              <a:rPr lang="en-US" dirty="0"/>
              <a:t>. </a:t>
            </a:r>
          </a:p>
        </p:txBody>
      </p:sp>
    </p:spTree>
    <p:extLst>
      <p:ext uri="{BB962C8B-B14F-4D97-AF65-F5344CB8AC3E}">
        <p14:creationId xmlns:p14="http://schemas.microsoft.com/office/powerpoint/2010/main" val="3059129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sz="1100" b="1" dirty="0"/>
              <a:t>Procedure: Deploy Default Cubes</a:t>
            </a:r>
          </a:p>
          <a:p>
            <a:r>
              <a:rPr lang="en-US" sz="1100" dirty="0"/>
              <a:t>Microsoft Dynamics AX provides default cubes that you can use. Complete the following procedure to deploy these cubes.</a:t>
            </a:r>
          </a:p>
          <a:p>
            <a:pPr marL="224325" indent="-224325">
              <a:buFont typeface="+mj-lt"/>
              <a:buAutoNum type="arabicPeriod"/>
            </a:pPr>
            <a:r>
              <a:rPr lang="en-US" sz="1100" dirty="0"/>
              <a:t>Open your Microsoft Dynamics AX client. </a:t>
            </a:r>
          </a:p>
          <a:p>
            <a:pPr marL="224325" indent="-224325">
              <a:buFont typeface="+mj-lt"/>
              <a:buAutoNum type="arabicPeriod"/>
            </a:pPr>
            <a:r>
              <a:rPr lang="en-US" sz="1100" dirty="0"/>
              <a:t>Start the SQL Server Analysis Services project wizard (</a:t>
            </a:r>
            <a:r>
              <a:rPr lang="en-US" sz="1100" b="1" dirty="0"/>
              <a:t>File</a:t>
            </a:r>
            <a:r>
              <a:rPr lang="en-US" sz="1100" dirty="0"/>
              <a:t> &gt; </a:t>
            </a:r>
            <a:r>
              <a:rPr lang="en-US" sz="1100" b="1" dirty="0"/>
              <a:t>Tools</a:t>
            </a:r>
            <a:r>
              <a:rPr lang="en-US" sz="1100" dirty="0"/>
              <a:t> &gt; </a:t>
            </a:r>
            <a:r>
              <a:rPr lang="en-US" sz="1100" b="1" dirty="0"/>
              <a:t>Business Intelligence (BI) tools &gt; SQL Server Analysis Services project wizard</a:t>
            </a:r>
            <a:r>
              <a:rPr lang="en-US" sz="1100" dirty="0"/>
              <a:t>). </a:t>
            </a:r>
          </a:p>
          <a:p>
            <a:pPr marL="224325" indent="-224325">
              <a:buFont typeface="+mj-lt"/>
              <a:buAutoNum type="arabicPeriod"/>
            </a:pPr>
            <a:r>
              <a:rPr lang="en-US" sz="1100" dirty="0"/>
              <a:t>On the </a:t>
            </a:r>
            <a:r>
              <a:rPr lang="en-US" sz="1100" b="1" dirty="0"/>
              <a:t>Welcome to Analysis Project Wizard</a:t>
            </a:r>
            <a:r>
              <a:rPr lang="en-US" sz="1100" dirty="0"/>
              <a:t> page, click </a:t>
            </a:r>
            <a:r>
              <a:rPr lang="en-US" sz="1100" b="1" dirty="0"/>
              <a:t>Next</a:t>
            </a:r>
            <a:r>
              <a:rPr lang="en-US" sz="1100" dirty="0"/>
              <a:t>. </a:t>
            </a:r>
          </a:p>
          <a:p>
            <a:pPr marL="224325" indent="-224325">
              <a:buFont typeface="+mj-lt"/>
              <a:buAutoNum type="arabicPeriod"/>
            </a:pPr>
            <a:r>
              <a:rPr lang="en-US" sz="1100" dirty="0"/>
              <a:t>On the </a:t>
            </a:r>
            <a:r>
              <a:rPr lang="en-US" sz="1100" b="1" dirty="0"/>
              <a:t>Select an option</a:t>
            </a:r>
            <a:r>
              <a:rPr lang="en-US" sz="1100" dirty="0"/>
              <a:t> page, click </a:t>
            </a:r>
            <a:r>
              <a:rPr lang="en-US" sz="1100" b="1" dirty="0"/>
              <a:t>Deploy</a:t>
            </a:r>
            <a:r>
              <a:rPr lang="en-US" sz="1100" dirty="0"/>
              <a:t>, and then</a:t>
            </a:r>
            <a:r>
              <a:rPr lang="en-US" sz="1100" b="1" dirty="0"/>
              <a:t> </a:t>
            </a:r>
            <a:r>
              <a:rPr lang="en-US" sz="1100" dirty="0"/>
              <a:t>click </a:t>
            </a:r>
            <a:r>
              <a:rPr lang="en-US" sz="1100" b="1" dirty="0"/>
              <a:t>Next</a:t>
            </a:r>
            <a:r>
              <a:rPr lang="en-US" sz="1100" dirty="0"/>
              <a:t>. </a:t>
            </a:r>
          </a:p>
          <a:p>
            <a:pPr marL="224325" indent="-224325">
              <a:buFont typeface="+mj-lt"/>
              <a:buAutoNum type="arabicPeriod"/>
            </a:pPr>
            <a:r>
              <a:rPr lang="en-US" sz="1100" dirty="0"/>
              <a:t>On the </a:t>
            </a:r>
            <a:r>
              <a:rPr lang="en-US" sz="1100" b="1" dirty="0"/>
              <a:t>Select an existing SQL Server Analysis Services project</a:t>
            </a:r>
            <a:r>
              <a:rPr lang="en-US" sz="1100" dirty="0"/>
              <a:t> page, click </a:t>
            </a:r>
            <a:r>
              <a:rPr lang="en-US" sz="1100" b="1" dirty="0"/>
              <a:t>Select a project from the AOT</a:t>
            </a:r>
            <a:r>
              <a:rPr lang="en-US" sz="1100" dirty="0"/>
              <a:t>. Select the </a:t>
            </a:r>
            <a:r>
              <a:rPr lang="en-US" sz="1100" b="1" dirty="0"/>
              <a:t>Dynamics AX</a:t>
            </a:r>
            <a:r>
              <a:rPr lang="en-US" sz="1100" dirty="0"/>
              <a:t> project. Click </a:t>
            </a:r>
            <a:r>
              <a:rPr lang="en-US" sz="1100" b="1" dirty="0"/>
              <a:t>Next</a:t>
            </a:r>
            <a:r>
              <a:rPr lang="en-US" sz="1100" dirty="0"/>
              <a:t>. </a:t>
            </a:r>
          </a:p>
          <a:p>
            <a:pPr marL="224325" indent="-224325">
              <a:buFont typeface="+mj-lt"/>
              <a:buAutoNum type="arabicPeriod"/>
            </a:pPr>
            <a:r>
              <a:rPr lang="en-US" sz="1100" dirty="0"/>
              <a:t>On the </a:t>
            </a:r>
            <a:r>
              <a:rPr lang="en-US" sz="1100" b="1" dirty="0"/>
              <a:t>Deployment options</a:t>
            </a:r>
            <a:r>
              <a:rPr lang="en-US" sz="1100" dirty="0"/>
              <a:t> page, select </a:t>
            </a:r>
            <a:r>
              <a:rPr lang="en-US" sz="1100" b="1" dirty="0"/>
              <a:t>Deploy the project</a:t>
            </a:r>
            <a:r>
              <a:rPr lang="en-US" sz="1100" dirty="0"/>
              <a:t>. Then do the following: </a:t>
            </a:r>
          </a:p>
          <a:p>
            <a:pPr marL="672976" lvl="1" indent="-224325">
              <a:buFont typeface="+mj-lt"/>
              <a:buAutoNum type="alphaLcPeriod"/>
            </a:pPr>
            <a:r>
              <a:rPr lang="en-US" sz="1100" dirty="0"/>
              <a:t>Enter the name of the server running Analysis Services.</a:t>
            </a:r>
          </a:p>
          <a:p>
            <a:pPr marL="672976" lvl="1" indent="-224325">
              <a:buFont typeface="+mj-lt"/>
              <a:buAutoNum type="alphaLcPeriod"/>
            </a:pPr>
            <a:r>
              <a:rPr lang="en-US" sz="1100" dirty="0"/>
              <a:t>Select </a:t>
            </a:r>
            <a:r>
              <a:rPr lang="en-US" sz="1100" b="1" dirty="0"/>
              <a:t>Create a new database</a:t>
            </a:r>
            <a:r>
              <a:rPr lang="en-US" sz="1100" dirty="0"/>
              <a:t>. </a:t>
            </a:r>
          </a:p>
          <a:p>
            <a:pPr marL="672976" lvl="1" indent="-224325">
              <a:buFont typeface="+mj-lt"/>
              <a:buAutoNum type="alphaLcPeriod"/>
            </a:pPr>
            <a:r>
              <a:rPr lang="en-US" sz="1100" dirty="0"/>
              <a:t>Enter a name for the new Analysis Services database that will be created. </a:t>
            </a:r>
          </a:p>
          <a:p>
            <a:pPr marL="672976" lvl="1" indent="-224325">
              <a:buFont typeface="+mj-lt"/>
              <a:buAutoNum type="alphaLcPeriod"/>
            </a:pPr>
            <a:r>
              <a:rPr lang="en-US" sz="1100" dirty="0"/>
              <a:t>Click </a:t>
            </a:r>
            <a:r>
              <a:rPr lang="en-US" sz="1100" b="1" dirty="0"/>
              <a:t>Process the project after it is successfully deployed</a:t>
            </a:r>
            <a:r>
              <a:rPr lang="en-US" sz="1100" dirty="0"/>
              <a:t>. </a:t>
            </a:r>
          </a:p>
          <a:p>
            <a:pPr marL="672976" lvl="1" indent="-224325">
              <a:buFont typeface="+mj-lt"/>
              <a:buAutoNum type="alphaLcPeriod"/>
            </a:pPr>
            <a:r>
              <a:rPr lang="en-US" sz="1100" dirty="0"/>
              <a:t>Click </a:t>
            </a:r>
            <a:r>
              <a:rPr lang="en-US" sz="1100" b="1" dirty="0"/>
              <a:t>Next</a:t>
            </a:r>
            <a:r>
              <a:rPr lang="en-US" sz="1100" dirty="0" smtClean="0"/>
              <a:t>.</a:t>
            </a:r>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959504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pPr marL="228600" indent="-228600">
              <a:buFont typeface="+mj-lt"/>
              <a:buAutoNum type="arabicPeriod" startAt="7"/>
            </a:pPr>
            <a:r>
              <a:rPr lang="en-US" dirty="0"/>
              <a:t>On the </a:t>
            </a:r>
            <a:r>
              <a:rPr lang="en-US" b="1" dirty="0"/>
              <a:t>Deploying</a:t>
            </a:r>
            <a:r>
              <a:rPr lang="en-US" dirty="0"/>
              <a:t> page, click </a:t>
            </a:r>
            <a:r>
              <a:rPr lang="en-US" b="1" dirty="0"/>
              <a:t>Next</a:t>
            </a:r>
            <a:r>
              <a:rPr lang="en-US" dirty="0"/>
              <a:t>. </a:t>
            </a:r>
          </a:p>
          <a:p>
            <a:pPr marL="224325" indent="-224325">
              <a:buFont typeface="+mj-lt"/>
              <a:buAutoNum type="arabicPeriod" startAt="7"/>
            </a:pPr>
            <a:r>
              <a:rPr lang="en-US" dirty="0"/>
              <a:t>When the deployment is complete, click </a:t>
            </a:r>
            <a:r>
              <a:rPr lang="en-US" b="1" dirty="0"/>
              <a:t>Finish</a:t>
            </a:r>
            <a:r>
              <a:rPr lang="en-US" dirty="0"/>
              <a:t> to close the wizard.</a:t>
            </a:r>
          </a:p>
          <a:p>
            <a:pPr marL="224325" indent="-224325">
              <a:buFont typeface="+mj-lt"/>
              <a:buAutoNum type="arabicPeriod" startAt="7"/>
            </a:pPr>
            <a:r>
              <a:rPr lang="en-US" dirty="0"/>
              <a:t>Go to </a:t>
            </a:r>
            <a:r>
              <a:rPr lang="en-US" b="1" dirty="0"/>
              <a:t>Start &gt; Programs &gt; Microsoft SQL Server 2008 R2 &gt; SQL Server Management Studio</a:t>
            </a:r>
            <a:r>
              <a:rPr lang="en-US" dirty="0"/>
              <a:t>. </a:t>
            </a:r>
          </a:p>
          <a:p>
            <a:pPr marL="224325" indent="-224325">
              <a:buFont typeface="+mj-lt"/>
              <a:buAutoNum type="arabicPeriod" startAt="7"/>
            </a:pPr>
            <a:r>
              <a:rPr lang="en-US" dirty="0"/>
              <a:t>In </a:t>
            </a:r>
            <a:r>
              <a:rPr lang="en-US" b="1" dirty="0"/>
              <a:t>Server Type</a:t>
            </a:r>
            <a:r>
              <a:rPr lang="en-US" dirty="0"/>
              <a:t>, select Analysis Services. </a:t>
            </a:r>
          </a:p>
          <a:p>
            <a:pPr marL="224325" indent="-224325">
              <a:buFont typeface="+mj-lt"/>
              <a:buAutoNum type="arabicPeriod" startAt="7"/>
            </a:pPr>
            <a:r>
              <a:rPr lang="en-US" dirty="0"/>
              <a:t>In </a:t>
            </a:r>
            <a:r>
              <a:rPr lang="en-US" b="1" dirty="0"/>
              <a:t>Server Name</a:t>
            </a:r>
            <a:r>
              <a:rPr lang="en-US" dirty="0"/>
              <a:t>, type AX2012-A.</a:t>
            </a:r>
          </a:p>
          <a:p>
            <a:pPr marL="224325" indent="-224325">
              <a:buFont typeface="+mj-lt"/>
              <a:buAutoNum type="arabicPeriod" startAt="7"/>
            </a:pPr>
            <a:r>
              <a:rPr lang="en-US" dirty="0"/>
              <a:t>Click </a:t>
            </a:r>
            <a:r>
              <a:rPr lang="en-US" b="1" dirty="0"/>
              <a:t>Connect</a:t>
            </a:r>
            <a:r>
              <a:rPr lang="en-US" dirty="0"/>
              <a:t>. </a:t>
            </a:r>
          </a:p>
          <a:p>
            <a:pPr marL="224325" indent="-224325">
              <a:buFont typeface="+mj-lt"/>
              <a:buAutoNum type="arabicPeriod" startAt="7"/>
            </a:pPr>
            <a:r>
              <a:rPr lang="en-US" dirty="0"/>
              <a:t>In the </a:t>
            </a:r>
            <a:r>
              <a:rPr lang="en-US" b="1" dirty="0"/>
              <a:t>Object Explorer</a:t>
            </a:r>
            <a:r>
              <a:rPr lang="en-US" dirty="0"/>
              <a:t>, go to AX2012-A</a:t>
            </a:r>
            <a:r>
              <a:rPr lang="en-US" b="1" dirty="0"/>
              <a:t> - (Microsoft Analysis Server) &gt; Databases</a:t>
            </a:r>
            <a:r>
              <a:rPr lang="en-US" dirty="0"/>
              <a:t>. </a:t>
            </a:r>
          </a:p>
          <a:p>
            <a:pPr marL="224325" indent="-224325">
              <a:buFont typeface="+mj-lt"/>
              <a:buAutoNum type="arabicPeriod" startAt="7"/>
            </a:pPr>
            <a:r>
              <a:rPr lang="en-US" dirty="0"/>
              <a:t>Expand </a:t>
            </a:r>
            <a:r>
              <a:rPr lang="en-US" b="1" dirty="0"/>
              <a:t>Databases</a:t>
            </a:r>
            <a:r>
              <a:rPr lang="en-US" dirty="0"/>
              <a:t>. </a:t>
            </a:r>
          </a:p>
          <a:p>
            <a:pPr marL="224325" indent="-224325">
              <a:buFont typeface="+mj-lt"/>
              <a:buAutoNum type="arabicPeriod" startAt="7"/>
            </a:pPr>
            <a:r>
              <a:rPr lang="en-US" dirty="0"/>
              <a:t>Notice "Dynamics AX" is listed in </a:t>
            </a:r>
            <a:r>
              <a:rPr lang="en-US" b="1" dirty="0"/>
              <a:t>Databases</a:t>
            </a:r>
            <a:r>
              <a:rPr lang="en-US" dirty="0"/>
              <a:t>. </a:t>
            </a:r>
          </a:p>
          <a:p>
            <a:pPr marL="224325" indent="-224325">
              <a:buFont typeface="+mj-lt"/>
              <a:buAutoNum type="arabicPeriod" startAt="7"/>
            </a:pPr>
            <a:r>
              <a:rPr lang="en-US" dirty="0"/>
              <a:t>Expand </a:t>
            </a:r>
            <a:r>
              <a:rPr lang="en-US" b="1" dirty="0"/>
              <a:t>Dynamics AX &gt; Cubes</a:t>
            </a:r>
            <a:r>
              <a:rPr lang="en-US" dirty="0"/>
              <a:t>. </a:t>
            </a:r>
          </a:p>
          <a:p>
            <a:pPr marL="224325" indent="-224325">
              <a:buFont typeface="+mj-lt"/>
              <a:buAutoNum type="arabicPeriod" startAt="7"/>
            </a:pPr>
            <a:r>
              <a:rPr lang="en-US" dirty="0"/>
              <a:t>Notice 11 cubes are listed. </a:t>
            </a:r>
          </a:p>
          <a:p>
            <a:pPr marL="224325" indent="-224325">
              <a:buFont typeface="+mj-lt"/>
              <a:buAutoNum type="arabicPeriod" startAt="7"/>
            </a:pPr>
            <a:r>
              <a:rPr lang="en-US" dirty="0"/>
              <a:t>Close </a:t>
            </a:r>
            <a:r>
              <a:rPr lang="en-US" b="1" dirty="0"/>
              <a:t>SQL Server Management Studio</a:t>
            </a:r>
            <a:r>
              <a:rPr lang="en-US" dirty="0"/>
              <a:t>. </a:t>
            </a:r>
          </a:p>
          <a:p>
            <a:pPr marL="228600" indent="-228600">
              <a:buFont typeface="+mj-lt"/>
              <a:buAutoNum type="arabicPeriod" startAt="7"/>
            </a:pP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19</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90162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Tree>
    <p:extLst>
      <p:ext uri="{BB962C8B-B14F-4D97-AF65-F5344CB8AC3E}">
        <p14:creationId xmlns:p14="http://schemas.microsoft.com/office/powerpoint/2010/main" val="4207044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sz="1100" b="1" dirty="0"/>
              <a:t>Procedure: Deploy Default Cubes</a:t>
            </a:r>
          </a:p>
          <a:p>
            <a:r>
              <a:rPr lang="en-US" sz="1100" dirty="0"/>
              <a:t>Microsoft Dynamics AX provides default cubes that you can use. Complete the following procedure to deploy these cubes.</a:t>
            </a:r>
          </a:p>
          <a:p>
            <a:pPr marL="224325" indent="-224325">
              <a:buFont typeface="+mj-lt"/>
              <a:buAutoNum type="arabicPeriod"/>
            </a:pPr>
            <a:r>
              <a:rPr lang="en-US" sz="1100" dirty="0"/>
              <a:t>Open your Microsoft Dynamics AX client. </a:t>
            </a:r>
          </a:p>
          <a:p>
            <a:pPr marL="224325" indent="-224325">
              <a:buFont typeface="+mj-lt"/>
              <a:buAutoNum type="arabicPeriod"/>
            </a:pPr>
            <a:r>
              <a:rPr lang="en-US" sz="1100" dirty="0"/>
              <a:t>Start the SQL Server Analysis Services project wizard (</a:t>
            </a:r>
            <a:r>
              <a:rPr lang="en-US" sz="1100" b="1" dirty="0"/>
              <a:t>File</a:t>
            </a:r>
            <a:r>
              <a:rPr lang="en-US" sz="1100" dirty="0"/>
              <a:t> &gt; </a:t>
            </a:r>
            <a:r>
              <a:rPr lang="en-US" sz="1100" b="1" dirty="0"/>
              <a:t>Tools</a:t>
            </a:r>
            <a:r>
              <a:rPr lang="en-US" sz="1100" dirty="0"/>
              <a:t> &gt; </a:t>
            </a:r>
            <a:r>
              <a:rPr lang="en-US" sz="1100" b="1" dirty="0"/>
              <a:t>Business Intelligence (BI) tools &gt; SQL Server Analysis Services project wizard</a:t>
            </a:r>
            <a:r>
              <a:rPr lang="en-US" sz="1100" dirty="0"/>
              <a:t>). </a:t>
            </a:r>
          </a:p>
          <a:p>
            <a:pPr marL="224325" indent="-224325">
              <a:buFont typeface="+mj-lt"/>
              <a:buAutoNum type="arabicPeriod"/>
            </a:pPr>
            <a:r>
              <a:rPr lang="en-US" sz="1100" dirty="0" smtClean="0"/>
              <a:t>On </a:t>
            </a:r>
            <a:r>
              <a:rPr lang="en-US" sz="1100" dirty="0"/>
              <a:t>the </a:t>
            </a:r>
            <a:r>
              <a:rPr lang="en-US" sz="1100" b="1" dirty="0"/>
              <a:t>Welcome to Analysis Project Wizard</a:t>
            </a:r>
            <a:r>
              <a:rPr lang="en-US" sz="1100" dirty="0"/>
              <a:t> page, click </a:t>
            </a:r>
            <a:r>
              <a:rPr lang="en-US" sz="1100" b="1" dirty="0"/>
              <a:t>Next</a:t>
            </a:r>
            <a:r>
              <a:rPr lang="en-US" sz="1100" dirty="0"/>
              <a:t>. </a:t>
            </a:r>
          </a:p>
          <a:p>
            <a:pPr marL="224325" indent="-224325">
              <a:buFont typeface="+mj-lt"/>
              <a:buAutoNum type="arabicPeriod"/>
            </a:pPr>
            <a:r>
              <a:rPr lang="en-US" sz="1100" dirty="0"/>
              <a:t>On the </a:t>
            </a:r>
            <a:r>
              <a:rPr lang="en-US" sz="1100" b="1" dirty="0"/>
              <a:t>Select an option</a:t>
            </a:r>
            <a:r>
              <a:rPr lang="en-US" sz="1100" dirty="0"/>
              <a:t> page, click </a:t>
            </a:r>
            <a:r>
              <a:rPr lang="en-US" sz="1100" b="1" dirty="0"/>
              <a:t>Deploy</a:t>
            </a:r>
            <a:r>
              <a:rPr lang="en-US" sz="1100" dirty="0"/>
              <a:t>, and then</a:t>
            </a:r>
            <a:r>
              <a:rPr lang="en-US" sz="1100" b="1" dirty="0"/>
              <a:t> </a:t>
            </a:r>
            <a:r>
              <a:rPr lang="en-US" sz="1100" dirty="0"/>
              <a:t>click </a:t>
            </a:r>
            <a:r>
              <a:rPr lang="en-US" sz="1100" b="1" dirty="0"/>
              <a:t>Next</a:t>
            </a:r>
            <a:r>
              <a:rPr lang="en-US" sz="1100" dirty="0"/>
              <a:t>. </a:t>
            </a:r>
          </a:p>
          <a:p>
            <a:pPr marL="224325" indent="-224325">
              <a:buFont typeface="+mj-lt"/>
              <a:buAutoNum type="arabicPeriod"/>
            </a:pPr>
            <a:r>
              <a:rPr lang="en-US" sz="1100" dirty="0"/>
              <a:t>On the </a:t>
            </a:r>
            <a:r>
              <a:rPr lang="en-US" sz="1100" b="1" dirty="0"/>
              <a:t>Select an existing SQL Server Analysis Services project</a:t>
            </a:r>
            <a:r>
              <a:rPr lang="en-US" sz="1100" dirty="0"/>
              <a:t> page, click </a:t>
            </a:r>
            <a:r>
              <a:rPr lang="en-US" sz="1100" b="1" dirty="0"/>
              <a:t>Select a project from the AOT</a:t>
            </a:r>
            <a:r>
              <a:rPr lang="en-US" sz="1100" dirty="0"/>
              <a:t>. Select the </a:t>
            </a:r>
            <a:r>
              <a:rPr lang="en-US" sz="1100" b="1" dirty="0"/>
              <a:t>Dynamics AX</a:t>
            </a:r>
            <a:r>
              <a:rPr lang="en-US" sz="1100" dirty="0"/>
              <a:t> project. Click </a:t>
            </a:r>
            <a:r>
              <a:rPr lang="en-US" sz="1100" b="1" dirty="0"/>
              <a:t>Next</a:t>
            </a:r>
            <a:r>
              <a:rPr lang="en-US" sz="1100" dirty="0"/>
              <a:t>. </a:t>
            </a:r>
          </a:p>
          <a:p>
            <a:pPr marL="224325" indent="-224325">
              <a:buFont typeface="+mj-lt"/>
              <a:buAutoNum type="arabicPeriod"/>
            </a:pPr>
            <a:r>
              <a:rPr lang="en-US" sz="1100" dirty="0"/>
              <a:t>On the </a:t>
            </a:r>
            <a:r>
              <a:rPr lang="en-US" sz="1100" b="1" dirty="0"/>
              <a:t>Deployment options</a:t>
            </a:r>
            <a:r>
              <a:rPr lang="en-US" sz="1100" dirty="0"/>
              <a:t> page, select </a:t>
            </a:r>
            <a:r>
              <a:rPr lang="en-US" sz="1100" b="1" dirty="0"/>
              <a:t>Deploy the project</a:t>
            </a:r>
            <a:r>
              <a:rPr lang="en-US" sz="1100" dirty="0"/>
              <a:t>. Then do the following: </a:t>
            </a:r>
          </a:p>
          <a:p>
            <a:pPr marL="672976" lvl="1" indent="-224325">
              <a:buFont typeface="+mj-lt"/>
              <a:buAutoNum type="alphaLcPeriod"/>
            </a:pPr>
            <a:r>
              <a:rPr lang="en-US" sz="1100" dirty="0"/>
              <a:t>Enter the name of the server running Analysis Services.</a:t>
            </a:r>
          </a:p>
          <a:p>
            <a:pPr marL="672976" lvl="1" indent="-224325">
              <a:buFont typeface="+mj-lt"/>
              <a:buAutoNum type="alphaLcPeriod"/>
            </a:pPr>
            <a:r>
              <a:rPr lang="en-US" sz="1100" dirty="0"/>
              <a:t>Select </a:t>
            </a:r>
            <a:r>
              <a:rPr lang="en-US" sz="1100" b="1" dirty="0"/>
              <a:t>Create a new database</a:t>
            </a:r>
            <a:r>
              <a:rPr lang="en-US" sz="1100" dirty="0"/>
              <a:t>. </a:t>
            </a:r>
          </a:p>
          <a:p>
            <a:pPr marL="672976" lvl="1" indent="-224325">
              <a:buFont typeface="+mj-lt"/>
              <a:buAutoNum type="alphaLcPeriod"/>
            </a:pPr>
            <a:r>
              <a:rPr lang="en-US" sz="1100" dirty="0"/>
              <a:t>Enter a name for the new Analysis Services database that will be created. </a:t>
            </a:r>
          </a:p>
          <a:p>
            <a:pPr marL="672976" lvl="1" indent="-224325">
              <a:buFont typeface="+mj-lt"/>
              <a:buAutoNum type="alphaLcPeriod"/>
            </a:pPr>
            <a:r>
              <a:rPr lang="en-US" sz="1100" dirty="0"/>
              <a:t>Click </a:t>
            </a:r>
            <a:r>
              <a:rPr lang="en-US" sz="1100" b="1" dirty="0"/>
              <a:t>Process the project after it is successfully deployed</a:t>
            </a:r>
            <a:r>
              <a:rPr lang="en-US" sz="1100" dirty="0"/>
              <a:t>. </a:t>
            </a:r>
          </a:p>
          <a:p>
            <a:pPr marL="672976" lvl="1" indent="-224325">
              <a:buFont typeface="+mj-lt"/>
              <a:buAutoNum type="alphaLcPeriod"/>
            </a:pPr>
            <a:r>
              <a:rPr lang="en-US" sz="1100" dirty="0"/>
              <a:t>Click </a:t>
            </a:r>
            <a:r>
              <a:rPr lang="en-US" sz="1100" b="1" dirty="0"/>
              <a:t>Next</a:t>
            </a:r>
            <a:r>
              <a:rPr lang="en-US" sz="1100" dirty="0" smtClean="0"/>
              <a:t>.</a:t>
            </a:r>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883393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pPr marL="228600" indent="-228600">
              <a:buFont typeface="+mj-lt"/>
              <a:buAutoNum type="arabicPeriod" startAt="7"/>
            </a:pPr>
            <a:r>
              <a:rPr lang="en-US" dirty="0"/>
              <a:t>On the </a:t>
            </a:r>
            <a:r>
              <a:rPr lang="en-US" b="1" dirty="0"/>
              <a:t>Deploying</a:t>
            </a:r>
            <a:r>
              <a:rPr lang="en-US" dirty="0"/>
              <a:t> page, click </a:t>
            </a:r>
            <a:r>
              <a:rPr lang="en-US" b="1" dirty="0"/>
              <a:t>Next</a:t>
            </a:r>
            <a:r>
              <a:rPr lang="en-US" dirty="0"/>
              <a:t>. </a:t>
            </a:r>
          </a:p>
          <a:p>
            <a:pPr marL="224325" indent="-224325">
              <a:buFont typeface="+mj-lt"/>
              <a:buAutoNum type="arabicPeriod" startAt="7"/>
            </a:pPr>
            <a:r>
              <a:rPr lang="en-US" dirty="0"/>
              <a:t>When the deployment is complete, click </a:t>
            </a:r>
            <a:r>
              <a:rPr lang="en-US" b="1" dirty="0"/>
              <a:t>Finish</a:t>
            </a:r>
            <a:r>
              <a:rPr lang="en-US" dirty="0"/>
              <a:t> to close the wizard.</a:t>
            </a:r>
          </a:p>
          <a:p>
            <a:pPr marL="224325" indent="-224325">
              <a:buFont typeface="+mj-lt"/>
              <a:buAutoNum type="arabicPeriod" startAt="7"/>
            </a:pPr>
            <a:r>
              <a:rPr lang="en-US" dirty="0"/>
              <a:t>Go to </a:t>
            </a:r>
            <a:r>
              <a:rPr lang="en-US" b="1" dirty="0"/>
              <a:t>Start &gt; Programs &gt; Microsoft SQL Server 2008 R2 &gt; SQL Server Management Studio</a:t>
            </a:r>
            <a:r>
              <a:rPr lang="en-US" dirty="0"/>
              <a:t>. </a:t>
            </a:r>
          </a:p>
          <a:p>
            <a:pPr marL="224325" indent="-224325">
              <a:buFont typeface="+mj-lt"/>
              <a:buAutoNum type="arabicPeriod" startAt="7"/>
            </a:pPr>
            <a:r>
              <a:rPr lang="en-US" dirty="0"/>
              <a:t>In </a:t>
            </a:r>
            <a:r>
              <a:rPr lang="en-US" b="1" dirty="0"/>
              <a:t>Server Type</a:t>
            </a:r>
            <a:r>
              <a:rPr lang="en-US" dirty="0"/>
              <a:t>, select Analysis Services. </a:t>
            </a:r>
          </a:p>
          <a:p>
            <a:pPr marL="224325" indent="-224325">
              <a:buFont typeface="+mj-lt"/>
              <a:buAutoNum type="arabicPeriod" startAt="7"/>
            </a:pPr>
            <a:r>
              <a:rPr lang="en-US" dirty="0"/>
              <a:t>In </a:t>
            </a:r>
            <a:r>
              <a:rPr lang="en-US" b="1" dirty="0"/>
              <a:t>Server Name</a:t>
            </a:r>
            <a:r>
              <a:rPr lang="en-US" dirty="0"/>
              <a:t>, type AX2012-A.</a:t>
            </a:r>
          </a:p>
          <a:p>
            <a:pPr marL="224325" indent="-224325">
              <a:buFont typeface="+mj-lt"/>
              <a:buAutoNum type="arabicPeriod" startAt="7"/>
            </a:pPr>
            <a:r>
              <a:rPr lang="en-US" dirty="0"/>
              <a:t>Click </a:t>
            </a:r>
            <a:r>
              <a:rPr lang="en-US" b="1" dirty="0"/>
              <a:t>Connect</a:t>
            </a:r>
            <a:r>
              <a:rPr lang="en-US" dirty="0"/>
              <a:t>. </a:t>
            </a:r>
          </a:p>
          <a:p>
            <a:pPr marL="224325" indent="-224325">
              <a:buFont typeface="+mj-lt"/>
              <a:buAutoNum type="arabicPeriod" startAt="7"/>
            </a:pPr>
            <a:r>
              <a:rPr lang="en-US" dirty="0"/>
              <a:t>In the </a:t>
            </a:r>
            <a:r>
              <a:rPr lang="en-US" b="1" dirty="0"/>
              <a:t>Object Explorer</a:t>
            </a:r>
            <a:r>
              <a:rPr lang="en-US" dirty="0"/>
              <a:t>, go to AX2012-A</a:t>
            </a:r>
            <a:r>
              <a:rPr lang="en-US" b="1" dirty="0"/>
              <a:t> - (Microsoft Analysis Server) &gt; Databases</a:t>
            </a:r>
            <a:r>
              <a:rPr lang="en-US" dirty="0"/>
              <a:t>. </a:t>
            </a:r>
          </a:p>
          <a:p>
            <a:pPr marL="224325" indent="-224325">
              <a:buFont typeface="+mj-lt"/>
              <a:buAutoNum type="arabicPeriod" startAt="7"/>
            </a:pPr>
            <a:r>
              <a:rPr lang="en-US" dirty="0"/>
              <a:t>Expand </a:t>
            </a:r>
            <a:r>
              <a:rPr lang="en-US" b="1" dirty="0"/>
              <a:t>Databases</a:t>
            </a:r>
            <a:r>
              <a:rPr lang="en-US" dirty="0"/>
              <a:t>. </a:t>
            </a:r>
          </a:p>
          <a:p>
            <a:pPr marL="224325" indent="-224325">
              <a:buFont typeface="+mj-lt"/>
              <a:buAutoNum type="arabicPeriod" startAt="7"/>
            </a:pPr>
            <a:r>
              <a:rPr lang="en-US" dirty="0"/>
              <a:t>Notice "Dynamics AX" is listed in </a:t>
            </a:r>
            <a:r>
              <a:rPr lang="en-US" b="1" dirty="0"/>
              <a:t>Databases</a:t>
            </a:r>
            <a:r>
              <a:rPr lang="en-US" dirty="0"/>
              <a:t>. </a:t>
            </a:r>
          </a:p>
          <a:p>
            <a:pPr marL="224325" indent="-224325">
              <a:buFont typeface="+mj-lt"/>
              <a:buAutoNum type="arabicPeriod" startAt="7"/>
            </a:pPr>
            <a:r>
              <a:rPr lang="en-US" dirty="0"/>
              <a:t>Expand </a:t>
            </a:r>
            <a:r>
              <a:rPr lang="en-US" b="1" dirty="0"/>
              <a:t>Dynamics AX &gt; Cubes</a:t>
            </a:r>
            <a:r>
              <a:rPr lang="en-US" dirty="0"/>
              <a:t>. </a:t>
            </a:r>
          </a:p>
          <a:p>
            <a:pPr marL="224325" indent="-224325">
              <a:buFont typeface="+mj-lt"/>
              <a:buAutoNum type="arabicPeriod" startAt="7"/>
            </a:pPr>
            <a:r>
              <a:rPr lang="en-US" dirty="0"/>
              <a:t>Notice 11 cubes are listed. </a:t>
            </a:r>
          </a:p>
          <a:p>
            <a:pPr marL="224325" indent="-224325">
              <a:buFont typeface="+mj-lt"/>
              <a:buAutoNum type="arabicPeriod" startAt="7"/>
            </a:pPr>
            <a:r>
              <a:rPr lang="en-US" dirty="0"/>
              <a:t>Close </a:t>
            </a:r>
            <a:r>
              <a:rPr lang="en-US" b="1" dirty="0"/>
              <a:t>SQL Server Management Studio</a:t>
            </a:r>
            <a:r>
              <a:rPr lang="en-US" dirty="0"/>
              <a:t>. </a:t>
            </a:r>
          </a:p>
        </p:txBody>
      </p:sp>
      <p:sp>
        <p:nvSpPr>
          <p:cNvPr id="4" name="Slide Number Placeholder 3"/>
          <p:cNvSpPr>
            <a:spLocks noGrp="1"/>
          </p:cNvSpPr>
          <p:nvPr>
            <p:ph type="sldNum" sz="quarter" idx="10"/>
          </p:nvPr>
        </p:nvSpPr>
        <p:spPr/>
        <p:txBody>
          <a:bodyPr/>
          <a:lstStyle/>
          <a:p>
            <a:fld id="{675416BA-65F7-274A-AD61-D0FA78F3AA6E}" type="slidenum">
              <a:rPr lang="en-US" smtClean="0"/>
              <a:pPr/>
              <a:t>21</a:t>
            </a:fld>
            <a:endParaRPr lang="en-US" dirty="0"/>
          </a:p>
        </p:txBody>
      </p:sp>
    </p:spTree>
    <p:extLst>
      <p:ext uri="{BB962C8B-B14F-4D97-AF65-F5344CB8AC3E}">
        <p14:creationId xmlns:p14="http://schemas.microsoft.com/office/powerpoint/2010/main" val="2190162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dirty="0"/>
              <a:t>The default cubes that are provided with Microsoft Dynamics AX were created with full license and configuration keys. You can use the </a:t>
            </a:r>
            <a:r>
              <a:rPr lang="en-US" b="1" dirty="0"/>
              <a:t>Configuration</a:t>
            </a:r>
            <a:r>
              <a:rPr lang="en-US" dirty="0"/>
              <a:t> form to modify the overall configuration of the system. </a:t>
            </a:r>
          </a:p>
          <a:p>
            <a:endParaRPr lang="en-US" dirty="0"/>
          </a:p>
          <a:p>
            <a:endParaRPr lang="en-US" b="1" dirty="0" smtClean="0"/>
          </a:p>
          <a:p>
            <a:endParaRPr lang="en-US" b="1" dirty="0"/>
          </a:p>
          <a:p>
            <a:r>
              <a:rPr lang="en-US" b="1" dirty="0" smtClean="0"/>
              <a:t>Fixed </a:t>
            </a:r>
            <a:r>
              <a:rPr lang="en-US" b="1" dirty="0"/>
              <a:t>Schema</a:t>
            </a:r>
          </a:p>
          <a:p>
            <a:r>
              <a:rPr lang="en-US" dirty="0"/>
              <a:t>In Microsoft Dynamics AX 2009, when you turned off license or configuration keys, associated columns were removed from tables in the OLTP database. As a result:</a:t>
            </a:r>
          </a:p>
          <a:p>
            <a:pPr marL="168244" indent="-168244">
              <a:buFont typeface="Arial" pitchFamily="34" charset="0"/>
              <a:buChar char="•"/>
            </a:pPr>
            <a:r>
              <a:rPr lang="en-US" dirty="0"/>
              <a:t>Cubes could not be processed (because they could not access the columns they were designed to retrieve data from). </a:t>
            </a:r>
          </a:p>
          <a:p>
            <a:pPr marL="168244" indent="-168244">
              <a:buFont typeface="Arial" pitchFamily="34" charset="0"/>
              <a:buChar char="•"/>
            </a:pPr>
            <a:r>
              <a:rPr lang="en-US" dirty="0"/>
              <a:t>Errors were displayed in reports and Role Center web parts that used cubes as a data source. </a:t>
            </a:r>
          </a:p>
          <a:p>
            <a:r>
              <a:rPr lang="en-US" dirty="0"/>
              <a:t>In Microsoft Dynamics AX 2012, the OLTP database has a fixed schema. This means that when you turn off license or configuration keys, associated columns are not removed from tables in the OLTP database. Instead, data is removed from those columns. As a result:</a:t>
            </a:r>
          </a:p>
          <a:p>
            <a:pPr marL="168244" indent="-168244">
              <a:buFont typeface="Arial" pitchFamily="34" charset="0"/>
              <a:buChar char="•"/>
            </a:pPr>
            <a:r>
              <a:rPr lang="en-US" dirty="0"/>
              <a:t>Cubes can be processed successfully.</a:t>
            </a:r>
          </a:p>
          <a:p>
            <a:pPr marL="168244" indent="-168244">
              <a:buFont typeface="Arial" pitchFamily="34" charset="0"/>
              <a:buChar char="•"/>
            </a:pPr>
            <a:r>
              <a:rPr lang="en-US" dirty="0"/>
              <a:t>You may see errors displayed in reports and Role Center web parts that use cubes as a data source. You will need to modify these reports and web parts so that they no longer try to retrieve data from a column or field that contains no data. </a:t>
            </a:r>
          </a:p>
          <a:p>
            <a:pPr marL="168244" indent="-168244">
              <a:buFont typeface="Arial"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2" name="Rectangle 1"/>
          <p:cNvSpPr/>
          <p:nvPr/>
        </p:nvSpPr>
        <p:spPr>
          <a:xfrm>
            <a:off x="901700" y="4496165"/>
            <a:ext cx="5080000" cy="76835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a:solidFill>
                  <a:srgbClr val="000000"/>
                </a:solidFill>
              </a:rPr>
              <a:t>Important: </a:t>
            </a:r>
            <a:r>
              <a:rPr lang="en-IN" sz="1100" dirty="0">
                <a:solidFill>
                  <a:srgbClr val="000000"/>
                </a:solidFill>
              </a:rPr>
              <a:t>When you disable a configuration key, the features that are linked to the configuration key will be disabled and hidden from the users. Likewise when you load a license file that does not have a specific module or feature, the features linked to the license code are disabled and hidden.</a:t>
            </a:r>
          </a:p>
        </p:txBody>
      </p:sp>
    </p:spTree>
    <p:extLst>
      <p:ext uri="{BB962C8B-B14F-4D97-AF65-F5344CB8AC3E}">
        <p14:creationId xmlns:p14="http://schemas.microsoft.com/office/powerpoint/2010/main" val="3563588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
        <p:nvSpPr>
          <p:cNvPr id="8" name="Slide Image Placeholder 7"/>
          <p:cNvSpPr>
            <a:spLocks noGrp="1" noRot="1" noChangeAspect="1"/>
          </p:cNvSpPr>
          <p:nvPr>
            <p:ph type="sldImg"/>
          </p:nvPr>
        </p:nvSpPr>
        <p:spPr>
          <a:xfrm>
            <a:off x="381000" y="482600"/>
            <a:ext cx="6096000" cy="3429000"/>
          </a:xfrm>
        </p:spPr>
      </p:sp>
      <p:sp>
        <p:nvSpPr>
          <p:cNvPr id="9" name="Notes Placeholder 8"/>
          <p:cNvSpPr>
            <a:spLocks noGrp="1"/>
          </p:cNvSpPr>
          <p:nvPr>
            <p:ph type="body" idx="1"/>
          </p:nvPr>
        </p:nvSpPr>
        <p:spPr/>
        <p:txBody>
          <a:bodyPr/>
          <a:lstStyle/>
          <a:p>
            <a:endParaRPr lang="en-US"/>
          </a:p>
        </p:txBody>
      </p:sp>
    </p:spTree>
    <p:extLst>
      <p:ext uri="{BB962C8B-B14F-4D97-AF65-F5344CB8AC3E}">
        <p14:creationId xmlns:p14="http://schemas.microsoft.com/office/powerpoint/2010/main" val="3071689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
        <p:nvSpPr>
          <p:cNvPr id="13" name="Slide Image Placeholder 12"/>
          <p:cNvSpPr>
            <a:spLocks noGrp="1" noRot="1" noChangeAspect="1"/>
          </p:cNvSpPr>
          <p:nvPr>
            <p:ph type="sldImg"/>
          </p:nvPr>
        </p:nvSpPr>
        <p:spPr>
          <a:xfrm>
            <a:off x="381000" y="482600"/>
            <a:ext cx="6096000" cy="3429000"/>
          </a:xfrm>
        </p:spPr>
      </p:sp>
      <p:sp>
        <p:nvSpPr>
          <p:cNvPr id="14" name="Notes Placeholder 13"/>
          <p:cNvSpPr>
            <a:spLocks noGrp="1"/>
          </p:cNvSpPr>
          <p:nvPr>
            <p:ph type="body" idx="1"/>
          </p:nvPr>
        </p:nvSpPr>
        <p:spPr/>
        <p:txBody>
          <a:bodyPr/>
          <a:lstStyle/>
          <a:p>
            <a:endParaRPr lang="en-US"/>
          </a:p>
        </p:txBody>
      </p:sp>
    </p:spTree>
    <p:extLst>
      <p:ext uri="{BB962C8B-B14F-4D97-AF65-F5344CB8AC3E}">
        <p14:creationId xmlns:p14="http://schemas.microsoft.com/office/powerpoint/2010/main" val="3933927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b="1" dirty="0"/>
              <a:t>Procedure: Assign Users to a Database Role</a:t>
            </a:r>
          </a:p>
          <a:p>
            <a:r>
              <a:rPr lang="en-US" dirty="0"/>
              <a:t>Complete the following procedure to assign users to a default database role.</a:t>
            </a:r>
          </a:p>
          <a:p>
            <a:pPr marL="224325" indent="-224325">
              <a:buFont typeface="+mj-lt"/>
              <a:buAutoNum type="arabicPeriod"/>
            </a:pPr>
            <a:r>
              <a:rPr lang="en-US" dirty="0"/>
              <a:t>In SQL Server Management Studio, connect to your Analysis Services instance. </a:t>
            </a:r>
          </a:p>
          <a:p>
            <a:pPr marL="224325" indent="-224325">
              <a:buFont typeface="+mj-lt"/>
              <a:buAutoNum type="arabicPeriod"/>
            </a:pPr>
            <a:r>
              <a:rPr lang="en-US" dirty="0"/>
              <a:t>In the tree view, expand the </a:t>
            </a:r>
            <a:r>
              <a:rPr lang="en-US" b="1" dirty="0"/>
              <a:t>Databases</a:t>
            </a:r>
            <a:r>
              <a:rPr lang="en-US" dirty="0"/>
              <a:t> &gt; </a:t>
            </a:r>
            <a:r>
              <a:rPr lang="en-US" b="1" dirty="0"/>
              <a:t>&lt;OLAP Database Name&gt;</a:t>
            </a:r>
            <a:r>
              <a:rPr lang="en-US" dirty="0"/>
              <a:t> &gt; </a:t>
            </a:r>
            <a:r>
              <a:rPr lang="en-US" b="1" dirty="0"/>
              <a:t>Roles</a:t>
            </a:r>
            <a:r>
              <a:rPr lang="en-US" dirty="0"/>
              <a:t> node. </a:t>
            </a:r>
          </a:p>
          <a:p>
            <a:pPr marL="224325" indent="-224325">
              <a:buFont typeface="+mj-lt"/>
              <a:buAutoNum type="arabicPeriod"/>
            </a:pPr>
            <a:r>
              <a:rPr lang="en-US" dirty="0"/>
              <a:t>Right-click the role you want to add users to. Click </a:t>
            </a:r>
            <a:r>
              <a:rPr lang="en-US" b="1" dirty="0"/>
              <a:t>Properties</a:t>
            </a:r>
            <a:r>
              <a:rPr lang="en-US" dirty="0"/>
              <a:t>. The </a:t>
            </a:r>
            <a:r>
              <a:rPr lang="en-US" b="1" dirty="0"/>
              <a:t>Edit Role - &lt;Role Name&gt;</a:t>
            </a:r>
            <a:r>
              <a:rPr lang="en-US" dirty="0"/>
              <a:t> form is displayed. </a:t>
            </a:r>
          </a:p>
          <a:p>
            <a:pPr marL="224325" indent="-224325">
              <a:buFont typeface="+mj-lt"/>
              <a:buAutoNum type="arabicPeriod"/>
            </a:pPr>
            <a:r>
              <a:rPr lang="en-US" dirty="0"/>
              <a:t>In the </a:t>
            </a:r>
            <a:r>
              <a:rPr lang="en-US" b="1" dirty="0"/>
              <a:t>Select a page</a:t>
            </a:r>
            <a:r>
              <a:rPr lang="en-US" dirty="0"/>
              <a:t> pane, click </a:t>
            </a:r>
            <a:r>
              <a:rPr lang="en-US" b="1" dirty="0"/>
              <a:t>Membership</a:t>
            </a:r>
            <a:r>
              <a:rPr lang="en-US" dirty="0"/>
              <a:t>. </a:t>
            </a:r>
          </a:p>
          <a:p>
            <a:pPr marL="224325" indent="-224325">
              <a:buFont typeface="+mj-lt"/>
              <a:buAutoNum type="arabicPeriod"/>
            </a:pPr>
            <a:r>
              <a:rPr lang="en-US" dirty="0"/>
              <a:t>Click </a:t>
            </a:r>
            <a:r>
              <a:rPr lang="en-US" b="1" dirty="0"/>
              <a:t>Add</a:t>
            </a:r>
            <a:r>
              <a:rPr lang="en-US" dirty="0"/>
              <a:t> to add appropriate users to this role.</a:t>
            </a:r>
          </a:p>
          <a:p>
            <a:pPr marL="224325" indent="-224325">
              <a:buFont typeface="+mj-lt"/>
              <a:buAutoNum type="arabicPeriod"/>
            </a:pPr>
            <a:endParaRPr lang="en-US" dirty="0"/>
          </a:p>
          <a:p>
            <a:endParaRPr lang="en-US" b="1" dirty="0" smtClean="0"/>
          </a:p>
          <a:p>
            <a:endParaRPr lang="en-US" b="1" dirty="0" smtClean="0"/>
          </a:p>
          <a:p>
            <a:r>
              <a:rPr lang="en-US" b="1" dirty="0" smtClean="0"/>
              <a:t>Procedure</a:t>
            </a:r>
            <a:r>
              <a:rPr lang="en-US" b="1" dirty="0"/>
              <a:t>: Specify which Cubes a Database Role has Access </a:t>
            </a:r>
            <a:r>
              <a:rPr lang="en-US" b="1" dirty="0" smtClean="0"/>
              <a:t>To</a:t>
            </a:r>
            <a:endParaRPr lang="en-US" b="1" dirty="0"/>
          </a:p>
          <a:p>
            <a:r>
              <a:rPr lang="en-US" dirty="0"/>
              <a:t>Complete the following procedure to specify which cubes a specific role has access to.</a:t>
            </a:r>
          </a:p>
          <a:p>
            <a:pPr marL="224325" indent="-224325">
              <a:buFont typeface="+mj-lt"/>
              <a:buAutoNum type="arabicPeriod"/>
            </a:pPr>
            <a:r>
              <a:rPr lang="en-US" dirty="0"/>
              <a:t>In SQL Server Management Studio, connect to your Analysis Services instance. </a:t>
            </a:r>
          </a:p>
          <a:p>
            <a:pPr marL="224325" indent="-224325">
              <a:buFont typeface="+mj-lt"/>
              <a:buAutoNum type="arabicPeriod"/>
            </a:pPr>
            <a:r>
              <a:rPr lang="en-US" dirty="0"/>
              <a:t>In the tree view, expand the </a:t>
            </a:r>
            <a:r>
              <a:rPr lang="en-US" b="1" dirty="0"/>
              <a:t>Databases</a:t>
            </a:r>
            <a:r>
              <a:rPr lang="en-US" dirty="0"/>
              <a:t> &gt; </a:t>
            </a:r>
            <a:r>
              <a:rPr lang="en-US" b="1" dirty="0"/>
              <a:t>&lt;OLAP Database Name&gt;</a:t>
            </a:r>
            <a:r>
              <a:rPr lang="en-US" dirty="0"/>
              <a:t> &gt; </a:t>
            </a:r>
            <a:r>
              <a:rPr lang="en-US" b="1" dirty="0"/>
              <a:t>Roles</a:t>
            </a:r>
            <a:r>
              <a:rPr lang="en-US" dirty="0"/>
              <a:t> node. </a:t>
            </a:r>
          </a:p>
          <a:p>
            <a:pPr marL="224325" indent="-224325">
              <a:buFont typeface="+mj-lt"/>
              <a:buAutoNum type="arabicPeriod"/>
            </a:pPr>
            <a:r>
              <a:rPr lang="en-US" dirty="0"/>
              <a:t>Right-click the role for which you want to restrict access. Click </a:t>
            </a:r>
            <a:r>
              <a:rPr lang="en-US" b="1" dirty="0"/>
              <a:t>Properties</a:t>
            </a:r>
            <a:r>
              <a:rPr lang="en-US" dirty="0"/>
              <a:t>. The </a:t>
            </a:r>
            <a:r>
              <a:rPr lang="en-US" b="1" dirty="0"/>
              <a:t>Edit Role - &lt;Role Name&gt;</a:t>
            </a:r>
            <a:r>
              <a:rPr lang="en-US" dirty="0"/>
              <a:t> form is displayed. </a:t>
            </a:r>
          </a:p>
          <a:p>
            <a:pPr marL="224325" indent="-224325">
              <a:buFont typeface="+mj-lt"/>
              <a:buAutoNum type="arabicPeriod"/>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8" name="Rectangle 7"/>
          <p:cNvSpPr/>
          <p:nvPr/>
        </p:nvSpPr>
        <p:spPr>
          <a:xfrm>
            <a:off x="901700" y="5991107"/>
            <a:ext cx="5080000" cy="76835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a:solidFill>
                  <a:srgbClr val="000000"/>
                </a:solidFill>
              </a:rPr>
              <a:t>Critical: </a:t>
            </a:r>
            <a:r>
              <a:rPr lang="en-IN" sz="1100" dirty="0">
                <a:solidFill>
                  <a:srgbClr val="000000"/>
                </a:solidFill>
              </a:rPr>
              <a:t>The default roles that are created for you in Analysis Services are not synchronized with the security roles in Microsoft Dynamics AX. For example, if you modify the permissions of the Sales manager role in Microsoft Dynamics AX, it does not affect the Sales manager role in Analysis Services.</a:t>
            </a:r>
          </a:p>
        </p:txBody>
      </p:sp>
    </p:spTree>
    <p:extLst>
      <p:ext uri="{BB962C8B-B14F-4D97-AF65-F5344CB8AC3E}">
        <p14:creationId xmlns:p14="http://schemas.microsoft.com/office/powerpoint/2010/main" val="1215497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pPr marL="228600" indent="-228600">
              <a:buFont typeface="+mj-lt"/>
              <a:buAutoNum type="arabicPeriod" startAt="4"/>
            </a:pPr>
            <a:r>
              <a:rPr lang="en-US" dirty="0"/>
              <a:t>In the </a:t>
            </a:r>
            <a:r>
              <a:rPr lang="en-US" b="1" dirty="0"/>
              <a:t>Select a page</a:t>
            </a:r>
            <a:r>
              <a:rPr lang="en-US" dirty="0"/>
              <a:t> pane, click </a:t>
            </a:r>
            <a:r>
              <a:rPr lang="en-US" b="1" dirty="0"/>
              <a:t>Cubes</a:t>
            </a:r>
            <a:r>
              <a:rPr lang="en-US" dirty="0"/>
              <a:t>. A list of the default cubes is displayed. </a:t>
            </a:r>
          </a:p>
          <a:p>
            <a:pPr marL="224325" indent="-224325">
              <a:buFont typeface="+mj-lt"/>
              <a:buAutoNum type="arabicPeriod" startAt="4"/>
            </a:pPr>
            <a:r>
              <a:rPr lang="en-US" dirty="0"/>
              <a:t>In the </a:t>
            </a:r>
            <a:r>
              <a:rPr lang="en-US" b="1" dirty="0"/>
              <a:t>Access</a:t>
            </a:r>
            <a:r>
              <a:rPr lang="en-US" dirty="0"/>
              <a:t> column, specify the type of access the selected role should have for each cube. You can select </a:t>
            </a:r>
            <a:r>
              <a:rPr lang="en-US" b="1" dirty="0"/>
              <a:t>None</a:t>
            </a:r>
            <a:r>
              <a:rPr lang="en-US" dirty="0"/>
              <a:t>, </a:t>
            </a:r>
            <a:r>
              <a:rPr lang="en-US" b="1" dirty="0"/>
              <a:t>Read</a:t>
            </a:r>
            <a:r>
              <a:rPr lang="en-US" dirty="0"/>
              <a:t>, or </a:t>
            </a:r>
            <a:r>
              <a:rPr lang="en-US" b="1" dirty="0"/>
              <a:t>Read/Write</a:t>
            </a:r>
            <a:r>
              <a:rPr lang="en-US" dirty="0"/>
              <a:t>. </a:t>
            </a:r>
          </a:p>
          <a:p>
            <a:pPr marL="224325" indent="-224325">
              <a:buFont typeface="+mj-lt"/>
              <a:buAutoNum type="arabicPeriod" startAt="4"/>
            </a:pPr>
            <a:r>
              <a:rPr lang="en-US" dirty="0"/>
              <a:t>Click </a:t>
            </a:r>
            <a:r>
              <a:rPr lang="en-US" b="1" dirty="0"/>
              <a:t>OK</a:t>
            </a:r>
            <a:r>
              <a:rPr lang="en-US" dirty="0"/>
              <a:t>.</a:t>
            </a:r>
          </a:p>
          <a:p>
            <a:r>
              <a:rPr lang="en-US" b="1" dirty="0" smtClean="0"/>
              <a:t>Procedure</a:t>
            </a:r>
            <a:r>
              <a:rPr lang="en-US" b="1" dirty="0"/>
              <a:t>: Restrict a Database Role to Specific Members of a Dimension</a:t>
            </a:r>
          </a:p>
          <a:p>
            <a:r>
              <a:rPr lang="en-US" dirty="0"/>
              <a:t>Complete the following procedure to restrict a database role to specific members of a dimension.</a:t>
            </a:r>
          </a:p>
          <a:p>
            <a:r>
              <a:rPr lang="en-US" dirty="0"/>
              <a:t>For example, the cubes that are included with Microsoft Dynamics AX have a Company dimension. By default, each role has access to data in all company accounts. You can restrict a role to specific company accounts in the Company dimension.</a:t>
            </a:r>
          </a:p>
          <a:p>
            <a:pPr marL="224325" indent="-224325">
              <a:buFont typeface="+mj-lt"/>
              <a:buAutoNum type="arabicPeriod"/>
            </a:pPr>
            <a:r>
              <a:rPr lang="en-US" dirty="0"/>
              <a:t>In </a:t>
            </a:r>
            <a:r>
              <a:rPr lang="en-US" b="1" dirty="0"/>
              <a:t>SQL Server Management Studio</a:t>
            </a:r>
            <a:r>
              <a:rPr lang="en-US" dirty="0"/>
              <a:t>, connect to your Analysis Services instance. </a:t>
            </a:r>
          </a:p>
          <a:p>
            <a:pPr marL="224325" indent="-224325">
              <a:buFont typeface="+mj-lt"/>
              <a:buAutoNum type="arabicPeriod"/>
            </a:pPr>
            <a:r>
              <a:rPr lang="en-US" dirty="0"/>
              <a:t>In the tree view, expand the </a:t>
            </a:r>
            <a:r>
              <a:rPr lang="en-US" b="1" dirty="0"/>
              <a:t>Databases &gt; [Database Name] &gt; Roles node</a:t>
            </a:r>
            <a:r>
              <a:rPr lang="en-US" dirty="0"/>
              <a:t>. </a:t>
            </a:r>
          </a:p>
          <a:p>
            <a:pPr marL="224325" indent="-224325">
              <a:buFont typeface="+mj-lt"/>
              <a:buAutoNum type="arabicPeriod"/>
            </a:pPr>
            <a:r>
              <a:rPr lang="en-US" dirty="0"/>
              <a:t>Right-click the appropriate role and click </a:t>
            </a:r>
            <a:r>
              <a:rPr lang="en-US" b="1" dirty="0"/>
              <a:t>Properties</a:t>
            </a:r>
            <a:r>
              <a:rPr lang="en-US" dirty="0"/>
              <a:t>. The </a:t>
            </a:r>
            <a:r>
              <a:rPr lang="en-US" b="1" dirty="0"/>
              <a:t>Edit Role – [Role </a:t>
            </a:r>
            <a:r>
              <a:rPr lang="en-US" dirty="0"/>
              <a:t>Name] form is displayed. </a:t>
            </a:r>
          </a:p>
          <a:p>
            <a:pPr marL="224325" indent="-224325">
              <a:buFont typeface="+mj-lt"/>
              <a:buAutoNum type="arabicPeriod"/>
            </a:pPr>
            <a:r>
              <a:rPr lang="en-US" dirty="0"/>
              <a:t>In the Select a page area, click </a:t>
            </a:r>
            <a:r>
              <a:rPr lang="en-US" b="1" dirty="0"/>
              <a:t>Dimension Data</a:t>
            </a:r>
            <a:r>
              <a:rPr lang="en-US" dirty="0"/>
              <a:t>. From the </a:t>
            </a:r>
            <a:r>
              <a:rPr lang="en-US" b="1" dirty="0"/>
              <a:t>Dimension </a:t>
            </a:r>
            <a:r>
              <a:rPr lang="en-US" dirty="0"/>
              <a:t>list, select a dimension. For example, to restrict the role to specific company accounts, select the Company dimension. </a:t>
            </a:r>
          </a:p>
          <a:p>
            <a:pPr marL="224325" indent="-224325">
              <a:buFont typeface="+mj-lt"/>
              <a:buAutoNum type="arabicPeriod"/>
            </a:pPr>
            <a:r>
              <a:rPr lang="en-US" dirty="0"/>
              <a:t>On the </a:t>
            </a:r>
            <a:r>
              <a:rPr lang="en-US" b="1" dirty="0"/>
              <a:t>Basic </a:t>
            </a:r>
            <a:r>
              <a:rPr lang="en-US" dirty="0"/>
              <a:t>tab, select the same dimension from the list. Then select the members of the dimension that the role should have access to. </a:t>
            </a:r>
          </a:p>
          <a:p>
            <a:pPr marL="224325" indent="-224325">
              <a:buFont typeface="+mj-lt"/>
              <a:buAutoNum type="arabicPeriod"/>
            </a:pPr>
            <a:r>
              <a:rPr lang="en-US" dirty="0"/>
              <a:t>For example, if you selected the Company dimension, you would now select the specific company accounts (or dimension members) the role should have access to. </a:t>
            </a:r>
          </a:p>
          <a:p>
            <a:pPr marL="224325" indent="-224325">
              <a:buFont typeface="+mj-lt"/>
              <a:buAutoNum type="arabicPeriod"/>
            </a:pPr>
            <a:r>
              <a:rPr lang="en-US" dirty="0"/>
              <a:t>Click </a:t>
            </a:r>
            <a:r>
              <a:rPr lang="en-US" b="1" dirty="0"/>
              <a:t>OK</a:t>
            </a:r>
            <a:r>
              <a:rPr lang="en-US" dirty="0" smtClean="0"/>
              <a:t>.</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26</a:t>
            </a:fld>
            <a:endParaRPr lang="en-US" dirty="0"/>
          </a:p>
        </p:txBody>
      </p:sp>
    </p:spTree>
    <p:extLst>
      <p:ext uri="{BB962C8B-B14F-4D97-AF65-F5344CB8AC3E}">
        <p14:creationId xmlns:p14="http://schemas.microsoft.com/office/powerpoint/2010/main" val="2190162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55635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28</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4063295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29</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034498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Tree>
    <p:extLst>
      <p:ext uri="{BB962C8B-B14F-4D97-AF65-F5344CB8AC3E}">
        <p14:creationId xmlns:p14="http://schemas.microsoft.com/office/powerpoint/2010/main" val="3669032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30</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4333630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31</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8724912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32</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64830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33</a:t>
            </a:fld>
            <a:endParaRPr lang="en-US" dirty="0"/>
          </a:p>
        </p:txBody>
      </p:sp>
      <p:sp>
        <p:nvSpPr>
          <p:cNvPr id="8" name="Slide Image Placeholder 7"/>
          <p:cNvSpPr>
            <a:spLocks noGrp="1" noRot="1" noChangeAspect="1"/>
          </p:cNvSpPr>
          <p:nvPr>
            <p:ph type="sldImg"/>
          </p:nvPr>
        </p:nvSpPr>
        <p:spPr>
          <a:xfrm>
            <a:off x="381000" y="482600"/>
            <a:ext cx="6096000" cy="3429000"/>
          </a:xfrm>
        </p:spPr>
      </p:sp>
      <p:sp>
        <p:nvSpPr>
          <p:cNvPr id="9" name="Notes Placeholder 8"/>
          <p:cNvSpPr>
            <a:spLocks noGrp="1"/>
          </p:cNvSpPr>
          <p:nvPr>
            <p:ph type="body" idx="1"/>
          </p:nvPr>
        </p:nvSpPr>
        <p:spPr/>
        <p:txBody>
          <a:bodyPr/>
          <a:lstStyle/>
          <a:p>
            <a:endParaRPr lang="en-US"/>
          </a:p>
        </p:txBody>
      </p:sp>
    </p:spTree>
    <p:extLst>
      <p:ext uri="{BB962C8B-B14F-4D97-AF65-F5344CB8AC3E}">
        <p14:creationId xmlns:p14="http://schemas.microsoft.com/office/powerpoint/2010/main" val="479457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otes Placeholder 7"/>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4</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46668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otes Placeholder 7"/>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5</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165099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6</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IN" dirty="0"/>
              <a:t>Microsoft Dynamics AX enables you to perform online analytical processing (OLAP) on the data by using Microsoft SQL Server Analysis Services (SSAS). OLAP, or multidimensional analysis, is a process of retrieving and </a:t>
            </a:r>
            <a:r>
              <a:rPr lang="en-IN" dirty="0" err="1"/>
              <a:t>analyzing</a:t>
            </a:r>
            <a:r>
              <a:rPr lang="en-IN" dirty="0"/>
              <a:t> data to reveal business trends and statistics. For more comprehensive information about OLAP, refer to the Introduction to OLAP Reporting on MSDN.</a:t>
            </a:r>
          </a:p>
          <a:p>
            <a:r>
              <a:rPr lang="en-IN" dirty="0"/>
              <a:t>An online transaction processing (OLTP) database stores information about your business, for example data about your sales, purchases, as well as records about your employees and vendors. When you install Microsoft Dynamics AX, an OLTP database is created for you in SQL Server.</a:t>
            </a:r>
          </a:p>
          <a:p>
            <a:r>
              <a:rPr lang="en-IN" dirty="0"/>
              <a:t>OLTP databases execute </a:t>
            </a:r>
            <a:r>
              <a:rPr lang="en-IN" i="1" dirty="0"/>
              <a:t>transactions</a:t>
            </a:r>
            <a:r>
              <a:rPr lang="en-IN" dirty="0"/>
              <a:t>. This means that groups of records are created, updated, or deleted at the same time. However, the design that allows OLTP databases to record transactions quickly and accurately also makes it hard to </a:t>
            </a:r>
            <a:r>
              <a:rPr lang="en-IN" dirty="0" err="1"/>
              <a:t>analyze</a:t>
            </a:r>
            <a:r>
              <a:rPr lang="en-IN" dirty="0"/>
              <a:t> data.</a:t>
            </a:r>
          </a:p>
          <a:p>
            <a:r>
              <a:rPr lang="en-IN" dirty="0"/>
              <a:t>To overcome this issue, you need a system that extracts data from your OLTP database, aggregates it into totals and subtotals, and then displays the resulting data in a way that allows you to spot successes, failures, and potential trends. The solution to this is called an online analytical processing (OLAP) database. When you install Microsoft Dynamics AX Business Intelligence Components, an OLAP database is created for you in SQL Server</a:t>
            </a:r>
            <a:r>
              <a:rPr lang="en-IN" dirty="0" smtClean="0"/>
              <a:t>.</a:t>
            </a:r>
            <a:endParaRPr lang="en-IN" dirty="0"/>
          </a:p>
        </p:txBody>
      </p:sp>
    </p:spTree>
    <p:extLst>
      <p:ext uri="{BB962C8B-B14F-4D97-AF65-F5344CB8AC3E}">
        <p14:creationId xmlns:p14="http://schemas.microsoft.com/office/powerpoint/2010/main" val="2466682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7</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8158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defTabSz="897301">
              <a:spcBef>
                <a:spcPts val="294"/>
              </a:spcBef>
              <a:spcAft>
                <a:spcPts val="589"/>
              </a:spcAft>
              <a:defRPr/>
            </a:pPr>
            <a:r>
              <a:rPr lang="en-US" dirty="0">
                <a:solidFill>
                  <a:prstClr val="black"/>
                </a:solidFill>
              </a:rPr>
              <a:t>Cubes are stored in an OLAP database. A cube aggregates the facts (or measures) in each level of each dimension. The term </a:t>
            </a:r>
            <a:r>
              <a:rPr lang="en-US" i="1" dirty="0">
                <a:solidFill>
                  <a:prstClr val="black"/>
                </a:solidFill>
              </a:rPr>
              <a:t>cube </a:t>
            </a:r>
            <a:r>
              <a:rPr lang="en-US" dirty="0">
                <a:solidFill>
                  <a:prstClr val="black"/>
                </a:solidFill>
              </a:rPr>
              <a:t>is used because it best describes the resulting data. For example, when you create a cube you take the facts (Total, Quantity, Freight, and Discount) and add them up by model, city, quarter, and every other possible combination of dimensions, you get the type of data structure shown above</a:t>
            </a:r>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556470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lvl="0"/>
            <a:r>
              <a:rPr lang="en-US" dirty="0">
                <a:solidFill>
                  <a:prstClr val="black"/>
                </a:solidFill>
              </a:rPr>
              <a:t>Because the cube contains all of your data in an aggregated form, you can get answers to business questions very quickly. This is the big advantage of cubes. For example, you can find the total number of vehicles you sold last year in the United States, or more specifically, the total number of vans you sold last month in California.</a:t>
            </a:r>
          </a:p>
          <a:p>
            <a:pPr lvl="0"/>
            <a:r>
              <a:rPr lang="en-US" dirty="0">
                <a:solidFill>
                  <a:prstClr val="black"/>
                </a:solidFill>
              </a:rPr>
              <a:t>There are eleven cubes included out-of-the-box with Microsoft Dynamics AX 2012. Each cube provides different data. The following list includes each cube provided.</a:t>
            </a:r>
          </a:p>
          <a:p>
            <a:pPr marL="168244" indent="-168244">
              <a:buFont typeface="Arial" pitchFamily="34" charset="0"/>
              <a:buChar char="•"/>
            </a:pPr>
            <a:r>
              <a:rPr lang="en-US" dirty="0">
                <a:solidFill>
                  <a:prstClr val="black"/>
                </a:solidFill>
              </a:rPr>
              <a:t>Accounts Payable </a:t>
            </a:r>
          </a:p>
          <a:p>
            <a:pPr marL="168244" indent="-168244">
              <a:buFont typeface="Arial" pitchFamily="34" charset="0"/>
              <a:buChar char="•"/>
            </a:pPr>
            <a:r>
              <a:rPr lang="en-US" dirty="0">
                <a:solidFill>
                  <a:prstClr val="black"/>
                </a:solidFill>
              </a:rPr>
              <a:t>Accounts Receivable </a:t>
            </a:r>
          </a:p>
          <a:p>
            <a:pPr marL="168244" indent="-168244">
              <a:buFont typeface="Arial" pitchFamily="34" charset="0"/>
              <a:buChar char="•"/>
            </a:pPr>
            <a:r>
              <a:rPr lang="en-US" dirty="0">
                <a:solidFill>
                  <a:prstClr val="black"/>
                </a:solidFill>
              </a:rPr>
              <a:t>Customer Relationship Management </a:t>
            </a:r>
          </a:p>
          <a:p>
            <a:pPr marL="168244" indent="-168244">
              <a:buFont typeface="Arial" pitchFamily="34" charset="0"/>
              <a:buChar char="•"/>
            </a:pPr>
            <a:r>
              <a:rPr lang="en-US" dirty="0">
                <a:solidFill>
                  <a:prstClr val="black"/>
                </a:solidFill>
              </a:rPr>
              <a:t>Environmental Sustainability </a:t>
            </a:r>
          </a:p>
          <a:p>
            <a:pPr marL="168244" indent="-168244">
              <a:buFont typeface="Arial" pitchFamily="34" charset="0"/>
              <a:buChar char="•"/>
            </a:pPr>
            <a:r>
              <a:rPr lang="en-US" dirty="0">
                <a:solidFill>
                  <a:prstClr val="black"/>
                </a:solidFill>
              </a:rPr>
              <a:t>Expense Management </a:t>
            </a:r>
          </a:p>
          <a:p>
            <a:pPr marL="168244" indent="-168244">
              <a:buFont typeface="Arial" pitchFamily="34" charset="0"/>
              <a:buChar char="•"/>
            </a:pPr>
            <a:r>
              <a:rPr lang="en-US" dirty="0">
                <a:solidFill>
                  <a:prstClr val="black"/>
                </a:solidFill>
              </a:rPr>
              <a:t>General Ledger </a:t>
            </a:r>
          </a:p>
          <a:p>
            <a:pPr marL="168244" indent="-168244">
              <a:buFont typeface="Arial" pitchFamily="34" charset="0"/>
              <a:buChar char="•"/>
            </a:pPr>
            <a:r>
              <a:rPr lang="en-US" dirty="0">
                <a:solidFill>
                  <a:prstClr val="black"/>
                </a:solidFill>
              </a:rPr>
              <a:t>Production </a:t>
            </a:r>
          </a:p>
          <a:p>
            <a:pPr marL="168244" indent="-168244">
              <a:buFont typeface="Arial" pitchFamily="34" charset="0"/>
              <a:buChar char="•"/>
            </a:pPr>
            <a:r>
              <a:rPr lang="en-US" dirty="0">
                <a:solidFill>
                  <a:prstClr val="black"/>
                </a:solidFill>
              </a:rPr>
              <a:t>Project Accounting </a:t>
            </a:r>
          </a:p>
          <a:p>
            <a:pPr marL="168244" indent="-168244">
              <a:buFont typeface="Arial" pitchFamily="34" charset="0"/>
              <a:buChar char="•"/>
            </a:pPr>
            <a:r>
              <a:rPr lang="en-US" dirty="0">
                <a:solidFill>
                  <a:prstClr val="black"/>
                </a:solidFill>
              </a:rPr>
              <a:t>Purchase </a:t>
            </a:r>
          </a:p>
          <a:p>
            <a:pPr marL="168244" indent="-168244">
              <a:buFont typeface="Arial" pitchFamily="34" charset="0"/>
              <a:buChar char="•"/>
            </a:pPr>
            <a:r>
              <a:rPr lang="en-US" dirty="0">
                <a:solidFill>
                  <a:prstClr val="black"/>
                </a:solidFill>
              </a:rPr>
              <a:t>Sales </a:t>
            </a:r>
          </a:p>
          <a:p>
            <a:pPr marL="168244" indent="-168244">
              <a:buFont typeface="Arial" pitchFamily="34" charset="0"/>
              <a:buChar char="•"/>
            </a:pPr>
            <a:r>
              <a:rPr lang="en-US" dirty="0" smtClean="0">
                <a:solidFill>
                  <a:prstClr val="black"/>
                </a:solidFill>
              </a:rPr>
              <a:t>Workflow</a:t>
            </a:r>
            <a:endParaRPr lang="en-US" dirty="0">
              <a:solidFill>
                <a:prstClr val="black"/>
              </a:solidFill>
            </a:endParaRPr>
          </a:p>
        </p:txBody>
      </p:sp>
    </p:spTree>
    <p:extLst>
      <p:ext uri="{BB962C8B-B14F-4D97-AF65-F5344CB8AC3E}">
        <p14:creationId xmlns:p14="http://schemas.microsoft.com/office/powerpoint/2010/main" val="17897842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image backgroun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2" y="-2099"/>
            <a:ext cx="9144001" cy="5143500"/>
          </a:xfrm>
          <a:prstGeom prst="rect">
            <a:avLst/>
          </a:prstGeom>
        </p:spPr>
      </p:pic>
      <p:sp>
        <p:nvSpPr>
          <p:cNvPr id="11" name="Rectangle 10"/>
          <p:cNvSpPr/>
          <p:nvPr/>
        </p:nvSpPr>
        <p:spPr>
          <a:xfrm>
            <a:off x="0" y="-2099"/>
            <a:ext cx="7010400" cy="51435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0" y="914400"/>
            <a:ext cx="3657600" cy="1828800"/>
          </a:xfrm>
          <a:prstGeom prst="rect">
            <a:avLst/>
          </a:prstGeom>
          <a:solidFill>
            <a:schemeClr val="accent1">
              <a:alpha val="94000"/>
            </a:schemeClr>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99868"/>
            <a:ext cx="1140051" cy="420660"/>
          </a:xfrm>
          <a:prstGeom prst="rect">
            <a:avLst/>
          </a:prstGeom>
        </p:spPr>
      </p:pic>
    </p:spTree>
    <p:extLst>
      <p:ext uri="{BB962C8B-B14F-4D97-AF65-F5344CB8AC3E}">
        <p14:creationId xmlns:p14="http://schemas.microsoft.com/office/powerpoint/2010/main" val="127763461"/>
      </p:ext>
    </p:extLst>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with 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3657600" cy="18288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pPr/>
              <a:t>‹#›</a:t>
            </a:fld>
            <a:endParaRPr lang="en-US"/>
          </a:p>
        </p:txBody>
      </p:sp>
      <p:sp>
        <p:nvSpPr>
          <p:cNvPr id="5" name="Text Placeholder 6"/>
          <p:cNvSpPr>
            <a:spLocks noGrp="1"/>
          </p:cNvSpPr>
          <p:nvPr>
            <p:ph type="body" sz="quarter" idx="12"/>
          </p:nvPr>
        </p:nvSpPr>
        <p:spPr>
          <a:xfrm>
            <a:off x="7006" y="2743200"/>
            <a:ext cx="2743200" cy="1828800"/>
          </a:xfrm>
          <a:solidFill>
            <a:srgbClr val="00D8D6"/>
          </a:solidFill>
        </p:spPr>
        <p:txBody>
          <a:bodyPr/>
          <a:lstStyle>
            <a:lvl1pPr marL="0" indent="0">
              <a:buNone/>
              <a:defRPr>
                <a:solidFill>
                  <a:schemeClr val="bg1"/>
                </a:solidFill>
              </a:defRPr>
            </a:lvl1pPr>
            <a:lvl2pPr marL="227013" indent="-120650">
              <a:tabLst>
                <a:tab pos="227013" algn="l"/>
              </a:tabLst>
              <a:defRPr>
                <a:solidFill>
                  <a:schemeClr val="bg1"/>
                </a:solidFill>
              </a:defRPr>
            </a:lvl2pPr>
            <a:lvl3pPr marL="460375" indent="-150813">
              <a:defRPr>
                <a:solidFill>
                  <a:schemeClr val="bg1"/>
                </a:solidFill>
              </a:defRPr>
            </a:lvl3pPr>
            <a:lvl4pPr marL="687388" indent="-150813">
              <a:defRPr>
                <a:solidFill>
                  <a:schemeClr val="bg1"/>
                </a:solidFill>
              </a:defRPr>
            </a:lvl4pPr>
            <a:lvl5pPr marL="914400" indent="-153988">
              <a:defRPr>
                <a:solidFill>
                  <a:schemeClr val="bg1"/>
                </a:solidFill>
              </a:defRPr>
            </a:lvl5p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8094058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2744556" y="914400"/>
            <a:ext cx="5942244" cy="3657600"/>
          </a:xfrm>
          <a:prstGeom prst="rect">
            <a:avLst/>
          </a:prstGeom>
        </p:spPr>
        <p:txBody>
          <a:bodyPr vert="horz" lIns="91440" tIns="45720">
            <a:normAutofit/>
          </a:bodyPr>
          <a:lstStyle>
            <a:lvl1pPr marL="457200" indent="-457200">
              <a:spcBef>
                <a:spcPts val="600"/>
              </a:spcBef>
              <a:buFont typeface="+mj-lt"/>
              <a:buAutoNum type="arabicPeriod"/>
              <a:tabLst>
                <a:tab pos="630238" algn="l"/>
              </a:tabLst>
              <a:defRPr sz="2000" baseline="0">
                <a:solidFill>
                  <a:schemeClr val="tx1"/>
                </a:solidFill>
                <a:latin typeface="+mn-lt"/>
                <a:cs typeface="Segoe UI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7" name="Text Placeholder 12"/>
          <p:cNvSpPr>
            <a:spLocks noGrp="1"/>
          </p:cNvSpPr>
          <p:nvPr>
            <p:ph type="body" sz="quarter" idx="14" hasCustomPrompt="1"/>
          </p:nvPr>
        </p:nvSpPr>
        <p:spPr>
          <a:xfrm>
            <a:off x="0" y="914400"/>
            <a:ext cx="1828800" cy="3638550"/>
          </a:xfrm>
          <a:prstGeom prst="rect">
            <a:avLst/>
          </a:prstGeom>
          <a:noFill/>
        </p:spPr>
        <p:txBody>
          <a:bodyPr vert="horz"/>
          <a:lstStyle>
            <a:lvl1pPr marL="0" indent="0">
              <a:spcBef>
                <a:spcPts val="600"/>
              </a:spcBef>
              <a:buFontTx/>
              <a:buNone/>
              <a:defRPr sz="1400"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36416636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Contact Page">
    <p:bg>
      <p:bgPr>
        <a:solidFill>
          <a:schemeClr val="tx1"/>
        </a:solidFill>
        <a:effectLst/>
      </p:bgPr>
    </p:bg>
    <p:spTree>
      <p:nvGrpSpPr>
        <p:cNvPr id="1" name=""/>
        <p:cNvGrpSpPr/>
        <p:nvPr/>
      </p:nvGrpSpPr>
      <p:grpSpPr>
        <a:xfrm>
          <a:off x="0" y="0"/>
          <a:ext cx="0" cy="0"/>
          <a:chOff x="0" y="0"/>
          <a:chExt cx="0" cy="0"/>
        </a:xfrm>
      </p:grpSpPr>
      <p:pic>
        <p:nvPicPr>
          <p:cNvPr id="7" name="Picture Placeholder 2" descr="MSB10_ServIT_007.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a:prstGeom prst="rect">
            <a:avLst/>
          </a:prstGeom>
        </p:spPr>
      </p:pic>
      <p:sp>
        <p:nvSpPr>
          <p:cNvPr id="6" name="TextBox 5"/>
          <p:cNvSpPr txBox="1"/>
          <p:nvPr/>
        </p:nvSpPr>
        <p:spPr>
          <a:xfrm>
            <a:off x="99407" y="4405657"/>
            <a:ext cx="8815993" cy="65659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
        <p:nvSpPr>
          <p:cNvPr id="9" name="Text Placeholder 9"/>
          <p:cNvSpPr>
            <a:spLocks noGrp="1"/>
          </p:cNvSpPr>
          <p:nvPr>
            <p:ph type="body" sz="quarter" idx="12" hasCustomPrompt="1"/>
          </p:nvPr>
        </p:nvSpPr>
        <p:spPr>
          <a:xfrm>
            <a:off x="5486400" y="914400"/>
            <a:ext cx="3657600" cy="1828800"/>
          </a:xfrm>
          <a:solidFill>
            <a:srgbClr val="0072C6">
              <a:alpha val="90000"/>
            </a:srgbClr>
          </a:solidFill>
        </p:spPr>
        <p:txBody>
          <a:bodyPr>
            <a:noAutofit/>
          </a:bodyPr>
          <a:lstStyle>
            <a:lvl1pPr marL="0" indent="0">
              <a:lnSpc>
                <a:spcPct val="110000"/>
              </a:lnSpc>
              <a:buNone/>
              <a:defRPr sz="1400">
                <a:solidFill>
                  <a:srgbClr val="FFFFFF"/>
                </a:solidFill>
                <a:latin typeface="+mn-lt"/>
                <a:cs typeface="Segoe UI Semibold"/>
              </a:defRPr>
            </a:lvl1pPr>
            <a:lvl2pPr marL="265112" indent="0">
              <a:lnSpc>
                <a:spcPct val="110000"/>
              </a:lnSpc>
              <a:buNone/>
              <a:defRPr sz="1400">
                <a:solidFill>
                  <a:srgbClr val="FFFFFF"/>
                </a:solidFill>
                <a:latin typeface="+mn-lt"/>
                <a:cs typeface="Segoe UI Semibold"/>
              </a:defRPr>
            </a:lvl2pPr>
            <a:lvl3pPr marL="542925" indent="0">
              <a:lnSpc>
                <a:spcPct val="110000"/>
              </a:lnSpc>
              <a:buNone/>
              <a:defRPr sz="1400">
                <a:solidFill>
                  <a:srgbClr val="FFFFFF"/>
                </a:solidFill>
                <a:latin typeface="+mn-lt"/>
                <a:cs typeface="Segoe UI Semibold"/>
              </a:defRPr>
            </a:lvl3pPr>
            <a:lvl4pPr marL="808037" indent="0">
              <a:lnSpc>
                <a:spcPct val="110000"/>
              </a:lnSpc>
              <a:buNone/>
              <a:defRPr sz="1400">
                <a:solidFill>
                  <a:srgbClr val="FFFFFF"/>
                </a:solidFill>
                <a:latin typeface="+mn-lt"/>
                <a:cs typeface="Segoe UI Semibold"/>
              </a:defRPr>
            </a:lvl4pPr>
            <a:lvl5pPr marL="1073150" indent="0">
              <a:lnSpc>
                <a:spcPct val="110000"/>
              </a:lnSpc>
              <a:buNone/>
              <a:defRPr sz="1400">
                <a:solidFill>
                  <a:srgbClr val="FFFFF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043" y="100392"/>
            <a:ext cx="1152779" cy="431398"/>
          </a:xfrm>
          <a:prstGeom prst="rect">
            <a:avLst/>
          </a:prstGeom>
        </p:spPr>
      </p:pic>
    </p:spTree>
    <p:extLst>
      <p:ext uri="{BB962C8B-B14F-4D97-AF65-F5344CB8AC3E}">
        <p14:creationId xmlns:p14="http://schemas.microsoft.com/office/powerpoint/2010/main" val="108314507"/>
      </p:ext>
    </p:extLst>
  </p:cSld>
  <p:clrMapOvr>
    <a:masterClrMapping/>
  </p:clrMapOvr>
  <p:timing>
    <p:tnLst>
      <p:par>
        <p:cTn id="1" dur="indefinite" restart="never" nodeType="tmRoot"/>
      </p:par>
    </p:tnLst>
  </p:timing>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8001000" y="2480"/>
            <a:ext cx="1143000" cy="419862"/>
          </a:xfrm>
        </p:spPr>
        <p:txBody>
          <a:bodyPr/>
          <a:lstStyle>
            <a:lvl1pPr>
              <a:defRPr>
                <a:solidFill>
                  <a:srgbClr val="FFFFFF"/>
                </a:solidFill>
              </a:defRPr>
            </a:lvl1pPr>
          </a:lstStyle>
          <a:p>
            <a:r>
              <a:rPr lang="en-US" smtClean="0"/>
              <a:t>Click icon to add picture</a:t>
            </a:r>
            <a:endParaRPr lang="en-US"/>
          </a:p>
        </p:txBody>
      </p:sp>
      <p:sp>
        <p:nvSpPr>
          <p:cNvPr id="9" name="Text Placeholder 9"/>
          <p:cNvSpPr>
            <a:spLocks noGrp="1"/>
          </p:cNvSpPr>
          <p:nvPr>
            <p:ph type="body" sz="quarter" idx="12" hasCustomPrompt="1"/>
          </p:nvPr>
        </p:nvSpPr>
        <p:spPr>
          <a:xfrm>
            <a:off x="5486400" y="914400"/>
            <a:ext cx="3657600" cy="1828800"/>
          </a:xfrm>
          <a:solidFill>
            <a:srgbClr val="0072C6"/>
          </a:solidFill>
        </p:spPr>
        <p:txBody>
          <a:bodyPr>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99407" y="4405657"/>
            <a:ext cx="8815993" cy="64460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5037358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09655"/>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4814536"/>
            <a:ext cx="9144000" cy="328965"/>
          </a:xfrm>
          <a:prstGeom prst="rect">
            <a:avLst/>
          </a:prstGeom>
        </p:spPr>
      </p:pic>
      <p:sp>
        <p:nvSpPr>
          <p:cNvPr id="2" name="Title 1"/>
          <p:cNvSpPr>
            <a:spLocks noGrp="1"/>
          </p:cNvSpPr>
          <p:nvPr>
            <p:ph type="title" hasCustomPrompt="1"/>
          </p:nvPr>
        </p:nvSpPr>
        <p:spPr>
          <a:xfrm>
            <a:off x="304800" y="166807"/>
            <a:ext cx="8534400" cy="690443"/>
          </a:xfrm>
        </p:spPr>
        <p:txBody>
          <a:bodyPr anchor="b" anchorCtr="0">
            <a:no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891540"/>
            <a:ext cx="8534400" cy="387477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4857226"/>
            <a:ext cx="3657600" cy="27432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0"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2"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8001000" y="4828603"/>
            <a:ext cx="1143000" cy="314897"/>
          </a:xfrm>
          <a:prstGeom prst="rect">
            <a:avLst/>
          </a:prstGeom>
        </p:spPr>
      </p:pic>
    </p:spTree>
    <p:extLst>
      <p:ext uri="{BB962C8B-B14F-4D97-AF65-F5344CB8AC3E}">
        <p14:creationId xmlns:p14="http://schemas.microsoft.com/office/powerpoint/2010/main" val="1810036230"/>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3.5 Lab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645919"/>
            <a:ext cx="8138160" cy="75438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2468880"/>
            <a:ext cx="8046720" cy="226314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4857228"/>
            <a:ext cx="3657600" cy="273844"/>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960120"/>
            <a:ext cx="1295400" cy="28575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chemeClr val="tx2"/>
                </a:solidFill>
              </a:rPr>
              <a:t>Lab</a:t>
            </a:r>
          </a:p>
        </p:txBody>
      </p:sp>
      <p:pic>
        <p:nvPicPr>
          <p:cNvPr id="16"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8001000" y="4828603"/>
            <a:ext cx="1143000" cy="314897"/>
          </a:xfrm>
          <a:prstGeom prst="rect">
            <a:avLst/>
          </a:prstGeom>
        </p:spPr>
      </p:pic>
    </p:spTree>
    <p:extLst>
      <p:ext uri="{BB962C8B-B14F-4D97-AF65-F5344CB8AC3E}">
        <p14:creationId xmlns:p14="http://schemas.microsoft.com/office/powerpoint/2010/main" val="23515388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914400"/>
            <a:ext cx="3657600" cy="1828800"/>
          </a:xfrm>
          <a:prstGeom prst="rect">
            <a:avLst/>
          </a:prstGeom>
          <a:solidFill>
            <a:srgbClr val="0072C6"/>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7"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rgbClr val="FFFFF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84930573"/>
      </p:ext>
    </p:extLst>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p:nvPr>
        </p:nvSpPr>
        <p:spPr>
          <a:xfrm>
            <a:off x="2743200" y="914400"/>
            <a:ext cx="6172200" cy="3790950"/>
          </a:xfrm>
          <a:prstGeom prst="rect">
            <a:avLst/>
          </a:prstGeom>
        </p:spPr>
        <p:txBody>
          <a:bodyPr vert="horz" lIns="182880" tIns="137160">
            <a:normAutofit/>
          </a:bodyPr>
          <a:lstStyle>
            <a:lvl1pPr marL="285750" indent="-285750">
              <a:spcBef>
                <a:spcPts val="300"/>
              </a:spcBef>
              <a:buFont typeface="Arial" pitchFamily="34" charset="0"/>
              <a:buChar char="•"/>
              <a:defRPr sz="1400" baseline="0">
                <a:solidFill>
                  <a:schemeClr val="tx1"/>
                </a:solidFill>
                <a:latin typeface="+mn-lt"/>
              </a:defRPr>
            </a:lvl1pPr>
            <a:lvl2pPr marL="542925" indent="-277813">
              <a:buFont typeface="Courier New" panose="02070309020205020404" pitchFamily="49" charset="0"/>
              <a:buChar char="o"/>
              <a:defRPr/>
            </a:lvl2pPr>
            <a:lvl3pPr marL="808038" indent="-265113">
              <a:buFont typeface="Wingdings" panose="05000000000000000000" pitchFamily="2" charset="2"/>
              <a:buChar char="§"/>
              <a:defRPr/>
            </a:lvl3pPr>
            <a:lvl5pPr marL="1339850" indent="-266700">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33869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s_with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7" name="Text Placeholder 6"/>
          <p:cNvSpPr>
            <a:spLocks noGrp="1"/>
          </p:cNvSpPr>
          <p:nvPr>
            <p:ph type="body" sz="quarter" idx="12"/>
          </p:nvPr>
        </p:nvSpPr>
        <p:spPr>
          <a:xfrm>
            <a:off x="7006" y="2743200"/>
            <a:ext cx="2743200" cy="1828800"/>
          </a:xfrm>
          <a:solidFill>
            <a:srgbClr val="00D8D6"/>
          </a:solidFill>
        </p:spPr>
        <p:txBody>
          <a:bodyPr/>
          <a:lstStyle>
            <a:lvl1pPr marL="0" indent="0">
              <a:buNone/>
              <a:defRPr>
                <a:solidFill>
                  <a:schemeClr val="bg1"/>
                </a:solidFill>
              </a:defRPr>
            </a:lvl1pPr>
            <a:lvl2pPr marL="227013" indent="-120650">
              <a:tabLst>
                <a:tab pos="227013" algn="l"/>
              </a:tabLst>
              <a:defRPr>
                <a:solidFill>
                  <a:schemeClr val="bg1"/>
                </a:solidFill>
              </a:defRPr>
            </a:lvl2pPr>
            <a:lvl3pPr marL="460375" indent="-150813">
              <a:defRPr>
                <a:solidFill>
                  <a:schemeClr val="bg1"/>
                </a:solidFill>
              </a:defRPr>
            </a:lvl3pPr>
            <a:lvl4pPr marL="687388" indent="-150813">
              <a:defRPr>
                <a:solidFill>
                  <a:schemeClr val="bg1"/>
                </a:solidFill>
              </a:defRPr>
            </a:lvl4pPr>
            <a:lvl5pPr marL="914400" indent="-153988">
              <a:defRPr>
                <a:solidFill>
                  <a:schemeClr val="bg1"/>
                </a:solidFill>
              </a:defRPr>
            </a:lvl5p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66351797"/>
      </p:ext>
    </p:extLst>
  </p:cSld>
  <p:clrMapOvr>
    <a:masterClrMapping/>
  </p:clrMapOvr>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s_without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61499161"/>
      </p:ext>
    </p:extLst>
  </p:cSld>
  <p:clrMapOvr>
    <a:masterClrMapping/>
  </p:clrMapOvr>
  <p:timing>
    <p:tnLst>
      <p:par>
        <p:cTn id="1" dur="indefinite" restart="never" nodeType="tmRoot"/>
      </p:par>
    </p:tn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ULA">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28600" y="361950"/>
            <a:ext cx="8686800" cy="4343400"/>
          </a:xfrm>
          <a:prstGeom prst="rect">
            <a:avLst/>
          </a:prstGeom>
        </p:spPr>
        <p:txBody>
          <a:bodyPr vert="horz" lIns="182880" tIns="137160">
            <a:normAutofit/>
          </a:bodyPr>
          <a:lstStyle>
            <a:lvl1pPr marL="0" indent="0">
              <a:spcBef>
                <a:spcPts val="300"/>
              </a:spcBef>
              <a:buFontTx/>
              <a:buNone/>
              <a:defRPr sz="14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12778774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5493774" y="914400"/>
            <a:ext cx="3657600" cy="36576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4063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5486400" y="914400"/>
            <a:ext cx="3657600" cy="3656836"/>
          </a:xfrm>
          <a:solidFill>
            <a:schemeClr val="tx1"/>
          </a:solidFill>
        </p:spPr>
        <p:txBody>
          <a:bodyPr>
            <a:noAutofit/>
          </a:bodyPr>
          <a:lstStyle>
            <a:lvl1pPr>
              <a:lnSpc>
                <a:spcPct val="120000"/>
              </a:lnSpc>
              <a:defRPr sz="1400">
                <a:solidFill>
                  <a:srgbClr val="000000"/>
                </a:solidFill>
              </a:defRPr>
            </a:lvl1pPr>
            <a:lvl2pPr>
              <a:lnSpc>
                <a:spcPct val="120000"/>
              </a:lnSpc>
              <a:defRPr sz="1400">
                <a:solidFill>
                  <a:srgbClr val="000000"/>
                </a:solidFill>
              </a:defRPr>
            </a:lvl2pPr>
            <a:lvl3pPr>
              <a:lnSpc>
                <a:spcPct val="120000"/>
              </a:lnSpc>
              <a:defRPr sz="1400">
                <a:solidFill>
                  <a:srgbClr val="000000"/>
                </a:solidFill>
              </a:defRPr>
            </a:lvl3pPr>
            <a:lvl4pPr>
              <a:lnSpc>
                <a:spcPct val="120000"/>
              </a:lnSpc>
              <a:defRPr sz="1400">
                <a:solidFill>
                  <a:srgbClr val="000000"/>
                </a:solidFill>
              </a:defRPr>
            </a:lvl4pPr>
            <a:lvl5pPr>
              <a:lnSpc>
                <a:spcPct val="120000"/>
              </a:lnSpc>
              <a:defRPr sz="1400">
                <a:solidFill>
                  <a:srgbClr val="000000"/>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301263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3657600" cy="18288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17318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182880" tIns="13716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182880" tIns="13716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224497750"/>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21" r:id="rId5"/>
    <p:sldLayoutId id="2147483812" r:id="rId6"/>
    <p:sldLayoutId id="2147483813" r:id="rId7"/>
    <p:sldLayoutId id="2147483820" r:id="rId8"/>
    <p:sldLayoutId id="2147483814" r:id="rId9"/>
    <p:sldLayoutId id="2147483826" r:id="rId10"/>
    <p:sldLayoutId id="2147483815" r:id="rId11"/>
    <p:sldLayoutId id="2147483816" r:id="rId12"/>
    <p:sldLayoutId id="2147483772" r:id="rId13"/>
    <p:sldLayoutId id="2147483824" r:id="rId14"/>
    <p:sldLayoutId id="2147483825" r:id="rId15"/>
  </p:sldLayoutIdLst>
  <p:timing>
    <p:tnLst>
      <p:par>
        <p:cTn id="1" dur="indefinite" restart="never" nodeType="tmRoot"/>
      </p:par>
    </p:tnLst>
  </p:timing>
  <p:hf hdr="0" ftr="0"/>
  <p:txStyles>
    <p:titleStyle>
      <a:lvl1pPr eaLnBrk="1" hangingPunct="1">
        <a:defRPr sz="2000" kern="800">
          <a:solidFill>
            <a:schemeClr val="tx1"/>
          </a:solidFill>
          <a:latin typeface="+mn-lt"/>
          <a:cs typeface="Segoe UI Light"/>
        </a:defRPr>
      </a:lvl1pPr>
    </p:titleStyle>
    <p:bodyStyle>
      <a:lvl1pPr marL="285750" indent="-285750" eaLnBrk="1" hangingPunct="1">
        <a:lnSpc>
          <a:spcPct val="120000"/>
        </a:lnSpc>
        <a:buFont typeface="Arial" pitchFamily="34" charset="0"/>
        <a:buChar char="•"/>
        <a:defRPr sz="1400" kern="800">
          <a:solidFill>
            <a:schemeClr val="tx1"/>
          </a:solidFill>
          <a:latin typeface="+mn-lt"/>
          <a:cs typeface="Segoe UI Light"/>
        </a:defRPr>
      </a:lvl1pPr>
      <a:lvl2pPr marL="542925" indent="-277813" eaLnBrk="1" hangingPunct="1">
        <a:lnSpc>
          <a:spcPct val="120000"/>
        </a:lnSpc>
        <a:buFont typeface="Arial" pitchFamily="34" charset="0"/>
        <a:buChar char="•"/>
        <a:defRPr sz="1400" kern="800">
          <a:solidFill>
            <a:schemeClr val="tx1"/>
          </a:solidFill>
          <a:latin typeface="+mn-lt"/>
          <a:cs typeface="Segoe UI Light"/>
        </a:defRPr>
      </a:lvl2pPr>
      <a:lvl3pPr marL="808038" indent="-265113" eaLnBrk="1" hangingPunct="1">
        <a:lnSpc>
          <a:spcPct val="120000"/>
        </a:lnSpc>
        <a:buFont typeface="Arial" pitchFamily="34" charset="0"/>
        <a:buChar char="•"/>
        <a:defRPr sz="1400" kern="800">
          <a:solidFill>
            <a:schemeClr val="tx1"/>
          </a:solidFill>
          <a:latin typeface="+mn-lt"/>
          <a:cs typeface="Segoe UI Light"/>
        </a:defRPr>
      </a:lvl3pPr>
      <a:lvl4pPr marL="1073150" indent="-265113" eaLnBrk="1" hangingPunct="1">
        <a:lnSpc>
          <a:spcPct val="120000"/>
        </a:lnSpc>
        <a:buFont typeface="Arial" pitchFamily="34" charset="0"/>
        <a:buChar char="•"/>
        <a:defRPr sz="1400" kern="800">
          <a:solidFill>
            <a:schemeClr val="tx1"/>
          </a:solidFill>
          <a:latin typeface="+mn-lt"/>
          <a:cs typeface="Segoe UI Light"/>
        </a:defRPr>
      </a:lvl4pPr>
      <a:lvl5pPr marL="1339850" indent="-266700" eaLnBrk="1" hangingPunct="1">
        <a:lnSpc>
          <a:spcPct val="120000"/>
        </a:lnSpc>
        <a:buFont typeface="Arial" pitchFamily="34" charset="0"/>
        <a:buChar char="•"/>
        <a:defRPr sz="1400" kern="800">
          <a:solidFill>
            <a:schemeClr val="tx1"/>
          </a:solidFill>
          <a:latin typeface="+mn-lt"/>
          <a:cs typeface="Segoe UI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14400"/>
            <a:ext cx="4067944" cy="1828800"/>
          </a:xfrm>
        </p:spPr>
        <p:txBody>
          <a:bodyPr>
            <a:normAutofit fontScale="90000"/>
          </a:bodyPr>
          <a:lstStyle/>
          <a:p>
            <a:r>
              <a:rPr lang="en-US" sz="3300" dirty="0" smtClean="0"/>
              <a:t>Microsoft Dynamics AX </a:t>
            </a:r>
            <a:r>
              <a:rPr lang="en-US" sz="3300" dirty="0"/>
              <a:t>2012 </a:t>
            </a:r>
            <a:r>
              <a:rPr lang="en-US" sz="3300" dirty="0" smtClean="0"/>
              <a:t>Administration </a:t>
            </a:r>
            <a:r>
              <a:rPr lang="en-US" sz="3300" dirty="0" smtClean="0"/>
              <a:t>Workshop</a:t>
            </a:r>
            <a:r>
              <a:rPr lang="en-US" dirty="0" smtClean="0"/>
              <a:t/>
            </a:r>
            <a:br>
              <a:rPr lang="en-US" dirty="0" smtClean="0"/>
            </a:br>
            <a:r>
              <a:rPr lang="en-US" sz="2000" dirty="0"/>
              <a:t>Chapter 12: </a:t>
            </a:r>
            <a:r>
              <a:rPr lang="en-US" sz="2000" dirty="0" smtClean="0"/>
              <a:t>Analytics</a:t>
            </a:r>
            <a:endParaRPr lang="en-US" sz="2000" dirty="0"/>
          </a:p>
        </p:txBody>
      </p:sp>
      <p:sp>
        <p:nvSpPr>
          <p:cNvPr id="6" name="Text Placeholder 5"/>
          <p:cNvSpPr>
            <a:spLocks noGrp="1"/>
          </p:cNvSpPr>
          <p:nvPr>
            <p:ph type="body" sz="quarter" idx="16"/>
          </p:nvPr>
        </p:nvSpPr>
        <p:spPr/>
        <p:txBody>
          <a:bodyPr/>
          <a:lstStyle/>
          <a:p>
            <a:r>
              <a:rPr lang="en-US" dirty="0"/>
              <a:t>Presenter Name</a:t>
            </a:r>
          </a:p>
          <a:p>
            <a:r>
              <a:rPr lang="en-US" dirty="0"/>
              <a:t>Presenter Title</a:t>
            </a:r>
          </a:p>
          <a:p>
            <a:r>
              <a:rPr lang="en-US" dirty="0"/>
              <a:t>Presenter Company</a:t>
            </a:r>
          </a:p>
          <a:p>
            <a:endParaRPr lang="en-US" dirty="0"/>
          </a:p>
        </p:txBody>
      </p:sp>
      <p:sp>
        <p:nvSpPr>
          <p:cNvPr id="4" name="Slide Number Placeholder 3"/>
          <p:cNvSpPr>
            <a:spLocks noGrp="1"/>
          </p:cNvSpPr>
          <p:nvPr>
            <p:ph type="sldNum" sz="quarter" idx="4294967295"/>
          </p:nvPr>
        </p:nvSpPr>
        <p:spPr>
          <a:xfrm>
            <a:off x="7010400" y="4767263"/>
            <a:ext cx="2133600" cy="274637"/>
          </a:xfrm>
        </p:spPr>
        <p:txBody>
          <a:bodyPr/>
          <a:lstStyle/>
          <a:p>
            <a:fld id="{74A398B2-5A34-1A4A-811E-F4027282568C}" type="slidenum">
              <a:rPr lang="en-US" smtClean="0"/>
              <a:pPr/>
              <a:t>1</a:t>
            </a:fld>
            <a:endParaRPr lang="en-US"/>
          </a:p>
        </p:txBody>
      </p:sp>
    </p:spTree>
    <p:extLst>
      <p:ext uri="{BB962C8B-B14F-4D97-AF65-F5344CB8AC3E}">
        <p14:creationId xmlns:p14="http://schemas.microsoft.com/office/powerpoint/2010/main" val="3881447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 </a:t>
            </a:r>
            <a:r>
              <a:rPr lang="en-US" dirty="0" smtClean="0"/>
              <a:t>Up </a:t>
            </a:r>
            <a:r>
              <a:rPr lang="en-US" dirty="0"/>
              <a:t>a Gregorian </a:t>
            </a:r>
            <a:r>
              <a:rPr lang="en-US" dirty="0" smtClean="0"/>
              <a:t>Calendar</a:t>
            </a:r>
            <a:endParaRPr lang="en-US" dirty="0"/>
          </a:p>
        </p:txBody>
      </p:sp>
      <p:sp>
        <p:nvSpPr>
          <p:cNvPr id="8" name="Slide Number Placeholder 2"/>
          <p:cNvSpPr>
            <a:spLocks noGrp="1"/>
          </p:cNvSpPr>
          <p:nvPr>
            <p:ph type="sldNum" sz="quarter" idx="11"/>
          </p:nvPr>
        </p:nvSpPr>
        <p:spPr/>
        <p:txBody>
          <a:bodyPr/>
          <a:lstStyle/>
          <a:p>
            <a:fld id="{026CCAEB-CB17-44EB-A892-4553F1D666B6}" type="slidenum">
              <a:rPr lang="en-US" smtClean="0"/>
              <a:pPr/>
              <a:t>10</a:t>
            </a:fld>
            <a:endParaRPr lang="en-US" dirty="0"/>
          </a:p>
        </p:txBody>
      </p:sp>
      <p:sp>
        <p:nvSpPr>
          <p:cNvPr id="2" name="Content Placeholder 1"/>
          <p:cNvSpPr>
            <a:spLocks noGrp="1"/>
          </p:cNvSpPr>
          <p:nvPr>
            <p:ph sz="quarter" idx="13"/>
          </p:nvPr>
        </p:nvSpPr>
        <p:spPr/>
        <p:txBody>
          <a:bodyPr/>
          <a:lstStyle/>
          <a:p>
            <a:pPr marL="0" indent="0">
              <a:buNone/>
            </a:pPr>
            <a:r>
              <a:rPr lang="en-US" dirty="0"/>
              <a:t>The default cubes </a:t>
            </a:r>
            <a:r>
              <a:rPr lang="en-US" dirty="0" smtClean="0"/>
              <a:t>include </a:t>
            </a:r>
            <a:r>
              <a:rPr lang="en-US" dirty="0"/>
              <a:t>a Date dimension.  </a:t>
            </a:r>
            <a:r>
              <a:rPr lang="en-US" dirty="0" smtClean="0"/>
              <a:t>The </a:t>
            </a:r>
            <a:r>
              <a:rPr lang="en-US" dirty="0"/>
              <a:t>Date dimension is based on the Gregorian </a:t>
            </a:r>
            <a:r>
              <a:rPr lang="en-US" dirty="0" smtClean="0"/>
              <a:t>calendar.</a:t>
            </a:r>
          </a:p>
          <a:p>
            <a:r>
              <a:rPr lang="en-US" dirty="0" smtClean="0"/>
              <a:t>Procedure: Set up a Gregorian calendar</a:t>
            </a:r>
          </a:p>
          <a:p>
            <a:pPr lvl="1"/>
            <a:r>
              <a:rPr lang="en-US" b="1" dirty="0"/>
              <a:t>Organization administration </a:t>
            </a:r>
            <a:r>
              <a:rPr lang="en-US" dirty="0"/>
              <a:t>&gt; </a:t>
            </a:r>
            <a:r>
              <a:rPr lang="en-US" b="1" dirty="0" smtClean="0"/>
              <a:t>Common </a:t>
            </a:r>
            <a:r>
              <a:rPr lang="en-US" dirty="0" smtClean="0"/>
              <a:t>&gt; </a:t>
            </a:r>
            <a:r>
              <a:rPr lang="en-US" b="1" dirty="0"/>
              <a:t>Calendars </a:t>
            </a:r>
            <a:r>
              <a:rPr lang="en-US" dirty="0"/>
              <a:t>&gt; </a:t>
            </a:r>
            <a:r>
              <a:rPr lang="en-US" b="1" dirty="0"/>
              <a:t>Date dimensions </a:t>
            </a:r>
            <a:r>
              <a:rPr lang="en-US" dirty="0"/>
              <a:t>or </a:t>
            </a:r>
            <a:r>
              <a:rPr lang="en-US" b="1" dirty="0"/>
              <a:t>Organization </a:t>
            </a:r>
            <a:r>
              <a:rPr lang="en-US" b="1" dirty="0" smtClean="0"/>
              <a:t>administration </a:t>
            </a:r>
            <a:r>
              <a:rPr lang="en-US" dirty="0"/>
              <a:t>&gt; </a:t>
            </a:r>
            <a:r>
              <a:rPr lang="en-US" b="1" dirty="0"/>
              <a:t>Setup </a:t>
            </a:r>
            <a:r>
              <a:rPr lang="en-US" dirty="0"/>
              <a:t>&gt; </a:t>
            </a:r>
            <a:r>
              <a:rPr lang="en-US" b="1" dirty="0"/>
              <a:t>Business intelligence </a:t>
            </a:r>
            <a:r>
              <a:rPr lang="en-US" dirty="0"/>
              <a:t>&gt; </a:t>
            </a:r>
            <a:r>
              <a:rPr lang="en-US" b="1" dirty="0"/>
              <a:t>Analysis Services </a:t>
            </a:r>
            <a:r>
              <a:rPr lang="en-US" dirty="0"/>
              <a:t>&gt; </a:t>
            </a:r>
            <a:r>
              <a:rPr lang="en-US" b="1" dirty="0"/>
              <a:t>Date dimensions</a:t>
            </a:r>
            <a:endParaRPr lang="en-US" b="1" dirty="0" smtClean="0"/>
          </a:p>
        </p:txBody>
      </p:sp>
    </p:spTree>
    <p:extLst>
      <p:ext uri="{BB962C8B-B14F-4D97-AF65-F5344CB8AC3E}">
        <p14:creationId xmlns:p14="http://schemas.microsoft.com/office/powerpoint/2010/main" val="2395477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Installation and Deployment</a:t>
            </a:r>
            <a:endParaRPr lang="en-US" dirty="0"/>
          </a:p>
        </p:txBody>
      </p:sp>
      <p:sp>
        <p:nvSpPr>
          <p:cNvPr id="9" name="Slide Number Placeholder 2"/>
          <p:cNvSpPr>
            <a:spLocks noGrp="1"/>
          </p:cNvSpPr>
          <p:nvPr>
            <p:ph type="sldNum" sz="quarter" idx="11"/>
          </p:nvPr>
        </p:nvSpPr>
        <p:spPr/>
        <p:txBody>
          <a:bodyPr/>
          <a:lstStyle/>
          <a:p>
            <a:fld id="{026CCAEB-CB17-44EB-A892-4553F1D666B6}" type="slidenum">
              <a:rPr lang="en-US" smtClean="0"/>
              <a:pPr/>
              <a:t>11</a:t>
            </a:fld>
            <a:endParaRPr lang="en-US" dirty="0"/>
          </a:p>
        </p:txBody>
      </p:sp>
      <p:sp>
        <p:nvSpPr>
          <p:cNvPr id="2" name="Content Placeholder 1"/>
          <p:cNvSpPr>
            <a:spLocks noGrp="1"/>
          </p:cNvSpPr>
          <p:nvPr>
            <p:ph sz="quarter" idx="13"/>
          </p:nvPr>
        </p:nvSpPr>
        <p:spPr/>
        <p:txBody>
          <a:bodyPr/>
          <a:lstStyle/>
          <a:p>
            <a:pPr marL="457200" indent="-457200">
              <a:buFont typeface="+mj-lt"/>
              <a:buAutoNum type="arabicPeriod"/>
            </a:pPr>
            <a:r>
              <a:rPr lang="en-US" smtClean="0"/>
              <a:t>Install Business Intelligence components</a:t>
            </a:r>
          </a:p>
          <a:p>
            <a:pPr marL="457200" indent="-457200">
              <a:buFont typeface="+mj-lt"/>
              <a:buAutoNum type="arabicPeriod"/>
            </a:pPr>
            <a:r>
              <a:rPr lang="en-US" smtClean="0"/>
              <a:t>Deploy Default Cubes</a:t>
            </a:r>
          </a:p>
          <a:p>
            <a:pPr marL="857250" lvl="1" indent="-457200">
              <a:buFont typeface="Arial" panose="020B0604020202020204" pitchFamily="34" charset="0"/>
              <a:buChar char="•"/>
            </a:pPr>
            <a:r>
              <a:rPr lang="en-US" smtClean="0"/>
              <a:t>Creates OLAP database and cubes</a:t>
            </a:r>
          </a:p>
          <a:p>
            <a:pPr marL="457200" indent="-457200">
              <a:buFont typeface="+mj-lt"/>
              <a:buAutoNum type="arabicPeriod"/>
            </a:pPr>
            <a:r>
              <a:rPr lang="en-US" smtClean="0"/>
              <a:t>Update Cubes</a:t>
            </a:r>
          </a:p>
          <a:p>
            <a:pPr marL="857250" lvl="1" indent="-457200">
              <a:buFont typeface="Arial" panose="020B0604020202020204" pitchFamily="34" charset="0"/>
              <a:buChar char="•"/>
            </a:pPr>
            <a:r>
              <a:rPr lang="en-US" smtClean="0"/>
              <a:t>Updates cubes to reflect added languages or measures</a:t>
            </a:r>
          </a:p>
          <a:p>
            <a:pPr marL="457200" indent="-457200">
              <a:buFont typeface="+mj-lt"/>
              <a:buAutoNum type="arabicPeriod"/>
            </a:pPr>
            <a:r>
              <a:rPr lang="en-US" smtClean="0"/>
              <a:t>Configure Cubes</a:t>
            </a:r>
          </a:p>
          <a:p>
            <a:pPr marL="857250" lvl="1" indent="-457200">
              <a:buFont typeface="Arial" panose="020B0604020202020204" pitchFamily="34" charset="0"/>
              <a:buChar char="•"/>
            </a:pPr>
            <a:r>
              <a:rPr lang="en-US" smtClean="0"/>
              <a:t>Updates cubes to reflect configuration or license changes</a:t>
            </a:r>
          </a:p>
          <a:p>
            <a:pPr marL="457200" indent="-457200">
              <a:buFont typeface="+mj-lt"/>
              <a:buAutoNum type="arabicPeriod"/>
            </a:pPr>
            <a:r>
              <a:rPr lang="en-US" smtClean="0"/>
              <a:t>Process Cubes</a:t>
            </a:r>
          </a:p>
          <a:p>
            <a:pPr marL="857250" lvl="1" indent="-457200">
              <a:buFont typeface="Arial" panose="020B0604020202020204" pitchFamily="34" charset="0"/>
              <a:buChar char="•"/>
            </a:pPr>
            <a:r>
              <a:rPr lang="en-US" smtClean="0"/>
              <a:t>Loads or refreshes data in the cubes</a:t>
            </a:r>
          </a:p>
          <a:p>
            <a:pPr lvl="1"/>
            <a:endParaRPr lang="en-US" dirty="0" smtClean="0"/>
          </a:p>
        </p:txBody>
      </p:sp>
    </p:spTree>
    <p:extLst>
      <p:ext uri="{BB962C8B-B14F-4D97-AF65-F5344CB8AC3E}">
        <p14:creationId xmlns:p14="http://schemas.microsoft.com/office/powerpoint/2010/main" val="3446442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Installation</a:t>
            </a:r>
            <a:endParaRPr lang="en-US" dirty="0"/>
          </a:p>
        </p:txBody>
      </p:sp>
      <p:sp>
        <p:nvSpPr>
          <p:cNvPr id="9" name="Slide Number Placeholder 2"/>
          <p:cNvSpPr>
            <a:spLocks noGrp="1"/>
          </p:cNvSpPr>
          <p:nvPr>
            <p:ph type="sldNum" sz="quarter" idx="11"/>
          </p:nvPr>
        </p:nvSpPr>
        <p:spPr/>
        <p:txBody>
          <a:bodyPr/>
          <a:lstStyle/>
          <a:p>
            <a:fld id="{026CCAEB-CB17-44EB-A892-4553F1D666B6}" type="slidenum">
              <a:rPr lang="en-US" smtClean="0"/>
              <a:pPr/>
              <a:t>12</a:t>
            </a:fld>
            <a:endParaRPr lang="en-US" dirty="0"/>
          </a:p>
        </p:txBody>
      </p:sp>
      <p:sp>
        <p:nvSpPr>
          <p:cNvPr id="2" name="Content Placeholder 1"/>
          <p:cNvSpPr>
            <a:spLocks noGrp="1"/>
          </p:cNvSpPr>
          <p:nvPr>
            <p:ph sz="quarter" idx="13"/>
          </p:nvPr>
        </p:nvSpPr>
        <p:spPr/>
        <p:txBody>
          <a:bodyPr/>
          <a:lstStyle/>
          <a:p>
            <a:pPr lvl="0"/>
            <a:r>
              <a:rPr lang="en-US" dirty="0" smtClean="0"/>
              <a:t>The setup program does the following:</a:t>
            </a:r>
          </a:p>
          <a:p>
            <a:pPr lvl="1"/>
            <a:r>
              <a:rPr lang="en-US" dirty="0" smtClean="0"/>
              <a:t>Verifies prerequisite </a:t>
            </a:r>
            <a:r>
              <a:rPr lang="en-US" dirty="0"/>
              <a:t>software </a:t>
            </a:r>
            <a:r>
              <a:rPr lang="en-US" dirty="0" smtClean="0"/>
              <a:t>on </a:t>
            </a:r>
            <a:r>
              <a:rPr lang="en-US" dirty="0"/>
              <a:t>your OLAP </a:t>
            </a:r>
            <a:r>
              <a:rPr lang="en-US" dirty="0" smtClean="0"/>
              <a:t>server (the server running SQL </a:t>
            </a:r>
            <a:r>
              <a:rPr lang="en-US" dirty="0"/>
              <a:t>Server Analysis </a:t>
            </a:r>
            <a:r>
              <a:rPr lang="en-US" dirty="0" smtClean="0"/>
              <a:t>Services)</a:t>
            </a:r>
            <a:endParaRPr lang="en-US" dirty="0"/>
          </a:p>
          <a:p>
            <a:pPr lvl="1"/>
            <a:r>
              <a:rPr lang="en-US" dirty="0" smtClean="0"/>
              <a:t>Prompts for credentials</a:t>
            </a:r>
            <a:endParaRPr lang="en-US" dirty="0"/>
          </a:p>
          <a:p>
            <a:pPr lvl="1"/>
            <a:r>
              <a:rPr lang="en-US" dirty="0" smtClean="0"/>
              <a:t>Prompts for AOS instance and Analysis </a:t>
            </a:r>
            <a:r>
              <a:rPr lang="en-US" dirty="0"/>
              <a:t>Services </a:t>
            </a:r>
            <a:r>
              <a:rPr lang="en-US" dirty="0" smtClean="0"/>
              <a:t>instance</a:t>
            </a:r>
          </a:p>
        </p:txBody>
      </p:sp>
    </p:spTree>
    <p:extLst>
      <p:ext uri="{BB962C8B-B14F-4D97-AF65-F5344CB8AC3E}">
        <p14:creationId xmlns:p14="http://schemas.microsoft.com/office/powerpoint/2010/main" val="1951493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13</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819897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Configure Analysis Services Details</a:t>
            </a:r>
            <a:endParaRPr lang="en-US" dirty="0"/>
          </a:p>
        </p:txBody>
      </p:sp>
      <p:sp>
        <p:nvSpPr>
          <p:cNvPr id="9" name="Slide Number Placeholder 2"/>
          <p:cNvSpPr>
            <a:spLocks noGrp="1"/>
          </p:cNvSpPr>
          <p:nvPr>
            <p:ph type="sldNum" sz="quarter" idx="11"/>
          </p:nvPr>
        </p:nvSpPr>
        <p:spPr/>
        <p:txBody>
          <a:bodyPr/>
          <a:lstStyle/>
          <a:p>
            <a:fld id="{026CCAEB-CB17-44EB-A892-4553F1D666B6}" type="slidenum">
              <a:rPr lang="en-US" smtClean="0"/>
              <a:pPr/>
              <a:t>14</a:t>
            </a:fld>
            <a:endParaRPr lang="en-US" dirty="0"/>
          </a:p>
        </p:txBody>
      </p:sp>
      <p:sp>
        <p:nvSpPr>
          <p:cNvPr id="2" name="Content Placeholder 1"/>
          <p:cNvSpPr>
            <a:spLocks noGrp="1"/>
          </p:cNvSpPr>
          <p:nvPr>
            <p:ph sz="quarter" idx="13"/>
          </p:nvPr>
        </p:nvSpPr>
        <p:spPr/>
        <p:txBody>
          <a:bodyPr/>
          <a:lstStyle/>
          <a:p>
            <a:pPr lvl="0"/>
            <a:r>
              <a:rPr lang="en-US" dirty="0" smtClean="0"/>
              <a:t>Review the Analysis Server configuration in the Microsoft Dynamics AX client.</a:t>
            </a:r>
          </a:p>
          <a:p>
            <a:pPr lvl="0"/>
            <a:r>
              <a:rPr lang="en-US" dirty="0" smtClean="0"/>
              <a:t>Procedure:</a:t>
            </a:r>
          </a:p>
          <a:p>
            <a:pPr lvl="1"/>
            <a:r>
              <a:rPr lang="en-US" b="1" dirty="0" smtClean="0"/>
              <a:t>System administration </a:t>
            </a:r>
            <a:r>
              <a:rPr lang="en-US" dirty="0" smtClean="0"/>
              <a:t>&gt; </a:t>
            </a:r>
            <a:r>
              <a:rPr lang="en-US" b="1" dirty="0" smtClean="0"/>
              <a:t>Setup </a:t>
            </a:r>
            <a:r>
              <a:rPr lang="en-US" dirty="0" smtClean="0"/>
              <a:t>&gt; </a:t>
            </a:r>
            <a:r>
              <a:rPr lang="en-US" b="1" dirty="0" smtClean="0"/>
              <a:t>Business analysis </a:t>
            </a:r>
            <a:r>
              <a:rPr lang="en-US" dirty="0" smtClean="0"/>
              <a:t>&gt; </a:t>
            </a:r>
            <a:r>
              <a:rPr lang="en-US" b="1" dirty="0" smtClean="0"/>
              <a:t>OLAP </a:t>
            </a:r>
            <a:r>
              <a:rPr lang="en-US" dirty="0" smtClean="0"/>
              <a:t>&gt; </a:t>
            </a:r>
            <a:r>
              <a:rPr lang="en-US" b="1" dirty="0" smtClean="0"/>
              <a:t>Business intelligence analysis servers</a:t>
            </a:r>
          </a:p>
        </p:txBody>
      </p:sp>
    </p:spTree>
    <p:extLst>
      <p:ext uri="{BB962C8B-B14F-4D97-AF65-F5344CB8AC3E}">
        <p14:creationId xmlns:p14="http://schemas.microsoft.com/office/powerpoint/2010/main" val="2575372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Deploy Default Cubes</a:t>
            </a:r>
            <a:endParaRPr lang="en-US" dirty="0"/>
          </a:p>
        </p:txBody>
      </p:sp>
      <p:sp>
        <p:nvSpPr>
          <p:cNvPr id="9" name="Slide Number Placeholder 2"/>
          <p:cNvSpPr>
            <a:spLocks noGrp="1"/>
          </p:cNvSpPr>
          <p:nvPr>
            <p:ph type="sldNum" sz="quarter" idx="11"/>
          </p:nvPr>
        </p:nvSpPr>
        <p:spPr/>
        <p:txBody>
          <a:bodyPr/>
          <a:lstStyle/>
          <a:p>
            <a:fld id="{026CCAEB-CB17-44EB-A892-4553F1D666B6}" type="slidenum">
              <a:rPr lang="en-US" smtClean="0"/>
              <a:pPr/>
              <a:t>15</a:t>
            </a:fld>
            <a:endParaRPr lang="en-US" dirty="0"/>
          </a:p>
        </p:txBody>
      </p:sp>
      <p:sp>
        <p:nvSpPr>
          <p:cNvPr id="2" name="Content Placeholder 1"/>
          <p:cNvSpPr>
            <a:spLocks noGrp="1"/>
          </p:cNvSpPr>
          <p:nvPr>
            <p:ph sz="quarter" idx="13"/>
          </p:nvPr>
        </p:nvSpPr>
        <p:spPr/>
        <p:txBody>
          <a:bodyPr/>
          <a:lstStyle/>
          <a:p>
            <a:pPr lvl="0"/>
            <a:r>
              <a:rPr lang="en-US" dirty="0" smtClean="0"/>
              <a:t>The procedure will create the OLAP database and cubes.</a:t>
            </a:r>
          </a:p>
          <a:p>
            <a:pPr lvl="0"/>
            <a:r>
              <a:rPr lang="en-US" dirty="0" smtClean="0"/>
              <a:t>Procedure:</a:t>
            </a:r>
          </a:p>
          <a:p>
            <a:pPr lvl="1"/>
            <a:r>
              <a:rPr lang="en-US" b="1" dirty="0" smtClean="0"/>
              <a:t>File </a:t>
            </a:r>
            <a:r>
              <a:rPr lang="en-US" dirty="0" smtClean="0"/>
              <a:t>&gt; </a:t>
            </a:r>
            <a:r>
              <a:rPr lang="en-US" b="1" dirty="0" smtClean="0"/>
              <a:t>Tools </a:t>
            </a:r>
            <a:r>
              <a:rPr lang="en-US" dirty="0" smtClean="0"/>
              <a:t>&gt; </a:t>
            </a:r>
            <a:r>
              <a:rPr lang="en-US" b="1" dirty="0" smtClean="0"/>
              <a:t>Business Intelligence (BI) tools </a:t>
            </a:r>
            <a:r>
              <a:rPr lang="en-US" dirty="0" smtClean="0"/>
              <a:t>&gt; </a:t>
            </a:r>
            <a:r>
              <a:rPr lang="en-US" b="1" dirty="0" smtClean="0"/>
              <a:t>SQL Server Analysis Services project wizard </a:t>
            </a:r>
            <a:r>
              <a:rPr lang="en-US" dirty="0" smtClean="0"/>
              <a:t>(select the </a:t>
            </a:r>
            <a:r>
              <a:rPr lang="en-US" b="1" dirty="0" smtClean="0"/>
              <a:t>Deploy </a:t>
            </a:r>
            <a:r>
              <a:rPr lang="en-US" dirty="0" smtClean="0"/>
              <a:t>option)</a:t>
            </a:r>
          </a:p>
        </p:txBody>
      </p:sp>
    </p:spTree>
    <p:extLst>
      <p:ext uri="{BB962C8B-B14F-4D97-AF65-F5344CB8AC3E}">
        <p14:creationId xmlns:p14="http://schemas.microsoft.com/office/powerpoint/2010/main" val="1689419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16</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3895538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 12.1: Deploying Default Cubes</a:t>
            </a:r>
            <a:endParaRPr lang="en-US" dirty="0"/>
          </a:p>
        </p:txBody>
      </p:sp>
      <p:sp>
        <p:nvSpPr>
          <p:cNvPr id="9" name="Slide Number Placeholder 2"/>
          <p:cNvSpPr>
            <a:spLocks noGrp="1"/>
          </p:cNvSpPr>
          <p:nvPr>
            <p:ph type="sldNum" sz="quarter" idx="11"/>
          </p:nvPr>
        </p:nvSpPr>
        <p:spPr/>
        <p:txBody>
          <a:bodyPr/>
          <a:lstStyle/>
          <a:p>
            <a:fld id="{026CCAEB-CB17-44EB-A892-4553F1D666B6}" type="slidenum">
              <a:rPr lang="en-US" smtClean="0"/>
              <a:pPr/>
              <a:t>17</a:t>
            </a:fld>
            <a:endParaRPr lang="en-US" dirty="0"/>
          </a:p>
        </p:txBody>
      </p:sp>
      <p:sp>
        <p:nvSpPr>
          <p:cNvPr id="2" name="Content Placeholder 1"/>
          <p:cNvSpPr>
            <a:spLocks noGrp="1"/>
          </p:cNvSpPr>
          <p:nvPr>
            <p:ph sz="quarter" idx="13"/>
          </p:nvPr>
        </p:nvSpPr>
        <p:spPr/>
        <p:txBody>
          <a:bodyPr>
            <a:normAutofit/>
          </a:bodyPr>
          <a:lstStyle/>
          <a:p>
            <a:r>
              <a:rPr lang="en-US" dirty="0" smtClean="0"/>
              <a:t>Lab Scenario</a:t>
            </a:r>
          </a:p>
          <a:p>
            <a:pPr lvl="1"/>
            <a:r>
              <a:rPr lang="en-US" dirty="0" smtClean="0"/>
              <a:t>You need </a:t>
            </a:r>
            <a:r>
              <a:rPr lang="en-US" dirty="0" smtClean="0"/>
              <a:t>to deploy the new Microsoft Dynamics AX 2012 cubes in </a:t>
            </a:r>
            <a:r>
              <a:rPr lang="en-US" dirty="0" smtClean="0"/>
              <a:t>your </a:t>
            </a:r>
            <a:r>
              <a:rPr lang="en-US" dirty="0" smtClean="0"/>
              <a:t>environment</a:t>
            </a:r>
          </a:p>
          <a:p>
            <a:endParaRPr lang="en-US" dirty="0" smtClean="0"/>
          </a:p>
          <a:p>
            <a:r>
              <a:rPr lang="en-US" dirty="0" smtClean="0"/>
              <a:t>Getting Started</a:t>
            </a:r>
          </a:p>
          <a:p>
            <a:pPr lvl="1"/>
            <a:r>
              <a:rPr lang="en-US" b="1" dirty="0" smtClean="0"/>
              <a:t>File </a:t>
            </a:r>
            <a:r>
              <a:rPr lang="en-US" dirty="0"/>
              <a:t>&gt; </a:t>
            </a:r>
            <a:r>
              <a:rPr lang="en-US" b="1" dirty="0"/>
              <a:t>Tools </a:t>
            </a:r>
            <a:r>
              <a:rPr lang="en-US" dirty="0"/>
              <a:t>&gt; </a:t>
            </a:r>
            <a:r>
              <a:rPr lang="en-US" b="1" dirty="0"/>
              <a:t>Business Intelligence (BI) tools </a:t>
            </a:r>
            <a:r>
              <a:rPr lang="en-US" dirty="0"/>
              <a:t>&gt; </a:t>
            </a:r>
            <a:r>
              <a:rPr lang="en-US" b="1" dirty="0"/>
              <a:t>SQL Server Analysis Services project wizard</a:t>
            </a:r>
          </a:p>
        </p:txBody>
      </p:sp>
    </p:spTree>
    <p:extLst>
      <p:ext uri="{BB962C8B-B14F-4D97-AF65-F5344CB8AC3E}">
        <p14:creationId xmlns:p14="http://schemas.microsoft.com/office/powerpoint/2010/main" val="3521496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Update Default </a:t>
            </a:r>
            <a:r>
              <a:rPr lang="en-US" dirty="0"/>
              <a:t>Cubes</a:t>
            </a:r>
          </a:p>
        </p:txBody>
      </p:sp>
      <p:sp>
        <p:nvSpPr>
          <p:cNvPr id="9" name="Slide Number Placeholder 2"/>
          <p:cNvSpPr>
            <a:spLocks noGrp="1"/>
          </p:cNvSpPr>
          <p:nvPr>
            <p:ph type="sldNum" sz="quarter" idx="11"/>
          </p:nvPr>
        </p:nvSpPr>
        <p:spPr/>
        <p:txBody>
          <a:bodyPr/>
          <a:lstStyle/>
          <a:p>
            <a:fld id="{026CCAEB-CB17-44EB-A892-4553F1D666B6}" type="slidenum">
              <a:rPr lang="en-US" smtClean="0"/>
              <a:pPr/>
              <a:t>18</a:t>
            </a:fld>
            <a:endParaRPr lang="en-US" dirty="0"/>
          </a:p>
        </p:txBody>
      </p:sp>
      <p:sp>
        <p:nvSpPr>
          <p:cNvPr id="2" name="Content Placeholder 1"/>
          <p:cNvSpPr>
            <a:spLocks noGrp="1"/>
          </p:cNvSpPr>
          <p:nvPr>
            <p:ph sz="quarter" idx="13"/>
          </p:nvPr>
        </p:nvSpPr>
        <p:spPr/>
        <p:txBody>
          <a:bodyPr/>
          <a:lstStyle/>
          <a:p>
            <a:pPr lvl="0"/>
            <a:r>
              <a:rPr lang="en-US" dirty="0" smtClean="0"/>
              <a:t>This procedure will updates </a:t>
            </a:r>
            <a:r>
              <a:rPr lang="en-US" dirty="0"/>
              <a:t>cubes to reflect </a:t>
            </a:r>
            <a:r>
              <a:rPr lang="en-US" dirty="0" smtClean="0"/>
              <a:t>any added </a:t>
            </a:r>
            <a:r>
              <a:rPr lang="en-US" dirty="0"/>
              <a:t>languages or </a:t>
            </a:r>
            <a:r>
              <a:rPr lang="en-US" dirty="0" smtClean="0"/>
              <a:t>measures.</a:t>
            </a:r>
            <a:endParaRPr lang="en-US" dirty="0"/>
          </a:p>
          <a:p>
            <a:pPr lvl="0"/>
            <a:r>
              <a:rPr lang="en-US" dirty="0" smtClean="0"/>
              <a:t>Procedure:</a:t>
            </a:r>
          </a:p>
          <a:p>
            <a:pPr lvl="1"/>
            <a:r>
              <a:rPr lang="en-US" b="1" dirty="0" smtClean="0"/>
              <a:t>File </a:t>
            </a:r>
            <a:r>
              <a:rPr lang="en-US" dirty="0"/>
              <a:t>&gt; </a:t>
            </a:r>
            <a:r>
              <a:rPr lang="en-US" b="1" dirty="0"/>
              <a:t>Tools </a:t>
            </a:r>
            <a:r>
              <a:rPr lang="en-US" dirty="0"/>
              <a:t>&gt; </a:t>
            </a:r>
            <a:r>
              <a:rPr lang="en-US" b="1" dirty="0"/>
              <a:t>Business Intelligence (BI) tools </a:t>
            </a:r>
            <a:r>
              <a:rPr lang="en-US" dirty="0"/>
              <a:t>&gt; </a:t>
            </a:r>
            <a:r>
              <a:rPr lang="en-US" b="1" dirty="0"/>
              <a:t>SQL Server Analysis Services project </a:t>
            </a:r>
            <a:r>
              <a:rPr lang="en-US" b="1" dirty="0" smtClean="0"/>
              <a:t>wizard </a:t>
            </a:r>
            <a:r>
              <a:rPr lang="en-US" dirty="0" smtClean="0"/>
              <a:t>(select the </a:t>
            </a:r>
            <a:r>
              <a:rPr lang="en-US" b="1" dirty="0" smtClean="0"/>
              <a:t>Update </a:t>
            </a:r>
            <a:r>
              <a:rPr lang="en-US" dirty="0" smtClean="0"/>
              <a:t>option)</a:t>
            </a:r>
          </a:p>
        </p:txBody>
      </p:sp>
    </p:spTree>
    <p:extLst>
      <p:ext uri="{BB962C8B-B14F-4D97-AF65-F5344CB8AC3E}">
        <p14:creationId xmlns:p14="http://schemas.microsoft.com/office/powerpoint/2010/main" val="520367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19</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384526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8600" y="361950"/>
            <a:ext cx="8686800" cy="4495800"/>
          </a:xfrm>
        </p:spPr>
        <p:txBody>
          <a:bodyPr>
            <a:normAutofit fontScale="47500" lnSpcReduction="20000"/>
          </a:bodyPr>
          <a:lstStyle/>
          <a:p>
            <a:r>
              <a:rPr lang="en-US" sz="2300" b="1" dirty="0"/>
              <a:t>Conditions and Terms of </a:t>
            </a:r>
            <a:r>
              <a:rPr lang="en-US" sz="2300" b="1" dirty="0" smtClean="0"/>
              <a:t>Use</a:t>
            </a:r>
          </a:p>
          <a:p>
            <a:r>
              <a:rPr lang="en-US" dirty="0">
                <a:solidFill>
                  <a:srgbClr val="277EB5"/>
                </a:solidFill>
              </a:rPr>
              <a:t>Microsoft Confidential</a:t>
            </a:r>
          </a:p>
          <a:p>
            <a:r>
              <a:rPr lang="en-US" sz="1800" dirty="0" smtClean="0"/>
              <a:t>This </a:t>
            </a:r>
            <a:r>
              <a:rPr lang="en-US" sz="1800" dirty="0"/>
              <a:t>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smtClean="0"/>
          </a:p>
          <a:p>
            <a:r>
              <a:rPr lang="en-US" sz="2300" b="1" dirty="0"/>
              <a:t>Copyright and Trademarks </a:t>
            </a:r>
            <a:endParaRPr lang="en-US" sz="2300" b="1" dirty="0" smtClean="0"/>
          </a:p>
          <a:p>
            <a:r>
              <a:rPr lang="en-US" sz="1500" dirty="0">
                <a:solidFill>
                  <a:srgbClr val="277EB5"/>
                </a:solidFill>
              </a:rPr>
              <a:t>© </a:t>
            </a:r>
            <a:r>
              <a:rPr lang="en-US" sz="1500" dirty="0" smtClean="0">
                <a:solidFill>
                  <a:srgbClr val="277EB5"/>
                </a:solidFill>
              </a:rPr>
              <a:t>2013 </a:t>
            </a:r>
            <a:r>
              <a:rPr lang="en-US" sz="1500" dirty="0">
                <a:solidFill>
                  <a:srgbClr val="277EB5"/>
                </a:solidFill>
              </a:rPr>
              <a:t>Microsoft Corporation. All rights reserved.</a:t>
            </a:r>
          </a:p>
          <a:p>
            <a:pPr lvl="0"/>
            <a:r>
              <a:rPr lang="en-US" sz="1900" dirty="0" smtClean="0"/>
              <a:t>Microsoft </a:t>
            </a:r>
            <a:r>
              <a:rPr lang="en-US" sz="1900" dirty="0"/>
              <a:t>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sz="1900" dirty="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sz="1900" dirty="0"/>
              <a:t>For more information, see </a:t>
            </a:r>
            <a:r>
              <a:rPr lang="en-US" sz="1900" b="1" dirty="0"/>
              <a:t>Use of Microsoft Copyrighted Content </a:t>
            </a:r>
            <a:r>
              <a:rPr lang="en-US" sz="1900" dirty="0"/>
              <a:t>at</a:t>
            </a:r>
            <a:br>
              <a:rPr lang="en-US" sz="1900" dirty="0"/>
            </a:br>
            <a:r>
              <a:rPr lang="en-US" sz="1900" i="1" dirty="0">
                <a:hlinkClick r:id="rId3"/>
              </a:rPr>
              <a:t>http</a:t>
            </a:r>
            <a:r>
              <a:rPr lang="en-US" sz="1900" dirty="0">
                <a:hlinkClick r:id="rId3"/>
              </a:rPr>
              <a:t>://www.microsoft.com/about/legal/permissions/</a:t>
            </a:r>
            <a:endParaRPr lang="en-US" sz="1900" dirty="0"/>
          </a:p>
          <a:p>
            <a:pPr lvl="0"/>
            <a:r>
              <a:rPr lang="en-US" sz="1900" dirty="0"/>
              <a:t>Microsoft®, Internet Explorer®, Outlook®, SkyDrive®, Windows Vista®, Zune®, Xbox 360®, DirectX®, Windows Server</a:t>
            </a:r>
            <a:r>
              <a:rPr lang="en-US" sz="1900" dirty="0" smtClean="0"/>
              <a:t>®, </a:t>
            </a:r>
            <a:r>
              <a:rPr lang="en-US" sz="1900" dirty="0"/>
              <a:t>SQL Server®, Windows PowerShell®, </a:t>
            </a:r>
            <a:r>
              <a:rPr lang="en-US" sz="1900" dirty="0" smtClean="0"/>
              <a:t>Microsoft </a:t>
            </a:r>
            <a:r>
              <a:rPr lang="en-US" sz="1900" dirty="0"/>
              <a:t>Dynamics®,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r>
              <a:rPr lang="en-US" sz="1900" dirty="0" smtClean="0"/>
              <a:t>.</a:t>
            </a:r>
            <a:endParaRPr lang="en-US" sz="1900" dirty="0"/>
          </a:p>
        </p:txBody>
      </p:sp>
    </p:spTree>
    <p:extLst>
      <p:ext uri="{BB962C8B-B14F-4D97-AF65-F5344CB8AC3E}">
        <p14:creationId xmlns:p14="http://schemas.microsoft.com/office/powerpoint/2010/main" val="2427272816"/>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Configure Default </a:t>
            </a:r>
            <a:r>
              <a:rPr lang="en-US" dirty="0"/>
              <a:t>Cubes</a:t>
            </a:r>
          </a:p>
        </p:txBody>
      </p:sp>
      <p:sp>
        <p:nvSpPr>
          <p:cNvPr id="9" name="Slide Number Placeholder 2"/>
          <p:cNvSpPr>
            <a:spLocks noGrp="1"/>
          </p:cNvSpPr>
          <p:nvPr>
            <p:ph type="sldNum" sz="quarter" idx="11"/>
          </p:nvPr>
        </p:nvSpPr>
        <p:spPr/>
        <p:txBody>
          <a:bodyPr/>
          <a:lstStyle/>
          <a:p>
            <a:fld id="{026CCAEB-CB17-44EB-A892-4553F1D666B6}" type="slidenum">
              <a:rPr lang="en-US" smtClean="0"/>
              <a:pPr/>
              <a:t>20</a:t>
            </a:fld>
            <a:endParaRPr lang="en-US" dirty="0"/>
          </a:p>
        </p:txBody>
      </p:sp>
      <p:sp>
        <p:nvSpPr>
          <p:cNvPr id="2" name="Content Placeholder 1"/>
          <p:cNvSpPr>
            <a:spLocks noGrp="1"/>
          </p:cNvSpPr>
          <p:nvPr>
            <p:ph sz="quarter" idx="13"/>
          </p:nvPr>
        </p:nvSpPr>
        <p:spPr/>
        <p:txBody>
          <a:bodyPr/>
          <a:lstStyle/>
          <a:p>
            <a:pPr lvl="0"/>
            <a:r>
              <a:rPr lang="en-US" dirty="0" smtClean="0"/>
              <a:t>This procedure will configure cubes </a:t>
            </a:r>
            <a:r>
              <a:rPr lang="en-US" dirty="0"/>
              <a:t>to reflect </a:t>
            </a:r>
            <a:r>
              <a:rPr lang="en-US" dirty="0" smtClean="0"/>
              <a:t>any license or license key configuration changes.</a:t>
            </a:r>
            <a:endParaRPr lang="en-US" dirty="0"/>
          </a:p>
          <a:p>
            <a:pPr lvl="0"/>
            <a:r>
              <a:rPr lang="en-US" dirty="0" smtClean="0"/>
              <a:t>Procedure:</a:t>
            </a:r>
          </a:p>
          <a:p>
            <a:pPr lvl="1"/>
            <a:r>
              <a:rPr lang="en-US" b="1" dirty="0" smtClean="0"/>
              <a:t>File </a:t>
            </a:r>
            <a:r>
              <a:rPr lang="en-US" dirty="0"/>
              <a:t>&gt; </a:t>
            </a:r>
            <a:r>
              <a:rPr lang="en-US" b="1" dirty="0"/>
              <a:t>Tools </a:t>
            </a:r>
            <a:r>
              <a:rPr lang="en-US" dirty="0"/>
              <a:t>&gt; </a:t>
            </a:r>
            <a:r>
              <a:rPr lang="en-US" b="1" dirty="0"/>
              <a:t>Business Intelligence (BI) tools </a:t>
            </a:r>
            <a:r>
              <a:rPr lang="en-US" dirty="0"/>
              <a:t>&gt; </a:t>
            </a:r>
            <a:r>
              <a:rPr lang="en-US" b="1" dirty="0"/>
              <a:t>SQL Server Analysis Services project </a:t>
            </a:r>
            <a:r>
              <a:rPr lang="en-US" b="1" dirty="0" smtClean="0"/>
              <a:t>wizard </a:t>
            </a:r>
            <a:r>
              <a:rPr lang="en-US" dirty="0" smtClean="0"/>
              <a:t>(select the </a:t>
            </a:r>
            <a:r>
              <a:rPr lang="en-US" b="1" dirty="0" smtClean="0"/>
              <a:t>Configure </a:t>
            </a:r>
            <a:r>
              <a:rPr lang="en-US" dirty="0" smtClean="0"/>
              <a:t>option)</a:t>
            </a:r>
          </a:p>
        </p:txBody>
      </p:sp>
    </p:spTree>
    <p:extLst>
      <p:ext uri="{BB962C8B-B14F-4D97-AF65-F5344CB8AC3E}">
        <p14:creationId xmlns:p14="http://schemas.microsoft.com/office/powerpoint/2010/main" val="3079190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21</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2049480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Fixed Schema</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22</a:t>
            </a:fld>
            <a:endParaRPr lang="en-US" dirty="0"/>
          </a:p>
        </p:txBody>
      </p:sp>
      <p:sp>
        <p:nvSpPr>
          <p:cNvPr id="2" name="Content Placeholder 1"/>
          <p:cNvSpPr>
            <a:spLocks noGrp="1"/>
          </p:cNvSpPr>
          <p:nvPr>
            <p:ph sz="quarter" idx="13"/>
          </p:nvPr>
        </p:nvSpPr>
        <p:spPr/>
        <p:txBody>
          <a:bodyPr/>
          <a:lstStyle/>
          <a:p>
            <a:r>
              <a:rPr lang="en-US" dirty="0" smtClean="0"/>
              <a:t>In previous versions of Microsoft Dynamics AX, license and configuration changes altered schema</a:t>
            </a:r>
          </a:p>
          <a:p>
            <a:pPr lvl="1"/>
            <a:r>
              <a:rPr lang="en-US" dirty="0" smtClean="0"/>
              <a:t>This caused some cubes to break due to missing tables/columns</a:t>
            </a:r>
          </a:p>
          <a:p>
            <a:r>
              <a:rPr lang="en-US" dirty="0" smtClean="0"/>
              <a:t>Microsoft Dynamics AX 2012 has a fixed schema</a:t>
            </a:r>
          </a:p>
          <a:p>
            <a:pPr lvl="1"/>
            <a:r>
              <a:rPr lang="en-US" dirty="0" smtClean="0"/>
              <a:t>Columns </a:t>
            </a:r>
            <a:r>
              <a:rPr lang="en-US" dirty="0"/>
              <a:t>are </a:t>
            </a:r>
            <a:r>
              <a:rPr lang="en-US" i="1" dirty="0"/>
              <a:t>not</a:t>
            </a:r>
            <a:r>
              <a:rPr lang="en-US" dirty="0"/>
              <a:t> removed from tables in the OLTP </a:t>
            </a:r>
            <a:r>
              <a:rPr lang="en-US" dirty="0" smtClean="0"/>
              <a:t>database</a:t>
            </a:r>
          </a:p>
          <a:p>
            <a:pPr lvl="1"/>
            <a:r>
              <a:rPr lang="en-US" dirty="0" smtClean="0"/>
              <a:t>Instead</a:t>
            </a:r>
            <a:r>
              <a:rPr lang="en-US" dirty="0"/>
              <a:t>, data is removed from those </a:t>
            </a:r>
            <a:r>
              <a:rPr lang="en-US" dirty="0" smtClean="0"/>
              <a:t>columns</a:t>
            </a:r>
            <a:endParaRPr lang="en-US" dirty="0"/>
          </a:p>
          <a:p>
            <a:pPr lvl="0"/>
            <a:r>
              <a:rPr lang="en-US" dirty="0"/>
              <a:t>Cubes can be processed </a:t>
            </a:r>
            <a:r>
              <a:rPr lang="en-US" dirty="0" smtClean="0"/>
              <a:t>successfully without alterations.</a:t>
            </a:r>
            <a:endParaRPr lang="en-US" dirty="0"/>
          </a:p>
        </p:txBody>
      </p:sp>
    </p:spTree>
    <p:extLst>
      <p:ext uri="{BB962C8B-B14F-4D97-AF65-F5344CB8AC3E}">
        <p14:creationId xmlns:p14="http://schemas.microsoft.com/office/powerpoint/2010/main" val="218526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Processing Cubes</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23</a:t>
            </a:fld>
            <a:endParaRPr lang="en-US" dirty="0"/>
          </a:p>
        </p:txBody>
      </p:sp>
      <p:sp>
        <p:nvSpPr>
          <p:cNvPr id="2" name="Content Placeholder 1"/>
          <p:cNvSpPr>
            <a:spLocks noGrp="1"/>
          </p:cNvSpPr>
          <p:nvPr>
            <p:ph sz="quarter" idx="13"/>
          </p:nvPr>
        </p:nvSpPr>
        <p:spPr/>
        <p:txBody>
          <a:bodyPr/>
          <a:lstStyle/>
          <a:p>
            <a:r>
              <a:rPr lang="en-US" dirty="0"/>
              <a:t>Processing is the act of refreshing the data in a cube</a:t>
            </a:r>
            <a:r>
              <a:rPr lang="en-US" dirty="0" smtClean="0"/>
              <a:t>.</a:t>
            </a:r>
          </a:p>
          <a:p>
            <a:r>
              <a:rPr lang="en-US" dirty="0" smtClean="0"/>
              <a:t>During </a:t>
            </a:r>
            <a:r>
              <a:rPr lang="en-US" dirty="0"/>
              <a:t>processing, data in a cube is refreshed with data from the online transaction processing (OLTP) </a:t>
            </a:r>
            <a:r>
              <a:rPr lang="en-US" dirty="0" smtClean="0"/>
              <a:t>database.</a:t>
            </a:r>
          </a:p>
          <a:p>
            <a:r>
              <a:rPr lang="en-US" dirty="0" smtClean="0"/>
              <a:t>Cube processing should be scheduled in a SQL Server Agent job.</a:t>
            </a:r>
            <a:endParaRPr lang="en-US" dirty="0"/>
          </a:p>
        </p:txBody>
      </p:sp>
    </p:spTree>
    <p:extLst>
      <p:ext uri="{BB962C8B-B14F-4D97-AF65-F5344CB8AC3E}">
        <p14:creationId xmlns:p14="http://schemas.microsoft.com/office/powerpoint/2010/main" val="1428648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Security</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24</a:t>
            </a:fld>
            <a:endParaRPr lang="en-US" dirty="0"/>
          </a:p>
        </p:txBody>
      </p:sp>
      <p:sp>
        <p:nvSpPr>
          <p:cNvPr id="2" name="Content Placeholder 1"/>
          <p:cNvSpPr>
            <a:spLocks noGrp="1"/>
          </p:cNvSpPr>
          <p:nvPr>
            <p:ph sz="quarter" idx="13"/>
          </p:nvPr>
        </p:nvSpPr>
        <p:spPr/>
        <p:txBody>
          <a:bodyPr/>
          <a:lstStyle/>
          <a:p>
            <a:r>
              <a:rPr lang="en-US" dirty="0"/>
              <a:t>Security for OLAP data is </a:t>
            </a:r>
            <a:r>
              <a:rPr lang="en-US" dirty="0" smtClean="0"/>
              <a:t>independent </a:t>
            </a:r>
            <a:r>
              <a:rPr lang="en-US" dirty="0"/>
              <a:t>from </a:t>
            </a:r>
            <a:r>
              <a:rPr lang="en-US" dirty="0" smtClean="0"/>
              <a:t>Microsoft Dynamics </a:t>
            </a:r>
            <a:r>
              <a:rPr lang="en-US" dirty="0"/>
              <a:t>AX security.  </a:t>
            </a:r>
            <a:endParaRPr lang="en-US" dirty="0" smtClean="0"/>
          </a:p>
          <a:p>
            <a:r>
              <a:rPr lang="en-US" dirty="0" smtClean="0"/>
              <a:t>You </a:t>
            </a:r>
            <a:r>
              <a:rPr lang="en-US" dirty="0"/>
              <a:t>must </a:t>
            </a:r>
            <a:r>
              <a:rPr lang="en-US" dirty="0" smtClean="0"/>
              <a:t>manually assign </a:t>
            </a:r>
            <a:r>
              <a:rPr lang="en-US" dirty="0"/>
              <a:t>users to database roles within an instance of Analysis Services. </a:t>
            </a:r>
          </a:p>
          <a:p>
            <a:r>
              <a:rPr lang="en-US" dirty="0" smtClean="0"/>
              <a:t>During cube deployment default </a:t>
            </a:r>
            <a:r>
              <a:rPr lang="en-US" dirty="0"/>
              <a:t>roles </a:t>
            </a:r>
            <a:r>
              <a:rPr lang="en-US" dirty="0" smtClean="0"/>
              <a:t>are created </a:t>
            </a:r>
            <a:r>
              <a:rPr lang="en-US" dirty="0"/>
              <a:t>in the </a:t>
            </a:r>
            <a:r>
              <a:rPr lang="en-US" dirty="0" smtClean="0"/>
              <a:t>destination database. </a:t>
            </a:r>
          </a:p>
          <a:p>
            <a:r>
              <a:rPr lang="en-US" dirty="0" smtClean="0"/>
              <a:t>Analysis Services roles are not synchronized with Microsoft Dynamics AX roles.</a:t>
            </a:r>
            <a:endParaRPr lang="en-US" dirty="0"/>
          </a:p>
        </p:txBody>
      </p:sp>
    </p:spTree>
    <p:extLst>
      <p:ext uri="{BB962C8B-B14F-4D97-AF65-F5344CB8AC3E}">
        <p14:creationId xmlns:p14="http://schemas.microsoft.com/office/powerpoint/2010/main" val="4260030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Procedures</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25</a:t>
            </a:fld>
            <a:endParaRPr lang="en-US" dirty="0"/>
          </a:p>
        </p:txBody>
      </p:sp>
      <p:sp>
        <p:nvSpPr>
          <p:cNvPr id="2" name="Content Placeholder 1"/>
          <p:cNvSpPr>
            <a:spLocks noGrp="1"/>
          </p:cNvSpPr>
          <p:nvPr>
            <p:ph sz="quarter" idx="13"/>
          </p:nvPr>
        </p:nvSpPr>
        <p:spPr/>
        <p:txBody>
          <a:bodyPr/>
          <a:lstStyle/>
          <a:p>
            <a:r>
              <a:rPr lang="en-US" dirty="0" smtClean="0"/>
              <a:t>Assign users to a database role</a:t>
            </a:r>
          </a:p>
          <a:p>
            <a:pPr lvl="1"/>
            <a:r>
              <a:rPr lang="en-US" b="1" dirty="0" smtClean="0"/>
              <a:t>SSMS </a:t>
            </a:r>
            <a:r>
              <a:rPr lang="en-US" dirty="0" smtClean="0"/>
              <a:t>&gt; </a:t>
            </a:r>
            <a:r>
              <a:rPr lang="en-US" b="1" dirty="0" smtClean="0">
                <a:solidFill>
                  <a:schemeClr val="tx1"/>
                </a:solidFill>
                <a:latin typeface="Segoe UI" pitchFamily="34" charset="0"/>
                <a:cs typeface="Segoe UI" pitchFamily="34" charset="0"/>
              </a:rPr>
              <a:t>Analysis Services </a:t>
            </a:r>
            <a:r>
              <a:rPr lang="en-US" dirty="0" smtClean="0">
                <a:solidFill>
                  <a:schemeClr val="tx1"/>
                </a:solidFill>
                <a:latin typeface="Segoe UI" pitchFamily="34" charset="0"/>
                <a:cs typeface="Segoe UI" pitchFamily="34" charset="0"/>
              </a:rPr>
              <a:t>&gt; </a:t>
            </a:r>
            <a:r>
              <a:rPr lang="en-US" b="1" dirty="0" smtClean="0">
                <a:solidFill>
                  <a:schemeClr val="tx1"/>
                </a:solidFill>
                <a:latin typeface="Segoe UI" pitchFamily="34" charset="0"/>
                <a:cs typeface="Segoe UI" pitchFamily="34" charset="0"/>
              </a:rPr>
              <a:t>Databases </a:t>
            </a:r>
            <a:r>
              <a:rPr lang="en-US" dirty="0" smtClean="0">
                <a:solidFill>
                  <a:schemeClr val="tx1"/>
                </a:solidFill>
                <a:latin typeface="Segoe UI" pitchFamily="34" charset="0"/>
                <a:cs typeface="Segoe UI" pitchFamily="34" charset="0"/>
              </a:rPr>
              <a:t>&gt; </a:t>
            </a:r>
            <a:r>
              <a:rPr lang="en-US" b="1" dirty="0" err="1" smtClean="0">
                <a:solidFill>
                  <a:schemeClr val="tx1"/>
                </a:solidFill>
                <a:latin typeface="Segoe UI" pitchFamily="34" charset="0"/>
                <a:cs typeface="Segoe UI" pitchFamily="34" charset="0"/>
              </a:rPr>
              <a:t>DynamicsAX</a:t>
            </a:r>
            <a:r>
              <a:rPr lang="en-US" b="1" dirty="0" smtClean="0">
                <a:solidFill>
                  <a:schemeClr val="tx1"/>
                </a:solidFill>
                <a:latin typeface="Segoe UI" pitchFamily="34" charset="0"/>
                <a:cs typeface="Segoe UI" pitchFamily="34" charset="0"/>
              </a:rPr>
              <a:t> </a:t>
            </a:r>
            <a:r>
              <a:rPr lang="en-US" dirty="0" smtClean="0">
                <a:solidFill>
                  <a:schemeClr val="tx1"/>
                </a:solidFill>
                <a:latin typeface="Segoe UI" pitchFamily="34" charset="0"/>
                <a:cs typeface="Segoe UI" pitchFamily="34" charset="0"/>
              </a:rPr>
              <a:t>&gt; </a:t>
            </a:r>
            <a:r>
              <a:rPr lang="en-US" b="1" dirty="0" smtClean="0">
                <a:solidFill>
                  <a:schemeClr val="tx1"/>
                </a:solidFill>
                <a:latin typeface="Segoe UI" pitchFamily="34" charset="0"/>
                <a:cs typeface="Segoe UI" pitchFamily="34" charset="0"/>
              </a:rPr>
              <a:t>Roles </a:t>
            </a:r>
            <a:r>
              <a:rPr lang="en-US" dirty="0" smtClean="0">
                <a:solidFill>
                  <a:schemeClr val="tx1"/>
                </a:solidFill>
                <a:latin typeface="Segoe UI" pitchFamily="34" charset="0"/>
                <a:cs typeface="Segoe UI" pitchFamily="34" charset="0"/>
              </a:rPr>
              <a:t>&gt; </a:t>
            </a:r>
            <a:r>
              <a:rPr lang="en-US" b="1" dirty="0" smtClean="0">
                <a:solidFill>
                  <a:schemeClr val="tx1"/>
                </a:solidFill>
                <a:latin typeface="Segoe UI" pitchFamily="34" charset="0"/>
                <a:cs typeface="Segoe UI" pitchFamily="34" charset="0"/>
              </a:rPr>
              <a:t>Accountant </a:t>
            </a:r>
            <a:r>
              <a:rPr lang="en-US" dirty="0" smtClean="0">
                <a:solidFill>
                  <a:schemeClr val="tx1"/>
                </a:solidFill>
                <a:latin typeface="Segoe UI" pitchFamily="34" charset="0"/>
                <a:cs typeface="Segoe UI" pitchFamily="34" charset="0"/>
              </a:rPr>
              <a:t>&gt; </a:t>
            </a:r>
            <a:r>
              <a:rPr lang="en-US" b="1" dirty="0" smtClean="0">
                <a:solidFill>
                  <a:schemeClr val="tx1"/>
                </a:solidFill>
                <a:latin typeface="Segoe UI" pitchFamily="34" charset="0"/>
                <a:cs typeface="Segoe UI" pitchFamily="34" charset="0"/>
              </a:rPr>
              <a:t>Properties </a:t>
            </a:r>
            <a:r>
              <a:rPr lang="en-US" dirty="0" smtClean="0">
                <a:solidFill>
                  <a:schemeClr val="tx1"/>
                </a:solidFill>
                <a:latin typeface="Segoe UI" pitchFamily="34" charset="0"/>
                <a:cs typeface="Segoe UI" pitchFamily="34" charset="0"/>
              </a:rPr>
              <a:t>&gt; </a:t>
            </a:r>
            <a:r>
              <a:rPr lang="en-US" b="1" dirty="0" smtClean="0">
                <a:solidFill>
                  <a:schemeClr val="tx1"/>
                </a:solidFill>
                <a:latin typeface="Segoe UI" pitchFamily="34" charset="0"/>
                <a:cs typeface="Segoe UI" pitchFamily="34" charset="0"/>
              </a:rPr>
              <a:t>Membership</a:t>
            </a:r>
            <a:endParaRPr lang="en-US" b="1" dirty="0" smtClean="0"/>
          </a:p>
          <a:p>
            <a:r>
              <a:rPr lang="en-US" dirty="0" smtClean="0"/>
              <a:t>Specify which cubes a database role has access to</a:t>
            </a:r>
          </a:p>
          <a:p>
            <a:pPr lvl="1"/>
            <a:r>
              <a:rPr lang="en-US" b="1" dirty="0"/>
              <a:t>SSMS </a:t>
            </a:r>
            <a:r>
              <a:rPr lang="en-US" dirty="0"/>
              <a:t>&gt; </a:t>
            </a:r>
            <a:r>
              <a:rPr lang="en-US" b="1" dirty="0">
                <a:solidFill>
                  <a:schemeClr val="tx1"/>
                </a:solidFill>
                <a:latin typeface="Segoe UI" pitchFamily="34" charset="0"/>
                <a:cs typeface="Segoe UI" pitchFamily="34" charset="0"/>
              </a:rPr>
              <a:t>Analysis Services </a:t>
            </a:r>
            <a:r>
              <a:rPr lang="en-US" dirty="0">
                <a:solidFill>
                  <a:schemeClr val="tx1"/>
                </a:solidFill>
                <a:latin typeface="Segoe UI" pitchFamily="34" charset="0"/>
                <a:cs typeface="Segoe UI" pitchFamily="34" charset="0"/>
              </a:rPr>
              <a:t>&gt; </a:t>
            </a:r>
            <a:r>
              <a:rPr lang="en-US" b="1" dirty="0">
                <a:solidFill>
                  <a:schemeClr val="tx1"/>
                </a:solidFill>
                <a:latin typeface="Segoe UI" pitchFamily="34" charset="0"/>
                <a:cs typeface="Segoe UI" pitchFamily="34" charset="0"/>
              </a:rPr>
              <a:t>Databases </a:t>
            </a:r>
            <a:r>
              <a:rPr lang="en-US" dirty="0">
                <a:solidFill>
                  <a:schemeClr val="tx1"/>
                </a:solidFill>
                <a:latin typeface="Segoe UI" pitchFamily="34" charset="0"/>
                <a:cs typeface="Segoe UI" pitchFamily="34" charset="0"/>
              </a:rPr>
              <a:t>&gt; </a:t>
            </a:r>
            <a:r>
              <a:rPr lang="en-US" b="1" dirty="0" err="1" smtClean="0">
                <a:solidFill>
                  <a:schemeClr val="tx1"/>
                </a:solidFill>
                <a:latin typeface="Segoe UI" pitchFamily="34" charset="0"/>
                <a:cs typeface="Segoe UI" pitchFamily="34" charset="0"/>
              </a:rPr>
              <a:t>DynamicsAX</a:t>
            </a:r>
            <a:r>
              <a:rPr lang="en-US" b="1" dirty="0" smtClean="0">
                <a:solidFill>
                  <a:schemeClr val="tx1"/>
                </a:solidFill>
                <a:latin typeface="Segoe UI" pitchFamily="34" charset="0"/>
                <a:cs typeface="Segoe UI" pitchFamily="34" charset="0"/>
              </a:rPr>
              <a:t> </a:t>
            </a:r>
            <a:r>
              <a:rPr lang="en-US" dirty="0" smtClean="0">
                <a:solidFill>
                  <a:schemeClr val="tx1"/>
                </a:solidFill>
                <a:latin typeface="Segoe UI" pitchFamily="34" charset="0"/>
                <a:cs typeface="Segoe UI" pitchFamily="34" charset="0"/>
              </a:rPr>
              <a:t>&gt; </a:t>
            </a:r>
            <a:r>
              <a:rPr lang="en-US" b="1" dirty="0" smtClean="0">
                <a:solidFill>
                  <a:schemeClr val="tx1"/>
                </a:solidFill>
                <a:latin typeface="Segoe UI" pitchFamily="34" charset="0"/>
                <a:cs typeface="Segoe UI" pitchFamily="34" charset="0"/>
              </a:rPr>
              <a:t>Roles </a:t>
            </a:r>
            <a:r>
              <a:rPr lang="en-US" dirty="0" smtClean="0">
                <a:solidFill>
                  <a:schemeClr val="tx1"/>
                </a:solidFill>
                <a:latin typeface="Segoe UI" pitchFamily="34" charset="0"/>
                <a:cs typeface="Segoe UI" pitchFamily="34" charset="0"/>
              </a:rPr>
              <a:t>&gt; </a:t>
            </a:r>
            <a:r>
              <a:rPr lang="en-US" b="1" dirty="0" smtClean="0">
                <a:solidFill>
                  <a:schemeClr val="tx1"/>
                </a:solidFill>
                <a:latin typeface="Segoe UI" pitchFamily="34" charset="0"/>
                <a:cs typeface="Segoe UI" pitchFamily="34" charset="0"/>
              </a:rPr>
              <a:t>Accountant </a:t>
            </a:r>
            <a:r>
              <a:rPr lang="en-US" dirty="0" smtClean="0">
                <a:solidFill>
                  <a:schemeClr val="tx1"/>
                </a:solidFill>
                <a:latin typeface="Segoe UI" pitchFamily="34" charset="0"/>
                <a:cs typeface="Segoe UI" pitchFamily="34" charset="0"/>
              </a:rPr>
              <a:t>&gt; </a:t>
            </a:r>
            <a:r>
              <a:rPr lang="en-US" b="1" dirty="0" smtClean="0">
                <a:solidFill>
                  <a:schemeClr val="tx1"/>
                </a:solidFill>
                <a:latin typeface="Segoe UI" pitchFamily="34" charset="0"/>
                <a:cs typeface="Segoe UI" pitchFamily="34" charset="0"/>
              </a:rPr>
              <a:t>Properties </a:t>
            </a:r>
            <a:r>
              <a:rPr lang="en-US" dirty="0" smtClean="0">
                <a:solidFill>
                  <a:schemeClr val="tx1"/>
                </a:solidFill>
                <a:latin typeface="Segoe UI" pitchFamily="34" charset="0"/>
                <a:cs typeface="Segoe UI" pitchFamily="34" charset="0"/>
              </a:rPr>
              <a:t>&gt; </a:t>
            </a:r>
            <a:r>
              <a:rPr lang="en-US" b="1" dirty="0" smtClean="0">
                <a:solidFill>
                  <a:schemeClr val="tx1"/>
                </a:solidFill>
                <a:latin typeface="Segoe UI" pitchFamily="34" charset="0"/>
                <a:cs typeface="Segoe UI" pitchFamily="34" charset="0"/>
              </a:rPr>
              <a:t>Cubes</a:t>
            </a:r>
            <a:endParaRPr lang="en-US" b="1" dirty="0" smtClean="0"/>
          </a:p>
          <a:p>
            <a:r>
              <a:rPr lang="en-US" dirty="0" smtClean="0"/>
              <a:t>Restrict a database role to specific members of a dimension</a:t>
            </a:r>
          </a:p>
          <a:p>
            <a:pPr marL="742950" lvl="2" indent="-342900">
              <a:buSzPct val="100000"/>
            </a:pPr>
            <a:r>
              <a:rPr lang="en-US" b="1" dirty="0"/>
              <a:t>SSMS </a:t>
            </a:r>
            <a:r>
              <a:rPr lang="en-US" dirty="0"/>
              <a:t>&gt; </a:t>
            </a:r>
            <a:r>
              <a:rPr lang="en-US" b="1" dirty="0">
                <a:solidFill>
                  <a:schemeClr val="tx1"/>
                </a:solidFill>
                <a:latin typeface="Segoe UI" pitchFamily="34" charset="0"/>
                <a:cs typeface="Segoe UI" pitchFamily="34" charset="0"/>
              </a:rPr>
              <a:t>Analysis Services </a:t>
            </a:r>
            <a:r>
              <a:rPr lang="en-US" dirty="0">
                <a:solidFill>
                  <a:schemeClr val="tx1"/>
                </a:solidFill>
                <a:latin typeface="Segoe UI" pitchFamily="34" charset="0"/>
                <a:cs typeface="Segoe UI" pitchFamily="34" charset="0"/>
              </a:rPr>
              <a:t>&gt; </a:t>
            </a:r>
            <a:r>
              <a:rPr lang="en-US" b="1" dirty="0">
                <a:solidFill>
                  <a:schemeClr val="tx1"/>
                </a:solidFill>
                <a:latin typeface="Segoe UI" pitchFamily="34" charset="0"/>
                <a:cs typeface="Segoe UI" pitchFamily="34" charset="0"/>
              </a:rPr>
              <a:t>Databases </a:t>
            </a:r>
            <a:r>
              <a:rPr lang="en-US" dirty="0">
                <a:solidFill>
                  <a:schemeClr val="tx1"/>
                </a:solidFill>
                <a:latin typeface="Segoe UI" pitchFamily="34" charset="0"/>
                <a:cs typeface="Segoe UI" pitchFamily="34" charset="0"/>
              </a:rPr>
              <a:t>&gt; </a:t>
            </a:r>
            <a:r>
              <a:rPr lang="en-US" b="1" dirty="0" err="1">
                <a:solidFill>
                  <a:schemeClr val="tx1"/>
                </a:solidFill>
                <a:latin typeface="Segoe UI" pitchFamily="34" charset="0"/>
                <a:cs typeface="Segoe UI" pitchFamily="34" charset="0"/>
              </a:rPr>
              <a:t>DynamicsAX</a:t>
            </a:r>
            <a:r>
              <a:rPr lang="en-US" b="1" dirty="0">
                <a:solidFill>
                  <a:schemeClr val="tx1"/>
                </a:solidFill>
                <a:latin typeface="Segoe UI" pitchFamily="34" charset="0"/>
                <a:cs typeface="Segoe UI" pitchFamily="34" charset="0"/>
              </a:rPr>
              <a:t> </a:t>
            </a:r>
            <a:r>
              <a:rPr lang="en-US" dirty="0">
                <a:solidFill>
                  <a:schemeClr val="tx1"/>
                </a:solidFill>
                <a:latin typeface="Segoe UI" pitchFamily="34" charset="0"/>
                <a:cs typeface="Segoe UI" pitchFamily="34" charset="0"/>
              </a:rPr>
              <a:t>&gt; </a:t>
            </a:r>
            <a:r>
              <a:rPr lang="en-US" b="1" dirty="0">
                <a:solidFill>
                  <a:schemeClr val="tx1"/>
                </a:solidFill>
                <a:latin typeface="Segoe UI" pitchFamily="34" charset="0"/>
                <a:cs typeface="Segoe UI" pitchFamily="34" charset="0"/>
              </a:rPr>
              <a:t>Roles </a:t>
            </a:r>
            <a:r>
              <a:rPr lang="en-US" dirty="0">
                <a:solidFill>
                  <a:schemeClr val="tx1"/>
                </a:solidFill>
                <a:latin typeface="Segoe UI" pitchFamily="34" charset="0"/>
                <a:cs typeface="Segoe UI" pitchFamily="34" charset="0"/>
              </a:rPr>
              <a:t>&gt; </a:t>
            </a:r>
            <a:r>
              <a:rPr lang="en-US" b="1" dirty="0">
                <a:solidFill>
                  <a:schemeClr val="tx1"/>
                </a:solidFill>
                <a:latin typeface="Segoe UI" pitchFamily="34" charset="0"/>
                <a:cs typeface="Segoe UI" pitchFamily="34" charset="0"/>
              </a:rPr>
              <a:t>Accountant </a:t>
            </a:r>
            <a:r>
              <a:rPr lang="en-US" dirty="0">
                <a:solidFill>
                  <a:schemeClr val="tx1"/>
                </a:solidFill>
                <a:latin typeface="Segoe UI" pitchFamily="34" charset="0"/>
                <a:cs typeface="Segoe UI" pitchFamily="34" charset="0"/>
              </a:rPr>
              <a:t>&gt; </a:t>
            </a:r>
            <a:r>
              <a:rPr lang="en-US" b="1" dirty="0">
                <a:solidFill>
                  <a:schemeClr val="tx1"/>
                </a:solidFill>
                <a:latin typeface="Segoe UI" pitchFamily="34" charset="0"/>
                <a:cs typeface="Segoe UI" pitchFamily="34" charset="0"/>
              </a:rPr>
              <a:t>Properties </a:t>
            </a:r>
            <a:r>
              <a:rPr lang="en-US" dirty="0">
                <a:solidFill>
                  <a:schemeClr val="tx1"/>
                </a:solidFill>
                <a:latin typeface="Segoe UI" pitchFamily="34" charset="0"/>
                <a:cs typeface="Segoe UI" pitchFamily="34" charset="0"/>
              </a:rPr>
              <a:t>&gt; </a:t>
            </a:r>
            <a:r>
              <a:rPr lang="en-US" b="1" dirty="0" smtClean="0">
                <a:solidFill>
                  <a:schemeClr val="tx1"/>
                </a:solidFill>
                <a:latin typeface="Segoe UI" pitchFamily="34" charset="0"/>
                <a:cs typeface="Segoe UI" pitchFamily="34" charset="0"/>
              </a:rPr>
              <a:t>Dimension Data</a:t>
            </a:r>
            <a:endParaRPr lang="en-US" b="1" dirty="0"/>
          </a:p>
          <a:p>
            <a:endParaRPr lang="en-US" dirty="0" smtClean="0"/>
          </a:p>
        </p:txBody>
      </p:sp>
    </p:spTree>
    <p:extLst>
      <p:ext uri="{BB962C8B-B14F-4D97-AF65-F5344CB8AC3E}">
        <p14:creationId xmlns:p14="http://schemas.microsoft.com/office/powerpoint/2010/main" val="3068267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26</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1482316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 Test Your Knowledge</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27</a:t>
            </a:fld>
            <a:endParaRPr lang="en-US" dirty="0"/>
          </a:p>
        </p:txBody>
      </p:sp>
      <p:sp>
        <p:nvSpPr>
          <p:cNvPr id="2" name="Content Placeholder 1"/>
          <p:cNvSpPr>
            <a:spLocks noGrp="1"/>
          </p:cNvSpPr>
          <p:nvPr>
            <p:ph sz="quarter" idx="13"/>
          </p:nvPr>
        </p:nvSpPr>
        <p:spPr/>
        <p:txBody>
          <a:bodyPr/>
          <a:lstStyle/>
          <a:p>
            <a:r>
              <a:rPr lang="en-US" smtClean="0"/>
              <a:t>The class will complete this section</a:t>
            </a:r>
            <a:endParaRPr lang="en-US" dirty="0"/>
          </a:p>
        </p:txBody>
      </p:sp>
    </p:spTree>
    <p:extLst>
      <p:ext uri="{BB962C8B-B14F-4D97-AF65-F5344CB8AC3E}">
        <p14:creationId xmlns:p14="http://schemas.microsoft.com/office/powerpoint/2010/main" val="3176745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Chapter Review</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28</a:t>
            </a:fld>
            <a:endParaRPr lang="en-US" dirty="0">
              <a:solidFill>
                <a:prstClr val="white"/>
              </a:solidFill>
            </a:endParaRPr>
          </a:p>
        </p:txBody>
      </p:sp>
      <p:sp>
        <p:nvSpPr>
          <p:cNvPr id="10" name="Content Placeholder 9"/>
          <p:cNvSpPr>
            <a:spLocks noGrp="1"/>
          </p:cNvSpPr>
          <p:nvPr>
            <p:ph sz="quarter" idx="13"/>
          </p:nvPr>
        </p:nvSpPr>
        <p:spPr/>
        <p:txBody>
          <a:bodyPr/>
          <a:lstStyle/>
          <a:p>
            <a:pPr marL="228600" lvl="0" indent="-228600">
              <a:buFont typeface="+mj-lt"/>
              <a:buAutoNum type="arabicPeriod"/>
            </a:pPr>
            <a:r>
              <a:rPr lang="en-US" dirty="0" smtClean="0">
                <a:latin typeface="Segoe UI" pitchFamily="34" charset="0"/>
                <a:ea typeface="Segoe UI" pitchFamily="34" charset="0"/>
                <a:cs typeface="Segoe UI" pitchFamily="34" charset="0"/>
              </a:rPr>
              <a:t> What </a:t>
            </a:r>
            <a:r>
              <a:rPr lang="en-US" dirty="0">
                <a:latin typeface="Segoe UI" pitchFamily="34" charset="0"/>
                <a:ea typeface="Segoe UI" pitchFamily="34" charset="0"/>
                <a:cs typeface="Segoe UI" pitchFamily="34" charset="0"/>
              </a:rPr>
              <a:t>new type of calendar is now supported for use with the time dimension in Microsoft Dynamics AX 2012 default cubes?</a:t>
            </a:r>
          </a:p>
          <a:p>
            <a:pPr marL="212981" lvl="1" indent="0">
              <a:buNone/>
            </a:pPr>
            <a:r>
              <a:rPr lang="en-US" dirty="0">
                <a:latin typeface="Segoe UI" pitchFamily="34" charset="0"/>
                <a:ea typeface="Segoe UI" pitchFamily="34" charset="0"/>
                <a:cs typeface="Segoe UI" pitchFamily="34" charset="0"/>
              </a:rPr>
              <a:t>( ) Fiscal</a:t>
            </a:r>
          </a:p>
          <a:p>
            <a:pPr marL="212981" lvl="1" indent="0">
              <a:buNone/>
            </a:pPr>
            <a:r>
              <a:rPr lang="en-US" dirty="0">
                <a:latin typeface="Segoe UI" pitchFamily="34" charset="0"/>
                <a:ea typeface="Segoe UI" pitchFamily="34" charset="0"/>
                <a:cs typeface="Segoe UI" pitchFamily="34" charset="0"/>
              </a:rPr>
              <a:t>( ) Gregorian</a:t>
            </a:r>
          </a:p>
          <a:p>
            <a:pPr marL="212981" lvl="1" indent="0">
              <a:buNone/>
            </a:pPr>
            <a:r>
              <a:rPr lang="en-US" dirty="0">
                <a:latin typeface="Segoe UI" pitchFamily="34" charset="0"/>
                <a:ea typeface="Segoe UI" pitchFamily="34" charset="0"/>
                <a:cs typeface="Segoe UI" pitchFamily="34" charset="0"/>
              </a:rPr>
              <a:t>( ) Mayan</a:t>
            </a:r>
          </a:p>
          <a:p>
            <a:pPr marL="212981" lvl="1" indent="0">
              <a:buNone/>
            </a:pPr>
            <a:r>
              <a:rPr lang="en-US" dirty="0">
                <a:latin typeface="Segoe UI" pitchFamily="34" charset="0"/>
                <a:ea typeface="Segoe UI" pitchFamily="34" charset="0"/>
                <a:cs typeface="Segoe UI" pitchFamily="34" charset="0"/>
              </a:rPr>
              <a:t>( ) Chronological</a:t>
            </a:r>
          </a:p>
          <a:p>
            <a:pPr marL="228600" lvl="0" indent="-228600">
              <a:buFont typeface="+mj-lt"/>
              <a:buAutoNum type="arabicPeriod"/>
            </a:pPr>
            <a:r>
              <a:rPr lang="en-US" dirty="0" smtClean="0">
                <a:latin typeface="Segoe UI" pitchFamily="34" charset="0"/>
                <a:ea typeface="Segoe UI" pitchFamily="34" charset="0"/>
                <a:cs typeface="Segoe UI" pitchFamily="34" charset="0"/>
              </a:rPr>
              <a:t> What </a:t>
            </a:r>
            <a:r>
              <a:rPr lang="en-US" dirty="0">
                <a:latin typeface="Segoe UI" pitchFamily="34" charset="0"/>
                <a:ea typeface="Segoe UI" pitchFamily="34" charset="0"/>
                <a:cs typeface="Segoe UI" pitchFamily="34" charset="0"/>
              </a:rPr>
              <a:t>utility is used to deploy default cubes in Microsoft Dynamics AX 2012?</a:t>
            </a:r>
          </a:p>
          <a:p>
            <a:pPr marL="212981" lvl="1" indent="0">
              <a:buNone/>
            </a:pPr>
            <a:r>
              <a:rPr lang="en-US" dirty="0">
                <a:latin typeface="Segoe UI" pitchFamily="34" charset="0"/>
                <a:ea typeface="Segoe UI" pitchFamily="34" charset="0"/>
                <a:cs typeface="Segoe UI" pitchFamily="34" charset="0"/>
              </a:rPr>
              <a:t>( ) Microsoft Dynamics AX Installer</a:t>
            </a:r>
          </a:p>
          <a:p>
            <a:pPr marL="212981" lvl="1" indent="0">
              <a:buNone/>
            </a:pPr>
            <a:r>
              <a:rPr lang="en-US" dirty="0">
                <a:latin typeface="Segoe UI" pitchFamily="34" charset="0"/>
                <a:ea typeface="Segoe UI" pitchFamily="34" charset="0"/>
                <a:cs typeface="Segoe UI" pitchFamily="34" charset="0"/>
              </a:rPr>
              <a:t>( ) Microsoft Dynamics Cube Deployment Utility</a:t>
            </a:r>
          </a:p>
          <a:p>
            <a:pPr marL="212981" lvl="1" indent="0">
              <a:buNone/>
            </a:pPr>
            <a:r>
              <a:rPr lang="en-US" dirty="0">
                <a:latin typeface="Segoe UI" pitchFamily="34" charset="0"/>
                <a:ea typeface="Segoe UI" pitchFamily="34" charset="0"/>
                <a:cs typeface="Segoe UI" pitchFamily="34" charset="0"/>
              </a:rPr>
              <a:t>( ) SQL Server Analysis Services project wizard</a:t>
            </a:r>
          </a:p>
          <a:p>
            <a:pPr marL="212981" lvl="1" indent="0">
              <a:buNone/>
            </a:pPr>
            <a:r>
              <a:rPr lang="en-US" dirty="0">
                <a:latin typeface="Segoe UI" pitchFamily="34" charset="0"/>
                <a:ea typeface="Segoe UI" pitchFamily="34" charset="0"/>
                <a:cs typeface="Segoe UI" pitchFamily="34" charset="0"/>
              </a:rPr>
              <a:t>( ) PowerShell </a:t>
            </a:r>
            <a:r>
              <a:rPr lang="en-US" dirty="0" err="1" smtClean="0">
                <a:latin typeface="Segoe UI" pitchFamily="34" charset="0"/>
                <a:ea typeface="Segoe UI" pitchFamily="34" charset="0"/>
                <a:cs typeface="Segoe UI" pitchFamily="34" charset="0"/>
              </a:rPr>
              <a:t>cmdlets</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66050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Chapter Review</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29</a:t>
            </a:fld>
            <a:endParaRPr lang="en-US" dirty="0">
              <a:solidFill>
                <a:prstClr val="white"/>
              </a:solidFill>
            </a:endParaRPr>
          </a:p>
        </p:txBody>
      </p:sp>
      <p:sp>
        <p:nvSpPr>
          <p:cNvPr id="10" name="Content Placeholder 9"/>
          <p:cNvSpPr>
            <a:spLocks noGrp="1"/>
          </p:cNvSpPr>
          <p:nvPr>
            <p:ph sz="quarter" idx="13"/>
          </p:nvPr>
        </p:nvSpPr>
        <p:spPr/>
        <p:txBody>
          <a:bodyPr/>
          <a:lstStyle/>
          <a:p>
            <a:pPr marL="228600" lvl="0" indent="-228600">
              <a:buFont typeface="+mj-lt"/>
              <a:buAutoNum type="arabicPeriod" startAt="3"/>
            </a:pPr>
            <a:r>
              <a:rPr lang="en-US" dirty="0" smtClean="0">
                <a:ea typeface="Segoe UI" pitchFamily="34" charset="0"/>
              </a:rPr>
              <a:t> When </a:t>
            </a:r>
            <a:r>
              <a:rPr lang="en-US" dirty="0">
                <a:ea typeface="Segoe UI" pitchFamily="34" charset="0"/>
              </a:rPr>
              <a:t>a user changes a configuration key in Microsoft Dynamics AX 2012, what happens to the fields related to that configuration key?</a:t>
            </a:r>
          </a:p>
          <a:p>
            <a:pPr marL="212981" lvl="1" indent="0">
              <a:buNone/>
            </a:pPr>
            <a:r>
              <a:rPr lang="en-US" dirty="0">
                <a:ea typeface="Segoe UI" pitchFamily="34" charset="0"/>
              </a:rPr>
              <a:t>( ) Related fields are removed from the database.</a:t>
            </a:r>
          </a:p>
          <a:p>
            <a:pPr marL="212981" lvl="1" indent="0">
              <a:buNone/>
            </a:pPr>
            <a:r>
              <a:rPr lang="en-US" dirty="0">
                <a:ea typeface="Segoe UI" pitchFamily="34" charset="0"/>
              </a:rPr>
              <a:t>( ) Related fields are marked inactive in the database.</a:t>
            </a:r>
          </a:p>
          <a:p>
            <a:pPr marL="212981" lvl="1" indent="0">
              <a:buNone/>
            </a:pPr>
            <a:r>
              <a:rPr lang="en-US" dirty="0">
                <a:ea typeface="Segoe UI" pitchFamily="34" charset="0"/>
              </a:rPr>
              <a:t>( ) Related fields are left in the database, but values are cleared.</a:t>
            </a:r>
          </a:p>
          <a:p>
            <a:pPr marL="212981" lvl="1" indent="0">
              <a:buNone/>
            </a:pPr>
            <a:r>
              <a:rPr lang="en-US" dirty="0">
                <a:ea typeface="Segoe UI" pitchFamily="34" charset="0"/>
              </a:rPr>
              <a:t>( ) Related fields are left in the database with existing values</a:t>
            </a:r>
            <a:r>
              <a:rPr lang="en-US" dirty="0" smtClean="0">
                <a:ea typeface="Segoe UI" pitchFamily="34" charset="0"/>
              </a:rPr>
              <a:t>.</a:t>
            </a:r>
            <a:endParaRPr lang="en-US" dirty="0" smtClean="0">
              <a:latin typeface="Segoe UI" pitchFamily="34" charset="0"/>
              <a:ea typeface="Segoe UI" pitchFamily="34" charset="0"/>
              <a:cs typeface="Segoe UI" pitchFamily="34" charset="0"/>
            </a:endParaRPr>
          </a:p>
          <a:p>
            <a:pPr marL="228600" lvl="0" indent="-228600">
              <a:buFont typeface="+mj-lt"/>
              <a:buAutoNum type="arabicPeriod" startAt="4"/>
            </a:pPr>
            <a:r>
              <a:rPr lang="en-US" dirty="0" smtClean="0">
                <a:latin typeface="Segoe UI" pitchFamily="34" charset="0"/>
                <a:ea typeface="Segoe UI" pitchFamily="34" charset="0"/>
                <a:cs typeface="Segoe UI" pitchFamily="34" charset="0"/>
              </a:rPr>
              <a:t>True </a:t>
            </a:r>
            <a:r>
              <a:rPr lang="en-US" dirty="0">
                <a:latin typeface="Segoe UI" pitchFamily="34" charset="0"/>
                <a:ea typeface="Segoe UI" pitchFamily="34" charset="0"/>
                <a:cs typeface="Segoe UI" pitchFamily="34" charset="0"/>
              </a:rPr>
              <a:t>or False? When you modify a security role in Microsoft Dynamics AX 2012, you must deploy the cubes in order for the security changes to propagate to the cubes in BIDS.</a:t>
            </a:r>
          </a:p>
          <a:p>
            <a:pPr marL="212981" lvl="1" indent="0">
              <a:buNone/>
            </a:pPr>
            <a:r>
              <a:rPr lang="en-US" dirty="0">
                <a:latin typeface="Segoe UI" pitchFamily="34" charset="0"/>
                <a:ea typeface="Segoe UI" pitchFamily="34" charset="0"/>
                <a:cs typeface="Segoe UI" pitchFamily="34" charset="0"/>
              </a:rPr>
              <a:t>( ) True</a:t>
            </a:r>
          </a:p>
          <a:p>
            <a:pPr marL="212981" lvl="1" indent="0">
              <a:buNone/>
            </a:pPr>
            <a:r>
              <a:rPr lang="en-US" dirty="0">
                <a:latin typeface="Segoe UI" pitchFamily="34" charset="0"/>
                <a:ea typeface="Segoe UI" pitchFamily="34" charset="0"/>
                <a:cs typeface="Segoe UI" pitchFamily="34" charset="0"/>
              </a:rPr>
              <a:t>( ) False</a:t>
            </a:r>
          </a:p>
          <a:p>
            <a:pPr marL="441581" lvl="1" indent="-228600">
              <a:buFont typeface="Arial" pitchFamily="34" charset="0"/>
              <a:buChar char="•"/>
            </a:pPr>
            <a:endParaRPr lang="en-US" dirty="0">
              <a:solidFill>
                <a:prstClr val="black"/>
              </a:solidFill>
              <a:latin typeface="Segoe UI" pitchFamily="34" charset="0"/>
              <a:ea typeface="Segoe UI" pitchFamily="34" charset="0"/>
              <a:cs typeface="Segoe UI" pitchFamily="34" charset="0"/>
            </a:endParaRPr>
          </a:p>
          <a:p>
            <a:pPr marL="0" indent="0">
              <a:buNone/>
            </a:pPr>
            <a:endParaRPr lang="en-US" dirty="0"/>
          </a:p>
        </p:txBody>
      </p:sp>
    </p:spTree>
    <p:extLst>
      <p:ext uri="{BB962C8B-B14F-4D97-AF65-F5344CB8AC3E}">
        <p14:creationId xmlns:p14="http://schemas.microsoft.com/office/powerpoint/2010/main" val="3670133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Students: </a:t>
            </a:r>
            <a:br>
              <a:rPr lang="en-US" dirty="0" smtClean="0"/>
            </a:br>
            <a:r>
              <a:rPr lang="en-US" dirty="0" smtClean="0"/>
              <a:t>How to View this Presentation</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3</a:t>
            </a:fld>
            <a:endParaRPr lang="en-US" dirty="0"/>
          </a:p>
        </p:txBody>
      </p:sp>
      <p:sp>
        <p:nvSpPr>
          <p:cNvPr id="9" name="Content Placeholder 8"/>
          <p:cNvSpPr>
            <a:spLocks noGrp="1"/>
          </p:cNvSpPr>
          <p:nvPr>
            <p:ph sz="quarter" idx="13"/>
          </p:nvPr>
        </p:nvSpPr>
        <p:spPr/>
        <p:txBody>
          <a:bodyPr/>
          <a:lstStyle/>
          <a:p>
            <a:r>
              <a:rPr lang="en-US" smtClean="0"/>
              <a:t>Switch to Notes Page view</a:t>
            </a:r>
          </a:p>
          <a:p>
            <a:pPr lvl="1"/>
            <a:r>
              <a:rPr lang="en-US" smtClean="0"/>
              <a:t>Click View on the ribbon and select Notes Page</a:t>
            </a:r>
          </a:p>
          <a:p>
            <a:pPr lvl="1"/>
            <a:r>
              <a:rPr lang="en-US" smtClean="0"/>
              <a:t>Use page up or page down to navigate</a:t>
            </a:r>
          </a:p>
          <a:p>
            <a:pPr lvl="1"/>
            <a:r>
              <a:rPr lang="en-US" smtClean="0"/>
              <a:t>Zoom in or out as needed</a:t>
            </a:r>
          </a:p>
          <a:p>
            <a:r>
              <a:rPr lang="en-US" smtClean="0"/>
              <a:t>Most slides will have supporting text that you can view now or after the delivery</a:t>
            </a:r>
          </a:p>
          <a:p>
            <a:r>
              <a:rPr lang="en-US" smtClean="0"/>
              <a:t>Add notes to your copy of the presentation if you want to</a:t>
            </a:r>
          </a:p>
          <a:p>
            <a:r>
              <a:rPr lang="en-US" smtClean="0"/>
              <a:t>You take the presentation files home with you.</a:t>
            </a:r>
          </a:p>
          <a:p>
            <a:endParaRPr lang="en-US" dirty="0"/>
          </a:p>
        </p:txBody>
      </p:sp>
    </p:spTree>
    <p:extLst>
      <p:ext uri="{BB962C8B-B14F-4D97-AF65-F5344CB8AC3E}">
        <p14:creationId xmlns:p14="http://schemas.microsoft.com/office/powerpoint/2010/main" val="24569053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Chapter Review (Answers)</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30</a:t>
            </a:fld>
            <a:endParaRPr lang="en-US" dirty="0">
              <a:solidFill>
                <a:prstClr val="white"/>
              </a:solidFill>
            </a:endParaRPr>
          </a:p>
        </p:txBody>
      </p:sp>
      <p:sp>
        <p:nvSpPr>
          <p:cNvPr id="10" name="Content Placeholder 9"/>
          <p:cNvSpPr>
            <a:spLocks noGrp="1"/>
          </p:cNvSpPr>
          <p:nvPr>
            <p:ph sz="quarter" idx="13"/>
          </p:nvPr>
        </p:nvSpPr>
        <p:spPr/>
        <p:txBody>
          <a:bodyPr/>
          <a:lstStyle/>
          <a:p>
            <a:pPr marL="228600" lvl="0" indent="-228600">
              <a:buFont typeface="+mj-lt"/>
              <a:buAutoNum type="arabicPeriod"/>
            </a:pPr>
            <a:r>
              <a:rPr lang="en-US" dirty="0" smtClean="0">
                <a:latin typeface="Segoe UI" pitchFamily="34" charset="0"/>
                <a:ea typeface="Segoe UI" pitchFamily="34" charset="0"/>
                <a:cs typeface="Segoe UI" pitchFamily="34" charset="0"/>
              </a:rPr>
              <a:t> What </a:t>
            </a:r>
            <a:r>
              <a:rPr lang="en-US" dirty="0">
                <a:latin typeface="Segoe UI" pitchFamily="34" charset="0"/>
                <a:ea typeface="Segoe UI" pitchFamily="34" charset="0"/>
                <a:cs typeface="Segoe UI" pitchFamily="34" charset="0"/>
              </a:rPr>
              <a:t>new type of calendar is now supported for use with the time dimension in Microsoft Dynamics AX 2012 default cubes?</a:t>
            </a:r>
          </a:p>
          <a:p>
            <a:pPr marL="212981" lvl="1" indent="0">
              <a:buNone/>
            </a:pPr>
            <a:r>
              <a:rPr lang="en-US" dirty="0">
                <a:latin typeface="Segoe UI" pitchFamily="34" charset="0"/>
                <a:ea typeface="Segoe UI" pitchFamily="34" charset="0"/>
                <a:cs typeface="Segoe UI" pitchFamily="34" charset="0"/>
              </a:rPr>
              <a:t>( ) Fiscal</a:t>
            </a:r>
          </a:p>
          <a:p>
            <a:pPr marL="212981" lvl="1" indent="0">
              <a:buNone/>
            </a:pPr>
            <a:r>
              <a:rPr lang="en-US" dirty="0" smtClean="0">
                <a:latin typeface="Segoe UI" pitchFamily="34" charset="0"/>
                <a:ea typeface="Segoe UI" pitchFamily="34" charset="0"/>
                <a:cs typeface="Segoe UI" pitchFamily="34" charset="0"/>
              </a:rPr>
              <a:t>(x) </a:t>
            </a:r>
            <a:r>
              <a:rPr lang="en-US" dirty="0">
                <a:latin typeface="Segoe UI" pitchFamily="34" charset="0"/>
                <a:ea typeface="Segoe UI" pitchFamily="34" charset="0"/>
                <a:cs typeface="Segoe UI" pitchFamily="34" charset="0"/>
              </a:rPr>
              <a:t>Gregorian</a:t>
            </a:r>
          </a:p>
          <a:p>
            <a:pPr marL="212981" lvl="1" indent="0">
              <a:buNone/>
            </a:pPr>
            <a:r>
              <a:rPr lang="en-US" dirty="0">
                <a:latin typeface="Segoe UI" pitchFamily="34" charset="0"/>
                <a:ea typeface="Segoe UI" pitchFamily="34" charset="0"/>
                <a:cs typeface="Segoe UI" pitchFamily="34" charset="0"/>
              </a:rPr>
              <a:t>( ) Mayan</a:t>
            </a:r>
          </a:p>
          <a:p>
            <a:pPr marL="212981" lvl="1" indent="0">
              <a:buNone/>
            </a:pPr>
            <a:r>
              <a:rPr lang="en-US" dirty="0">
                <a:latin typeface="Segoe UI" pitchFamily="34" charset="0"/>
                <a:ea typeface="Segoe UI" pitchFamily="34" charset="0"/>
                <a:cs typeface="Segoe UI" pitchFamily="34" charset="0"/>
              </a:rPr>
              <a:t>( ) Chronological</a:t>
            </a:r>
          </a:p>
          <a:p>
            <a:pPr marL="228600" lvl="0" indent="-228600">
              <a:buFont typeface="+mj-lt"/>
              <a:buAutoNum type="arabicPeriod"/>
            </a:pPr>
            <a:r>
              <a:rPr lang="en-US" dirty="0" smtClean="0">
                <a:latin typeface="Segoe UI" pitchFamily="34" charset="0"/>
                <a:ea typeface="Segoe UI" pitchFamily="34" charset="0"/>
                <a:cs typeface="Segoe UI" pitchFamily="34" charset="0"/>
              </a:rPr>
              <a:t> What </a:t>
            </a:r>
            <a:r>
              <a:rPr lang="en-US" dirty="0">
                <a:latin typeface="Segoe UI" pitchFamily="34" charset="0"/>
                <a:ea typeface="Segoe UI" pitchFamily="34" charset="0"/>
                <a:cs typeface="Segoe UI" pitchFamily="34" charset="0"/>
              </a:rPr>
              <a:t>utility is used to deploy default cubes in Microsoft Dynamics AX 2012?</a:t>
            </a:r>
          </a:p>
          <a:p>
            <a:pPr marL="212981" lvl="1" indent="0">
              <a:buNone/>
            </a:pPr>
            <a:r>
              <a:rPr lang="en-US" dirty="0">
                <a:latin typeface="Segoe UI" pitchFamily="34" charset="0"/>
                <a:ea typeface="Segoe UI" pitchFamily="34" charset="0"/>
                <a:cs typeface="Segoe UI" pitchFamily="34" charset="0"/>
              </a:rPr>
              <a:t>( ) Microsoft Dynamics AX Installer</a:t>
            </a:r>
          </a:p>
          <a:p>
            <a:pPr marL="212981" lvl="1" indent="0">
              <a:buNone/>
            </a:pPr>
            <a:r>
              <a:rPr lang="en-US" dirty="0">
                <a:latin typeface="Segoe UI" pitchFamily="34" charset="0"/>
                <a:ea typeface="Segoe UI" pitchFamily="34" charset="0"/>
                <a:cs typeface="Segoe UI" pitchFamily="34" charset="0"/>
              </a:rPr>
              <a:t>( ) Microsoft Dynamics Cube Deployment Utility</a:t>
            </a:r>
          </a:p>
          <a:p>
            <a:pPr marL="212981" lvl="1" indent="0">
              <a:buNone/>
            </a:pPr>
            <a:r>
              <a:rPr lang="en-US" dirty="0" smtClean="0">
                <a:latin typeface="Segoe UI" pitchFamily="34" charset="0"/>
                <a:ea typeface="Segoe UI" pitchFamily="34" charset="0"/>
                <a:cs typeface="Segoe UI" pitchFamily="34" charset="0"/>
              </a:rPr>
              <a:t>(x) </a:t>
            </a:r>
            <a:r>
              <a:rPr lang="en-US" dirty="0">
                <a:latin typeface="Segoe UI" pitchFamily="34" charset="0"/>
                <a:ea typeface="Segoe UI" pitchFamily="34" charset="0"/>
                <a:cs typeface="Segoe UI" pitchFamily="34" charset="0"/>
              </a:rPr>
              <a:t>SQL Server Analysis Services project wizard</a:t>
            </a:r>
          </a:p>
          <a:p>
            <a:pPr marL="212981" lvl="1" indent="0">
              <a:buNone/>
            </a:pPr>
            <a:r>
              <a:rPr lang="en-US" dirty="0">
                <a:latin typeface="Segoe UI" pitchFamily="34" charset="0"/>
                <a:ea typeface="Segoe UI" pitchFamily="34" charset="0"/>
                <a:cs typeface="Segoe UI" pitchFamily="34" charset="0"/>
              </a:rPr>
              <a:t>( ) PowerShell </a:t>
            </a:r>
            <a:r>
              <a:rPr lang="en-US" dirty="0" err="1" smtClean="0">
                <a:latin typeface="Segoe UI" pitchFamily="34" charset="0"/>
                <a:ea typeface="Segoe UI" pitchFamily="34" charset="0"/>
                <a:cs typeface="Segoe UI" pitchFamily="34" charset="0"/>
              </a:rPr>
              <a:t>cmdlets</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01064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Chapter Review (Answers)</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31</a:t>
            </a:fld>
            <a:endParaRPr lang="en-US" dirty="0">
              <a:solidFill>
                <a:prstClr val="white"/>
              </a:solidFill>
            </a:endParaRPr>
          </a:p>
        </p:txBody>
      </p:sp>
      <p:sp>
        <p:nvSpPr>
          <p:cNvPr id="10" name="Content Placeholder 9"/>
          <p:cNvSpPr>
            <a:spLocks noGrp="1"/>
          </p:cNvSpPr>
          <p:nvPr>
            <p:ph sz="quarter" idx="13"/>
          </p:nvPr>
        </p:nvSpPr>
        <p:spPr/>
        <p:txBody>
          <a:bodyPr/>
          <a:lstStyle/>
          <a:p>
            <a:pPr marL="228600" lvl="0" indent="-228600">
              <a:buFont typeface="+mj-lt"/>
              <a:buAutoNum type="arabicPeriod" startAt="3"/>
            </a:pPr>
            <a:r>
              <a:rPr lang="en-US" dirty="0" smtClean="0">
                <a:ea typeface="Segoe UI" pitchFamily="34" charset="0"/>
              </a:rPr>
              <a:t> When </a:t>
            </a:r>
            <a:r>
              <a:rPr lang="en-US" dirty="0">
                <a:ea typeface="Segoe UI" pitchFamily="34" charset="0"/>
              </a:rPr>
              <a:t>a user changes a configuration key in Microsoft Dynamics AX 2012, what happens to the fields related to that configuration key?</a:t>
            </a:r>
          </a:p>
          <a:p>
            <a:pPr marL="212981" lvl="1" indent="0">
              <a:buNone/>
            </a:pPr>
            <a:r>
              <a:rPr lang="en-US" dirty="0">
                <a:ea typeface="Segoe UI" pitchFamily="34" charset="0"/>
              </a:rPr>
              <a:t>( ) Related fields are removed from the database.</a:t>
            </a:r>
          </a:p>
          <a:p>
            <a:pPr marL="212981" lvl="1" indent="0">
              <a:buNone/>
            </a:pPr>
            <a:r>
              <a:rPr lang="en-US" dirty="0">
                <a:ea typeface="Segoe UI" pitchFamily="34" charset="0"/>
              </a:rPr>
              <a:t>( ) Related fields are marked inactive in the database.</a:t>
            </a:r>
          </a:p>
          <a:p>
            <a:pPr marL="212981" lvl="1" indent="0">
              <a:buNone/>
            </a:pPr>
            <a:r>
              <a:rPr lang="en-US" dirty="0" smtClean="0">
                <a:ea typeface="Segoe UI" pitchFamily="34" charset="0"/>
              </a:rPr>
              <a:t>(x) </a:t>
            </a:r>
            <a:r>
              <a:rPr lang="en-US" dirty="0">
                <a:ea typeface="Segoe UI" pitchFamily="34" charset="0"/>
              </a:rPr>
              <a:t>Related fields are left in the database, but values are cleared.</a:t>
            </a:r>
          </a:p>
          <a:p>
            <a:pPr marL="212981" lvl="1" indent="0">
              <a:buNone/>
            </a:pPr>
            <a:r>
              <a:rPr lang="en-US" dirty="0">
                <a:ea typeface="Segoe UI" pitchFamily="34" charset="0"/>
              </a:rPr>
              <a:t>( ) Related fields are left in the database with existing values</a:t>
            </a:r>
            <a:r>
              <a:rPr lang="en-US" dirty="0" smtClean="0">
                <a:ea typeface="Segoe UI" pitchFamily="34" charset="0"/>
              </a:rPr>
              <a:t>.</a:t>
            </a:r>
            <a:endParaRPr lang="en-US" dirty="0" smtClean="0">
              <a:latin typeface="Segoe UI" pitchFamily="34" charset="0"/>
              <a:ea typeface="Segoe UI" pitchFamily="34" charset="0"/>
              <a:cs typeface="Segoe UI" pitchFamily="34" charset="0"/>
            </a:endParaRPr>
          </a:p>
          <a:p>
            <a:pPr marL="228600" lvl="0" indent="-228600">
              <a:buFont typeface="+mj-lt"/>
              <a:buAutoNum type="arabicPeriod" startAt="4"/>
            </a:pPr>
            <a:r>
              <a:rPr lang="en-US" dirty="0" smtClean="0">
                <a:latin typeface="Segoe UI" pitchFamily="34" charset="0"/>
                <a:ea typeface="Segoe UI" pitchFamily="34" charset="0"/>
                <a:cs typeface="Segoe UI" pitchFamily="34" charset="0"/>
              </a:rPr>
              <a:t> True </a:t>
            </a:r>
            <a:r>
              <a:rPr lang="en-US" dirty="0">
                <a:latin typeface="Segoe UI" pitchFamily="34" charset="0"/>
                <a:ea typeface="Segoe UI" pitchFamily="34" charset="0"/>
                <a:cs typeface="Segoe UI" pitchFamily="34" charset="0"/>
              </a:rPr>
              <a:t>or False? When you modify a security role in Microsoft Dynamics AX 2012, you must deploy the cubes in order for the security changes to propagate to the cubes in BIDS.</a:t>
            </a:r>
          </a:p>
          <a:p>
            <a:pPr marL="212981" lvl="1" indent="0">
              <a:buNone/>
            </a:pPr>
            <a:r>
              <a:rPr lang="en-US" dirty="0">
                <a:latin typeface="Segoe UI" pitchFamily="34" charset="0"/>
                <a:ea typeface="Segoe UI" pitchFamily="34" charset="0"/>
                <a:cs typeface="Segoe UI" pitchFamily="34" charset="0"/>
              </a:rPr>
              <a:t>( ) True</a:t>
            </a:r>
          </a:p>
          <a:p>
            <a:pPr marL="212981" lvl="1" indent="0">
              <a:buNone/>
            </a:pPr>
            <a:r>
              <a:rPr lang="en-US" dirty="0" smtClean="0">
                <a:latin typeface="Segoe UI" pitchFamily="34" charset="0"/>
                <a:ea typeface="Segoe UI" pitchFamily="34" charset="0"/>
                <a:cs typeface="Segoe UI" pitchFamily="34" charset="0"/>
              </a:rPr>
              <a:t>(x) </a:t>
            </a:r>
            <a:r>
              <a:rPr lang="en-US" dirty="0">
                <a:latin typeface="Segoe UI" pitchFamily="34" charset="0"/>
                <a:ea typeface="Segoe UI" pitchFamily="34" charset="0"/>
                <a:cs typeface="Segoe UI" pitchFamily="34" charset="0"/>
              </a:rPr>
              <a:t>False</a:t>
            </a:r>
          </a:p>
          <a:p>
            <a:pPr marL="441581" lvl="1" indent="-228600">
              <a:buFont typeface="Arial" pitchFamily="34" charset="0"/>
              <a:buChar char="•"/>
            </a:pPr>
            <a:endParaRPr lang="en-US" dirty="0">
              <a:solidFill>
                <a:prstClr val="black"/>
              </a:solidFill>
              <a:latin typeface="Segoe UI" pitchFamily="34" charset="0"/>
              <a:ea typeface="Segoe UI" pitchFamily="34" charset="0"/>
              <a:cs typeface="Segoe UI" pitchFamily="34" charset="0"/>
            </a:endParaRPr>
          </a:p>
          <a:p>
            <a:pPr marL="0" indent="0">
              <a:buNone/>
            </a:pPr>
            <a:endParaRPr lang="en-US" dirty="0"/>
          </a:p>
        </p:txBody>
      </p:sp>
    </p:spTree>
    <p:extLst>
      <p:ext uri="{BB962C8B-B14F-4D97-AF65-F5344CB8AC3E}">
        <p14:creationId xmlns:p14="http://schemas.microsoft.com/office/powerpoint/2010/main" val="1146349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dirty="0"/>
              <a:t>Chapter Summary</a:t>
            </a:r>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32</a:t>
            </a:fld>
            <a:endParaRPr lang="en-US" dirty="0">
              <a:solidFill>
                <a:prstClr val="white"/>
              </a:solidFill>
            </a:endParaRPr>
          </a:p>
        </p:txBody>
      </p:sp>
      <p:sp>
        <p:nvSpPr>
          <p:cNvPr id="4" name="Content Placeholder 3"/>
          <p:cNvSpPr>
            <a:spLocks noGrp="1"/>
          </p:cNvSpPr>
          <p:nvPr>
            <p:ph sz="quarter" idx="13"/>
          </p:nvPr>
        </p:nvSpPr>
        <p:spPr/>
        <p:txBody>
          <a:bodyPr/>
          <a:lstStyle/>
          <a:p>
            <a:pPr marL="0" indent="0">
              <a:buNone/>
            </a:pPr>
            <a:r>
              <a:rPr lang="en-GB" dirty="0" smtClean="0"/>
              <a:t>In this chapter we discussed the following topics:</a:t>
            </a:r>
          </a:p>
          <a:p>
            <a:r>
              <a:rPr lang="en-GB" dirty="0" smtClean="0"/>
              <a:t>Installing </a:t>
            </a:r>
            <a:r>
              <a:rPr lang="en-GB" dirty="0"/>
              <a:t>Business Intelligence components</a:t>
            </a:r>
          </a:p>
          <a:p>
            <a:r>
              <a:rPr lang="en-GB" dirty="0" smtClean="0"/>
              <a:t>Configuring </a:t>
            </a:r>
            <a:r>
              <a:rPr lang="en-GB" dirty="0"/>
              <a:t>default cubes</a:t>
            </a:r>
          </a:p>
          <a:p>
            <a:r>
              <a:rPr lang="en-GB" dirty="0" smtClean="0"/>
              <a:t>Setting </a:t>
            </a:r>
            <a:r>
              <a:rPr lang="en-GB" dirty="0"/>
              <a:t>up security for OLAP data</a:t>
            </a:r>
          </a:p>
          <a:p>
            <a:endParaRPr lang="en-US" dirty="0"/>
          </a:p>
        </p:txBody>
      </p:sp>
    </p:spTree>
    <p:extLst>
      <p:ext uri="{BB962C8B-B14F-4D97-AF65-F5344CB8AC3E}">
        <p14:creationId xmlns:p14="http://schemas.microsoft.com/office/powerpoint/2010/main" val="82746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7010400" y="4767263"/>
            <a:ext cx="2133600" cy="274637"/>
          </a:xfrm>
        </p:spPr>
        <p:txBody>
          <a:bodyPr/>
          <a:lstStyle/>
          <a:p>
            <a:fld id="{74A398B2-5A34-1A4A-811E-F4027282568C}" type="slidenum">
              <a:rPr lang="en-US" smtClean="0"/>
              <a:pPr/>
              <a:t>33</a:t>
            </a:fld>
            <a:endParaRPr lang="en-US"/>
          </a:p>
        </p:txBody>
      </p:sp>
    </p:spTree>
    <p:extLst>
      <p:ext uri="{BB962C8B-B14F-4D97-AF65-F5344CB8AC3E}">
        <p14:creationId xmlns:p14="http://schemas.microsoft.com/office/powerpoint/2010/main" val="4183604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Overview</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4</a:t>
            </a:fld>
            <a:endParaRPr lang="en-US" dirty="0"/>
          </a:p>
        </p:txBody>
      </p:sp>
      <p:sp>
        <p:nvSpPr>
          <p:cNvPr id="10" name="Content Placeholder 9"/>
          <p:cNvSpPr>
            <a:spLocks noGrp="1"/>
          </p:cNvSpPr>
          <p:nvPr>
            <p:ph sz="quarter" idx="13"/>
          </p:nvPr>
        </p:nvSpPr>
        <p:spPr/>
        <p:txBody>
          <a:bodyPr/>
          <a:lstStyle/>
          <a:p>
            <a:r>
              <a:rPr lang="en-GB" dirty="0" smtClean="0"/>
              <a:t>In this chapter we’ll discuss how to configure the default cubes for Microsoft Dynamics AX 2012.</a:t>
            </a:r>
            <a:endParaRPr lang="en-GB" dirty="0"/>
          </a:p>
        </p:txBody>
      </p:sp>
    </p:spTree>
    <p:extLst>
      <p:ext uri="{BB962C8B-B14F-4D97-AF65-F5344CB8AC3E}">
        <p14:creationId xmlns:p14="http://schemas.microsoft.com/office/powerpoint/2010/main" val="2824533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Objective</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5</a:t>
            </a:fld>
            <a:endParaRPr lang="en-US" dirty="0"/>
          </a:p>
        </p:txBody>
      </p:sp>
      <p:sp>
        <p:nvSpPr>
          <p:cNvPr id="10" name="Content Placeholder 9"/>
          <p:cNvSpPr>
            <a:spLocks noGrp="1"/>
          </p:cNvSpPr>
          <p:nvPr>
            <p:ph sz="quarter" idx="13"/>
          </p:nvPr>
        </p:nvSpPr>
        <p:spPr/>
        <p:txBody>
          <a:bodyPr/>
          <a:lstStyle/>
          <a:p>
            <a:r>
              <a:rPr lang="en-GB" dirty="0" smtClean="0"/>
              <a:t>Describe the cubes and cube features provided with Microsoft Dynamics AX 2012</a:t>
            </a:r>
          </a:p>
          <a:p>
            <a:r>
              <a:rPr lang="en-GB" dirty="0" smtClean="0"/>
              <a:t>Install Business Intelligence components</a:t>
            </a:r>
          </a:p>
          <a:p>
            <a:r>
              <a:rPr lang="en-GB" dirty="0" smtClean="0"/>
              <a:t>Use the SQL Server Analysis Services Project wizard to deploy the default cubes</a:t>
            </a:r>
          </a:p>
          <a:p>
            <a:r>
              <a:rPr lang="en-GB" dirty="0" smtClean="0"/>
              <a:t>Configure default cubes</a:t>
            </a:r>
          </a:p>
          <a:p>
            <a:r>
              <a:rPr lang="en-GB" dirty="0" smtClean="0"/>
              <a:t>Set up security for OLAP data</a:t>
            </a:r>
            <a:endParaRPr lang="en-GB" dirty="0"/>
          </a:p>
        </p:txBody>
      </p:sp>
    </p:spTree>
    <p:extLst>
      <p:ext uri="{BB962C8B-B14F-4D97-AF65-F5344CB8AC3E}">
        <p14:creationId xmlns:p14="http://schemas.microsoft.com/office/powerpoint/2010/main" val="3686457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Introduction</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6</a:t>
            </a:fld>
            <a:endParaRPr lang="en-US" dirty="0"/>
          </a:p>
        </p:txBody>
      </p:sp>
      <p:sp>
        <p:nvSpPr>
          <p:cNvPr id="10" name="Content Placeholder 9"/>
          <p:cNvSpPr>
            <a:spLocks noGrp="1"/>
          </p:cNvSpPr>
          <p:nvPr>
            <p:ph sz="quarter" idx="13"/>
          </p:nvPr>
        </p:nvSpPr>
        <p:spPr/>
        <p:txBody>
          <a:bodyPr/>
          <a:lstStyle/>
          <a:p>
            <a:pPr lvl="0"/>
            <a:r>
              <a:rPr lang="en-GB" dirty="0" smtClean="0"/>
              <a:t>An online transaction processing (OLTP) </a:t>
            </a:r>
            <a:r>
              <a:rPr lang="en-US" dirty="0" smtClean="0"/>
              <a:t>database executes business transactions</a:t>
            </a:r>
          </a:p>
          <a:p>
            <a:pPr lvl="1"/>
            <a:r>
              <a:rPr lang="en-US" dirty="0" smtClean="0"/>
              <a:t>Constantly changing data</a:t>
            </a:r>
          </a:p>
          <a:p>
            <a:pPr lvl="0"/>
            <a:r>
              <a:rPr lang="en-US" dirty="0" smtClean="0"/>
              <a:t>An online analytical processing (</a:t>
            </a:r>
            <a:r>
              <a:rPr lang="en-GB" dirty="0" smtClean="0"/>
              <a:t>OLAP) database </a:t>
            </a:r>
            <a:r>
              <a:rPr lang="en-US" dirty="0" smtClean="0"/>
              <a:t>extracts data from your OLTP database and </a:t>
            </a:r>
            <a:r>
              <a:rPr lang="en-US" i="1" dirty="0" smtClean="0"/>
              <a:t>aggregates</a:t>
            </a:r>
            <a:r>
              <a:rPr lang="en-US" dirty="0" smtClean="0"/>
              <a:t> it into totals and subtotals</a:t>
            </a:r>
          </a:p>
          <a:p>
            <a:pPr lvl="1"/>
            <a:r>
              <a:rPr lang="en-US" dirty="0" smtClean="0"/>
              <a:t>Updated on a schedule (daily for example)</a:t>
            </a:r>
          </a:p>
          <a:p>
            <a:pPr lvl="0"/>
            <a:r>
              <a:rPr lang="en-US" dirty="0" smtClean="0"/>
              <a:t>Aggregated data make is easier and faster to compare lots of data and see potential trends</a:t>
            </a:r>
          </a:p>
          <a:p>
            <a:pPr lvl="0"/>
            <a:endParaRPr lang="en-GB" dirty="0"/>
          </a:p>
        </p:txBody>
      </p:sp>
    </p:spTree>
    <p:extLst>
      <p:ext uri="{BB962C8B-B14F-4D97-AF65-F5344CB8AC3E}">
        <p14:creationId xmlns:p14="http://schemas.microsoft.com/office/powerpoint/2010/main" val="1929849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Cube Overview</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7</a:t>
            </a:fld>
            <a:endParaRPr lang="en-US" dirty="0"/>
          </a:p>
        </p:txBody>
      </p:sp>
      <p:sp>
        <p:nvSpPr>
          <p:cNvPr id="10" name="Content Placeholder 9"/>
          <p:cNvSpPr>
            <a:spLocks noGrp="1"/>
          </p:cNvSpPr>
          <p:nvPr>
            <p:ph type="body" sz="quarter" idx="12"/>
          </p:nvPr>
        </p:nvSpPr>
        <p:spPr/>
        <p:txBody>
          <a:bodyPr/>
          <a:lstStyle/>
          <a:p>
            <a:r>
              <a:rPr lang="en-US" dirty="0"/>
              <a:t>Cubes are stored in an OLAP </a:t>
            </a:r>
            <a:r>
              <a:rPr lang="en-US" dirty="0" smtClean="0"/>
              <a:t>database</a:t>
            </a:r>
          </a:p>
          <a:p>
            <a:r>
              <a:rPr lang="en-US" dirty="0" smtClean="0"/>
              <a:t>Fact table – numeric data at the center of a cube</a:t>
            </a:r>
          </a:p>
          <a:p>
            <a:r>
              <a:rPr lang="en-US" dirty="0" smtClean="0"/>
              <a:t>Dimension – text that describes data in the fact table</a:t>
            </a:r>
          </a:p>
          <a:p>
            <a:r>
              <a:rPr lang="en-US" dirty="0" smtClean="0"/>
              <a:t>Star schema – fact table surrounded by dimensions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1059582"/>
            <a:ext cx="2664000" cy="3418326"/>
          </a:xfrm>
          <a:prstGeom prst="rect">
            <a:avLst/>
          </a:prstGeom>
          <a:noFill/>
          <a:ln>
            <a:noFill/>
          </a:ln>
        </p:spPr>
      </p:pic>
    </p:spTree>
    <p:extLst>
      <p:ext uri="{BB962C8B-B14F-4D97-AF65-F5344CB8AC3E}">
        <p14:creationId xmlns:p14="http://schemas.microsoft.com/office/powerpoint/2010/main" val="1684489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Cube Example</a:t>
            </a:r>
            <a:endParaRPr lang="en-US" dirty="0"/>
          </a:p>
        </p:txBody>
      </p:sp>
      <p:sp>
        <p:nvSpPr>
          <p:cNvPr id="8" name="Slide Number Placeholder 2"/>
          <p:cNvSpPr>
            <a:spLocks noGrp="1"/>
          </p:cNvSpPr>
          <p:nvPr>
            <p:ph type="sldNum" sz="quarter" idx="11"/>
          </p:nvPr>
        </p:nvSpPr>
        <p:spPr/>
        <p:txBody>
          <a:bodyPr/>
          <a:lstStyle/>
          <a:p>
            <a:fld id="{026CCAEB-CB17-44EB-A892-4553F1D666B6}" type="slidenum">
              <a:rPr lang="en-US" smtClean="0"/>
              <a:pPr/>
              <a:t>8</a:t>
            </a:fld>
            <a:endParaRPr lang="en-US" dirty="0"/>
          </a:p>
        </p:txBody>
      </p:sp>
      <p:sp>
        <p:nvSpPr>
          <p:cNvPr id="2" name="Content Placeholder 1"/>
          <p:cNvSpPr>
            <a:spLocks noGrp="1"/>
          </p:cNvSpPr>
          <p:nvPr>
            <p:ph type="body" sz="quarter" idx="12"/>
          </p:nvPr>
        </p:nvSpPr>
        <p:spPr/>
        <p:txBody>
          <a:bodyPr/>
          <a:lstStyle/>
          <a:p>
            <a:r>
              <a:rPr lang="en-US" smtClean="0"/>
              <a:t>Take the facts (Total, Quantity, Freight, and Discount) and add them up by model, by city, by quarter, and by every other possible combination of dimensions, you get the following type of data structure.</a:t>
            </a:r>
            <a:endParaRPr lang="en-US" dirty="0" smtClean="0"/>
          </a:p>
        </p:txBody>
      </p:sp>
      <p:pic>
        <p:nvPicPr>
          <p:cNvPr id="5" name="Picture 4" descr="window"/>
          <p:cNvPicPr>
            <a:picLocks noChangeAspect="1"/>
          </p:cNvPicPr>
          <p:nvPr/>
        </p:nvPicPr>
        <p:blipFill>
          <a:blip r:embed="rId3"/>
          <a:stretch>
            <a:fillRect/>
          </a:stretch>
        </p:blipFill>
        <p:spPr bwMode="auto">
          <a:xfrm>
            <a:off x="5580112" y="1203598"/>
            <a:ext cx="3492000" cy="3036890"/>
          </a:xfrm>
          <a:prstGeom prst="rect">
            <a:avLst/>
          </a:prstGeom>
          <a:noFill/>
          <a:ln>
            <a:noFill/>
          </a:ln>
        </p:spPr>
      </p:pic>
    </p:spTree>
    <p:extLst>
      <p:ext uri="{BB962C8B-B14F-4D97-AF65-F5344CB8AC3E}">
        <p14:creationId xmlns:p14="http://schemas.microsoft.com/office/powerpoint/2010/main" val="1051446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Default Cubes</a:t>
            </a:r>
            <a:endParaRPr lang="en-US" dirty="0"/>
          </a:p>
        </p:txBody>
      </p:sp>
      <p:sp>
        <p:nvSpPr>
          <p:cNvPr id="8" name="Slide Number Placeholder 2"/>
          <p:cNvSpPr>
            <a:spLocks noGrp="1"/>
          </p:cNvSpPr>
          <p:nvPr>
            <p:ph type="sldNum" sz="quarter" idx="11"/>
          </p:nvPr>
        </p:nvSpPr>
        <p:spPr/>
        <p:txBody>
          <a:bodyPr/>
          <a:lstStyle/>
          <a:p>
            <a:fld id="{026CCAEB-CB17-44EB-A892-4553F1D666B6}" type="slidenum">
              <a:rPr lang="en-US" smtClean="0"/>
              <a:pPr/>
              <a:t>9</a:t>
            </a:fld>
            <a:endParaRPr lang="en-US" dirty="0"/>
          </a:p>
        </p:txBody>
      </p:sp>
      <p:sp>
        <p:nvSpPr>
          <p:cNvPr id="2" name="Content Placeholder 1"/>
          <p:cNvSpPr>
            <a:spLocks noGrp="1"/>
          </p:cNvSpPr>
          <p:nvPr>
            <p:ph sz="quarter" idx="13"/>
          </p:nvPr>
        </p:nvSpPr>
        <p:spPr/>
        <p:txBody>
          <a:bodyPr/>
          <a:lstStyle/>
          <a:p>
            <a:r>
              <a:rPr lang="en-US" dirty="0" smtClean="0"/>
              <a:t>Microsoft Dynamics AX 2012 out-of-the-box cubes</a:t>
            </a:r>
          </a:p>
          <a:p>
            <a:pPr lvl="1"/>
            <a:r>
              <a:rPr lang="en-US" dirty="0" smtClean="0"/>
              <a:t>Accounts Payable </a:t>
            </a:r>
          </a:p>
          <a:p>
            <a:pPr lvl="1"/>
            <a:r>
              <a:rPr lang="en-US" dirty="0" smtClean="0"/>
              <a:t>Accounts Receivable </a:t>
            </a:r>
          </a:p>
          <a:p>
            <a:pPr lvl="1"/>
            <a:r>
              <a:rPr lang="en-US" dirty="0" smtClean="0"/>
              <a:t>Customer Relationship Management </a:t>
            </a:r>
          </a:p>
          <a:p>
            <a:pPr lvl="1"/>
            <a:r>
              <a:rPr lang="en-US" dirty="0" smtClean="0"/>
              <a:t>Environmental Sustainability </a:t>
            </a:r>
          </a:p>
          <a:p>
            <a:pPr lvl="1"/>
            <a:r>
              <a:rPr lang="en-US" dirty="0" smtClean="0"/>
              <a:t>Expense Management </a:t>
            </a:r>
          </a:p>
          <a:p>
            <a:pPr lvl="1"/>
            <a:r>
              <a:rPr lang="en-US" dirty="0" smtClean="0"/>
              <a:t>General Ledger </a:t>
            </a:r>
          </a:p>
          <a:p>
            <a:pPr lvl="1"/>
            <a:r>
              <a:rPr lang="en-US" dirty="0" smtClean="0"/>
              <a:t>Production </a:t>
            </a:r>
          </a:p>
          <a:p>
            <a:pPr lvl="1"/>
            <a:r>
              <a:rPr lang="en-US" dirty="0" smtClean="0"/>
              <a:t>Project Accounting </a:t>
            </a:r>
          </a:p>
          <a:p>
            <a:pPr lvl="1"/>
            <a:r>
              <a:rPr lang="en-US" dirty="0" smtClean="0"/>
              <a:t>Purchase </a:t>
            </a:r>
          </a:p>
          <a:p>
            <a:pPr lvl="1"/>
            <a:r>
              <a:rPr lang="en-US" dirty="0" smtClean="0"/>
              <a:t>Sales </a:t>
            </a:r>
          </a:p>
          <a:p>
            <a:pPr lvl="1"/>
            <a:r>
              <a:rPr lang="en-US" dirty="0" smtClean="0"/>
              <a:t>Workflow</a:t>
            </a:r>
            <a:endParaRPr lang="en-US" dirty="0"/>
          </a:p>
        </p:txBody>
      </p:sp>
    </p:spTree>
    <p:extLst>
      <p:ext uri="{BB962C8B-B14F-4D97-AF65-F5344CB8AC3E}">
        <p14:creationId xmlns:p14="http://schemas.microsoft.com/office/powerpoint/2010/main" val="663577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SD_Presentation_Template_v1.1">
  <a:themeElements>
    <a:clrScheme name="Custom 2">
      <a:dk1>
        <a:srgbClr val="000000"/>
      </a:dk1>
      <a:lt1>
        <a:srgbClr val="FFFFFF"/>
      </a:lt1>
      <a:dk2>
        <a:srgbClr val="002050"/>
      </a:dk2>
      <a:lt2>
        <a:srgbClr val="00188F"/>
      </a:lt2>
      <a:accent1>
        <a:srgbClr val="0072C6"/>
      </a:accent1>
      <a:accent2>
        <a:srgbClr val="00BCF2"/>
      </a:accent2>
      <a:accent3>
        <a:srgbClr val="00BCF2"/>
      </a:accent3>
      <a:accent4>
        <a:srgbClr val="00B294"/>
      </a:accent4>
      <a:accent5>
        <a:srgbClr val="00B294"/>
      </a:accent5>
      <a:accent6>
        <a:srgbClr val="00D8CC"/>
      </a:accent6>
      <a:hlink>
        <a:srgbClr val="00D8CC"/>
      </a:hlink>
      <a:folHlink>
        <a:srgbClr val="00D8CC"/>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noFill/>
        </a:ln>
      </a:spPr>
      <a:bodyPr vert="horz" lIns="182880" tIns="137160" rIns="91440" bIns="45720" rtlCol="0" anchor="t" anchorCtr="0">
        <a:normAutofit/>
      </a:bodyPr>
      <a:lstStyle>
        <a:defPPr>
          <a:defRPr sz="2000" dirty="0">
            <a:solidFill>
              <a:schemeClr val="bg1">
                <a:alpha val="87000"/>
              </a:schemeClr>
            </a:solidFill>
          </a:defRPr>
        </a:defPPr>
      </a:lstStyle>
    </a:txDef>
  </a:objectDefaults>
  <a:extraClrSchemeLst/>
  <a:extLst>
    <a:ext uri="{05A4C25C-085E-4340-85A3-A5531E510DB2}">
      <thm15:themeFamily xmlns:thm15="http://schemas.microsoft.com/office/thememl/2012/main" name="ASD - PFE Template" id="{12629D19-9332-42DB-A7D6-0D46AA9C22EB}" vid="{4DFFDC3F-F5FD-4081-97DB-9859F9C1A9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0C44D06B06760429772EFC3C93C0FE5" ma:contentTypeVersion="4" ma:contentTypeDescription="Create a new document." ma:contentTypeScope="" ma:versionID="40e8cbf74e0171baeffa5b48505c2467">
  <xsd:schema xmlns:xsd="http://www.w3.org/2001/XMLSchema" xmlns:xs="http://www.w3.org/2001/XMLSchema" xmlns:p="http://schemas.microsoft.com/office/2006/metadata/properties" xmlns:ns1="http://schemas.microsoft.com/sharepoint/v3" xmlns:ns2="fefda408-4b97-40c5-a63d-5a76ba7b8d18" targetNamespace="http://schemas.microsoft.com/office/2006/metadata/properties" ma:root="true" ma:fieldsID="4b97d9705b6d47bd0cb78fd90ea9b6fa" ns1:_="" ns2:_="">
    <xsd:import namespace="http://schemas.microsoft.com/sharepoint/v3"/>
    <xsd:import namespace="fefda408-4b97-40c5-a63d-5a76ba7b8d18"/>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efda408-4b97-40c5-a63d-5a76ba7b8d18"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342D36-18CA-463B-90E1-DE8595706FE4}">
  <ds:schemaRefs>
    <ds:schemaRef ds:uri="http://schemas.microsoft.com/sharepoint/v3/contenttype/forms"/>
  </ds:schemaRefs>
</ds:datastoreItem>
</file>

<file path=customXml/itemProps2.xml><?xml version="1.0" encoding="utf-8"?>
<ds:datastoreItem xmlns:ds="http://schemas.openxmlformats.org/officeDocument/2006/customXml" ds:itemID="{00C57387-026E-431C-9973-32AD6CD170B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666A77A-ED0C-4879-BD4D-F74AAAD247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efda408-4b97-40c5-a63d-5a76ba7b8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ASD_Presentation_Template_v1.1</Template>
  <TotalTime>116</TotalTime>
  <Words>4624</Words>
  <Application>Microsoft Office PowerPoint</Application>
  <PresentationFormat>On-screen Show (16:9)</PresentationFormat>
  <Paragraphs>427</Paragraphs>
  <Slides>33</Slides>
  <Notes>33</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Courier New</vt:lpstr>
      <vt:lpstr>Segoe Pro Light</vt:lpstr>
      <vt:lpstr>Segoe UI</vt:lpstr>
      <vt:lpstr>Segoe UI Light</vt:lpstr>
      <vt:lpstr>Segoe UI Semibold</vt:lpstr>
      <vt:lpstr>Wingdings</vt:lpstr>
      <vt:lpstr>ASD_Presentation_Template_v1.1</vt:lpstr>
      <vt:lpstr>Microsoft Dynamics AX 2012 Administration Workshop Chapter 12: Analytics</vt:lpstr>
      <vt:lpstr>PowerPoint Presentation</vt:lpstr>
      <vt:lpstr>Students:  How to View this Presentation</vt:lpstr>
      <vt:lpstr>Overview</vt:lpstr>
      <vt:lpstr>Objective</vt:lpstr>
      <vt:lpstr>Introduction</vt:lpstr>
      <vt:lpstr>Cube Overview</vt:lpstr>
      <vt:lpstr>Cube Example</vt:lpstr>
      <vt:lpstr>Default Cubes</vt:lpstr>
      <vt:lpstr>Set Up a Gregorian Calendar</vt:lpstr>
      <vt:lpstr>Installation and Deployment</vt:lpstr>
      <vt:lpstr>Installation</vt:lpstr>
      <vt:lpstr>Notes Continued</vt:lpstr>
      <vt:lpstr>Configure Analysis Services Details</vt:lpstr>
      <vt:lpstr>Deploy Default Cubes</vt:lpstr>
      <vt:lpstr>Notes Continued</vt:lpstr>
      <vt:lpstr>Lab 12.1: Deploying Default Cubes</vt:lpstr>
      <vt:lpstr>Update Default Cubes</vt:lpstr>
      <vt:lpstr>Notes Continued</vt:lpstr>
      <vt:lpstr>Configure Default Cubes</vt:lpstr>
      <vt:lpstr>Notes Continued</vt:lpstr>
      <vt:lpstr>Fixed Schema</vt:lpstr>
      <vt:lpstr>Processing Cubes</vt:lpstr>
      <vt:lpstr>Security</vt:lpstr>
      <vt:lpstr>Security Procedures</vt:lpstr>
      <vt:lpstr>Notes Continued</vt:lpstr>
      <vt:lpstr>Activity: Test Your Knowledge</vt:lpstr>
      <vt:lpstr>Chapter Review</vt:lpstr>
      <vt:lpstr>Chapter Review</vt:lpstr>
      <vt:lpstr>Chapter Review (Answers)</vt:lpstr>
      <vt:lpstr>Chapter Review (Answers)</vt:lpstr>
      <vt:lpstr>Chapter 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TWB</dc:creator>
  <cp:lastModifiedBy>Tom Stumpf</cp:lastModifiedBy>
  <cp:revision>49</cp:revision>
  <dcterms:created xsi:type="dcterms:W3CDTF">2013-05-28T10:09:15Z</dcterms:created>
  <dcterms:modified xsi:type="dcterms:W3CDTF">2013-06-25T20:58:34Z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5205344</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0x010100E0C44D06B06760429772EFC3C93C0FE5</vt:lpwstr>
  </property>
</Properties>
</file>