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7" r:id="rId4"/>
  </p:sldMasterIdLst>
  <p:notesMasterIdLst>
    <p:notesMasterId r:id="rId46"/>
  </p:notesMasterIdLst>
  <p:handoutMasterIdLst>
    <p:handoutMasterId r:id="rId47"/>
  </p:handoutMasterIdLst>
  <p:sldIdLst>
    <p:sldId id="376" r:id="rId5"/>
    <p:sldId id="347" r:id="rId6"/>
    <p:sldId id="348" r:id="rId7"/>
    <p:sldId id="381" r:id="rId8"/>
    <p:sldId id="421" r:id="rId9"/>
    <p:sldId id="382" r:id="rId10"/>
    <p:sldId id="383" r:id="rId11"/>
    <p:sldId id="384" r:id="rId12"/>
    <p:sldId id="385" r:id="rId13"/>
    <p:sldId id="386" r:id="rId14"/>
    <p:sldId id="387" r:id="rId15"/>
    <p:sldId id="388" r:id="rId16"/>
    <p:sldId id="412" r:id="rId17"/>
    <p:sldId id="389" r:id="rId18"/>
    <p:sldId id="390" r:id="rId19"/>
    <p:sldId id="391" r:id="rId20"/>
    <p:sldId id="413" r:id="rId21"/>
    <p:sldId id="392" r:id="rId22"/>
    <p:sldId id="414" r:id="rId23"/>
    <p:sldId id="393" r:id="rId24"/>
    <p:sldId id="394" r:id="rId25"/>
    <p:sldId id="395" r:id="rId26"/>
    <p:sldId id="396" r:id="rId27"/>
    <p:sldId id="397" r:id="rId28"/>
    <p:sldId id="415" r:id="rId29"/>
    <p:sldId id="398" r:id="rId30"/>
    <p:sldId id="399" r:id="rId31"/>
    <p:sldId id="416" r:id="rId32"/>
    <p:sldId id="400" r:id="rId33"/>
    <p:sldId id="401" r:id="rId34"/>
    <p:sldId id="402" r:id="rId35"/>
    <p:sldId id="403" r:id="rId36"/>
    <p:sldId id="417" r:id="rId37"/>
    <p:sldId id="404" r:id="rId38"/>
    <p:sldId id="405" r:id="rId39"/>
    <p:sldId id="406" r:id="rId40"/>
    <p:sldId id="408" r:id="rId41"/>
    <p:sldId id="407" r:id="rId42"/>
    <p:sldId id="409" r:id="rId43"/>
    <p:sldId id="411" r:id="rId44"/>
    <p:sldId id="377" r:id="rId4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Covers" id="{F9CFC184-155B-E049-91DD-657CF176FCB1}">
          <p14:sldIdLst>
            <p14:sldId id="376"/>
            <p14:sldId id="347"/>
            <p14:sldId id="348"/>
          </p14:sldIdLst>
        </p14:section>
        <p14:section name="Content pages" id="{7E28E96D-50B7-3247-AD53-91BDC15BF350}">
          <p14:sldIdLst>
            <p14:sldId id="381"/>
            <p14:sldId id="421"/>
            <p14:sldId id="382"/>
            <p14:sldId id="383"/>
            <p14:sldId id="384"/>
            <p14:sldId id="385"/>
            <p14:sldId id="386"/>
            <p14:sldId id="387"/>
            <p14:sldId id="388"/>
            <p14:sldId id="412"/>
            <p14:sldId id="389"/>
            <p14:sldId id="390"/>
            <p14:sldId id="391"/>
            <p14:sldId id="413"/>
            <p14:sldId id="392"/>
            <p14:sldId id="414"/>
            <p14:sldId id="393"/>
            <p14:sldId id="394"/>
            <p14:sldId id="395"/>
            <p14:sldId id="396"/>
            <p14:sldId id="397"/>
            <p14:sldId id="415"/>
            <p14:sldId id="398"/>
            <p14:sldId id="399"/>
            <p14:sldId id="416"/>
            <p14:sldId id="400"/>
            <p14:sldId id="401"/>
            <p14:sldId id="402"/>
            <p14:sldId id="403"/>
            <p14:sldId id="417"/>
            <p14:sldId id="404"/>
            <p14:sldId id="405"/>
            <p14:sldId id="406"/>
            <p14:sldId id="408"/>
            <p14:sldId id="407"/>
            <p14:sldId id="409"/>
            <p14:sldId id="411"/>
          </p14:sldIdLst>
        </p14:section>
        <p14:section name="Back pages" id="{464B67E6-705F-6C47-96AB-B85029C642B4}">
          <p14:sldIdLst>
            <p14:sldId id="377"/>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edavathi" initials="IM" lastIdx="8" clrIdx="0"/>
  <p:cmAuthor id="1" name="TWB_Trevor" initials="TWB_TJC" lastIdx="1" clrIdx="1"/>
  <p:cmAuthor id="2" name="Biju K (Spectrum Consultants India Pvt)" initials="BK(CIP" lastIdx="1" clrIdx="2">
    <p:extLst>
      <p:ext uri="{19B8F6BF-5375-455C-9EA6-DF929625EA0E}">
        <p15:presenceInfo xmlns:p15="http://schemas.microsoft.com/office/powerpoint/2012/main" userId="S-1-5-21-2146773085-903363285-719344707-131490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D8D6"/>
    <a:srgbClr val="02163E"/>
    <a:srgbClr val="0C6126"/>
    <a:srgbClr val="3F3F3F"/>
    <a:srgbClr val="0E715F"/>
    <a:srgbClr val="3650B8"/>
    <a:srgbClr val="0A5BBA"/>
    <a:srgbClr val="FFF30A"/>
    <a:srgbClr val="15AEEF"/>
    <a:srgbClr val="0011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4995" autoAdjust="0"/>
    <p:restoredTop sz="83462" autoAdjust="0"/>
  </p:normalViewPr>
  <p:slideViewPr>
    <p:cSldViewPr snapToObjects="1">
      <p:cViewPr varScale="1">
        <p:scale>
          <a:sx n="98" d="100"/>
          <a:sy n="98" d="100"/>
        </p:scale>
        <p:origin x="346" y="77"/>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8" d="100"/>
          <a:sy n="68" d="100"/>
        </p:scale>
        <p:origin x="3101" y="5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Segoe UI Ligh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9347C6-9BE5-204B-9A6F-54AE008DB119}" type="datetimeFigureOut">
              <a:rPr lang="en-US" smtClean="0">
                <a:latin typeface="Segoe UI Light"/>
              </a:rPr>
              <a:pPr/>
              <a:t>6/25/2013</a:t>
            </a:fld>
            <a:endParaRPr lang="en-US">
              <a:latin typeface="Segoe UI Ligh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latin typeface="Segoe UI Light"/>
              </a:rPr>
              <a:t>© 2012 Microsoft Corporation                                     Microsoft Confidential </a:t>
            </a:r>
            <a:endParaRPr lang="en-US">
              <a:latin typeface="Segoe UI Light"/>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D249BE-94E4-134E-BF41-A4CA4375EF59}" type="slidenum">
              <a:rPr lang="en-US" smtClean="0">
                <a:latin typeface="Segoe UI Light"/>
              </a:rPr>
              <a:pPr/>
              <a:t>‹#›</a:t>
            </a:fld>
            <a:endParaRPr lang="en-US">
              <a:latin typeface="Segoe UI Light"/>
            </a:endParaRPr>
          </a:p>
        </p:txBody>
      </p:sp>
    </p:spTree>
    <p:extLst>
      <p:ext uri="{BB962C8B-B14F-4D97-AF65-F5344CB8AC3E}">
        <p14:creationId xmlns:p14="http://schemas.microsoft.com/office/powerpoint/2010/main" val="28291081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48301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3912010"/>
            <a:ext cx="6096000" cy="4773202"/>
          </a:xfrm>
          <a:prstGeom prst="rect">
            <a:avLst/>
          </a:prstGeom>
          <a:ln>
            <a:solidFill>
              <a:schemeClr val="tx1"/>
            </a:solidFill>
          </a:ln>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5076967" y="8685213"/>
            <a:ext cx="1779446" cy="457200"/>
          </a:xfrm>
          <a:prstGeom prst="rect">
            <a:avLst/>
          </a:prstGeom>
        </p:spPr>
        <p:txBody>
          <a:bodyPr vert="horz" lIns="91440" tIns="45720" rIns="91440" bIns="45720" rtlCol="0" anchor="b"/>
          <a:lstStyle>
            <a:lvl1pPr algn="r">
              <a:defRPr sz="1100">
                <a:latin typeface="Segoe UI" pitchFamily="34" charset="0"/>
                <a:ea typeface="Segoe UI" pitchFamily="34" charset="0"/>
                <a:cs typeface="Segoe UI" pitchFamily="34" charset="0"/>
              </a:defRPr>
            </a:lvl1pPr>
          </a:lstStyle>
          <a:p>
            <a:fld id="{675416BA-65F7-274A-AD61-D0FA78F3AA6E}" type="slidenum">
              <a:rPr lang="en-US" smtClean="0"/>
              <a:pPr/>
              <a:t>‹#›</a:t>
            </a:fld>
            <a:endParaRPr lang="en-US" dirty="0"/>
          </a:p>
        </p:txBody>
      </p:sp>
      <p:sp>
        <p:nvSpPr>
          <p:cNvPr id="8" name="Footer Placeholder 5"/>
          <p:cNvSpPr txBox="1">
            <a:spLocks/>
          </p:cNvSpPr>
          <p:nvPr/>
        </p:nvSpPr>
        <p:spPr>
          <a:xfrm>
            <a:off x="15239" y="8685213"/>
            <a:ext cx="4844956" cy="457200"/>
          </a:xfrm>
          <a:prstGeom prst="rect">
            <a:avLst/>
          </a:prstGeom>
        </p:spPr>
        <p:txBody>
          <a:bodyPr vert="horz" lIns="91440" tIns="45720" rIns="91440" bIns="45720" rtlCol="0" anchor="b"/>
          <a:lstStyle>
            <a:defPPr>
              <a:defRPr lang="en-US"/>
            </a:defPPr>
            <a:lvl1pPr marL="0" algn="l" defTabSz="457200" rtl="0" eaLnBrk="1" latinLnBrk="0" hangingPunct="1">
              <a:defRPr sz="1100" kern="1200">
                <a:solidFill>
                  <a:schemeClr val="tx1"/>
                </a:solidFill>
                <a:latin typeface="Segoe UI" pitchFamily="34" charset="0"/>
                <a:ea typeface="Segoe UI" pitchFamily="34" charset="0"/>
                <a:cs typeface="Segoe UI"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mtClean="0"/>
              <a:t>© 2013 Microsoft Corporation                    Microsoft Confidential </a:t>
            </a:r>
            <a:endParaRPr lang="en-US" dirty="0"/>
          </a:p>
        </p:txBody>
      </p:sp>
    </p:spTree>
    <p:extLst>
      <p:ext uri="{BB962C8B-B14F-4D97-AF65-F5344CB8AC3E}">
        <p14:creationId xmlns:p14="http://schemas.microsoft.com/office/powerpoint/2010/main" val="925529377"/>
      </p:ext>
    </p:extLst>
  </p:cSld>
  <p:clrMap bg1="lt1" tx1="dk1" bg2="lt2" tx2="dk2" accent1="accent1" accent2="accent2" accent3="accent3" accent4="accent4" accent5="accent5" accent6="accent6" hlink="hlink" folHlink="folHlink"/>
  <p:hf hdr="0" dt="0"/>
  <p:notesStyle>
    <a:lvl1pPr marL="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1pPr>
    <a:lvl2pPr marL="4572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2pPr>
    <a:lvl3pPr marL="9144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3pPr>
    <a:lvl4pPr marL="13716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4pPr>
    <a:lvl5pPr marL="18288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1</a:t>
            </a:fld>
            <a:endParaRPr lang="en-US" dirty="0"/>
          </a:p>
        </p:txBody>
      </p:sp>
    </p:spTree>
    <p:extLst>
      <p:ext uri="{BB962C8B-B14F-4D97-AF65-F5344CB8AC3E}">
        <p14:creationId xmlns:p14="http://schemas.microsoft.com/office/powerpoint/2010/main" val="2662139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5416BA-65F7-274A-AD61-D0FA78F3AA6E}" type="slidenum">
              <a:rPr lang="en-US" smtClean="0"/>
              <a:pPr/>
              <a:t>10</a:t>
            </a:fld>
            <a:endParaRPr lang="en-US" dirty="0"/>
          </a:p>
        </p:txBody>
      </p:sp>
    </p:spTree>
    <p:extLst>
      <p:ext uri="{BB962C8B-B14F-4D97-AF65-F5344CB8AC3E}">
        <p14:creationId xmlns:p14="http://schemas.microsoft.com/office/powerpoint/2010/main" val="3606345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5416BA-65F7-274A-AD61-D0FA78F3AA6E}" type="slidenum">
              <a:rPr lang="en-US" smtClean="0"/>
              <a:pPr/>
              <a:t>11</a:t>
            </a:fld>
            <a:endParaRPr lang="en-US" dirty="0"/>
          </a:p>
        </p:txBody>
      </p:sp>
    </p:spTree>
    <p:extLst>
      <p:ext uri="{BB962C8B-B14F-4D97-AF65-F5344CB8AC3E}">
        <p14:creationId xmlns:p14="http://schemas.microsoft.com/office/powerpoint/2010/main" val="2602199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The following topics review the steps for installing Enterprise Portal and Enterprise Search.</a:t>
            </a:r>
          </a:p>
          <a:p>
            <a:r>
              <a:rPr lang="en-US" b="1" dirty="0"/>
              <a:t>Prerequisites</a:t>
            </a:r>
          </a:p>
          <a:p>
            <a:r>
              <a:rPr lang="en-US" dirty="0"/>
              <a:t>Complete the following tasks before you install Enterprise Portal and Role Centers.</a:t>
            </a:r>
          </a:p>
          <a:p>
            <a:pPr marL="224325" indent="-224325">
              <a:buFont typeface="+mj-lt"/>
              <a:buAutoNum type="arabicPeriod"/>
            </a:pPr>
            <a:r>
              <a:rPr lang="en-US" dirty="0"/>
              <a:t>On the computer where you will install Enterprise Portal and Role Centers, run the prerequisite validation utility to verify that system requirements have been met. For more information about the hardware and software requirements for Microsoft Dynamics AX, see the system requirements Web page. </a:t>
            </a:r>
          </a:p>
          <a:p>
            <a:pPr marL="224325" indent="-224325">
              <a:buFont typeface="+mj-lt"/>
              <a:buAutoNum type="arabicPeriod"/>
            </a:pPr>
            <a:r>
              <a:rPr lang="en-US" dirty="0"/>
              <a:t>Verify that you have the appropriate permissions to install Enterprise Portal and Role Centers. For more information, see Verify that you have the required permissions for installation.</a:t>
            </a:r>
          </a:p>
          <a:p>
            <a:pPr lvl="0"/>
            <a:endParaRPr lang="en-US" dirty="0"/>
          </a:p>
          <a:p>
            <a:pPr lvl="0"/>
            <a:endParaRPr lang="en-US" dirty="0"/>
          </a:p>
          <a:p>
            <a:endParaRPr lang="en-US" b="1" dirty="0"/>
          </a:p>
          <a:p>
            <a:r>
              <a:rPr lang="en-US" b="1" dirty="0" smtClean="0"/>
              <a:t>Procedure</a:t>
            </a:r>
            <a:r>
              <a:rPr lang="en-US" b="1" dirty="0"/>
              <a:t>: Install Enterprise Portal and Role Centers</a:t>
            </a:r>
          </a:p>
          <a:p>
            <a:r>
              <a:rPr lang="en-US" dirty="0"/>
              <a:t>Use the following procedure to install Enterprise Portal and Role Centers using Setup on a server that includes either Microsoft SharePoint Foundation 2010 or Microsoft SharePoint Server 2010.</a:t>
            </a:r>
          </a:p>
          <a:p>
            <a:pPr marL="228600" indent="-228600">
              <a:buFont typeface="+mj-lt"/>
              <a:buAutoNum type="arabicPeriod"/>
            </a:pPr>
            <a:r>
              <a:rPr lang="en-US" dirty="0" smtClean="0"/>
              <a:t>Start </a:t>
            </a:r>
            <a:r>
              <a:rPr lang="en-US" dirty="0"/>
              <a:t>Microsoft Dynamics AX Setup. </a:t>
            </a:r>
          </a:p>
          <a:p>
            <a:pPr marL="228600" indent="-228600">
              <a:buFont typeface="+mj-lt"/>
              <a:buAutoNum type="arabicPeriod"/>
            </a:pPr>
            <a:r>
              <a:rPr lang="en-US" dirty="0" smtClean="0"/>
              <a:t>Under </a:t>
            </a:r>
            <a:r>
              <a:rPr lang="en-US" dirty="0"/>
              <a:t>Install, select Microsoft Dynamics AX components. </a:t>
            </a:r>
          </a:p>
          <a:p>
            <a:pPr marL="228600" indent="-228600">
              <a:buFont typeface="+mj-lt"/>
              <a:buAutoNum type="arabicPeriod"/>
            </a:pPr>
            <a:r>
              <a:rPr lang="en-US" dirty="0" smtClean="0"/>
              <a:t>Click </a:t>
            </a:r>
            <a:r>
              <a:rPr lang="en-US" dirty="0"/>
              <a:t>Next on the Welcome page</a:t>
            </a:r>
            <a:r>
              <a:rPr lang="en-US" dirty="0" smtClean="0"/>
              <a:t>.</a:t>
            </a:r>
          </a:p>
          <a:p>
            <a:pPr marL="228600" indent="-228600">
              <a:buFont typeface="+mj-lt"/>
              <a:buAutoNum type="arabicPeriod"/>
            </a:pPr>
            <a:r>
              <a:rPr lang="en-US" dirty="0"/>
              <a:t>On the Add or modify components page, select Enterprise Portal (EP), and then click Next. </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
        <p:nvSpPr>
          <p:cNvPr id="7" name="Slide Image Placeholder 6"/>
          <p:cNvSpPr>
            <a:spLocks noGrp="1" noRot="1" noChangeAspect="1"/>
          </p:cNvSpPr>
          <p:nvPr>
            <p:ph type="sldImg"/>
          </p:nvPr>
        </p:nvSpPr>
        <p:spPr>
          <a:xfrm>
            <a:off x="381000" y="482600"/>
            <a:ext cx="6096000" cy="3429000"/>
          </a:xfrm>
        </p:spPr>
      </p:sp>
      <p:sp>
        <p:nvSpPr>
          <p:cNvPr id="2" name="Rectangle 1"/>
          <p:cNvSpPr/>
          <p:nvPr/>
        </p:nvSpPr>
        <p:spPr>
          <a:xfrm>
            <a:off x="901700" y="5970698"/>
            <a:ext cx="5080000" cy="635000"/>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IN" sz="1100" b="1" dirty="0">
                <a:solidFill>
                  <a:srgbClr val="000000"/>
                </a:solidFill>
              </a:rPr>
              <a:t>Important: </a:t>
            </a:r>
            <a:r>
              <a:rPr lang="en-IN" sz="1100" dirty="0">
                <a:solidFill>
                  <a:srgbClr val="000000"/>
                </a:solidFill>
              </a:rPr>
              <a:t>If you attempt to install Enterprise Portal on an existing Internet Information Services (IIS) site that is already configured with a host header, the installation fails unless you create a </a:t>
            </a:r>
            <a:r>
              <a:rPr lang="en-IN" sz="1100" dirty="0" err="1">
                <a:solidFill>
                  <a:srgbClr val="000000"/>
                </a:solidFill>
              </a:rPr>
              <a:t>BackConnectionHostNames</a:t>
            </a:r>
            <a:r>
              <a:rPr lang="en-IN" sz="1100" dirty="0">
                <a:solidFill>
                  <a:srgbClr val="000000"/>
                </a:solidFill>
              </a:rPr>
              <a:t> registry entry.</a:t>
            </a:r>
          </a:p>
        </p:txBody>
      </p:sp>
    </p:spTree>
    <p:extLst>
      <p:ext uri="{BB962C8B-B14F-4D97-AF65-F5344CB8AC3E}">
        <p14:creationId xmlns:p14="http://schemas.microsoft.com/office/powerpoint/2010/main" val="1712737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349200"/>
            <a:ext cx="6096000" cy="8398800"/>
          </a:xfrm>
        </p:spPr>
        <p:txBody>
          <a:bodyPr/>
          <a:lstStyle/>
          <a:p>
            <a:pPr marL="228600" indent="-228600">
              <a:buFont typeface="+mj-lt"/>
              <a:buAutoNum type="arabicPeriod" startAt="5"/>
            </a:pPr>
            <a:r>
              <a:rPr lang="en-US" dirty="0" smtClean="0"/>
              <a:t>On </a:t>
            </a:r>
            <a:r>
              <a:rPr lang="en-US" dirty="0"/>
              <a:t>the Prerequisite validation results page, resolve any errors. For more information about how to resolve prerequisite errors, see Check prerequisites. When no errors remain, click</a:t>
            </a:r>
            <a:r>
              <a:rPr lang="en-US" b="1" dirty="0"/>
              <a:t> Next</a:t>
            </a:r>
            <a:r>
              <a:rPr lang="en-US" dirty="0"/>
              <a:t>. </a:t>
            </a:r>
            <a:endParaRPr lang="en-US" dirty="0" smtClean="0"/>
          </a:p>
          <a:p>
            <a:pPr marL="228600" indent="-228600">
              <a:buFont typeface="+mj-lt"/>
              <a:buAutoNum type="arabicPeriod" startAt="5"/>
            </a:pPr>
            <a:r>
              <a:rPr lang="en-US" dirty="0" smtClean="0"/>
              <a:t>On </a:t>
            </a:r>
            <a:r>
              <a:rPr lang="en-US" dirty="0"/>
              <a:t>the Specify Business Connector proxy account information page, enter the password for the proxy account used by the .NET Business Connector. Click </a:t>
            </a:r>
            <a:r>
              <a:rPr lang="en-US" b="1" dirty="0"/>
              <a:t>Next</a:t>
            </a:r>
            <a:r>
              <a:rPr lang="en-US" dirty="0"/>
              <a:t>. </a:t>
            </a:r>
          </a:p>
          <a:p>
            <a:pPr marL="228600" indent="-228600">
              <a:buFont typeface="+mj-lt"/>
              <a:buAutoNum type="arabicPeriod" startAt="5"/>
            </a:pPr>
            <a:r>
              <a:rPr lang="en-US" dirty="0" smtClean="0"/>
              <a:t>On </a:t>
            </a:r>
            <a:r>
              <a:rPr lang="en-US" dirty="0"/>
              <a:t>the Configure a Web site for Enterprise Portal page, select a web site.  If no web sites are available in the list, you must cancel Setup, create a web site by using SharePoint Central Administration, and then try the installation again. </a:t>
            </a:r>
          </a:p>
          <a:p>
            <a:pPr marL="228600" indent="-228600">
              <a:buFont typeface="+mj-lt"/>
              <a:buAutoNum type="arabicPeriod" startAt="5"/>
            </a:pPr>
            <a:r>
              <a:rPr lang="en-US" dirty="0" smtClean="0"/>
              <a:t>Click </a:t>
            </a:r>
            <a:r>
              <a:rPr lang="en-US" b="1" dirty="0"/>
              <a:t>Next</a:t>
            </a:r>
            <a:r>
              <a:rPr lang="en-US" dirty="0"/>
              <a:t>.</a:t>
            </a:r>
          </a:p>
          <a:p>
            <a:pPr marL="228600" indent="-228600">
              <a:buFont typeface="+mj-lt"/>
              <a:buAutoNum type="arabicPeriod" startAt="5"/>
            </a:pPr>
            <a:r>
              <a:rPr lang="en-US" dirty="0" smtClean="0"/>
              <a:t>On </a:t>
            </a:r>
            <a:r>
              <a:rPr lang="en-US" dirty="0"/>
              <a:t>the Prerequisite validation results page, resolve any errors. When no errors remain, click Next. </a:t>
            </a:r>
          </a:p>
          <a:p>
            <a:pPr marL="228600" indent="-228600">
              <a:buFont typeface="+mj-lt"/>
              <a:buAutoNum type="arabicPeriod" startAt="5"/>
            </a:pPr>
            <a:r>
              <a:rPr lang="en-US" dirty="0" smtClean="0"/>
              <a:t>On </a:t>
            </a:r>
            <a:r>
              <a:rPr lang="en-US" dirty="0"/>
              <a:t>the Ready to install page, click </a:t>
            </a:r>
            <a:r>
              <a:rPr lang="en-US" b="1" dirty="0"/>
              <a:t>Install</a:t>
            </a:r>
            <a:r>
              <a:rPr lang="en-US" dirty="0"/>
              <a:t>. </a:t>
            </a:r>
          </a:p>
          <a:p>
            <a:pPr marL="228600" indent="-228600">
              <a:buFont typeface="+mj-lt"/>
              <a:buAutoNum type="arabicPeriod" startAt="5"/>
            </a:pPr>
            <a:r>
              <a:rPr lang="en-US" dirty="0" smtClean="0"/>
              <a:t>After </a:t>
            </a:r>
            <a:r>
              <a:rPr lang="en-US" dirty="0"/>
              <a:t>the installation is complete, click </a:t>
            </a:r>
            <a:r>
              <a:rPr lang="en-US" b="1" dirty="0"/>
              <a:t>Finish </a:t>
            </a:r>
            <a:r>
              <a:rPr lang="en-US" dirty="0"/>
              <a:t>to close the wizard. </a:t>
            </a:r>
            <a:endParaRPr lang="en-US" dirty="0" smtClean="0"/>
          </a:p>
          <a:p>
            <a:pPr marL="228600" indent="-228600">
              <a:buFont typeface="+mj-lt"/>
              <a:buAutoNum type="arabicPeriod" startAt="5"/>
            </a:pPr>
            <a:r>
              <a:rPr lang="en-US" dirty="0" smtClean="0"/>
              <a:t>Repeat </a:t>
            </a:r>
            <a:r>
              <a:rPr lang="en-US" dirty="0"/>
              <a:t>this procedure on every Web server in the server farm. </a:t>
            </a:r>
          </a:p>
          <a:p>
            <a:pPr marL="228600" indent="-228600">
              <a:buFont typeface="+mj-lt"/>
              <a:buAutoNum type="arabicPeriod" startAt="5"/>
            </a:pPr>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13</a:t>
            </a:fld>
            <a:endParaRPr lang="en-US" dirty="0"/>
          </a:p>
        </p:txBody>
      </p:sp>
    </p:spTree>
    <p:extLst>
      <p:ext uri="{BB962C8B-B14F-4D97-AF65-F5344CB8AC3E}">
        <p14:creationId xmlns:p14="http://schemas.microsoft.com/office/powerpoint/2010/main" val="3779473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14</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2208991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15</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2472165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16</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r>
              <a:rPr lang="en-US" b="1" dirty="0">
                <a:latin typeface="Segoe"/>
              </a:rPr>
              <a:t>Install Enterprise Search </a:t>
            </a:r>
          </a:p>
          <a:p>
            <a:r>
              <a:rPr lang="en-US" dirty="0">
                <a:latin typeface="Segoe"/>
              </a:rPr>
              <a:t>Microsoft Dynamics AX Enterprise Search is installed by using Setup. Setup installs the Microsoft Dynamics AX Search Service, which enables Microsoft Dynamics AX clients and Enterprise Portal to communicate with the SharePoint Search service. Setup also configures the Business Connector proxy account and the Enterprise Search account. After Setup finishes installing Search, the system publishes the out-of-box searchable queries and starts the full data and metadata crawl. </a:t>
            </a:r>
          </a:p>
          <a:p>
            <a:r>
              <a:rPr lang="en-US" b="1" dirty="0">
                <a:latin typeface="Segoe"/>
              </a:rPr>
              <a:t>Specify searchable data and metadata </a:t>
            </a:r>
          </a:p>
          <a:p>
            <a:r>
              <a:rPr lang="en-US" dirty="0">
                <a:latin typeface="Segoe"/>
              </a:rPr>
              <a:t>After you install Enterprise Search, you specify which data and metadata should be indexed for search by configuring Microsoft Dynamics AX queries. Specifically, in the Queries node of the Application Object Tree (AOT), you set the Searchable property to True for those queries that should be indexed for search. After you specify a query as searchable, you must check the best practices on the query to ensure it can be published to the Microsoft SharePoint Business Data Connectivity Service (BCS). Administrators must work closely with business decision makers to identify queries that should be searchable. </a:t>
            </a:r>
          </a:p>
          <a:p>
            <a:r>
              <a:rPr lang="en-US" b="1" dirty="0">
                <a:latin typeface="Segoe"/>
              </a:rPr>
              <a:t>Search Configuration wizard </a:t>
            </a:r>
          </a:p>
          <a:p>
            <a:r>
              <a:rPr lang="en-US" dirty="0">
                <a:latin typeface="Segoe"/>
              </a:rPr>
              <a:t>After queries are identified as searchable, you publish those queries to the BCS by using the Search Configuration wizard. The Search Configuration wizard includes several screens that enable administrators to select which queries to publish, and which fields should be available in search results. </a:t>
            </a:r>
          </a:p>
          <a:p>
            <a:r>
              <a:rPr lang="en-US" b="1" dirty="0">
                <a:latin typeface="Segoe"/>
              </a:rPr>
              <a:t>Crawling and indexing </a:t>
            </a:r>
          </a:p>
          <a:p>
            <a:r>
              <a:rPr lang="en-US" dirty="0">
                <a:latin typeface="Segoe"/>
              </a:rPr>
              <a:t>After the queries have been published, the SharePoint Search service runs in the context of the Enterprise Search account to crawl the Microsoft Dynamics AX database. After the crawl is completed, users can view search results depending on their role assignments in Microsoft Dynamics AX. </a:t>
            </a:r>
            <a:endParaRPr lang="en-US" dirty="0"/>
          </a:p>
          <a:p>
            <a:endParaRPr lang="en-US" dirty="0"/>
          </a:p>
        </p:txBody>
      </p:sp>
    </p:spTree>
    <p:extLst>
      <p:ext uri="{BB962C8B-B14F-4D97-AF65-F5344CB8AC3E}">
        <p14:creationId xmlns:p14="http://schemas.microsoft.com/office/powerpoint/2010/main" val="3326127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349200"/>
            <a:ext cx="6096000" cy="8398800"/>
          </a:xfrm>
        </p:spPr>
        <p:txBody>
          <a:bodyPr/>
          <a:lstStyle/>
          <a:p>
            <a:r>
              <a:rPr lang="en-US" b="1" dirty="0">
                <a:latin typeface="Segoe"/>
              </a:rPr>
              <a:t>The Search Service </a:t>
            </a:r>
          </a:p>
          <a:p>
            <a:r>
              <a:rPr lang="en-US" dirty="0">
                <a:latin typeface="Segoe"/>
              </a:rPr>
              <a:t>Setup installs the Microsoft Dynamics AX Enterprise Search service on the web server. The Microsoft Dynamics AX Enterprise Search service is a .NET DLL that enables Microsoft Dynamics AX clients and Enterprise Portal to communicate with SharePoint by using web services. The Microsoft Dynamics AX Enterprise Search service also enables communication between SharePoint and Application Object Server (AOS) services for crawling, indexing, and retrieving data from the Microsoft Dynamics AX database. </a:t>
            </a:r>
          </a:p>
        </p:txBody>
      </p:sp>
      <p:sp>
        <p:nvSpPr>
          <p:cNvPr id="4" name="Slide Number Placeholder 3"/>
          <p:cNvSpPr>
            <a:spLocks noGrp="1"/>
          </p:cNvSpPr>
          <p:nvPr>
            <p:ph type="sldNum" sz="quarter" idx="10"/>
          </p:nvPr>
        </p:nvSpPr>
        <p:spPr/>
        <p:txBody>
          <a:bodyPr/>
          <a:lstStyle/>
          <a:p>
            <a:fld id="{675416BA-65F7-274A-AD61-D0FA78F3AA6E}" type="slidenum">
              <a:rPr lang="en-US" smtClean="0"/>
              <a:pPr/>
              <a:t>17</a:t>
            </a:fld>
            <a:endParaRPr lang="en-US" dirty="0"/>
          </a:p>
        </p:txBody>
      </p:sp>
    </p:spTree>
    <p:extLst>
      <p:ext uri="{BB962C8B-B14F-4D97-AF65-F5344CB8AC3E}">
        <p14:creationId xmlns:p14="http://schemas.microsoft.com/office/powerpoint/2010/main" val="37794738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b="1" dirty="0">
                <a:latin typeface="Segoe"/>
              </a:rPr>
              <a:t>Procedure: Install Enterprise Search</a:t>
            </a:r>
          </a:p>
          <a:p>
            <a:r>
              <a:rPr lang="en-US" dirty="0">
                <a:latin typeface="Segoe"/>
              </a:rPr>
              <a:t>To install enterprise search, follow these steps:</a:t>
            </a:r>
          </a:p>
          <a:p>
            <a:pPr marL="224325" indent="-224325">
              <a:buFont typeface="+mj-lt"/>
              <a:buAutoNum type="arabicPeriod"/>
            </a:pPr>
            <a:r>
              <a:rPr lang="en-US" dirty="0">
                <a:latin typeface="Segoe"/>
              </a:rPr>
              <a:t>Start the Microsoft Dynamics AX Setup wizard. </a:t>
            </a:r>
          </a:p>
          <a:p>
            <a:pPr marL="224325" indent="-224325">
              <a:buFont typeface="+mj-lt"/>
              <a:buAutoNum type="arabicPeriod"/>
            </a:pPr>
            <a:r>
              <a:rPr lang="en-US" dirty="0">
                <a:latin typeface="Segoe"/>
              </a:rPr>
              <a:t>On the </a:t>
            </a:r>
            <a:r>
              <a:rPr lang="en-US" b="1" dirty="0">
                <a:latin typeface="Segoe"/>
              </a:rPr>
              <a:t>Modify Microsoft Dynamics AX</a:t>
            </a:r>
            <a:r>
              <a:rPr lang="en-US" dirty="0">
                <a:latin typeface="Segoe"/>
              </a:rPr>
              <a:t> installation page, select </a:t>
            </a:r>
            <a:r>
              <a:rPr lang="en-US" b="1" dirty="0">
                <a:latin typeface="Segoe"/>
              </a:rPr>
              <a:t>Add or modify components</a:t>
            </a:r>
            <a:r>
              <a:rPr lang="en-US" dirty="0">
                <a:latin typeface="Segoe"/>
              </a:rPr>
              <a:t>. </a:t>
            </a:r>
          </a:p>
          <a:p>
            <a:pPr marL="224325" indent="-224325">
              <a:buFont typeface="+mj-lt"/>
              <a:buAutoNum type="arabicPeriod"/>
            </a:pPr>
            <a:r>
              <a:rPr lang="en-US" dirty="0">
                <a:latin typeface="Segoe"/>
              </a:rPr>
              <a:t>On the </a:t>
            </a:r>
            <a:r>
              <a:rPr lang="en-US" b="1" dirty="0">
                <a:latin typeface="Segoe"/>
              </a:rPr>
              <a:t>Add or modify components</a:t>
            </a:r>
            <a:r>
              <a:rPr lang="en-US" dirty="0">
                <a:latin typeface="Segoe"/>
              </a:rPr>
              <a:t> page, select </a:t>
            </a:r>
            <a:r>
              <a:rPr lang="en-US" b="1" dirty="0">
                <a:latin typeface="Segoe"/>
              </a:rPr>
              <a:t>Enterprise Search</a:t>
            </a:r>
            <a:r>
              <a:rPr lang="en-US" dirty="0">
                <a:latin typeface="Segoe"/>
              </a:rPr>
              <a:t>. Click </a:t>
            </a:r>
            <a:r>
              <a:rPr lang="en-US" b="1" dirty="0">
                <a:latin typeface="Segoe"/>
              </a:rPr>
              <a:t>Next</a:t>
            </a:r>
            <a:r>
              <a:rPr lang="en-US" dirty="0">
                <a:latin typeface="Segoe"/>
              </a:rPr>
              <a:t>. </a:t>
            </a:r>
          </a:p>
          <a:p>
            <a:pPr marL="224325" indent="-224325">
              <a:buFont typeface="+mj-lt"/>
              <a:buAutoNum type="arabicPeriod"/>
            </a:pPr>
            <a:r>
              <a:rPr lang="en-US" dirty="0">
                <a:latin typeface="Segoe"/>
              </a:rPr>
              <a:t>On the </a:t>
            </a:r>
            <a:r>
              <a:rPr lang="en-US" b="1" dirty="0">
                <a:latin typeface="Segoe"/>
              </a:rPr>
              <a:t>Search account</a:t>
            </a:r>
            <a:r>
              <a:rPr lang="en-US" dirty="0">
                <a:latin typeface="Segoe"/>
              </a:rPr>
              <a:t> page, enter the account information and click </a:t>
            </a:r>
            <a:r>
              <a:rPr lang="en-US" b="1" dirty="0">
                <a:latin typeface="Segoe"/>
              </a:rPr>
              <a:t>Next</a:t>
            </a:r>
            <a:r>
              <a:rPr lang="en-US" dirty="0">
                <a:latin typeface="Segoe"/>
              </a:rPr>
              <a:t>. </a:t>
            </a:r>
          </a:p>
          <a:p>
            <a:pPr marL="224325" indent="-224325">
              <a:buFont typeface="+mj-lt"/>
              <a:buAutoNum type="arabicPeriod"/>
            </a:pPr>
            <a:r>
              <a:rPr lang="en-US" dirty="0">
                <a:latin typeface="Segoe"/>
              </a:rPr>
              <a:t>On the </a:t>
            </a:r>
            <a:r>
              <a:rPr lang="en-US" b="1" dirty="0">
                <a:latin typeface="Segoe"/>
              </a:rPr>
              <a:t>Prerequisite validation results</a:t>
            </a:r>
            <a:r>
              <a:rPr lang="en-US" dirty="0">
                <a:latin typeface="Segoe"/>
              </a:rPr>
              <a:t> page, resolve any errors. When there are no errors, click </a:t>
            </a:r>
            <a:r>
              <a:rPr lang="en-US" b="1" dirty="0">
                <a:latin typeface="Segoe"/>
              </a:rPr>
              <a:t>Next</a:t>
            </a:r>
            <a:r>
              <a:rPr lang="en-US" dirty="0">
                <a:latin typeface="Segoe"/>
              </a:rPr>
              <a:t>. </a:t>
            </a:r>
          </a:p>
          <a:p>
            <a:pPr marL="224325" indent="-224325">
              <a:buFont typeface="+mj-lt"/>
              <a:buAutoNum type="arabicPeriod"/>
            </a:pPr>
            <a:r>
              <a:rPr lang="en-US" dirty="0">
                <a:latin typeface="Segoe"/>
              </a:rPr>
              <a:t>On the </a:t>
            </a:r>
            <a:r>
              <a:rPr lang="en-US" b="1" dirty="0">
                <a:latin typeface="Segoe"/>
              </a:rPr>
              <a:t>Ready to install</a:t>
            </a:r>
            <a:r>
              <a:rPr lang="en-US" dirty="0">
                <a:latin typeface="Segoe"/>
              </a:rPr>
              <a:t> page, click </a:t>
            </a:r>
            <a:r>
              <a:rPr lang="en-US" b="1" dirty="0">
                <a:latin typeface="Segoe"/>
              </a:rPr>
              <a:t>Install</a:t>
            </a:r>
            <a:r>
              <a:rPr lang="en-US" dirty="0" smtClean="0">
                <a:latin typeface="Segoe"/>
              </a:rPr>
              <a:t>.</a:t>
            </a:r>
            <a:endParaRPr lang="en-US" dirty="0"/>
          </a:p>
          <a:p>
            <a:r>
              <a:rPr lang="en-US" b="1" dirty="0">
                <a:latin typeface="Segoe"/>
              </a:rPr>
              <a:t>Procedure: Configure SharePoint Services Logging</a:t>
            </a:r>
          </a:p>
          <a:p>
            <a:r>
              <a:rPr lang="en-US" dirty="0">
                <a:latin typeface="Segoe"/>
              </a:rPr>
              <a:t>By default, Microsoft SharePoint Services diagnostic logging has no specified disk-space limit.  If you do not specify a limit, as described in this topic, diagnostic logging can consume all the space on the hard disk for the Search server.</a:t>
            </a:r>
          </a:p>
          <a:p>
            <a:r>
              <a:rPr lang="en-US" dirty="0">
                <a:latin typeface="Segoe"/>
              </a:rPr>
              <a:t>Use the following procedure to specify limits for SharePoint diagnostic logging.</a:t>
            </a:r>
          </a:p>
          <a:p>
            <a:pPr marL="224325" indent="-224325">
              <a:buFont typeface="+mj-lt"/>
              <a:buAutoNum type="arabicPeriod"/>
            </a:pPr>
            <a:r>
              <a:rPr lang="en-US" dirty="0">
                <a:latin typeface="Segoe"/>
              </a:rPr>
              <a:t>In </a:t>
            </a:r>
            <a:r>
              <a:rPr lang="en-US" b="1" dirty="0">
                <a:latin typeface="Segoe"/>
              </a:rPr>
              <a:t>SharePoint 2010 Central Administration</a:t>
            </a:r>
            <a:r>
              <a:rPr lang="en-US" dirty="0">
                <a:latin typeface="Segoe"/>
              </a:rPr>
              <a:t>, click </a:t>
            </a:r>
            <a:r>
              <a:rPr lang="en-US" b="1" dirty="0">
                <a:latin typeface="Segoe"/>
              </a:rPr>
              <a:t>Monitoring</a:t>
            </a:r>
            <a:r>
              <a:rPr lang="en-US" dirty="0">
                <a:latin typeface="Segoe"/>
              </a:rPr>
              <a:t>. </a:t>
            </a:r>
          </a:p>
          <a:p>
            <a:pPr marL="224325" indent="-224325">
              <a:buFont typeface="+mj-lt"/>
              <a:buAutoNum type="arabicPeriod"/>
            </a:pPr>
            <a:r>
              <a:rPr lang="en-US" dirty="0">
                <a:latin typeface="Segoe"/>
              </a:rPr>
              <a:t>Under </a:t>
            </a:r>
            <a:r>
              <a:rPr lang="en-US" b="1" dirty="0">
                <a:latin typeface="Segoe"/>
              </a:rPr>
              <a:t>Reporting</a:t>
            </a:r>
            <a:r>
              <a:rPr lang="en-US" dirty="0">
                <a:latin typeface="Segoe"/>
              </a:rPr>
              <a:t>, click </a:t>
            </a:r>
            <a:r>
              <a:rPr lang="en-US" b="1" dirty="0">
                <a:latin typeface="Segoe"/>
              </a:rPr>
              <a:t>Configure diagnostic logging</a:t>
            </a:r>
            <a:r>
              <a:rPr lang="en-US" dirty="0">
                <a:latin typeface="Segoe"/>
              </a:rPr>
              <a:t>. </a:t>
            </a:r>
            <a:r>
              <a:rPr lang="en-US" cap="all" dirty="0">
                <a:latin typeface="Segoe"/>
              </a:rPr>
              <a:t> </a:t>
            </a:r>
          </a:p>
          <a:p>
            <a:pPr marL="224325" indent="-224325">
              <a:buFont typeface="+mj-lt"/>
              <a:buAutoNum type="arabicPeriod"/>
            </a:pPr>
            <a:r>
              <a:rPr lang="en-US" dirty="0">
                <a:latin typeface="Segoe"/>
              </a:rPr>
              <a:t>In the </a:t>
            </a:r>
            <a:r>
              <a:rPr lang="en-US" b="1" dirty="0">
                <a:latin typeface="Segoe"/>
              </a:rPr>
              <a:t>Number of days to store log files</a:t>
            </a:r>
            <a:r>
              <a:rPr lang="en-US" dirty="0">
                <a:latin typeface="Segoe"/>
              </a:rPr>
              <a:t> section, enter 1. </a:t>
            </a:r>
          </a:p>
          <a:p>
            <a:pPr marL="224325" indent="-224325">
              <a:buFont typeface="+mj-lt"/>
              <a:buAutoNum type="arabicPeriod"/>
            </a:pPr>
            <a:r>
              <a:rPr lang="en-US" dirty="0">
                <a:latin typeface="Segoe"/>
              </a:rPr>
              <a:t>Select the </a:t>
            </a:r>
            <a:r>
              <a:rPr lang="en-US" b="1" dirty="0">
                <a:latin typeface="Segoe"/>
              </a:rPr>
              <a:t>Restrict Trace Log disk space usage</a:t>
            </a:r>
            <a:r>
              <a:rPr lang="en-US" dirty="0">
                <a:latin typeface="Segoe"/>
              </a:rPr>
              <a:t> option. </a:t>
            </a:r>
            <a:endParaRPr lang="en-US" dirty="0"/>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18</a:t>
            </a:fld>
            <a:endParaRPr lang="en-US" dirty="0"/>
          </a:p>
        </p:txBody>
      </p:sp>
    </p:spTree>
    <p:extLst>
      <p:ext uri="{BB962C8B-B14F-4D97-AF65-F5344CB8AC3E}">
        <p14:creationId xmlns:p14="http://schemas.microsoft.com/office/powerpoint/2010/main" val="1353253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349200"/>
            <a:ext cx="6096000" cy="8398800"/>
          </a:xfrm>
        </p:spPr>
        <p:txBody>
          <a:bodyPr/>
          <a:lstStyle/>
          <a:p>
            <a:pPr marL="228600" indent="-228600">
              <a:buFont typeface="+mj-lt"/>
              <a:buAutoNum type="arabicPeriod" startAt="5"/>
            </a:pPr>
            <a:r>
              <a:rPr lang="en-US" dirty="0">
                <a:latin typeface="Segoe"/>
              </a:rPr>
              <a:t>In the </a:t>
            </a:r>
            <a:r>
              <a:rPr lang="en-US" b="1" dirty="0">
                <a:latin typeface="Segoe"/>
              </a:rPr>
              <a:t>Maximum storage space for Trace Logs (GB)</a:t>
            </a:r>
            <a:r>
              <a:rPr lang="en-US" dirty="0">
                <a:latin typeface="Segoe"/>
              </a:rPr>
              <a:t> field, enter 1. </a:t>
            </a:r>
          </a:p>
          <a:p>
            <a:pPr marL="228600" indent="-228600">
              <a:buFont typeface="+mj-lt"/>
              <a:buAutoNum type="arabicPeriod" startAt="5"/>
            </a:pPr>
            <a:r>
              <a:rPr lang="en-US" dirty="0">
                <a:latin typeface="Segoe"/>
              </a:rPr>
              <a:t>Click </a:t>
            </a:r>
            <a:r>
              <a:rPr lang="en-US" b="1" dirty="0">
                <a:latin typeface="Segoe"/>
              </a:rPr>
              <a:t>OK</a:t>
            </a:r>
            <a:r>
              <a:rPr lang="en-US" dirty="0">
                <a:latin typeface="Segoe"/>
              </a:rPr>
              <a:t>. </a:t>
            </a:r>
          </a:p>
          <a:p>
            <a:pPr marL="228600" indent="-228600">
              <a:buFont typeface="+mj-lt"/>
              <a:buAutoNum type="arabicPeriod" startAt="5"/>
            </a:pPr>
            <a:r>
              <a:rPr lang="en-US" dirty="0">
                <a:latin typeface="Segoe"/>
              </a:rPr>
              <a:t>Under </a:t>
            </a:r>
            <a:r>
              <a:rPr lang="en-US" b="1" dirty="0">
                <a:latin typeface="Segoe"/>
              </a:rPr>
              <a:t>Reporting</a:t>
            </a:r>
            <a:r>
              <a:rPr lang="en-US" dirty="0">
                <a:latin typeface="Segoe"/>
              </a:rPr>
              <a:t>, click </a:t>
            </a:r>
            <a:r>
              <a:rPr lang="en-US" b="1" dirty="0">
                <a:latin typeface="Segoe"/>
              </a:rPr>
              <a:t>Configure usage and health data collection</a:t>
            </a:r>
            <a:r>
              <a:rPr lang="en-US" dirty="0">
                <a:latin typeface="Segoe"/>
              </a:rPr>
              <a:t>. </a:t>
            </a:r>
          </a:p>
          <a:p>
            <a:pPr marL="228600" indent="-228600">
              <a:buFont typeface="+mj-lt"/>
              <a:buAutoNum type="arabicPeriod" startAt="5"/>
            </a:pPr>
            <a:r>
              <a:rPr lang="en-US" dirty="0">
                <a:latin typeface="Segoe"/>
              </a:rPr>
              <a:t>In the </a:t>
            </a:r>
            <a:r>
              <a:rPr lang="en-US" b="1" dirty="0">
                <a:latin typeface="Segoe"/>
              </a:rPr>
              <a:t>Maximum log file size</a:t>
            </a:r>
            <a:r>
              <a:rPr lang="en-US" dirty="0">
                <a:latin typeface="Segoe"/>
              </a:rPr>
              <a:t> field, enter 1. </a:t>
            </a:r>
          </a:p>
          <a:p>
            <a:pPr marL="228600" indent="-228600">
              <a:buFont typeface="+mj-lt"/>
              <a:buAutoNum type="arabicPeriod" startAt="5"/>
            </a:pPr>
            <a:r>
              <a:rPr lang="en-US" dirty="0">
                <a:latin typeface="Segoe"/>
              </a:rPr>
              <a:t>Click </a:t>
            </a:r>
            <a:r>
              <a:rPr lang="en-US" b="1" dirty="0">
                <a:latin typeface="Segoe"/>
              </a:rPr>
              <a:t>OK</a:t>
            </a:r>
            <a:r>
              <a:rPr lang="en-US" dirty="0" smtClean="0">
                <a:latin typeface="Segoe"/>
              </a:rPr>
              <a:t>.</a:t>
            </a:r>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19</a:t>
            </a:fld>
            <a:endParaRPr lang="en-US" dirty="0"/>
          </a:p>
        </p:txBody>
      </p:sp>
    </p:spTree>
    <p:extLst>
      <p:ext uri="{BB962C8B-B14F-4D97-AF65-F5344CB8AC3E}">
        <p14:creationId xmlns:p14="http://schemas.microsoft.com/office/powerpoint/2010/main" val="3779473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2</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8" name="Notes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4207044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
        <p:nvSpPr>
          <p:cNvPr id="9" name="Slide Image Placeholder 8"/>
          <p:cNvSpPr>
            <a:spLocks noGrp="1" noRot="1" noChangeAspect="1"/>
          </p:cNvSpPr>
          <p:nvPr>
            <p:ph type="sldImg"/>
          </p:nvPr>
        </p:nvSpPr>
        <p:spPr>
          <a:xfrm>
            <a:off x="381000" y="482600"/>
            <a:ext cx="6096000" cy="3429000"/>
          </a:xfrm>
        </p:spPr>
      </p:sp>
      <p:sp>
        <p:nvSpPr>
          <p:cNvPr id="10" name="Notes Placeholder 9"/>
          <p:cNvSpPr>
            <a:spLocks noGrp="1"/>
          </p:cNvSpPr>
          <p:nvPr>
            <p:ph type="body" idx="1"/>
          </p:nvPr>
        </p:nvSpPr>
        <p:spPr/>
        <p:txBody>
          <a:bodyPr/>
          <a:lstStyle/>
          <a:p>
            <a:r>
              <a:rPr lang="en-US" dirty="0"/>
              <a:t>Microsoft Dynamics AX enforces Enterprise Portal user access and data security by using a combination of security features and services, which include the following:</a:t>
            </a:r>
          </a:p>
          <a:p>
            <a:pPr marL="168244" indent="-168244">
              <a:buFont typeface="Arial" pitchFamily="34" charset="0"/>
              <a:buChar char="•"/>
            </a:pPr>
            <a:r>
              <a:rPr lang="en-US" dirty="0"/>
              <a:t>An authentication protocol supported by Microsoft SharePoint 2010 products such as Microsoft Active Directory </a:t>
            </a:r>
            <a:r>
              <a:rPr lang="en-US" dirty="0" err="1"/>
              <a:t>directory</a:t>
            </a:r>
            <a:r>
              <a:rPr lang="en-US" dirty="0"/>
              <a:t> services, Active Directory Federation Services, forms-based authentication or Microsoft Live ID</a:t>
            </a:r>
          </a:p>
          <a:p>
            <a:pPr marL="168244" indent="-168244">
              <a:buFont typeface="Arial" pitchFamily="34" charset="0"/>
              <a:buChar char="•"/>
            </a:pPr>
            <a:r>
              <a:rPr lang="en-US" dirty="0"/>
              <a:t>Microsoft Dynamics AX role-based security</a:t>
            </a:r>
          </a:p>
          <a:p>
            <a:pPr marL="168244" indent="-168244">
              <a:buFont typeface="Arial" pitchFamily="34" charset="0"/>
              <a:buChar char="•"/>
            </a:pPr>
            <a:r>
              <a:rPr lang="en-US" dirty="0"/>
              <a:t>SharePoint 2010 products permissions</a:t>
            </a:r>
          </a:p>
          <a:p>
            <a:endParaRPr lang="en-US" b="1" dirty="0"/>
          </a:p>
          <a:p>
            <a:r>
              <a:rPr lang="en-US" b="1" dirty="0"/>
              <a:t>Enterprise Portal Security Process Flow for an Employee Portal</a:t>
            </a:r>
            <a:endParaRPr lang="en-US" dirty="0"/>
          </a:p>
          <a:p>
            <a:pPr marL="224325" indent="-224325">
              <a:buFont typeface="+mj-lt"/>
              <a:buAutoNum type="arabicPeriod"/>
            </a:pPr>
            <a:r>
              <a:rPr lang="en-US" dirty="0"/>
              <a:t>A user attempts to connect to the Enterprise Portal SharePoint site. The user's credentials must be verified by an authentication provider supported by the site.</a:t>
            </a:r>
          </a:p>
          <a:p>
            <a:pPr marL="224325" indent="-224325">
              <a:buFont typeface="+mj-lt"/>
              <a:buAutoNum type="arabicPeriod"/>
            </a:pPr>
            <a:r>
              <a:rPr lang="en-US" dirty="0"/>
              <a:t>The Internet Information Services (IIS) web server receives the request for the Enterprise Portal page. The web server verifies whether the user is listed in Microsoft Dynamics AX and in SharePoint to determine whether the user can access the Enterprise Portal site.</a:t>
            </a:r>
          </a:p>
          <a:p>
            <a:pPr marL="672976" lvl="1" indent="-224325">
              <a:buFont typeface="+mj-lt"/>
              <a:buAutoNum type="alphaLcPeriod"/>
            </a:pPr>
            <a:r>
              <a:rPr lang="en-US" dirty="0"/>
              <a:t>If a user is not listed in both, that user is denied access to the site.</a:t>
            </a:r>
          </a:p>
          <a:p>
            <a:pPr marL="672976" lvl="1" indent="-224325">
              <a:buFont typeface="+mj-lt"/>
              <a:buAutoNum type="alphaLcPeriod"/>
            </a:pPr>
            <a:r>
              <a:rPr lang="en-US" dirty="0"/>
              <a:t>If the user is listed in both, that user can access the site, and the web server sends a request to the AOS server to determine which data and content should be displayed (if any).</a:t>
            </a:r>
          </a:p>
          <a:p>
            <a:pPr marL="224325" indent="-224325">
              <a:buFont typeface="+mj-lt"/>
              <a:buAutoNum type="arabicPeriod"/>
            </a:pPr>
            <a:r>
              <a:rPr lang="en-US" dirty="0"/>
              <a:t>The AOS server receives the request for Microsoft Dynamics AX data. Microsoft Dynamics AX automatically trims all data according to the user's role</a:t>
            </a:r>
            <a:r>
              <a:rPr lang="en-US" dirty="0" smtClean="0"/>
              <a:t>.</a:t>
            </a:r>
            <a:endParaRPr lang="en-US" dirty="0"/>
          </a:p>
        </p:txBody>
      </p:sp>
    </p:spTree>
    <p:extLst>
      <p:ext uri="{BB962C8B-B14F-4D97-AF65-F5344CB8AC3E}">
        <p14:creationId xmlns:p14="http://schemas.microsoft.com/office/powerpoint/2010/main" val="13314101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
        <p:nvSpPr>
          <p:cNvPr id="3" name="Slide Image Placeholder 2"/>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r>
              <a:rPr lang="en-IN" dirty="0"/>
              <a:t>HTTPS is a secure communications channel that is used to exchange information between a client computer and a server. It uses Secure Sockets Layer (SSL). This topic describes how to configure the SSL/HTTPS service in Internet Information Services (IIS) and compares this process to the similar process in </a:t>
            </a:r>
            <a:r>
              <a:rPr lang="en-IN" dirty="0" smtClean="0"/>
              <a:t>Apache.</a:t>
            </a:r>
          </a:p>
          <a:p>
            <a:r>
              <a:rPr lang="en-IN" dirty="0" smtClean="0"/>
              <a:t>To </a:t>
            </a:r>
            <a:r>
              <a:rPr lang="en-IN" dirty="0"/>
              <a:t>enable SSL in IIS, you must first obtain a certificate that is used to encrypt and decrypt the information that is transferred over the network. IIS includes its own certificate request tool that you can use to send a certificate request to a certification authority. This tool simplifies the process of obtaining a certificate. If you use Apache, you must obtain the certificate manually.</a:t>
            </a:r>
          </a:p>
          <a:p>
            <a:r>
              <a:rPr lang="en-IN" dirty="0"/>
              <a:t>In both IIS and Apache, you receive a certificate file from the certification authority, which you must configure on the computer. Apache reads the certificate from its source file by using the </a:t>
            </a:r>
            <a:r>
              <a:rPr lang="en-IN" dirty="0" err="1"/>
              <a:t>SSLCACertificateFile</a:t>
            </a:r>
            <a:r>
              <a:rPr lang="en-IN" dirty="0"/>
              <a:t> directive. However, in IIS, you can configure and manage certificates by using the </a:t>
            </a:r>
            <a:r>
              <a:rPr lang="en-IN" b="1" dirty="0"/>
              <a:t>Directory Security </a:t>
            </a:r>
            <a:r>
              <a:rPr lang="en-IN" dirty="0"/>
              <a:t>tab of the Web site or folder properties.</a:t>
            </a:r>
          </a:p>
          <a:p>
            <a:r>
              <a:rPr lang="en-IN" dirty="0"/>
              <a:t>You can migrate certificates from Apache to IIS; however, Microsoft recommends that you re-create or obtain a new certificate for IIS</a:t>
            </a:r>
            <a:r>
              <a:rPr lang="en-IN" dirty="0" smtClean="0"/>
              <a:t>.</a:t>
            </a:r>
            <a:endParaRPr lang="en-IN" dirty="0"/>
          </a:p>
        </p:txBody>
      </p:sp>
    </p:spTree>
    <p:extLst>
      <p:ext uri="{BB962C8B-B14F-4D97-AF65-F5344CB8AC3E}">
        <p14:creationId xmlns:p14="http://schemas.microsoft.com/office/powerpoint/2010/main" val="25922435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
        <p:nvSpPr>
          <p:cNvPr id="5" name="Slide Image Placeholder 4"/>
          <p:cNvSpPr>
            <a:spLocks noGrp="1" noRot="1" noChangeAspect="1"/>
          </p:cNvSpPr>
          <p:nvPr>
            <p:ph type="sldImg"/>
          </p:nvPr>
        </p:nvSpPr>
        <p:spPr>
          <a:xfrm>
            <a:off x="381000" y="482600"/>
            <a:ext cx="6096000" cy="3429000"/>
          </a:xfrm>
        </p:spPr>
      </p:sp>
      <p:sp>
        <p:nvSpPr>
          <p:cNvPr id="6" name="Notes Placeholder 5"/>
          <p:cNvSpPr>
            <a:spLocks noGrp="1"/>
          </p:cNvSpPr>
          <p:nvPr>
            <p:ph type="body" idx="1"/>
          </p:nvPr>
        </p:nvSpPr>
        <p:spPr/>
        <p:txBody>
          <a:bodyPr/>
          <a:lstStyle/>
          <a:p>
            <a:r>
              <a:rPr lang="en-US" b="1" dirty="0">
                <a:latin typeface="Segoe"/>
              </a:rPr>
              <a:t>Procedure: Configure a Folder or Web Site to Use SSL/HTTPS</a:t>
            </a:r>
          </a:p>
          <a:p>
            <a:r>
              <a:rPr lang="en-US" dirty="0">
                <a:latin typeface="Segoe"/>
              </a:rPr>
              <a:t>This topic describes how to configure the default SharePoint site to use SSL/HTTPS using a self-signed certificate. </a:t>
            </a:r>
          </a:p>
          <a:p>
            <a:pPr marL="224325" indent="-224325">
              <a:buFont typeface="+mj-lt"/>
              <a:buAutoNum type="arabicPeriod"/>
            </a:pPr>
            <a:r>
              <a:rPr lang="en-US" dirty="0">
                <a:latin typeface="Segoe"/>
              </a:rPr>
              <a:t>Log on to the Web server computer as an administrator. </a:t>
            </a:r>
          </a:p>
          <a:p>
            <a:pPr marL="224325" indent="-224325">
              <a:buFont typeface="+mj-lt"/>
              <a:buAutoNum type="arabicPeriod"/>
            </a:pPr>
            <a:r>
              <a:rPr lang="en-US" dirty="0">
                <a:latin typeface="Segoe"/>
              </a:rPr>
              <a:t>Click </a:t>
            </a:r>
            <a:r>
              <a:rPr lang="en-US" b="1" dirty="0">
                <a:latin typeface="Segoe"/>
              </a:rPr>
              <a:t>Start </a:t>
            </a:r>
            <a:r>
              <a:rPr lang="en-US" dirty="0">
                <a:latin typeface="Segoe"/>
              </a:rPr>
              <a:t>&gt;</a:t>
            </a:r>
            <a:r>
              <a:rPr lang="en-US" b="1" dirty="0">
                <a:latin typeface="Segoe"/>
              </a:rPr>
              <a:t> All Programs </a:t>
            </a:r>
            <a:r>
              <a:rPr lang="en-US" dirty="0">
                <a:latin typeface="Segoe"/>
              </a:rPr>
              <a:t>&gt;</a:t>
            </a:r>
            <a:r>
              <a:rPr lang="en-US" b="1" dirty="0">
                <a:latin typeface="Segoe"/>
              </a:rPr>
              <a:t> Microsoft SharePoint 2012 Products </a:t>
            </a:r>
            <a:r>
              <a:rPr lang="en-US" dirty="0">
                <a:latin typeface="Segoe"/>
              </a:rPr>
              <a:t>&gt;</a:t>
            </a:r>
            <a:r>
              <a:rPr lang="en-US" b="1" dirty="0">
                <a:latin typeface="Segoe"/>
              </a:rPr>
              <a:t> SharePoint 2010 Central Administration</a:t>
            </a:r>
            <a:r>
              <a:rPr lang="en-US" dirty="0">
                <a:latin typeface="Segoe"/>
              </a:rPr>
              <a:t>. </a:t>
            </a:r>
          </a:p>
          <a:p>
            <a:pPr marL="224325" indent="-224325">
              <a:buFont typeface="+mj-lt"/>
              <a:buAutoNum type="arabicPeriod"/>
            </a:pPr>
            <a:r>
              <a:rPr lang="en-US" dirty="0">
                <a:latin typeface="Segoe"/>
              </a:rPr>
              <a:t>Click </a:t>
            </a:r>
            <a:r>
              <a:rPr lang="en-US" b="1" dirty="0">
                <a:latin typeface="Segoe"/>
              </a:rPr>
              <a:t>Application Management</a:t>
            </a:r>
            <a:r>
              <a:rPr lang="en-US" dirty="0">
                <a:latin typeface="Segoe"/>
              </a:rPr>
              <a:t>, then click </a:t>
            </a:r>
            <a:r>
              <a:rPr lang="en-US" b="1" dirty="0">
                <a:latin typeface="Segoe"/>
              </a:rPr>
              <a:t>Web Applications </a:t>
            </a:r>
            <a:r>
              <a:rPr lang="en-US" dirty="0">
                <a:latin typeface="Segoe"/>
              </a:rPr>
              <a:t>&gt; </a:t>
            </a:r>
            <a:r>
              <a:rPr lang="en-US" b="1" dirty="0">
                <a:latin typeface="Segoe"/>
              </a:rPr>
              <a:t>Configure alternate access mappings</a:t>
            </a:r>
            <a:r>
              <a:rPr lang="en-US" dirty="0">
                <a:latin typeface="Segoe"/>
              </a:rPr>
              <a:t>. </a:t>
            </a:r>
          </a:p>
          <a:p>
            <a:pPr marL="224325" indent="-224325">
              <a:buFont typeface="+mj-lt"/>
              <a:buAutoNum type="arabicPeriod"/>
            </a:pPr>
            <a:r>
              <a:rPr lang="en-US" dirty="0">
                <a:latin typeface="Segoe"/>
              </a:rPr>
              <a:t>Click </a:t>
            </a:r>
            <a:r>
              <a:rPr lang="en-US" b="1" dirty="0">
                <a:latin typeface="Segoe"/>
              </a:rPr>
              <a:t>Add Internal URLs</a:t>
            </a:r>
            <a:r>
              <a:rPr lang="en-US" dirty="0">
                <a:latin typeface="Segoe"/>
              </a:rPr>
              <a:t>. </a:t>
            </a:r>
          </a:p>
          <a:p>
            <a:pPr marL="224325" indent="-224325">
              <a:buFont typeface="+mj-lt"/>
              <a:buAutoNum type="arabicPeriod"/>
            </a:pPr>
            <a:r>
              <a:rPr lang="en-US" dirty="0">
                <a:latin typeface="Segoe"/>
              </a:rPr>
              <a:t>In </a:t>
            </a:r>
            <a:r>
              <a:rPr lang="en-US" b="1" dirty="0">
                <a:latin typeface="Segoe"/>
              </a:rPr>
              <a:t>Alternate Access Mapping Collection</a:t>
            </a:r>
            <a:r>
              <a:rPr lang="en-US" dirty="0">
                <a:latin typeface="Segoe"/>
              </a:rPr>
              <a:t>, select "Change Alternate Access Mapping Collection", then select "</a:t>
            </a:r>
            <a:r>
              <a:rPr lang="en-US" dirty="0" err="1">
                <a:latin typeface="Segoe"/>
              </a:rPr>
              <a:t>DynamicsAX</a:t>
            </a:r>
            <a:r>
              <a:rPr lang="en-US" dirty="0">
                <a:latin typeface="Segoe"/>
              </a:rPr>
              <a:t>". </a:t>
            </a:r>
          </a:p>
          <a:p>
            <a:pPr marL="224325" indent="-224325">
              <a:buFont typeface="+mj-lt"/>
              <a:buAutoNum type="arabicPeriod"/>
            </a:pPr>
            <a:r>
              <a:rPr lang="en-US" dirty="0">
                <a:latin typeface="Segoe"/>
              </a:rPr>
              <a:t>In </a:t>
            </a:r>
            <a:r>
              <a:rPr lang="en-US" b="1" dirty="0">
                <a:latin typeface="Segoe"/>
              </a:rPr>
              <a:t>URL protocol</a:t>
            </a:r>
            <a:r>
              <a:rPr lang="en-US" dirty="0">
                <a:latin typeface="Segoe"/>
              </a:rPr>
              <a:t>,</a:t>
            </a:r>
            <a:r>
              <a:rPr lang="en-US" b="1" dirty="0">
                <a:latin typeface="Segoe"/>
              </a:rPr>
              <a:t> host</a:t>
            </a:r>
            <a:r>
              <a:rPr lang="en-US" dirty="0">
                <a:latin typeface="Segoe"/>
              </a:rPr>
              <a:t>, </a:t>
            </a:r>
            <a:r>
              <a:rPr lang="en-US" b="1" dirty="0">
                <a:latin typeface="Segoe"/>
              </a:rPr>
              <a:t>and port</a:t>
            </a:r>
            <a:r>
              <a:rPr lang="en-US" dirty="0">
                <a:latin typeface="Segoe"/>
              </a:rPr>
              <a:t>, type "https://dynamicsax.contoso.com/", then click </a:t>
            </a:r>
            <a:r>
              <a:rPr lang="en-US" b="1" dirty="0">
                <a:latin typeface="Segoe"/>
              </a:rPr>
              <a:t>Save</a:t>
            </a:r>
            <a:r>
              <a:rPr lang="en-US" dirty="0">
                <a:latin typeface="Segoe"/>
              </a:rPr>
              <a:t>.  </a:t>
            </a:r>
          </a:p>
          <a:p>
            <a:pPr marL="224325" indent="-224325">
              <a:buFont typeface="+mj-lt"/>
              <a:buAutoNum type="arabicPeriod"/>
            </a:pPr>
            <a:r>
              <a:rPr lang="en-US" dirty="0">
                <a:latin typeface="Segoe"/>
              </a:rPr>
              <a:t>Click </a:t>
            </a:r>
            <a:r>
              <a:rPr lang="en-US" b="1" dirty="0">
                <a:latin typeface="Segoe"/>
              </a:rPr>
              <a:t>Start </a:t>
            </a:r>
            <a:r>
              <a:rPr lang="en-US" dirty="0">
                <a:latin typeface="Segoe"/>
              </a:rPr>
              <a:t>&gt;</a:t>
            </a:r>
            <a:r>
              <a:rPr lang="en-US" b="1" dirty="0">
                <a:latin typeface="Segoe"/>
              </a:rPr>
              <a:t> Administrative Tools</a:t>
            </a:r>
            <a:r>
              <a:rPr lang="en-US" dirty="0">
                <a:latin typeface="Segoe"/>
              </a:rPr>
              <a:t>, and then click </a:t>
            </a:r>
            <a:r>
              <a:rPr lang="en-US" b="1" dirty="0">
                <a:latin typeface="Segoe"/>
              </a:rPr>
              <a:t>Internet Information Services (IIS) Manager</a:t>
            </a:r>
            <a:r>
              <a:rPr lang="en-US" dirty="0">
                <a:latin typeface="Segoe"/>
              </a:rPr>
              <a:t>. </a:t>
            </a:r>
          </a:p>
          <a:p>
            <a:pPr marL="224325" indent="-224325">
              <a:buFont typeface="+mj-lt"/>
              <a:buAutoNum type="arabicPeriod"/>
            </a:pPr>
            <a:r>
              <a:rPr lang="en-US" dirty="0">
                <a:latin typeface="Segoe"/>
              </a:rPr>
              <a:t>Select </a:t>
            </a:r>
            <a:r>
              <a:rPr lang="en-US" b="1" dirty="0" err="1" smtClean="0">
                <a:latin typeface="Segoe"/>
              </a:rPr>
              <a:t>DynamicsAX</a:t>
            </a:r>
            <a:r>
              <a:rPr lang="en-US" dirty="0" smtClean="0">
                <a:latin typeface="Segoe"/>
              </a:rPr>
              <a:t> </a:t>
            </a:r>
            <a:r>
              <a:rPr lang="en-US" dirty="0">
                <a:latin typeface="Segoe"/>
              </a:rPr>
              <a:t>from the list of websites on the left pane, then click </a:t>
            </a:r>
            <a:r>
              <a:rPr lang="en-US" b="1" dirty="0">
                <a:latin typeface="Segoe"/>
              </a:rPr>
              <a:t>Bindings</a:t>
            </a:r>
            <a:r>
              <a:rPr lang="en-US" dirty="0">
                <a:latin typeface="Segoe"/>
              </a:rPr>
              <a:t> from the right pane. </a:t>
            </a:r>
          </a:p>
          <a:p>
            <a:pPr marL="224325" indent="-224325">
              <a:buFont typeface="+mj-lt"/>
              <a:buAutoNum type="arabicPeriod"/>
            </a:pPr>
            <a:r>
              <a:rPr lang="en-US" dirty="0">
                <a:latin typeface="Segoe"/>
              </a:rPr>
              <a:t>Click </a:t>
            </a:r>
            <a:r>
              <a:rPr lang="en-US" b="1" dirty="0">
                <a:latin typeface="Segoe"/>
              </a:rPr>
              <a:t>Add</a:t>
            </a:r>
            <a:r>
              <a:rPr lang="en-US" dirty="0">
                <a:latin typeface="Segoe"/>
              </a:rPr>
              <a:t>, then </a:t>
            </a:r>
          </a:p>
          <a:p>
            <a:pPr marL="224325" indent="-224325">
              <a:buFont typeface="+mj-lt"/>
              <a:buAutoNum type="arabicPeriod"/>
            </a:pPr>
            <a:r>
              <a:rPr lang="en-US" dirty="0">
                <a:latin typeface="Segoe"/>
              </a:rPr>
              <a:t>In </a:t>
            </a:r>
            <a:r>
              <a:rPr lang="en-US" b="1" dirty="0">
                <a:latin typeface="Segoe"/>
              </a:rPr>
              <a:t>Type</a:t>
            </a:r>
            <a:r>
              <a:rPr lang="en-US" dirty="0">
                <a:latin typeface="Segoe"/>
              </a:rPr>
              <a:t>, select "https", and in </a:t>
            </a:r>
            <a:r>
              <a:rPr lang="en-US" b="1" dirty="0">
                <a:latin typeface="Segoe"/>
              </a:rPr>
              <a:t>SSL certificate</a:t>
            </a:r>
            <a:r>
              <a:rPr lang="en-US" dirty="0">
                <a:latin typeface="Segoe"/>
              </a:rPr>
              <a:t>, select one of the available certificates. </a:t>
            </a:r>
          </a:p>
          <a:p>
            <a:pPr marL="224325" indent="-224325">
              <a:buFont typeface="+mj-lt"/>
              <a:buAutoNum type="arabicPeriod"/>
            </a:pPr>
            <a:r>
              <a:rPr lang="en-US" dirty="0">
                <a:latin typeface="Segoe"/>
              </a:rPr>
              <a:t>Click </a:t>
            </a:r>
            <a:r>
              <a:rPr lang="en-US" b="1" dirty="0">
                <a:latin typeface="Segoe"/>
              </a:rPr>
              <a:t>OK</a:t>
            </a:r>
            <a:r>
              <a:rPr lang="en-US" dirty="0">
                <a:latin typeface="Segoe"/>
              </a:rPr>
              <a:t>, then click </a:t>
            </a:r>
            <a:r>
              <a:rPr lang="en-US" b="1" dirty="0">
                <a:latin typeface="Segoe"/>
              </a:rPr>
              <a:t>Close</a:t>
            </a:r>
            <a:r>
              <a:rPr lang="en-US" dirty="0">
                <a:latin typeface="Segoe"/>
              </a:rPr>
              <a:t>. </a:t>
            </a:r>
          </a:p>
          <a:p>
            <a:pPr marL="224325" indent="-224325">
              <a:buFont typeface="+mj-lt"/>
              <a:buAutoNum type="arabicPeriod"/>
            </a:pPr>
            <a:r>
              <a:rPr lang="en-US" dirty="0">
                <a:latin typeface="Segoe"/>
              </a:rPr>
              <a:t>Click </a:t>
            </a:r>
            <a:r>
              <a:rPr lang="en-US" b="1" dirty="0">
                <a:latin typeface="Segoe"/>
              </a:rPr>
              <a:t>Browse *</a:t>
            </a:r>
            <a:r>
              <a:rPr lang="en-US" dirty="0">
                <a:latin typeface="Segoe"/>
              </a:rPr>
              <a:t>:</a:t>
            </a:r>
            <a:r>
              <a:rPr lang="en-US" b="1" dirty="0">
                <a:latin typeface="Segoe"/>
              </a:rPr>
              <a:t>443 (https)</a:t>
            </a:r>
            <a:r>
              <a:rPr lang="en-US" dirty="0">
                <a:latin typeface="Segoe"/>
              </a:rPr>
              <a:t> from the right pane. </a:t>
            </a:r>
          </a:p>
        </p:txBody>
      </p:sp>
      <p:sp>
        <p:nvSpPr>
          <p:cNvPr id="2" name="TextBox 1"/>
          <p:cNvSpPr txBox="1"/>
          <p:nvPr/>
        </p:nvSpPr>
        <p:spPr>
          <a:xfrm>
            <a:off x="-4038600" y="7299960"/>
            <a:ext cx="3749040" cy="584775"/>
          </a:xfrm>
          <a:prstGeom prst="rect">
            <a:avLst/>
          </a:prstGeom>
          <a:solidFill>
            <a:schemeClr val="accent6">
              <a:lumMod val="20000"/>
              <a:lumOff val="80000"/>
            </a:schemeClr>
          </a:solidFill>
        </p:spPr>
        <p:txBody>
          <a:bodyPr wrap="square" rtlCol="0">
            <a:spAutoFit/>
          </a:bodyPr>
          <a:lstStyle/>
          <a:p>
            <a:r>
              <a:rPr lang="en-US" sz="1600" dirty="0" smtClean="0"/>
              <a:t>Step no 9 seems to be having incomplete information. Kindly verify.</a:t>
            </a:r>
            <a:endParaRPr lang="en-US" sz="1600" dirty="0"/>
          </a:p>
        </p:txBody>
      </p:sp>
    </p:spTree>
    <p:extLst>
      <p:ext uri="{BB962C8B-B14F-4D97-AF65-F5344CB8AC3E}">
        <p14:creationId xmlns:p14="http://schemas.microsoft.com/office/powerpoint/2010/main" val="40037341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idx="1"/>
          </p:nvPr>
        </p:nvSpPr>
        <p:spPr/>
        <p:txBody>
          <a:bodyPr/>
          <a:lstStyle/>
          <a:p>
            <a:r>
              <a:rPr lang="en-US" b="1" dirty="0"/>
              <a:t>Configure a Traditional Perimeter Network for Enterprise Portal</a:t>
            </a:r>
          </a:p>
          <a:p>
            <a:r>
              <a:rPr lang="en-US" dirty="0"/>
              <a:t>This topic describes how to set up a traditional perimeter network to support Enterprise Portal. A traditional perimeter network enhances the security of the Enterprise Portal configuration by using two firewalls and two domain controllers to restrict access to Microsoft Dynamics AX data. This topic also describes how to configure ports on the firewall devices and establish the appropriate trust level between domain controllers</a:t>
            </a:r>
          </a:p>
          <a:p>
            <a:endParaRPr lang="en-US" dirty="0" smtClean="0"/>
          </a:p>
          <a:p>
            <a:endParaRPr lang="en-US" dirty="0"/>
          </a:p>
          <a:p>
            <a:endParaRPr lang="en-US" dirty="0"/>
          </a:p>
          <a:p>
            <a:r>
              <a:rPr lang="en-US" dirty="0"/>
              <a:t>Although a traditional perimeter network is recommended, you also can set up a standard perimeter network using Microsoft ISA Server and a single firewall device. For more information, refer to the Configure a Standard Perimeter Network for Enterprise Portal topic.</a:t>
            </a:r>
          </a:p>
          <a:p>
            <a:r>
              <a:rPr lang="en-US" dirty="0"/>
              <a:t>A traditional perimeter network contains two Microsoft Active Directory® directory service domain controllers separated by firewall devices in two distinct networks, as shown in the following figure</a:t>
            </a:r>
            <a:r>
              <a:rPr lang="en-US" dirty="0" smtClean="0"/>
              <a: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2" name="Rectangle 1"/>
          <p:cNvSpPr/>
          <p:nvPr/>
        </p:nvSpPr>
        <p:spPr>
          <a:xfrm>
            <a:off x="901700" y="5199331"/>
            <a:ext cx="5080000" cy="610223"/>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IN" sz="1100" b="1" dirty="0">
                <a:solidFill>
                  <a:srgbClr val="000000"/>
                </a:solidFill>
              </a:rPr>
              <a:t>Caution: </a:t>
            </a:r>
            <a:r>
              <a:rPr lang="en-IN" sz="1100" dirty="0">
                <a:solidFill>
                  <a:srgbClr val="000000"/>
                </a:solidFill>
              </a:rPr>
              <a:t>If you do not have experience setting up and configuring network security, contact your Microsoft Certified Partner for assistance. If you do not set up the perimeter network correctly, your system might be vulnerable to security threats</a:t>
            </a:r>
            <a:r>
              <a:rPr lang="en-IN" sz="1100" dirty="0" smtClean="0">
                <a:solidFill>
                  <a:srgbClr val="000000"/>
                </a:solidFill>
              </a:rPr>
              <a:t>.</a:t>
            </a:r>
            <a:endParaRPr lang="en-IN" sz="1100" dirty="0">
              <a:solidFill>
                <a:srgbClr val="000000"/>
              </a:solidFill>
            </a:endParaRPr>
          </a:p>
        </p:txBody>
      </p:sp>
    </p:spTree>
    <p:extLst>
      <p:ext uri="{BB962C8B-B14F-4D97-AF65-F5344CB8AC3E}">
        <p14:creationId xmlns:p14="http://schemas.microsoft.com/office/powerpoint/2010/main" val="8115394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idx="1"/>
          </p:nvPr>
        </p:nvSpPr>
        <p:spPr/>
        <p:txBody>
          <a:bodyPr/>
          <a:lstStyle/>
          <a:p>
            <a:r>
              <a:rPr lang="en-US" b="1" dirty="0">
                <a:latin typeface="Segoe"/>
              </a:rPr>
              <a:t>Procedure: Configure External Web Users</a:t>
            </a:r>
          </a:p>
          <a:p>
            <a:r>
              <a:rPr lang="en-US" dirty="0">
                <a:latin typeface="Segoe"/>
              </a:rPr>
              <a:t>Once you have configured the perimeter network, you can use the </a:t>
            </a:r>
            <a:r>
              <a:rPr lang="en-US" b="1" dirty="0">
                <a:latin typeface="Segoe"/>
              </a:rPr>
              <a:t>External web users</a:t>
            </a:r>
            <a:r>
              <a:rPr lang="en-US" dirty="0">
                <a:latin typeface="Segoe"/>
              </a:rPr>
              <a:t> form to specify how external users, such as customers and vendors, connect to external-facing Enterprise Portal for Microsoft Dynamics AX sites.  To configure external web users, follow these steps.</a:t>
            </a:r>
          </a:p>
          <a:p>
            <a:pPr marL="224325" indent="-224325">
              <a:buFont typeface="+mj-lt"/>
              <a:buAutoNum type="arabicPeriod"/>
            </a:pPr>
            <a:r>
              <a:rPr lang="en-US" dirty="0" smtClean="0">
                <a:latin typeface="Segoe"/>
              </a:rPr>
              <a:t>Open </a:t>
            </a:r>
            <a:r>
              <a:rPr lang="en-US" b="1" dirty="0">
                <a:latin typeface="Segoe"/>
              </a:rPr>
              <a:t>System administration </a:t>
            </a:r>
            <a:r>
              <a:rPr lang="en-US" dirty="0">
                <a:latin typeface="Segoe"/>
              </a:rPr>
              <a:t>&gt;</a:t>
            </a:r>
            <a:r>
              <a:rPr lang="en-US" b="1" dirty="0">
                <a:latin typeface="Segoe"/>
              </a:rPr>
              <a:t> Common </a:t>
            </a:r>
            <a:r>
              <a:rPr lang="en-US" dirty="0">
                <a:latin typeface="Segoe"/>
              </a:rPr>
              <a:t>&gt; </a:t>
            </a:r>
            <a:r>
              <a:rPr lang="en-US" b="1" dirty="0">
                <a:latin typeface="Segoe"/>
              </a:rPr>
              <a:t>Users </a:t>
            </a:r>
            <a:r>
              <a:rPr lang="en-US" dirty="0">
                <a:latin typeface="Segoe"/>
              </a:rPr>
              <a:t>&gt;</a:t>
            </a:r>
            <a:r>
              <a:rPr lang="en-US" b="1" dirty="0">
                <a:latin typeface="Segoe"/>
              </a:rPr>
              <a:t> External web users</a:t>
            </a:r>
            <a:r>
              <a:rPr lang="en-US" dirty="0">
                <a:latin typeface="Segoe"/>
              </a:rPr>
              <a:t>. </a:t>
            </a:r>
          </a:p>
          <a:p>
            <a:pPr marL="224325" indent="-224325">
              <a:buFont typeface="+mj-lt"/>
              <a:buAutoNum type="arabicPeriod"/>
            </a:pPr>
            <a:r>
              <a:rPr lang="en-US" dirty="0">
                <a:latin typeface="Segoe"/>
              </a:rPr>
              <a:t>Select one of the following options: </a:t>
            </a:r>
          </a:p>
          <a:p>
            <a:pPr marL="224325" indent="-224325">
              <a:buFont typeface="+mj-lt"/>
              <a:buAutoNum type="arabicPeriod"/>
            </a:pPr>
            <a:r>
              <a:rPr lang="en-US" dirty="0">
                <a:latin typeface="Segoe"/>
              </a:rPr>
              <a:t>External users will not access the Enterprise Portal: Select this option if external users will not access Enterprise Portal. </a:t>
            </a:r>
          </a:p>
          <a:p>
            <a:pPr marL="224325" indent="-224325">
              <a:buFont typeface="+mj-lt"/>
              <a:buAutoNum type="arabicPeriod"/>
            </a:pPr>
            <a:r>
              <a:rPr lang="en-US" dirty="0">
                <a:latin typeface="Segoe"/>
              </a:rPr>
              <a:t>If the Basic perimeter network option is selected, enter the domain controller that contains the external users in the </a:t>
            </a:r>
            <a:r>
              <a:rPr lang="en-US" b="1" dirty="0">
                <a:latin typeface="Segoe"/>
              </a:rPr>
              <a:t>Active Directory domain controller name for the perimeter network</a:t>
            </a:r>
            <a:r>
              <a:rPr lang="en-US" dirty="0">
                <a:latin typeface="Segoe"/>
              </a:rPr>
              <a:t> field.</a:t>
            </a:r>
          </a:p>
          <a:p>
            <a:pPr marL="224325" indent="-224325">
              <a:buFont typeface="+mj-lt"/>
              <a:buAutoNum type="arabicPeriod"/>
            </a:pPr>
            <a:r>
              <a:rPr lang="en-US" dirty="0">
                <a:latin typeface="Segoe"/>
              </a:rPr>
              <a:t>Standard perimeter network: Select this option if you have set up your Internet-facing topology as a Standard Perimeter Network. </a:t>
            </a:r>
          </a:p>
          <a:p>
            <a:pPr marL="224325" indent="-224325">
              <a:buFont typeface="+mj-lt"/>
              <a:buAutoNum type="arabicPeriod"/>
            </a:pPr>
            <a:r>
              <a:rPr lang="en-US" dirty="0">
                <a:latin typeface="Segoe"/>
              </a:rPr>
              <a:t>Basic perimeter network: Select this option if you have set up your Internet-facing topology as a traditional perimeter network.</a:t>
            </a:r>
          </a:p>
          <a:p>
            <a:pPr marL="224325" indent="-224325">
              <a:buFont typeface="+mj-lt"/>
              <a:buAutoNum type="arabicPeriod"/>
            </a:pPr>
            <a:r>
              <a:rPr lang="en-US" dirty="0">
                <a:latin typeface="Segoe"/>
              </a:rPr>
              <a:t>If the </a:t>
            </a:r>
            <a:r>
              <a:rPr lang="en-US" b="1" dirty="0">
                <a:latin typeface="Segoe"/>
              </a:rPr>
              <a:t>Standard perimeter network option</a:t>
            </a:r>
            <a:r>
              <a:rPr lang="en-US" dirty="0">
                <a:latin typeface="Segoe"/>
              </a:rPr>
              <a:t> is selected, enter the </a:t>
            </a:r>
            <a:r>
              <a:rPr lang="en-US" b="1" dirty="0">
                <a:latin typeface="Segoe"/>
              </a:rPr>
              <a:t>Active Directory organizational unit for external users</a:t>
            </a:r>
            <a:r>
              <a:rPr lang="en-US" dirty="0">
                <a:latin typeface="Segoe"/>
              </a:rPr>
              <a:t> and </a:t>
            </a:r>
            <a:r>
              <a:rPr lang="en-US" b="1" dirty="0">
                <a:latin typeface="Segoe"/>
              </a:rPr>
              <a:t>Active Directory security group for external users</a:t>
            </a:r>
            <a:r>
              <a:rPr lang="en-US" dirty="0">
                <a:latin typeface="Segoe"/>
              </a:rPr>
              <a:t>. </a:t>
            </a:r>
            <a:endParaRPr lang="en-US" dirty="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
        <p:nvSpPr>
          <p:cNvPr id="6" name="Slide Image Placeholder 5"/>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30727923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349200"/>
            <a:ext cx="6096000" cy="8398800"/>
          </a:xfrm>
        </p:spPr>
        <p:txBody>
          <a:bodyPr/>
          <a:lstStyle/>
          <a:p>
            <a:r>
              <a:rPr lang="en-US" b="1" dirty="0">
                <a:latin typeface="Segoe"/>
              </a:rPr>
              <a:t>Procedure: Specify User Relations</a:t>
            </a:r>
          </a:p>
          <a:p>
            <a:r>
              <a:rPr lang="en-US" dirty="0">
                <a:latin typeface="Segoe"/>
              </a:rPr>
              <a:t>To specify a user relation for a vendor or worker, follow these steps.</a:t>
            </a:r>
          </a:p>
          <a:p>
            <a:pPr marL="224325" indent="-224325">
              <a:buFont typeface="+mj-lt"/>
              <a:buAutoNum type="arabicPeriod"/>
            </a:pPr>
            <a:r>
              <a:rPr lang="en-US" dirty="0">
                <a:latin typeface="Segoe"/>
              </a:rPr>
              <a:t>Open </a:t>
            </a:r>
            <a:r>
              <a:rPr lang="en-US" b="1" dirty="0">
                <a:latin typeface="Segoe"/>
              </a:rPr>
              <a:t>System administration</a:t>
            </a:r>
            <a:r>
              <a:rPr lang="en-US" dirty="0">
                <a:latin typeface="Segoe"/>
              </a:rPr>
              <a:t> &gt; </a:t>
            </a:r>
            <a:r>
              <a:rPr lang="en-US" b="1" dirty="0">
                <a:latin typeface="Segoe"/>
              </a:rPr>
              <a:t>Common</a:t>
            </a:r>
            <a:r>
              <a:rPr lang="en-US" dirty="0">
                <a:latin typeface="Segoe"/>
              </a:rPr>
              <a:t> &gt; </a:t>
            </a:r>
            <a:r>
              <a:rPr lang="en-US" b="1" dirty="0">
                <a:latin typeface="Segoe"/>
              </a:rPr>
              <a:t>Users</a:t>
            </a:r>
            <a:r>
              <a:rPr lang="en-US" dirty="0">
                <a:latin typeface="Segoe"/>
              </a:rPr>
              <a:t> &gt; </a:t>
            </a:r>
            <a:r>
              <a:rPr lang="en-US" b="1" dirty="0">
                <a:latin typeface="Segoe"/>
              </a:rPr>
              <a:t>User relations</a:t>
            </a:r>
            <a:r>
              <a:rPr lang="en-US" dirty="0">
                <a:latin typeface="Segoe"/>
              </a:rPr>
              <a:t>. </a:t>
            </a:r>
          </a:p>
          <a:p>
            <a:pPr marL="224325" indent="-224325">
              <a:buFont typeface="+mj-lt"/>
              <a:buAutoNum type="arabicPeriod"/>
            </a:pPr>
            <a:r>
              <a:rPr lang="en-US" dirty="0">
                <a:latin typeface="Segoe"/>
              </a:rPr>
              <a:t>Click </a:t>
            </a:r>
            <a:r>
              <a:rPr lang="en-US" b="1" dirty="0">
                <a:latin typeface="Segoe"/>
              </a:rPr>
              <a:t>New</a:t>
            </a:r>
            <a:r>
              <a:rPr lang="en-US" dirty="0">
                <a:latin typeface="Segoe"/>
              </a:rPr>
              <a:t>. </a:t>
            </a:r>
          </a:p>
          <a:p>
            <a:pPr marL="224325" indent="-224325">
              <a:buFont typeface="+mj-lt"/>
              <a:buAutoNum type="arabicPeriod"/>
            </a:pPr>
            <a:r>
              <a:rPr lang="en-US" dirty="0">
                <a:latin typeface="Segoe"/>
              </a:rPr>
              <a:t>In the </a:t>
            </a:r>
            <a:r>
              <a:rPr lang="en-US" b="1" dirty="0">
                <a:latin typeface="Segoe"/>
              </a:rPr>
              <a:t>Person</a:t>
            </a:r>
            <a:r>
              <a:rPr lang="en-US" dirty="0">
                <a:latin typeface="Segoe"/>
              </a:rPr>
              <a:t> list, select the person, and then click </a:t>
            </a:r>
            <a:r>
              <a:rPr lang="en-US" b="1" dirty="0">
                <a:latin typeface="Segoe"/>
              </a:rPr>
              <a:t>OK</a:t>
            </a:r>
            <a:r>
              <a:rPr lang="en-US" dirty="0">
                <a:latin typeface="Segoe"/>
              </a:rPr>
              <a:t>. </a:t>
            </a:r>
          </a:p>
          <a:p>
            <a:pPr marL="224325" indent="-224325">
              <a:buFont typeface="+mj-lt"/>
              <a:buAutoNum type="arabicPeriod"/>
            </a:pPr>
            <a:r>
              <a:rPr lang="en-US" dirty="0">
                <a:latin typeface="Segoe"/>
              </a:rPr>
              <a:t>In the </a:t>
            </a:r>
            <a:r>
              <a:rPr lang="en-US" b="1" dirty="0">
                <a:latin typeface="Segoe"/>
              </a:rPr>
              <a:t>User ID</a:t>
            </a:r>
            <a:r>
              <a:rPr lang="en-US" dirty="0">
                <a:latin typeface="Segoe"/>
              </a:rPr>
              <a:t> list, select the Microsoft Dynamics AX user ID for this relation. If you do not see the user ID that you want to assign, verify that the ID was added to the list of Microsoft Dynamics AX users. </a:t>
            </a:r>
          </a:p>
          <a:p>
            <a:pPr marL="224325" indent="-224325">
              <a:buFont typeface="+mj-lt"/>
              <a:buAutoNum type="arabicPeriod"/>
            </a:pPr>
            <a:r>
              <a:rPr lang="en-US" dirty="0">
                <a:latin typeface="Segoe"/>
              </a:rPr>
              <a:t>If the user is external to your business or organization, such as a customer or partner, click the </a:t>
            </a:r>
            <a:r>
              <a:rPr lang="en-US" b="1" dirty="0">
                <a:latin typeface="Segoe"/>
              </a:rPr>
              <a:t>Add button</a:t>
            </a:r>
            <a:r>
              <a:rPr lang="en-US" dirty="0">
                <a:latin typeface="Segoe"/>
              </a:rPr>
              <a:t> under </a:t>
            </a:r>
            <a:r>
              <a:rPr lang="en-US" b="1" dirty="0">
                <a:latin typeface="Segoe"/>
              </a:rPr>
              <a:t>External relations</a:t>
            </a:r>
            <a:r>
              <a:rPr lang="en-US" dirty="0">
                <a:latin typeface="Segoe"/>
              </a:rPr>
              <a:t>. </a:t>
            </a:r>
          </a:p>
          <a:p>
            <a:pPr marL="224325" indent="-224325">
              <a:buFont typeface="+mj-lt"/>
              <a:buAutoNum type="arabicPeriod"/>
            </a:pPr>
            <a:r>
              <a:rPr lang="en-US" dirty="0">
                <a:latin typeface="Segoe"/>
              </a:rPr>
              <a:t>In the </a:t>
            </a:r>
            <a:r>
              <a:rPr lang="en-US" b="1" dirty="0">
                <a:latin typeface="Segoe"/>
              </a:rPr>
              <a:t>Relationship type</a:t>
            </a:r>
            <a:r>
              <a:rPr lang="en-US" dirty="0">
                <a:latin typeface="Segoe"/>
              </a:rPr>
              <a:t> list, select the type of external relation for this user. For example, select Customer for a user who will use the customer portal, select Vendor for a user who will use the vendor portal, and select Worker for a user who will use the employee services, human resources, or shop floor control sites. </a:t>
            </a:r>
          </a:p>
          <a:p>
            <a:pPr marL="224325" indent="-224325">
              <a:buFont typeface="+mj-lt"/>
              <a:buAutoNum type="arabicPeriod"/>
            </a:pPr>
            <a:r>
              <a:rPr lang="en-US" dirty="0">
                <a:latin typeface="Segoe"/>
              </a:rPr>
              <a:t>In the </a:t>
            </a:r>
            <a:r>
              <a:rPr lang="en-US" b="1" dirty="0">
                <a:latin typeface="Segoe"/>
              </a:rPr>
              <a:t>Name </a:t>
            </a:r>
            <a:r>
              <a:rPr lang="en-US" dirty="0">
                <a:latin typeface="Segoe"/>
              </a:rPr>
              <a:t>list, select the user's business or organization. For example, select the vendor account for a vendor user, customer account for a customer, or the worker id for an internal employee related site. </a:t>
            </a:r>
          </a:p>
          <a:p>
            <a:pPr marL="224325" indent="-224325">
              <a:buFont typeface="+mj-lt"/>
              <a:buAutoNum type="arabicPeriod"/>
            </a:pPr>
            <a:r>
              <a:rPr lang="en-US" dirty="0">
                <a:latin typeface="Segoe"/>
              </a:rPr>
              <a:t>Click </a:t>
            </a:r>
            <a:r>
              <a:rPr lang="en-US" b="1" dirty="0">
                <a:latin typeface="Segoe"/>
              </a:rPr>
              <a:t>Close</a:t>
            </a:r>
            <a:r>
              <a:rPr lang="en-US" dirty="0">
                <a:latin typeface="Segoe"/>
              </a:rPr>
              <a:t> to save your changes</a:t>
            </a:r>
            <a:r>
              <a:rPr lang="en-US" dirty="0" smtClean="0">
                <a:latin typeface="Segoe"/>
              </a:rPr>
              <a:t>.</a:t>
            </a:r>
            <a:endParaRPr lang="en-US" dirty="0">
              <a:latin typeface="Segoe"/>
            </a:endParaRPr>
          </a:p>
        </p:txBody>
      </p:sp>
      <p:sp>
        <p:nvSpPr>
          <p:cNvPr id="4" name="Slide Number Placeholder 3"/>
          <p:cNvSpPr>
            <a:spLocks noGrp="1"/>
          </p:cNvSpPr>
          <p:nvPr>
            <p:ph type="sldNum" sz="quarter" idx="10"/>
          </p:nvPr>
        </p:nvSpPr>
        <p:spPr/>
        <p:txBody>
          <a:bodyPr/>
          <a:lstStyle/>
          <a:p>
            <a:fld id="{675416BA-65F7-274A-AD61-D0FA78F3AA6E}" type="slidenum">
              <a:rPr lang="en-US" smtClean="0"/>
              <a:pPr/>
              <a:t>25</a:t>
            </a:fld>
            <a:endParaRPr lang="en-US" dirty="0"/>
          </a:p>
        </p:txBody>
      </p:sp>
    </p:spTree>
    <p:extLst>
      <p:ext uri="{BB962C8B-B14F-4D97-AF65-F5344CB8AC3E}">
        <p14:creationId xmlns:p14="http://schemas.microsoft.com/office/powerpoint/2010/main" val="37794738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
        <p:nvSpPr>
          <p:cNvPr id="3" name="Slide Image Placeholder 2"/>
          <p:cNvSpPr>
            <a:spLocks noGrp="1" noRot="1" noChangeAspect="1"/>
          </p:cNvSpPr>
          <p:nvPr>
            <p:ph type="sldImg"/>
          </p:nvPr>
        </p:nvSpPr>
        <p:spPr>
          <a:xfrm>
            <a:off x="381000" y="482600"/>
            <a:ext cx="6096000" cy="3429000"/>
          </a:xfrm>
        </p:spPr>
      </p:sp>
      <p:sp>
        <p:nvSpPr>
          <p:cNvPr id="8" name="Notes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23467119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otes Placeholder 8"/>
          <p:cNvSpPr>
            <a:spLocks noGrp="1"/>
          </p:cNvSpPr>
          <p:nvPr>
            <p:ph type="body" idx="1"/>
          </p:nvPr>
        </p:nvSpPr>
        <p:spPr/>
        <p:txBody>
          <a:bodyPr/>
          <a:lstStyle/>
          <a:p>
            <a:r>
              <a:rPr lang="en-US" b="1" dirty="0">
                <a:latin typeface="Segoe"/>
              </a:rPr>
              <a:t>Procedure: Select Default Profiles for Role Centers</a:t>
            </a:r>
          </a:p>
          <a:p>
            <a:r>
              <a:rPr lang="en-US" dirty="0">
                <a:latin typeface="Segoe"/>
              </a:rPr>
              <a:t>Microsoft Dynamics AX includes several default user profiles that are available for various roles in the organization, such as the chief financial officer or accounting manager. These profiles contain role-specific information and determine the content that is displayed on Role Center pages. </a:t>
            </a:r>
          </a:p>
          <a:p>
            <a:r>
              <a:rPr lang="en-US" dirty="0">
                <a:latin typeface="Segoe"/>
              </a:rPr>
              <a:t>Before you can assign users to profiles, you must select the profiles that are used in each company. You can select additional profiles at any time. </a:t>
            </a:r>
          </a:p>
          <a:p>
            <a:pPr marL="224325" indent="-224325">
              <a:buFont typeface="+mj-lt"/>
              <a:buAutoNum type="arabicPeriod"/>
            </a:pPr>
            <a:r>
              <a:rPr lang="en-US" dirty="0">
                <a:latin typeface="Segoe"/>
              </a:rPr>
              <a:t>Open the Microsoft Dynamics AX client. </a:t>
            </a:r>
          </a:p>
          <a:p>
            <a:pPr marL="224325" indent="-224325">
              <a:buFont typeface="+mj-lt"/>
              <a:buAutoNum type="arabicPeriod"/>
            </a:pPr>
            <a:r>
              <a:rPr lang="en-US" dirty="0">
                <a:latin typeface="Segoe"/>
              </a:rPr>
              <a:t>Switch to the company where you want to select profiles.</a:t>
            </a:r>
          </a:p>
          <a:p>
            <a:pPr marL="224325" indent="-224325">
              <a:buFont typeface="+mj-lt"/>
              <a:buAutoNum type="arabicPeriod"/>
            </a:pPr>
            <a:r>
              <a:rPr lang="en-US" dirty="0">
                <a:latin typeface="Segoe"/>
              </a:rPr>
              <a:t>Open </a:t>
            </a:r>
            <a:r>
              <a:rPr lang="en-US" b="1" dirty="0">
                <a:latin typeface="Segoe"/>
              </a:rPr>
              <a:t>Organization administration</a:t>
            </a:r>
            <a:r>
              <a:rPr lang="en-US" dirty="0">
                <a:latin typeface="Segoe"/>
              </a:rPr>
              <a:t> &gt; </a:t>
            </a:r>
            <a:r>
              <a:rPr lang="en-US" b="1" dirty="0">
                <a:latin typeface="Segoe"/>
              </a:rPr>
              <a:t>Setup</a:t>
            </a:r>
            <a:r>
              <a:rPr lang="en-US" dirty="0">
                <a:latin typeface="Segoe"/>
              </a:rPr>
              <a:t> &gt; </a:t>
            </a:r>
            <a:r>
              <a:rPr lang="en-US" b="1" dirty="0">
                <a:latin typeface="Segoe"/>
              </a:rPr>
              <a:t>Role center</a:t>
            </a:r>
            <a:r>
              <a:rPr lang="en-US" dirty="0">
                <a:latin typeface="Segoe"/>
              </a:rPr>
              <a:t> &gt; </a:t>
            </a:r>
            <a:r>
              <a:rPr lang="en-US" b="1" dirty="0">
                <a:latin typeface="Segoe"/>
              </a:rPr>
              <a:t>Initialize role center profiles</a:t>
            </a:r>
            <a:r>
              <a:rPr lang="en-US" dirty="0">
                <a:latin typeface="Segoe"/>
              </a:rPr>
              <a:t>. </a:t>
            </a:r>
          </a:p>
          <a:p>
            <a:pPr marL="224325" indent="-224325">
              <a:buFont typeface="+mj-lt"/>
              <a:buAutoNum type="arabicPeriod"/>
            </a:pPr>
            <a:r>
              <a:rPr lang="en-US" dirty="0">
                <a:latin typeface="Segoe"/>
              </a:rPr>
              <a:t>Select the profiles that you want to use. Each profile requires a license. If you select a profile and your business or organization did not purchase the license, the role center page returns an error when a user attempts to view it. </a:t>
            </a:r>
          </a:p>
          <a:p>
            <a:pPr marL="224325" indent="-224325">
              <a:buFont typeface="+mj-lt"/>
              <a:buAutoNum type="arabicPeriod"/>
            </a:pPr>
            <a:r>
              <a:rPr lang="en-US" dirty="0">
                <a:latin typeface="Segoe"/>
              </a:rPr>
              <a:t>Click </a:t>
            </a:r>
            <a:r>
              <a:rPr lang="en-US" b="1" dirty="0">
                <a:latin typeface="Segoe"/>
              </a:rPr>
              <a:t>OK</a:t>
            </a:r>
            <a:r>
              <a:rPr lang="en-US" dirty="0">
                <a:latin typeface="Segoe"/>
              </a:rPr>
              <a:t>. </a:t>
            </a:r>
            <a:endParaRPr lang="en-US" b="1" dirty="0">
              <a:latin typeface="Segoe"/>
            </a:endParaRPr>
          </a:p>
          <a:p>
            <a:r>
              <a:rPr lang="en-US" b="1" dirty="0">
                <a:latin typeface="Segoe"/>
              </a:rPr>
              <a:t>Procedure: Assign Users to Role Center Profiles</a:t>
            </a:r>
          </a:p>
          <a:p>
            <a:r>
              <a:rPr lang="en-US" dirty="0">
                <a:latin typeface="Segoe"/>
              </a:rPr>
              <a:t>The profile that you assign a user determines the Role Center page that is displayed when the user opens the Microsoft Dynamics AX client or Enterprise Portal for Microsoft Dynamics AX. This topic describes how to add either a single user or multiple users to a profile. </a:t>
            </a:r>
          </a:p>
          <a:p>
            <a:endParaRPr lang="en-US" b="1" i="1" dirty="0">
              <a:latin typeface="Segoe"/>
            </a:endParaRPr>
          </a:p>
          <a:p>
            <a:endParaRPr lang="en-US" dirty="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
        <p:nvSpPr>
          <p:cNvPr id="7" name="Slide Image Placeholder 6"/>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38492163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349200"/>
            <a:ext cx="6096000" cy="8398800"/>
          </a:xfrm>
        </p:spPr>
        <p:txBody>
          <a:bodyPr/>
          <a:lstStyle/>
          <a:p>
            <a:r>
              <a:rPr lang="en-US" b="1" i="1" dirty="0">
                <a:latin typeface="Segoe"/>
              </a:rPr>
              <a:t>Before you begin </a:t>
            </a:r>
          </a:p>
          <a:p>
            <a:pPr marL="224325" indent="-224325">
              <a:buFont typeface="+mj-lt"/>
              <a:buAutoNum type="arabicPeriod"/>
            </a:pPr>
            <a:r>
              <a:rPr lang="en-US" dirty="0">
                <a:latin typeface="Segoe"/>
              </a:rPr>
              <a:t>Verify that user profiles were enabled during Setup. </a:t>
            </a:r>
          </a:p>
          <a:p>
            <a:pPr marL="224325" indent="-224325">
              <a:buFont typeface="+mj-lt"/>
              <a:buAutoNum type="arabicPeriod"/>
            </a:pPr>
            <a:r>
              <a:rPr lang="en-US" dirty="0">
                <a:latin typeface="Segoe"/>
              </a:rPr>
              <a:t>Create a list of users and their corresponding profiles</a:t>
            </a:r>
            <a:r>
              <a:rPr lang="en-US" dirty="0" smtClean="0">
                <a:latin typeface="Segoe"/>
              </a:rPr>
              <a:t>.</a:t>
            </a:r>
            <a:endParaRPr lang="en-US" b="1" i="1" dirty="0">
              <a:latin typeface="Segoe"/>
            </a:endParaRPr>
          </a:p>
          <a:p>
            <a:r>
              <a:rPr lang="en-US" b="1" i="1" dirty="0">
                <a:latin typeface="Segoe"/>
              </a:rPr>
              <a:t>Assign a single user to a profile </a:t>
            </a:r>
          </a:p>
          <a:p>
            <a:pPr marL="224325" indent="-224325">
              <a:buFont typeface="+mj-lt"/>
              <a:buAutoNum type="arabicPeriod"/>
            </a:pPr>
            <a:r>
              <a:rPr lang="en-US" dirty="0">
                <a:latin typeface="Segoe"/>
              </a:rPr>
              <a:t>Open </a:t>
            </a:r>
            <a:r>
              <a:rPr lang="en-US" b="1" dirty="0">
                <a:latin typeface="Segoe"/>
              </a:rPr>
              <a:t>System administration</a:t>
            </a:r>
            <a:r>
              <a:rPr lang="en-US" dirty="0">
                <a:latin typeface="Segoe"/>
              </a:rPr>
              <a:t> &gt; </a:t>
            </a:r>
            <a:r>
              <a:rPr lang="en-US" b="1" dirty="0">
                <a:latin typeface="Segoe"/>
              </a:rPr>
              <a:t>Common</a:t>
            </a:r>
            <a:r>
              <a:rPr lang="en-US" dirty="0">
                <a:latin typeface="Segoe"/>
              </a:rPr>
              <a:t> &gt; </a:t>
            </a:r>
            <a:r>
              <a:rPr lang="en-US" b="1" dirty="0">
                <a:latin typeface="Segoe"/>
              </a:rPr>
              <a:t>Users</a:t>
            </a:r>
            <a:r>
              <a:rPr lang="en-US" dirty="0">
                <a:latin typeface="Segoe"/>
              </a:rPr>
              <a:t> &gt; </a:t>
            </a:r>
            <a:r>
              <a:rPr lang="en-US" b="1" dirty="0">
                <a:latin typeface="Segoe"/>
              </a:rPr>
              <a:t>User profiles</a:t>
            </a:r>
            <a:r>
              <a:rPr lang="en-US" dirty="0">
                <a:latin typeface="Segoe"/>
              </a:rPr>
              <a:t>. </a:t>
            </a:r>
          </a:p>
          <a:p>
            <a:pPr marL="224325" indent="-224325">
              <a:buFont typeface="+mj-lt"/>
              <a:buAutoNum type="arabicPeriod"/>
            </a:pPr>
            <a:r>
              <a:rPr lang="en-US" dirty="0">
                <a:latin typeface="Segoe"/>
              </a:rPr>
              <a:t>Select the profile that you want to assign the user to. </a:t>
            </a:r>
          </a:p>
          <a:p>
            <a:pPr marL="224325" indent="-224325">
              <a:buFont typeface="+mj-lt"/>
              <a:buAutoNum type="arabicPeriod"/>
            </a:pPr>
            <a:r>
              <a:rPr lang="en-US" dirty="0">
                <a:latin typeface="Segoe"/>
              </a:rPr>
              <a:t>Click </a:t>
            </a:r>
            <a:r>
              <a:rPr lang="en-US" b="1" dirty="0">
                <a:latin typeface="Segoe"/>
              </a:rPr>
              <a:t>Add user</a:t>
            </a:r>
            <a:r>
              <a:rPr lang="en-US" dirty="0">
                <a:latin typeface="Segoe"/>
              </a:rPr>
              <a:t>. </a:t>
            </a:r>
          </a:p>
          <a:p>
            <a:pPr marL="224325" indent="-224325">
              <a:buFont typeface="+mj-lt"/>
              <a:buAutoNum type="arabicPeriod"/>
            </a:pPr>
            <a:r>
              <a:rPr lang="en-US" dirty="0">
                <a:latin typeface="Segoe"/>
              </a:rPr>
              <a:t>Select the user in the list. </a:t>
            </a:r>
          </a:p>
          <a:p>
            <a:pPr marL="224325" indent="-224325">
              <a:buFont typeface="+mj-lt"/>
              <a:buAutoNum type="arabicPeriod"/>
            </a:pPr>
            <a:r>
              <a:rPr lang="en-US" dirty="0">
                <a:latin typeface="Segoe"/>
              </a:rPr>
              <a:t>Specify whether the profile applies to all of the companies that the user is assigned to in Microsoft Dynamics AX, or whether the profile applies only to specific companies. </a:t>
            </a:r>
          </a:p>
          <a:p>
            <a:pPr marL="224325" indent="-224325">
              <a:buFont typeface="+mj-lt"/>
              <a:buAutoNum type="arabicPeriod"/>
            </a:pPr>
            <a:r>
              <a:rPr lang="en-US" dirty="0">
                <a:latin typeface="Segoe"/>
              </a:rPr>
              <a:t>If you select </a:t>
            </a:r>
            <a:r>
              <a:rPr lang="en-US" b="1" dirty="0">
                <a:latin typeface="Segoe"/>
              </a:rPr>
              <a:t>All companies</a:t>
            </a:r>
            <a:r>
              <a:rPr lang="en-US" dirty="0">
                <a:latin typeface="Segoe"/>
              </a:rPr>
              <a:t>, the user is assigned to this profile for all companies. Therefore, the user sees the same Role Center page for all companies. </a:t>
            </a:r>
          </a:p>
          <a:p>
            <a:pPr marL="224325" indent="-224325">
              <a:buFont typeface="+mj-lt"/>
              <a:buAutoNum type="arabicPeriod"/>
            </a:pPr>
            <a:r>
              <a:rPr lang="en-US" dirty="0">
                <a:latin typeface="Segoe"/>
              </a:rPr>
              <a:t>If you select </a:t>
            </a:r>
            <a:r>
              <a:rPr lang="en-US" b="1" dirty="0" err="1">
                <a:latin typeface="Segoe"/>
              </a:rPr>
              <a:t>Select</a:t>
            </a:r>
            <a:r>
              <a:rPr lang="en-US" b="1" dirty="0">
                <a:latin typeface="Segoe"/>
              </a:rPr>
              <a:t> companies</a:t>
            </a:r>
            <a:r>
              <a:rPr lang="en-US" dirty="0">
                <a:latin typeface="Segoe"/>
              </a:rPr>
              <a:t>, the user is assigned to this profile only for the companies that you specify. You can assign this user to other profiles for other companies.</a:t>
            </a:r>
          </a:p>
          <a:p>
            <a:pPr marL="224325" indent="-224325">
              <a:buFont typeface="+mj-lt"/>
              <a:buAutoNum type="arabicPeriod"/>
            </a:pPr>
            <a:r>
              <a:rPr lang="en-US" dirty="0">
                <a:latin typeface="Segoe"/>
              </a:rPr>
              <a:t>Click </a:t>
            </a:r>
            <a:r>
              <a:rPr lang="en-US" b="1" dirty="0">
                <a:latin typeface="Segoe"/>
              </a:rPr>
              <a:t>Apply </a:t>
            </a:r>
            <a:r>
              <a:rPr lang="en-US" dirty="0">
                <a:latin typeface="Segoe"/>
              </a:rPr>
              <a:t>to save changes. </a:t>
            </a:r>
          </a:p>
        </p:txBody>
      </p:sp>
      <p:sp>
        <p:nvSpPr>
          <p:cNvPr id="4" name="Slide Number Placeholder 3"/>
          <p:cNvSpPr>
            <a:spLocks noGrp="1"/>
          </p:cNvSpPr>
          <p:nvPr>
            <p:ph type="sldNum" sz="quarter" idx="10"/>
          </p:nvPr>
        </p:nvSpPr>
        <p:spPr/>
        <p:txBody>
          <a:bodyPr/>
          <a:lstStyle/>
          <a:p>
            <a:fld id="{675416BA-65F7-274A-AD61-D0FA78F3AA6E}" type="slidenum">
              <a:rPr lang="en-US" smtClean="0"/>
              <a:pPr/>
              <a:t>28</a:t>
            </a:fld>
            <a:endParaRPr lang="en-US" dirty="0"/>
          </a:p>
        </p:txBody>
      </p:sp>
    </p:spTree>
    <p:extLst>
      <p:ext uri="{BB962C8B-B14F-4D97-AF65-F5344CB8AC3E}">
        <p14:creationId xmlns:p14="http://schemas.microsoft.com/office/powerpoint/2010/main" val="37794738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
        <p:nvSpPr>
          <p:cNvPr id="9" name="Slide Image Placeholder 8"/>
          <p:cNvSpPr>
            <a:spLocks noGrp="1" noRot="1" noChangeAspect="1"/>
          </p:cNvSpPr>
          <p:nvPr>
            <p:ph type="sldImg"/>
          </p:nvPr>
        </p:nvSpPr>
        <p:spPr>
          <a:xfrm>
            <a:off x="381000" y="482600"/>
            <a:ext cx="6096000" cy="3429000"/>
          </a:xfrm>
        </p:spPr>
      </p:sp>
      <p:sp>
        <p:nvSpPr>
          <p:cNvPr id="10" name="Notes Placeholder 9"/>
          <p:cNvSpPr>
            <a:spLocks noGrp="1"/>
          </p:cNvSpPr>
          <p:nvPr>
            <p:ph type="body" idx="1"/>
          </p:nvPr>
        </p:nvSpPr>
        <p:spPr/>
        <p:txBody>
          <a:bodyPr/>
          <a:lstStyle/>
          <a:p>
            <a:r>
              <a:rPr lang="en-US" dirty="0"/>
              <a:t>If you changed Enterprise Portal for Microsoft Dynamics AX objects, such as web controls, page definitions, proxies, static files, or resources, you must deploy those changes to a new source before the changes will take effect</a:t>
            </a:r>
          </a:p>
          <a:p>
            <a:r>
              <a:rPr lang="en-US" dirty="0"/>
              <a:t>The new source can include a specific Enterprise Portal site, all sites that are hosted by an Internet Information Services (IIS) web application, or all sites on a web server. You can deploy changes to Enterprise portal from the AOT, from a form in the rich client, or if you prefer to use a command line tool, you can update Enterprise Portal objects by using the </a:t>
            </a:r>
            <a:r>
              <a:rPr lang="en-US" b="1" dirty="0" err="1"/>
              <a:t>AxUpdatePortal</a:t>
            </a:r>
            <a:r>
              <a:rPr lang="en-US" b="1" dirty="0"/>
              <a:t> Utility.</a:t>
            </a:r>
          </a:p>
          <a:p>
            <a:r>
              <a:rPr lang="en-US" dirty="0"/>
              <a:t>Microsoft Dynamics AX 2012 simplifies the Enterprise Portal deployment process, while providing full 64 bit support, simplifying SharePoint upgrades, and providing simple ways to deploy changes.</a:t>
            </a:r>
          </a:p>
          <a:p>
            <a:r>
              <a:rPr lang="en-US" b="1" dirty="0"/>
              <a:t>Scenario: Deploy Changes to Enterprise Portal</a:t>
            </a:r>
          </a:p>
          <a:p>
            <a:r>
              <a:rPr lang="en-US" dirty="0"/>
              <a:t>Isaac, the Business Application Developer, has made a change to the customer list page, and he would like to deploy this change to Enterprise Portal. At the same time Tim, the IT Manager, would like to ensure all programming changes which affect Enterprise Portal such as the customer list page have been deployed.</a:t>
            </a:r>
          </a:p>
          <a:p>
            <a:r>
              <a:rPr lang="en-US" b="1" dirty="0"/>
              <a:t>Deployment Features</a:t>
            </a:r>
          </a:p>
          <a:p>
            <a:r>
              <a:rPr lang="en-US" dirty="0"/>
              <a:t>The following features are made for Enterprise Portal setup and deployment in Microsoft Dynamics AX 2012:</a:t>
            </a:r>
          </a:p>
          <a:p>
            <a:pPr marL="168244" indent="-168244">
              <a:buFont typeface="Arial" pitchFamily="34" charset="0"/>
              <a:buChar char="•"/>
            </a:pPr>
            <a:r>
              <a:rPr lang="en-US" dirty="0"/>
              <a:t>Ability to deploy changes to a Web server using the </a:t>
            </a:r>
            <a:r>
              <a:rPr lang="en-US" dirty="0" err="1"/>
              <a:t>AxUpdatePortal</a:t>
            </a:r>
            <a:r>
              <a:rPr lang="en-US" dirty="0"/>
              <a:t> utility or PowerShell commands.</a:t>
            </a:r>
          </a:p>
          <a:p>
            <a:pPr marL="168244" indent="-168244">
              <a:buFont typeface="Arial" pitchFamily="34" charset="0"/>
              <a:buChar char="•"/>
            </a:pPr>
            <a:r>
              <a:rPr lang="en-US" dirty="0"/>
              <a:t>Ability to deploy changes from the Application Object Tree (AOT) on a 32</a:t>
            </a:r>
            <a:r>
              <a:rPr lang="en-US" b="1" dirty="0"/>
              <a:t>-</a:t>
            </a:r>
            <a:r>
              <a:rPr lang="en-US" dirty="0"/>
              <a:t>bit client to a 64-bit Windows Server with the click of a button</a:t>
            </a:r>
            <a:r>
              <a:rPr lang="en-US" dirty="0" smtClean="0"/>
              <a:t>.</a:t>
            </a:r>
            <a:endParaRPr lang="en-US" dirty="0"/>
          </a:p>
        </p:txBody>
      </p:sp>
    </p:spTree>
    <p:extLst>
      <p:ext uri="{BB962C8B-B14F-4D97-AF65-F5344CB8AC3E}">
        <p14:creationId xmlns:p14="http://schemas.microsoft.com/office/powerpoint/2010/main" val="2522670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3</a:t>
            </a:fld>
            <a:endParaRPr lang="en-US" dirty="0"/>
          </a:p>
        </p:txBody>
      </p:sp>
    </p:spTree>
    <p:extLst>
      <p:ext uri="{BB962C8B-B14F-4D97-AF65-F5344CB8AC3E}">
        <p14:creationId xmlns:p14="http://schemas.microsoft.com/office/powerpoint/2010/main" val="36690326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30</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26338488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5416BA-65F7-274A-AD61-D0FA78F3AA6E}" type="slidenum">
              <a:rPr lang="en-US" smtClean="0"/>
              <a:pPr/>
              <a:t>31</a:t>
            </a:fld>
            <a:endParaRPr lang="en-US" dirty="0"/>
          </a:p>
        </p:txBody>
      </p:sp>
    </p:spTree>
    <p:extLst>
      <p:ext uri="{BB962C8B-B14F-4D97-AF65-F5344CB8AC3E}">
        <p14:creationId xmlns:p14="http://schemas.microsoft.com/office/powerpoint/2010/main" val="15210565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
        <p:nvSpPr>
          <p:cNvPr id="5" name="Slide Image Placeholder 4"/>
          <p:cNvSpPr>
            <a:spLocks noGrp="1" noRot="1" noChangeAspect="1"/>
          </p:cNvSpPr>
          <p:nvPr>
            <p:ph type="sldImg"/>
          </p:nvPr>
        </p:nvSpPr>
        <p:spPr>
          <a:xfrm>
            <a:off x="381000" y="482600"/>
            <a:ext cx="6096000" cy="3429000"/>
          </a:xfrm>
        </p:spPr>
      </p:sp>
      <p:sp>
        <p:nvSpPr>
          <p:cNvPr id="6" name="Notes Placeholder 5"/>
          <p:cNvSpPr>
            <a:spLocks noGrp="1"/>
          </p:cNvSpPr>
          <p:nvPr>
            <p:ph type="body" idx="1"/>
          </p:nvPr>
        </p:nvSpPr>
        <p:spPr/>
        <p:txBody>
          <a:bodyPr/>
          <a:lstStyle/>
          <a:p>
            <a:r>
              <a:rPr lang="en-US" sz="1100" b="1" dirty="0">
                <a:latin typeface="Segoe"/>
              </a:rPr>
              <a:t>Procedure: Deploy Changes to the Enterprise Portal</a:t>
            </a:r>
          </a:p>
          <a:p>
            <a:r>
              <a:rPr lang="en-US" sz="1100" dirty="0">
                <a:latin typeface="Segoe"/>
              </a:rPr>
              <a:t>To deploy all changes to Enterprise Portal, follow these steps:</a:t>
            </a:r>
          </a:p>
          <a:p>
            <a:pPr marL="224325" indent="-224325">
              <a:buFont typeface="+mj-lt"/>
              <a:buAutoNum type="arabicPeriod"/>
            </a:pPr>
            <a:r>
              <a:rPr lang="en-US" sz="1100" dirty="0">
                <a:latin typeface="Segoe"/>
              </a:rPr>
              <a:t>Open </a:t>
            </a:r>
            <a:r>
              <a:rPr lang="en-US" sz="1100" b="1" dirty="0">
                <a:latin typeface="Segoe"/>
              </a:rPr>
              <a:t>System</a:t>
            </a:r>
            <a:r>
              <a:rPr lang="en-US" sz="1100" dirty="0">
                <a:latin typeface="Segoe"/>
              </a:rPr>
              <a:t> </a:t>
            </a:r>
            <a:r>
              <a:rPr lang="en-US" sz="1100" b="1" dirty="0">
                <a:latin typeface="Segoe"/>
              </a:rPr>
              <a:t>Administration </a:t>
            </a:r>
            <a:r>
              <a:rPr lang="en-US" sz="1100" dirty="0">
                <a:latin typeface="Segoe"/>
              </a:rPr>
              <a:t>&gt;</a:t>
            </a:r>
            <a:r>
              <a:rPr lang="en-US" sz="1100" b="1" dirty="0">
                <a:latin typeface="Segoe"/>
              </a:rPr>
              <a:t> Setup </a:t>
            </a:r>
            <a:r>
              <a:rPr lang="en-US" sz="1100" dirty="0">
                <a:latin typeface="Segoe"/>
              </a:rPr>
              <a:t>&gt; </a:t>
            </a:r>
            <a:r>
              <a:rPr lang="en-US" sz="1100" b="1" dirty="0">
                <a:latin typeface="Segoe"/>
              </a:rPr>
              <a:t>Enterprise Portal </a:t>
            </a:r>
            <a:r>
              <a:rPr lang="en-US" sz="1100" dirty="0">
                <a:latin typeface="Segoe"/>
              </a:rPr>
              <a:t>&gt; </a:t>
            </a:r>
            <a:r>
              <a:rPr lang="en-US" sz="1100" b="1" dirty="0">
                <a:latin typeface="Segoe"/>
              </a:rPr>
              <a:t>Deployments</a:t>
            </a:r>
            <a:r>
              <a:rPr lang="en-US" sz="1100" dirty="0">
                <a:latin typeface="Segoe"/>
              </a:rPr>
              <a:t>. </a:t>
            </a:r>
          </a:p>
          <a:p>
            <a:pPr marL="224325" indent="-224325">
              <a:buFont typeface="+mj-lt"/>
              <a:buAutoNum type="arabicPeriod"/>
            </a:pPr>
            <a:r>
              <a:rPr lang="en-US" sz="1100" dirty="0">
                <a:latin typeface="Segoe"/>
              </a:rPr>
              <a:t>Select one of the following options for deployment: </a:t>
            </a:r>
          </a:p>
          <a:p>
            <a:pPr marL="672976" lvl="1" indent="-224325">
              <a:buFont typeface="Arial" panose="020B0604020202020204" pitchFamily="34" charset="0"/>
              <a:buChar char="•"/>
            </a:pPr>
            <a:r>
              <a:rPr lang="en-US" sz="1100" b="1" dirty="0">
                <a:latin typeface="Segoe"/>
              </a:rPr>
              <a:t>Website</a:t>
            </a:r>
            <a:r>
              <a:rPr lang="en-US" sz="1100" dirty="0">
                <a:latin typeface="Segoe"/>
              </a:rPr>
              <a:t>: Updates all static files, web controls, images, and proxy files for a specific Enterprise Portal site. This option also deploys new page definitions. </a:t>
            </a:r>
          </a:p>
          <a:p>
            <a:pPr marL="672976" lvl="1" indent="-224325">
              <a:buFont typeface="Arial" panose="020B0604020202020204" pitchFamily="34" charset="0"/>
              <a:buChar char="•"/>
            </a:pPr>
            <a:r>
              <a:rPr lang="en-US" sz="1100" b="1" dirty="0">
                <a:latin typeface="Segoe"/>
              </a:rPr>
              <a:t>Web application</a:t>
            </a:r>
            <a:r>
              <a:rPr lang="en-US" sz="1100" dirty="0">
                <a:latin typeface="Segoe"/>
              </a:rPr>
              <a:t>: Updates all static files, web controls, images, and proxy files for a specific web application. This option does not update site definitions or deploy new definitions. </a:t>
            </a:r>
          </a:p>
          <a:p>
            <a:pPr marL="672976" lvl="1" indent="-224325">
              <a:buFont typeface="Arial" panose="020B0604020202020204" pitchFamily="34" charset="0"/>
              <a:buChar char="•"/>
            </a:pPr>
            <a:r>
              <a:rPr lang="en-US" sz="1100" b="1" dirty="0">
                <a:latin typeface="Segoe"/>
              </a:rPr>
              <a:t>Server</a:t>
            </a:r>
            <a:r>
              <a:rPr lang="en-US" sz="1100" dirty="0">
                <a:latin typeface="Segoe"/>
              </a:rPr>
              <a:t>: Updates all static files, web controls and images on a web server. This option does not update proxy files or site definitions or deploy new definitions.</a:t>
            </a:r>
          </a:p>
          <a:p>
            <a:pPr marL="224325" indent="-224325">
              <a:buFont typeface="+mj-lt"/>
              <a:buAutoNum type="arabicPeriod"/>
            </a:pPr>
            <a:r>
              <a:rPr lang="en-US" sz="1100" dirty="0">
                <a:latin typeface="Segoe"/>
              </a:rPr>
              <a:t>Click </a:t>
            </a:r>
            <a:r>
              <a:rPr lang="en-US" sz="1100" b="1" dirty="0">
                <a:latin typeface="Segoe"/>
              </a:rPr>
              <a:t>Deploy</a:t>
            </a:r>
            <a:r>
              <a:rPr lang="en-US" sz="1100" dirty="0" smtClean="0">
                <a:latin typeface="Segoe"/>
              </a:rPr>
              <a:t>.</a:t>
            </a:r>
            <a:endParaRPr lang="en-US" dirty="0"/>
          </a:p>
          <a:p>
            <a:endParaRPr lang="en-US" dirty="0"/>
          </a:p>
        </p:txBody>
      </p:sp>
    </p:spTree>
    <p:extLst>
      <p:ext uri="{BB962C8B-B14F-4D97-AF65-F5344CB8AC3E}">
        <p14:creationId xmlns:p14="http://schemas.microsoft.com/office/powerpoint/2010/main" val="6585329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349200"/>
            <a:ext cx="6096000" cy="8398800"/>
          </a:xfrm>
        </p:spPr>
        <p:txBody>
          <a:bodyPr/>
          <a:lstStyle/>
          <a:p>
            <a:r>
              <a:rPr lang="en-US" sz="1100" b="1" dirty="0">
                <a:latin typeface="Segoe"/>
              </a:rPr>
              <a:t>Procedure: Deploy Changes with </a:t>
            </a:r>
            <a:r>
              <a:rPr lang="en-US" sz="1100" b="1" dirty="0" err="1">
                <a:latin typeface="Segoe"/>
              </a:rPr>
              <a:t>AXUpdatePortal</a:t>
            </a:r>
            <a:endParaRPr lang="en-US" sz="1100" b="1" dirty="0">
              <a:latin typeface="Segoe"/>
            </a:endParaRPr>
          </a:p>
          <a:p>
            <a:r>
              <a:rPr lang="en-US" sz="1100" dirty="0">
                <a:latin typeface="Segoe"/>
              </a:rPr>
              <a:t>This procedure demonstrates how you can deploy updates to a specific page in Enterprise Portal.</a:t>
            </a:r>
          </a:p>
          <a:p>
            <a:pPr marL="224325" indent="-224325">
              <a:buFont typeface="+mj-lt"/>
              <a:buAutoNum type="arabicPeriod"/>
            </a:pPr>
            <a:r>
              <a:rPr lang="en-US" sz="1100" b="1" dirty="0">
                <a:latin typeface="Segoe"/>
              </a:rPr>
              <a:t>Deploy an updated Customers page to the SharePoint Server.</a:t>
            </a:r>
            <a:endParaRPr lang="en-US" sz="1100" dirty="0">
              <a:latin typeface="Segoe"/>
            </a:endParaRPr>
          </a:p>
          <a:p>
            <a:pPr marL="224325" indent="-224325">
              <a:buFont typeface="+mj-lt"/>
              <a:buAutoNum type="arabicPeriod"/>
            </a:pPr>
            <a:r>
              <a:rPr lang="en-US" sz="1100" dirty="0">
                <a:latin typeface="Segoe"/>
              </a:rPr>
              <a:t>Deploy to Enterprise Portal using the </a:t>
            </a:r>
            <a:r>
              <a:rPr lang="en-US" sz="1100" b="1" dirty="0" err="1">
                <a:latin typeface="Segoe"/>
              </a:rPr>
              <a:t>AXUpdatePortal</a:t>
            </a:r>
            <a:r>
              <a:rPr lang="en-US" sz="1100" dirty="0">
                <a:latin typeface="Segoe"/>
              </a:rPr>
              <a:t> command line utility. Open a command prompt and type the following command to practice using this utility</a:t>
            </a:r>
            <a:r>
              <a:rPr lang="en-US" sz="1100" dirty="0" smtClean="0">
                <a:latin typeface="Segoe"/>
              </a:rPr>
              <a:t>.</a:t>
            </a:r>
          </a:p>
          <a:p>
            <a:pPr marL="224325" indent="-224325">
              <a:buFont typeface="+mj-lt"/>
              <a:buAutoNum type="arabicPeriod"/>
            </a:pPr>
            <a:endParaRPr lang="en-US" sz="1100" dirty="0">
              <a:latin typeface="Segoe"/>
            </a:endParaRPr>
          </a:p>
          <a:p>
            <a:pPr marL="224325" indent="-224325">
              <a:buFont typeface="+mj-lt"/>
              <a:buAutoNum type="arabicPeriod"/>
            </a:pPr>
            <a:endParaRPr lang="en-US" sz="1100" dirty="0">
              <a:latin typeface="Segoe"/>
            </a:endParaRPr>
          </a:p>
          <a:p>
            <a:pPr marL="224325" indent="-224325">
              <a:buFont typeface="+mj-lt"/>
              <a:buAutoNum type="arabicPeriod"/>
            </a:pPr>
            <a:r>
              <a:rPr lang="en-US" sz="1100" dirty="0" smtClean="0">
                <a:latin typeface="Segoe"/>
              </a:rPr>
              <a:t>Alternatively </a:t>
            </a:r>
            <a:r>
              <a:rPr lang="en-US" sz="1100" dirty="0">
                <a:latin typeface="Segoe"/>
              </a:rPr>
              <a:t>you can update everything with the following command</a:t>
            </a:r>
            <a:r>
              <a:rPr lang="en-US" sz="1100" dirty="0" smtClean="0">
                <a:latin typeface="Segoe"/>
              </a:rPr>
              <a:t>:</a:t>
            </a:r>
            <a:endParaRPr lang="en-US" sz="1100" dirty="0">
              <a:latin typeface="Segoe"/>
            </a:endParaRPr>
          </a:p>
        </p:txBody>
      </p:sp>
      <p:sp>
        <p:nvSpPr>
          <p:cNvPr id="4" name="Slide Number Placeholder 3"/>
          <p:cNvSpPr>
            <a:spLocks noGrp="1"/>
          </p:cNvSpPr>
          <p:nvPr>
            <p:ph type="sldNum" sz="quarter" idx="10"/>
          </p:nvPr>
        </p:nvSpPr>
        <p:spPr/>
        <p:txBody>
          <a:bodyPr/>
          <a:lstStyle/>
          <a:p>
            <a:fld id="{675416BA-65F7-274A-AD61-D0FA78F3AA6E}" type="slidenum">
              <a:rPr lang="en-US" smtClean="0"/>
              <a:pPr/>
              <a:t>33</a:t>
            </a:fld>
            <a:endParaRPr lang="en-US" dirty="0"/>
          </a:p>
        </p:txBody>
      </p:sp>
      <p:sp>
        <p:nvSpPr>
          <p:cNvPr id="2" name="Rectangle 1"/>
          <p:cNvSpPr/>
          <p:nvPr/>
        </p:nvSpPr>
        <p:spPr>
          <a:xfrm>
            <a:off x="901700" y="1890690"/>
            <a:ext cx="5080000" cy="311589"/>
          </a:xfrm>
          <a:prstGeom prst="rect">
            <a:avLst/>
          </a:prstGeom>
          <a:gradFill flip="none" rotWithShape="1">
            <a:gsLst>
              <a:gs pos="0">
                <a:srgbClr val="D9D9D9"/>
              </a:gs>
              <a:gs pos="100000">
                <a:schemeClr val="accent1">
                  <a:tint val="50000"/>
                  <a:shade val="100000"/>
                  <a:satMod val="350000"/>
                </a:schemeClr>
              </a:gs>
            </a:gsLst>
            <a:lin ang="16200000" scaled="0"/>
            <a:tileRect/>
          </a:gradFill>
          <a:ln w="9525" cap="flat" cmpd="sng" algn="ctr">
            <a:noFill/>
            <a:prstDash val="solid"/>
          </a:ln>
          <a:effectLst>
            <a:outerShdw blurRad="40000" dist="23000" dir="5400000" rotWithShape="0">
              <a:srgbClr val="000000">
                <a:alpha val="35000"/>
              </a:srgbClr>
            </a:outerShdw>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rtlCol="0" anchor="t"/>
          <a:lstStyle/>
          <a:p>
            <a:r>
              <a:rPr lang="en-IN" sz="800" dirty="0" err="1">
                <a:solidFill>
                  <a:srgbClr val="000000"/>
                </a:solidFill>
                <a:latin typeface="Lucida Sans Typewriter"/>
              </a:rPr>
              <a:t>AxUpdatePortal</a:t>
            </a:r>
            <a:r>
              <a:rPr lang="en-IN" sz="800" dirty="0">
                <a:solidFill>
                  <a:srgbClr val="000000"/>
                </a:solidFill>
                <a:latin typeface="Lucida Sans Typewriter"/>
              </a:rPr>
              <a:t>  -</a:t>
            </a:r>
            <a:r>
              <a:rPr lang="en-IN" sz="800" dirty="0" err="1">
                <a:solidFill>
                  <a:srgbClr val="000000"/>
                </a:solidFill>
                <a:latin typeface="Lucida Sans Typewriter"/>
              </a:rPr>
              <a:t>updatewebcomponent</a:t>
            </a:r>
            <a:r>
              <a:rPr lang="en-IN" sz="800" dirty="0">
                <a:solidFill>
                  <a:srgbClr val="000000"/>
                </a:solidFill>
                <a:latin typeface="Lucida Sans Typewriter"/>
              </a:rPr>
              <a:t> -</a:t>
            </a:r>
            <a:r>
              <a:rPr lang="en-IN" sz="800" dirty="0" err="1">
                <a:solidFill>
                  <a:srgbClr val="000000"/>
                </a:solidFill>
                <a:latin typeface="Lucida Sans Typewriter"/>
              </a:rPr>
              <a:t>treenodepath</a:t>
            </a:r>
            <a:r>
              <a:rPr lang="en-IN" sz="800" dirty="0">
                <a:solidFill>
                  <a:srgbClr val="000000"/>
                </a:solidFill>
                <a:latin typeface="Lucida Sans Typewriter"/>
              </a:rPr>
              <a:t> "Web\Web Files\Page Definitions\Customers" -</a:t>
            </a:r>
            <a:r>
              <a:rPr lang="en-IN" sz="800" dirty="0" err="1">
                <a:solidFill>
                  <a:srgbClr val="000000"/>
                </a:solidFill>
                <a:latin typeface="Lucida Sans Typewriter"/>
              </a:rPr>
              <a:t>websiteurl</a:t>
            </a:r>
            <a:r>
              <a:rPr lang="en-IN" sz="800" dirty="0">
                <a:solidFill>
                  <a:srgbClr val="000000"/>
                </a:solidFill>
                <a:latin typeface="Lucida Sans Typewriter"/>
              </a:rPr>
              <a:t> http://dynamicsax.contoso.com/ </a:t>
            </a:r>
          </a:p>
        </p:txBody>
      </p:sp>
      <p:sp>
        <p:nvSpPr>
          <p:cNvPr id="5" name="Rectangle 4"/>
          <p:cNvSpPr/>
          <p:nvPr/>
        </p:nvSpPr>
        <p:spPr>
          <a:xfrm>
            <a:off x="901700" y="2680288"/>
            <a:ext cx="5080000" cy="212820"/>
          </a:xfrm>
          <a:prstGeom prst="rect">
            <a:avLst/>
          </a:prstGeom>
          <a:gradFill flip="none" rotWithShape="1">
            <a:gsLst>
              <a:gs pos="0">
                <a:srgbClr val="D9D9D9"/>
              </a:gs>
              <a:gs pos="100000">
                <a:schemeClr val="accent1">
                  <a:tint val="50000"/>
                  <a:shade val="100000"/>
                  <a:satMod val="350000"/>
                </a:schemeClr>
              </a:gs>
            </a:gsLst>
            <a:lin ang="16200000" scaled="0"/>
            <a:tileRect/>
          </a:gradFill>
          <a:ln w="9525" cap="flat" cmpd="sng" algn="ctr">
            <a:noFill/>
            <a:prstDash val="solid"/>
          </a:ln>
          <a:effectLst>
            <a:outerShdw blurRad="40000" dist="23000" dir="5400000" rotWithShape="0">
              <a:srgbClr val="000000">
                <a:alpha val="35000"/>
              </a:srgbClr>
            </a:outerShdw>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rtlCol="0" anchor="t"/>
          <a:lstStyle/>
          <a:p>
            <a:r>
              <a:rPr lang="en-IN" sz="800" dirty="0" err="1">
                <a:solidFill>
                  <a:srgbClr val="000000"/>
                </a:solidFill>
                <a:latin typeface="Lucida Sans Typewriter"/>
              </a:rPr>
              <a:t>AxUpdatePortal</a:t>
            </a:r>
            <a:r>
              <a:rPr lang="en-IN" sz="800" dirty="0">
                <a:solidFill>
                  <a:srgbClr val="000000"/>
                </a:solidFill>
                <a:latin typeface="Lucida Sans Typewriter"/>
              </a:rPr>
              <a:t> –</a:t>
            </a:r>
            <a:r>
              <a:rPr lang="en-IN" sz="800" dirty="0" err="1">
                <a:solidFill>
                  <a:srgbClr val="000000"/>
                </a:solidFill>
                <a:latin typeface="Lucida Sans Typewriter"/>
              </a:rPr>
              <a:t>updateall</a:t>
            </a:r>
            <a:r>
              <a:rPr lang="en-IN" sz="800" dirty="0">
                <a:solidFill>
                  <a:srgbClr val="000000"/>
                </a:solidFill>
                <a:latin typeface="Lucida Sans Typewriter"/>
              </a:rPr>
              <a:t> -</a:t>
            </a:r>
            <a:r>
              <a:rPr lang="en-IN" sz="800" dirty="0" err="1">
                <a:solidFill>
                  <a:srgbClr val="000000"/>
                </a:solidFill>
                <a:latin typeface="Lucida Sans Typewriter"/>
              </a:rPr>
              <a:t>websiteurl</a:t>
            </a:r>
            <a:r>
              <a:rPr lang="en-IN" sz="800" dirty="0">
                <a:solidFill>
                  <a:srgbClr val="000000"/>
                </a:solidFill>
                <a:latin typeface="Lucida Sans Typewriter"/>
              </a:rPr>
              <a:t> http://dynamicsax.contoso.com</a:t>
            </a:r>
            <a:r>
              <a:rPr lang="en-IN" sz="800" dirty="0" smtClean="0">
                <a:solidFill>
                  <a:srgbClr val="000000"/>
                </a:solidFill>
                <a:latin typeface="Lucida Sans Typewriter"/>
              </a:rPr>
              <a:t>/</a:t>
            </a:r>
            <a:endParaRPr lang="en-IN" sz="800" dirty="0">
              <a:solidFill>
                <a:srgbClr val="000000"/>
              </a:solidFill>
              <a:latin typeface="Lucida Sans Typewriter"/>
            </a:endParaRPr>
          </a:p>
        </p:txBody>
      </p:sp>
    </p:spTree>
    <p:extLst>
      <p:ext uri="{BB962C8B-B14F-4D97-AF65-F5344CB8AC3E}">
        <p14:creationId xmlns:p14="http://schemas.microsoft.com/office/powerpoint/2010/main" val="37794738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otes Placeholder 8"/>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
        <p:nvSpPr>
          <p:cNvPr id="2" name="Rectangle 1"/>
          <p:cNvSpPr/>
          <p:nvPr/>
        </p:nvSpPr>
        <p:spPr>
          <a:xfrm>
            <a:off x="901700" y="4040336"/>
            <a:ext cx="5080000" cy="635000"/>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IN" sz="1100" b="1" dirty="0">
                <a:solidFill>
                  <a:srgbClr val="000000"/>
                </a:solidFill>
              </a:rPr>
              <a:t>Caution: </a:t>
            </a:r>
            <a:r>
              <a:rPr lang="en-IN" sz="1100" dirty="0">
                <a:solidFill>
                  <a:srgbClr val="000000"/>
                </a:solidFill>
              </a:rPr>
              <a:t>Although you can change the parameters at any time, the changes may affect the Enterprise Portal pages and temporarily disrupt user connectivity to those pages</a:t>
            </a:r>
            <a:r>
              <a:rPr lang="en-IN" sz="1100" dirty="0" smtClean="0">
                <a:solidFill>
                  <a:srgbClr val="000000"/>
                </a:solidFill>
              </a:rPr>
              <a:t>.</a:t>
            </a:r>
            <a:endParaRPr lang="en-IN" sz="1100" dirty="0">
              <a:solidFill>
                <a:srgbClr val="000000"/>
              </a:solidFill>
            </a:endParaRPr>
          </a:p>
        </p:txBody>
      </p:sp>
      <p:sp>
        <p:nvSpPr>
          <p:cNvPr id="8" name="Slide Image Placeholder 7"/>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19313676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
        <p:nvSpPr>
          <p:cNvPr id="5" name="Slide Image Placeholder 4"/>
          <p:cNvSpPr>
            <a:spLocks noGrp="1" noRot="1" noChangeAspect="1"/>
          </p:cNvSpPr>
          <p:nvPr>
            <p:ph type="sldImg"/>
          </p:nvPr>
        </p:nvSpPr>
        <p:spPr>
          <a:xfrm>
            <a:off x="381000" y="482600"/>
            <a:ext cx="6096000" cy="342900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1702365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
        <p:nvSpPr>
          <p:cNvPr id="3" name="Slide Image Placeholder 2"/>
          <p:cNvSpPr>
            <a:spLocks noGrp="1" noRot="1" noChangeAspect="1"/>
          </p:cNvSpPr>
          <p:nvPr>
            <p:ph type="sldImg"/>
          </p:nvPr>
        </p:nvSpPr>
        <p:spPr>
          <a:xfrm>
            <a:off x="381000" y="482600"/>
            <a:ext cx="6096000" cy="3429000"/>
          </a:xfrm>
        </p:spPr>
      </p:sp>
      <p:sp>
        <p:nvSpPr>
          <p:cNvPr id="8" name="Notes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13803445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37</a:t>
            </a:fld>
            <a:endParaRPr lang="en-US" dirty="0"/>
          </a:p>
        </p:txBody>
      </p:sp>
      <p:sp>
        <p:nvSpPr>
          <p:cNvPr id="3" name="Slide Image Placeholder 2"/>
          <p:cNvSpPr>
            <a:spLocks noGrp="1" noRot="1" noChangeAspect="1"/>
          </p:cNvSpPr>
          <p:nvPr>
            <p:ph type="sldImg"/>
          </p:nvPr>
        </p:nvSpPr>
        <p:spPr>
          <a:xfrm>
            <a:off x="381000" y="482600"/>
            <a:ext cx="6096000" cy="3429000"/>
          </a:xfrm>
        </p:spPr>
      </p:sp>
      <p:sp>
        <p:nvSpPr>
          <p:cNvPr id="8" name="Notes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42441153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38</a:t>
            </a:fld>
            <a:endParaRPr lang="en-US" dirty="0"/>
          </a:p>
        </p:txBody>
      </p:sp>
      <p:sp>
        <p:nvSpPr>
          <p:cNvPr id="3" name="Slide Image Placeholder 2"/>
          <p:cNvSpPr>
            <a:spLocks noGrp="1" noRot="1" noChangeAspect="1"/>
          </p:cNvSpPr>
          <p:nvPr>
            <p:ph type="sldImg"/>
          </p:nvPr>
        </p:nvSpPr>
        <p:spPr>
          <a:xfrm>
            <a:off x="381000" y="482600"/>
            <a:ext cx="6096000" cy="3429000"/>
          </a:xfrm>
        </p:spPr>
      </p:sp>
      <p:sp>
        <p:nvSpPr>
          <p:cNvPr id="8" name="Notes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6330058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39</a:t>
            </a:fld>
            <a:endParaRPr lang="en-US" dirty="0"/>
          </a:p>
        </p:txBody>
      </p:sp>
      <p:sp>
        <p:nvSpPr>
          <p:cNvPr id="3" name="Slide Image Placeholder 2"/>
          <p:cNvSpPr>
            <a:spLocks noGrp="1" noRot="1" noChangeAspect="1"/>
          </p:cNvSpPr>
          <p:nvPr>
            <p:ph type="sldImg"/>
          </p:nvPr>
        </p:nvSpPr>
        <p:spPr>
          <a:xfrm>
            <a:off x="381000" y="482600"/>
            <a:ext cx="6096000" cy="3429000"/>
          </a:xfrm>
        </p:spPr>
      </p:sp>
      <p:sp>
        <p:nvSpPr>
          <p:cNvPr id="8" name="Notes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1256163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4</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9" name="Notes Placeholder 8"/>
          <p:cNvSpPr>
            <a:spLocks noGrp="1"/>
          </p:cNvSpPr>
          <p:nvPr>
            <p:ph type="body" idx="1"/>
          </p:nvPr>
        </p:nvSpPr>
        <p:spPr/>
        <p:txBody>
          <a:bodyPr/>
          <a:lstStyle/>
          <a:p>
            <a:endParaRPr lang="en-US"/>
          </a:p>
        </p:txBody>
      </p:sp>
    </p:spTree>
    <p:extLst>
      <p:ext uri="{BB962C8B-B14F-4D97-AF65-F5344CB8AC3E}">
        <p14:creationId xmlns:p14="http://schemas.microsoft.com/office/powerpoint/2010/main" val="24666823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40</a:t>
            </a:fld>
            <a:endParaRPr lang="en-US" dirty="0"/>
          </a:p>
        </p:txBody>
      </p:sp>
      <p:sp>
        <p:nvSpPr>
          <p:cNvPr id="5" name="Slide Image Placeholder 4"/>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33648306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41</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588537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pPr/>
              <a:t>5</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9" name="Notes Placeholder 8"/>
          <p:cNvSpPr>
            <a:spLocks noGrp="1"/>
          </p:cNvSpPr>
          <p:nvPr>
            <p:ph type="body" idx="1"/>
          </p:nvPr>
        </p:nvSpPr>
        <p:spPr/>
        <p:txBody>
          <a:bodyPr/>
          <a:lstStyle/>
          <a:p>
            <a:endParaRPr lang="en-US"/>
          </a:p>
        </p:txBody>
      </p:sp>
    </p:spTree>
    <p:extLst>
      <p:ext uri="{BB962C8B-B14F-4D97-AF65-F5344CB8AC3E}">
        <p14:creationId xmlns:p14="http://schemas.microsoft.com/office/powerpoint/2010/main" val="699731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
        <p:nvSpPr>
          <p:cNvPr id="5" name="Slide Image Placeholder 4"/>
          <p:cNvSpPr>
            <a:spLocks noGrp="1" noRot="1" noChangeAspect="1"/>
          </p:cNvSpPr>
          <p:nvPr>
            <p:ph type="sldImg"/>
          </p:nvPr>
        </p:nvSpPr>
        <p:spPr>
          <a:xfrm>
            <a:off x="381000" y="482600"/>
            <a:ext cx="6096000" cy="3429000"/>
          </a:xfrm>
        </p:spPr>
      </p:sp>
      <p:sp>
        <p:nvSpPr>
          <p:cNvPr id="6" name="Notes Placeholder 5"/>
          <p:cNvSpPr>
            <a:spLocks noGrp="1"/>
          </p:cNvSpPr>
          <p:nvPr>
            <p:ph type="body" idx="1"/>
          </p:nvPr>
        </p:nvSpPr>
        <p:spPr/>
        <p:txBody>
          <a:bodyPr/>
          <a:lstStyle/>
          <a:p>
            <a:pPr marL="168244" indent="-168244">
              <a:buFont typeface="Arial" pitchFamily="34" charset="0"/>
              <a:buChar char="•"/>
            </a:pPr>
            <a:r>
              <a:rPr lang="en-US" dirty="0"/>
              <a:t>Microsoft Dynamics AX provides a set of Web sites that give you access to data</a:t>
            </a:r>
          </a:p>
          <a:p>
            <a:pPr marL="168244" indent="-168244">
              <a:buFont typeface="Arial" pitchFamily="34" charset="0"/>
              <a:buChar char="•"/>
            </a:pPr>
            <a:r>
              <a:rPr lang="en-US" dirty="0"/>
              <a:t>On these sites, you can also participate in business processes by using Web-based forms</a:t>
            </a:r>
          </a:p>
          <a:p>
            <a:pPr marL="168244" indent="-168244">
              <a:buFont typeface="Arial" pitchFamily="34" charset="0"/>
              <a:buChar char="•"/>
            </a:pPr>
            <a:r>
              <a:rPr lang="en-US" dirty="0"/>
              <a:t>These sites are collectively called Enterprise Portal for Microsoft Dynamics AX</a:t>
            </a:r>
          </a:p>
          <a:p>
            <a:pPr marL="168244" indent="-168244">
              <a:buFont typeface="Arial" pitchFamily="34" charset="0"/>
              <a:buChar char="•"/>
            </a:pPr>
            <a:r>
              <a:rPr lang="en-US" dirty="0"/>
              <a:t>Enterprise Portal requires Internet Information Services (IIS), which is a feature of Windows Server, and either Microsoft SharePoint Foundation 2010 or Microsoft SharePoint Server 2010</a:t>
            </a:r>
          </a:p>
          <a:p>
            <a:pPr marL="168244" indent="-168244">
              <a:buFont typeface="Arial" pitchFamily="34" charset="0"/>
              <a:buChar char="•"/>
            </a:pPr>
            <a:r>
              <a:rPr lang="en-US" dirty="0"/>
              <a:t>Enterprise Portal can be configured to display role-specific home pages that are called Role Centers</a:t>
            </a:r>
          </a:p>
          <a:p>
            <a:pPr marL="168244" indent="-168244">
              <a:buFont typeface="Arial" pitchFamily="34" charset="0"/>
              <a:buChar char="•"/>
            </a:pPr>
            <a:r>
              <a:rPr lang="en-US" dirty="0"/>
              <a:t>Role Centers provide an overview of information that pertains to a user's job function in the business or organization</a:t>
            </a:r>
          </a:p>
          <a:p>
            <a:pPr marL="168244" indent="-168244">
              <a:buFont typeface="Arial" pitchFamily="34" charset="0"/>
              <a:buChar char="•"/>
            </a:pPr>
            <a:r>
              <a:rPr lang="en-US" dirty="0"/>
              <a:t>This information includes transaction data, alerts, links, and common tasks that are associated with the user's role in the company</a:t>
            </a:r>
          </a:p>
          <a:p>
            <a:pPr marL="168244" indent="-168244">
              <a:buFont typeface="Arial" pitchFamily="34" charset="0"/>
              <a:buChar char="•"/>
            </a:pPr>
            <a:r>
              <a:rPr lang="en-US" dirty="0"/>
              <a:t>Role Centers also include reports that are generated by SQL Server Reporting Services (SSRS) or SQL Server Analysis Services (SSAS). Microsoft Dynamics AX 2012 includes more than two dozen predefined Role Centers, which users can access from Enterprise Portal or the Microsoft Dynamics AX client</a:t>
            </a:r>
          </a:p>
          <a:p>
            <a:pPr marL="168244" indent="-168244">
              <a:buFont typeface="Arial" pitchFamily="34" charset="0"/>
              <a:buChar char="•"/>
            </a:pPr>
            <a:r>
              <a:rPr lang="en-US" dirty="0"/>
              <a:t>This chapter contains information about installing Microsoft Dynamics AX 2012 Enterprise </a:t>
            </a:r>
            <a:r>
              <a:rPr lang="en-US" dirty="0" smtClean="0"/>
              <a:t>Portal</a:t>
            </a:r>
            <a:endParaRPr lang="en-US" dirty="0"/>
          </a:p>
        </p:txBody>
      </p:sp>
    </p:spTree>
    <p:extLst>
      <p:ext uri="{BB962C8B-B14F-4D97-AF65-F5344CB8AC3E}">
        <p14:creationId xmlns:p14="http://schemas.microsoft.com/office/powerpoint/2010/main" val="3599103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idx="1"/>
          </p:nvPr>
        </p:nvSpPr>
        <p:spPr/>
        <p:txBody>
          <a:bodyPr/>
          <a:lstStyle/>
          <a:p>
            <a:r>
              <a:rPr lang="en-US" dirty="0"/>
              <a:t>This topic introduces concepts that pertain to the architecture of Enterprise Portal for Microsoft Dynamics AX. The topic also describes the various components of the Enterprise Portal architecture. </a:t>
            </a:r>
          </a:p>
          <a:p>
            <a:r>
              <a:rPr lang="en-US" b="1" dirty="0"/>
              <a:t>Sites and Pages</a:t>
            </a:r>
          </a:p>
          <a:p>
            <a:pPr marL="168244" indent="-168244">
              <a:buFont typeface="Arial" pitchFamily="34" charset="0"/>
              <a:buChar char="•"/>
            </a:pPr>
            <a:r>
              <a:rPr lang="en-US" dirty="0"/>
              <a:t>An Enterprise Portal site consists of a root SharePoint 2010 products site and collections of sub sites</a:t>
            </a:r>
          </a:p>
          <a:p>
            <a:pPr marL="168244" indent="-168244">
              <a:buFont typeface="Arial" pitchFamily="34" charset="0"/>
              <a:buChar char="•"/>
            </a:pPr>
            <a:r>
              <a:rPr lang="en-US" dirty="0"/>
              <a:t>The </a:t>
            </a:r>
            <a:r>
              <a:rPr lang="en-US" dirty="0" err="1"/>
              <a:t>subsites</a:t>
            </a:r>
            <a:r>
              <a:rPr lang="en-US" dirty="0"/>
              <a:t> approximate the features and functionality of the modules in the Microsoft Dynamics AX client</a:t>
            </a:r>
          </a:p>
          <a:p>
            <a:endParaRPr lang="en-US" dirty="0"/>
          </a:p>
          <a:p>
            <a:endParaRPr lang="en-US" dirty="0"/>
          </a:p>
          <a:p>
            <a:endParaRPr lang="en-US" dirty="0"/>
          </a:p>
          <a:p>
            <a:pPr marL="168244" indent="-168244">
              <a:buFont typeface="Arial" pitchFamily="34" charset="0"/>
              <a:buChar char="•"/>
            </a:pPr>
            <a:r>
              <a:rPr lang="en-US" dirty="0"/>
              <a:t>An Enterprise Portal page can include standard Microsoft Dynamics AX Web parts, such as the toolbar, or User Control Web parts that display Microsoft Dynamics AX data</a:t>
            </a:r>
          </a:p>
          <a:p>
            <a:pPr marL="168244" indent="-168244">
              <a:buFont typeface="Arial" pitchFamily="34" charset="0"/>
              <a:buChar char="•"/>
            </a:pPr>
            <a:r>
              <a:rPr lang="en-US" dirty="0"/>
              <a:t>An Enterprise Portal page can also include standard SharePoint 2010 products Web parts, such as lists, announcements, and discussions. Users can modify these Web parts as needed</a:t>
            </a:r>
          </a:p>
          <a:p>
            <a:pPr marL="168244" indent="-168244">
              <a:buFont typeface="Arial" pitchFamily="34" charset="0"/>
              <a:buChar char="•"/>
            </a:pPr>
            <a:r>
              <a:rPr lang="en-US" dirty="0"/>
              <a:t>If you set up and configure Enterprise Portal with Role Centers, Role Center pages can include the following elements: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2" name="Rectangle 1"/>
          <p:cNvSpPr/>
          <p:nvPr/>
        </p:nvSpPr>
        <p:spPr>
          <a:xfrm>
            <a:off x="901700" y="5569910"/>
            <a:ext cx="5080000" cy="594765"/>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IN" sz="1100" b="1" dirty="0">
                <a:solidFill>
                  <a:srgbClr val="000000"/>
                </a:solidFill>
              </a:rPr>
              <a:t>Note: </a:t>
            </a:r>
            <a:r>
              <a:rPr lang="en-IN" sz="1100" dirty="0">
                <a:solidFill>
                  <a:srgbClr val="000000"/>
                </a:solidFill>
              </a:rPr>
              <a:t>For a detailed description of each Enterprise Portal module, and the common tasks, features, and reports that are available in each module, refer to the Overview of Enterprise Portal for Microsoft Dynamics AX topic on TechNet</a:t>
            </a:r>
            <a:r>
              <a:rPr lang="en-IN" sz="1100" dirty="0" smtClean="0">
                <a:solidFill>
                  <a:srgbClr val="000000"/>
                </a:solidFill>
              </a:rPr>
              <a:t>.</a:t>
            </a:r>
            <a:endParaRPr lang="en-IN" sz="1100" dirty="0">
              <a:solidFill>
                <a:srgbClr val="000000"/>
              </a:solidFill>
            </a:endParaRPr>
          </a:p>
        </p:txBody>
      </p:sp>
    </p:spTree>
    <p:extLst>
      <p:ext uri="{BB962C8B-B14F-4D97-AF65-F5344CB8AC3E}">
        <p14:creationId xmlns:p14="http://schemas.microsoft.com/office/powerpoint/2010/main" val="428216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8</a:t>
            </a:fld>
            <a:endParaRPr lang="en-US" dirty="0"/>
          </a:p>
        </p:txBody>
      </p:sp>
    </p:spTree>
    <p:extLst>
      <p:ext uri="{BB962C8B-B14F-4D97-AF65-F5344CB8AC3E}">
        <p14:creationId xmlns:p14="http://schemas.microsoft.com/office/powerpoint/2010/main" val="3891330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5416BA-65F7-274A-AD61-D0FA78F3AA6E}" type="slidenum">
              <a:rPr lang="en-US" smtClean="0"/>
              <a:pPr/>
              <a:t>9</a:t>
            </a:fld>
            <a:endParaRPr lang="en-US" dirty="0"/>
          </a:p>
        </p:txBody>
      </p:sp>
    </p:spTree>
    <p:extLst>
      <p:ext uri="{BB962C8B-B14F-4D97-AF65-F5344CB8AC3E}">
        <p14:creationId xmlns:p14="http://schemas.microsoft.com/office/powerpoint/2010/main" val="13769898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image background">
    <p:bg>
      <p:bgPr>
        <a:solidFill>
          <a:schemeClr val="tx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flipH="1">
            <a:off x="-2" y="-2099"/>
            <a:ext cx="9144001" cy="5143500"/>
          </a:xfrm>
          <a:prstGeom prst="rect">
            <a:avLst/>
          </a:prstGeom>
        </p:spPr>
      </p:pic>
      <p:sp>
        <p:nvSpPr>
          <p:cNvPr id="11" name="Rectangle 10"/>
          <p:cNvSpPr/>
          <p:nvPr/>
        </p:nvSpPr>
        <p:spPr>
          <a:xfrm>
            <a:off x="0" y="-2099"/>
            <a:ext cx="7010400" cy="5143500"/>
          </a:xfrm>
          <a:prstGeom prst="rect">
            <a:avLst/>
          </a:prstGeom>
          <a:gradFill flip="none" rotWithShape="1">
            <a:gsLst>
              <a:gs pos="0">
                <a:schemeClr val="tx1"/>
              </a:gs>
              <a:gs pos="28000">
                <a:schemeClr val="tx1">
                  <a:alpha val="0"/>
                </a:schemeClr>
              </a:gs>
            </a:gsLst>
            <a:lin ang="43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itle 16"/>
          <p:cNvSpPr>
            <a:spLocks noGrp="1"/>
          </p:cNvSpPr>
          <p:nvPr>
            <p:ph type="title" hasCustomPrompt="1"/>
          </p:nvPr>
        </p:nvSpPr>
        <p:spPr>
          <a:xfrm>
            <a:off x="0" y="914400"/>
            <a:ext cx="3657600" cy="1828800"/>
          </a:xfrm>
          <a:prstGeom prst="rect">
            <a:avLst/>
          </a:prstGeom>
          <a:solidFill>
            <a:schemeClr val="accent1">
              <a:alpha val="94000"/>
            </a:schemeClr>
          </a:solidFill>
        </p:spPr>
        <p:txBody>
          <a:bodyPr vert="horz" lIns="182880" tIns="137160">
            <a:normAutofit/>
          </a:bodyPr>
          <a:lstStyle>
            <a:lvl1pPr algn="l">
              <a:defRPr sz="3000">
                <a:solidFill>
                  <a:srgbClr val="FFFFFF"/>
                </a:solidFill>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0" y="2738854"/>
            <a:ext cx="1828800" cy="914400"/>
          </a:xfrm>
          <a:prstGeom prst="rect">
            <a:avLst/>
          </a:prstGeom>
          <a:solidFill>
            <a:schemeClr val="accent6">
              <a:alpha val="89000"/>
            </a:schemeClr>
          </a:solidFill>
        </p:spPr>
        <p:txBody>
          <a:bodyPr vert="horz" lIns="182880" tIns="137160">
            <a:normAutofit/>
          </a:bodyPr>
          <a:lstStyle>
            <a:lvl1pPr marL="0" indent="0">
              <a:lnSpc>
                <a:spcPct val="100000"/>
              </a:lnSpc>
              <a:buFontTx/>
              <a:buNone/>
              <a:defRPr sz="14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99868"/>
            <a:ext cx="1140051" cy="420660"/>
          </a:xfrm>
          <a:prstGeom prst="rect">
            <a:avLst/>
          </a:prstGeom>
        </p:spPr>
      </p:pic>
    </p:spTree>
    <p:extLst>
      <p:ext uri="{BB962C8B-B14F-4D97-AF65-F5344CB8AC3E}">
        <p14:creationId xmlns:p14="http://schemas.microsoft.com/office/powerpoint/2010/main" val="127763461"/>
      </p:ext>
    </p:extLst>
  </p:cSld>
  <p:clrMapOvr>
    <a:masterClrMapping/>
  </p:clrMapOvr>
  <p:timing>
    <p:tnLst>
      <p:par>
        <p:cTn id="1" dur="indefinite" restart="never" nodeType="tmRoot"/>
      </p:par>
    </p:tnLst>
  </p:timing>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b with 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3657600" cy="1828800"/>
          </a:xfrm>
          <a:solidFill>
            <a:srgbClr val="0072C6">
              <a:alpha val="90000"/>
            </a:srgbClr>
          </a:solidFill>
        </p:spPr>
        <p:txBody>
          <a:bodyPr>
            <a:normAutofit/>
          </a:bodyPr>
          <a:lstStyle>
            <a:lvl1pPr>
              <a:lnSpc>
                <a:spcPct val="100000"/>
              </a:lnSpc>
              <a:defRPr sz="3000">
                <a:solidFill>
                  <a:srgbClr val="FFFFFF"/>
                </a:solidFill>
                <a:latin typeface="Segoe UI Light" pitchFamily="34" charset="0"/>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74A398B2-5A34-1A4A-811E-F4027282568C}" type="slidenum">
              <a:rPr lang="en-US" smtClean="0"/>
              <a:pPr/>
              <a:t>‹#›</a:t>
            </a:fld>
            <a:endParaRPr lang="en-US"/>
          </a:p>
        </p:txBody>
      </p:sp>
      <p:sp>
        <p:nvSpPr>
          <p:cNvPr id="5" name="Text Placeholder 6"/>
          <p:cNvSpPr>
            <a:spLocks noGrp="1"/>
          </p:cNvSpPr>
          <p:nvPr>
            <p:ph type="body" sz="quarter" idx="12"/>
          </p:nvPr>
        </p:nvSpPr>
        <p:spPr>
          <a:xfrm>
            <a:off x="7006" y="2743200"/>
            <a:ext cx="2743200" cy="1828800"/>
          </a:xfrm>
          <a:solidFill>
            <a:srgbClr val="00D8D6"/>
          </a:solidFill>
        </p:spPr>
        <p:txBody>
          <a:bodyPr/>
          <a:lstStyle>
            <a:lvl1pPr marL="0" indent="0">
              <a:buNone/>
              <a:defRPr>
                <a:solidFill>
                  <a:schemeClr val="bg1"/>
                </a:solidFill>
              </a:defRPr>
            </a:lvl1pPr>
            <a:lvl2pPr marL="227013" indent="-120650">
              <a:tabLst>
                <a:tab pos="227013" algn="l"/>
              </a:tabLst>
              <a:defRPr>
                <a:solidFill>
                  <a:schemeClr val="bg1"/>
                </a:solidFill>
              </a:defRPr>
            </a:lvl2pPr>
            <a:lvl3pPr marL="460375" indent="-150813">
              <a:defRPr>
                <a:solidFill>
                  <a:schemeClr val="bg1"/>
                </a:solidFill>
              </a:defRPr>
            </a:lvl3pPr>
            <a:lvl4pPr marL="687388" indent="-150813">
              <a:defRPr>
                <a:solidFill>
                  <a:schemeClr val="bg1"/>
                </a:solidFill>
              </a:defRPr>
            </a:lvl4pPr>
            <a:lvl5pPr marL="914400" indent="-153988">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1515597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2744556" y="914400"/>
            <a:ext cx="5942244" cy="3657600"/>
          </a:xfrm>
          <a:prstGeom prst="rect">
            <a:avLst/>
          </a:prstGeom>
        </p:spPr>
        <p:txBody>
          <a:bodyPr vert="horz" lIns="91440" tIns="45720">
            <a:normAutofit/>
          </a:bodyPr>
          <a:lstStyle>
            <a:lvl1pPr marL="457200" indent="-457200">
              <a:spcBef>
                <a:spcPts val="600"/>
              </a:spcBef>
              <a:buFont typeface="+mj-lt"/>
              <a:buAutoNum type="arabicPeriod"/>
              <a:tabLst>
                <a:tab pos="630238" algn="l"/>
              </a:tabLst>
              <a:defRPr sz="2000" baseline="0">
                <a:solidFill>
                  <a:schemeClr val="tx1"/>
                </a:solidFill>
                <a:latin typeface="+mn-lt"/>
                <a:cs typeface="Segoe UI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Section Title</a:t>
            </a:r>
            <a:endParaRPr lang="en-US" dirty="0"/>
          </a:p>
        </p:txBody>
      </p:sp>
      <p:sp>
        <p:nvSpPr>
          <p:cNvPr id="7" name="Text Placeholder 12"/>
          <p:cNvSpPr>
            <a:spLocks noGrp="1"/>
          </p:cNvSpPr>
          <p:nvPr>
            <p:ph type="body" sz="quarter" idx="14" hasCustomPrompt="1"/>
          </p:nvPr>
        </p:nvSpPr>
        <p:spPr>
          <a:xfrm>
            <a:off x="0" y="914400"/>
            <a:ext cx="1828800" cy="3638550"/>
          </a:xfrm>
          <a:prstGeom prst="rect">
            <a:avLst/>
          </a:prstGeom>
          <a:noFill/>
        </p:spPr>
        <p:txBody>
          <a:bodyPr vert="horz"/>
          <a:lstStyle>
            <a:lvl1pPr marL="0" indent="0">
              <a:spcBef>
                <a:spcPts val="600"/>
              </a:spcBef>
              <a:buFontTx/>
              <a:buNone/>
              <a:defRPr sz="1400" baseline="0">
                <a:solidFill>
                  <a:schemeClr val="tx1"/>
                </a:solidFill>
                <a:latin typeface="+mn-lt"/>
                <a:cs typeface="Segoe UI Semibold"/>
              </a:defRPr>
            </a:lvl1pPr>
          </a:lstStyle>
          <a:p>
            <a:pPr lvl="0"/>
            <a:r>
              <a:rPr lang="en-US" dirty="0"/>
              <a:t>Enter header here.</a:t>
            </a:r>
          </a:p>
        </p:txBody>
      </p:sp>
      <p:sp>
        <p:nvSpPr>
          <p:cNvPr id="5" name="Slide Number Placeholder 5"/>
          <p:cNvSpPr>
            <a:spLocks noGrp="1"/>
          </p:cNvSpPr>
          <p:nvPr>
            <p:ph type="sldNum" sz="quarter" idx="4"/>
          </p:nvPr>
        </p:nvSpPr>
        <p:spPr>
          <a:xfrm>
            <a:off x="6781800" y="4767263"/>
            <a:ext cx="2133600" cy="273844"/>
          </a:xfrm>
          <a:prstGeom prst="rect">
            <a:avLst/>
          </a:prstGeom>
        </p:spPr>
        <p:txBody>
          <a:bodyPr vert="horz" lIns="91440" tIns="45720" rIns="91440" bIns="45720" rtlCol="0" anchor="b"/>
          <a:lstStyle>
            <a:lvl1pPr algn="r">
              <a:defRPr sz="800" kern="800">
                <a:solidFill>
                  <a:schemeClr val="tx1"/>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336416636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Contact Page">
    <p:bg>
      <p:bgPr>
        <a:solidFill>
          <a:schemeClr val="tx1"/>
        </a:solidFill>
        <a:effectLst/>
      </p:bgPr>
    </p:bg>
    <p:spTree>
      <p:nvGrpSpPr>
        <p:cNvPr id="1" name=""/>
        <p:cNvGrpSpPr/>
        <p:nvPr/>
      </p:nvGrpSpPr>
      <p:grpSpPr>
        <a:xfrm>
          <a:off x="0" y="0"/>
          <a:ext cx="0" cy="0"/>
          <a:chOff x="0" y="0"/>
          <a:chExt cx="0" cy="0"/>
        </a:xfrm>
      </p:grpSpPr>
      <p:pic>
        <p:nvPicPr>
          <p:cNvPr id="7" name="Picture Placeholder 2" descr="MSB10_ServIT_007.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flipH="1">
            <a:off x="0" y="0"/>
            <a:ext cx="9144000" cy="5143500"/>
          </a:xfrm>
          <a:prstGeom prst="rect">
            <a:avLst/>
          </a:prstGeom>
        </p:spPr>
      </p:pic>
      <p:sp>
        <p:nvSpPr>
          <p:cNvPr id="6" name="TextBox 5"/>
          <p:cNvSpPr txBox="1"/>
          <p:nvPr/>
        </p:nvSpPr>
        <p:spPr>
          <a:xfrm>
            <a:off x="99407" y="4405657"/>
            <a:ext cx="8815993" cy="656590"/>
          </a:xfrm>
          <a:prstGeom prst="rect">
            <a:avLst/>
          </a:prstGeom>
          <a:noFill/>
        </p:spPr>
        <p:txBody>
          <a:bodyPr wrap="square" rtlCol="0">
            <a:spAutoFit/>
          </a:bodyPr>
          <a:lstStyle/>
          <a:p>
            <a:pPr>
              <a:lnSpc>
                <a:spcPts val="1060"/>
              </a:lnSpc>
            </a:pPr>
            <a:r>
              <a:rPr lang="en-US" sz="800" kern="1200" dirty="0" smtClean="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
        <p:nvSpPr>
          <p:cNvPr id="9" name="Text Placeholder 9"/>
          <p:cNvSpPr>
            <a:spLocks noGrp="1"/>
          </p:cNvSpPr>
          <p:nvPr>
            <p:ph type="body" sz="quarter" idx="12" hasCustomPrompt="1"/>
          </p:nvPr>
        </p:nvSpPr>
        <p:spPr>
          <a:xfrm>
            <a:off x="5486400" y="914400"/>
            <a:ext cx="3657600" cy="1828800"/>
          </a:xfrm>
          <a:solidFill>
            <a:srgbClr val="0072C6">
              <a:alpha val="90000"/>
            </a:srgbClr>
          </a:solidFill>
        </p:spPr>
        <p:txBody>
          <a:bodyPr>
            <a:noAutofit/>
          </a:bodyPr>
          <a:lstStyle>
            <a:lvl1pPr marL="0" indent="0">
              <a:lnSpc>
                <a:spcPct val="110000"/>
              </a:lnSpc>
              <a:buNone/>
              <a:defRPr sz="1400">
                <a:solidFill>
                  <a:srgbClr val="FFFFFF"/>
                </a:solidFill>
                <a:latin typeface="+mn-lt"/>
                <a:cs typeface="Segoe UI Semibold"/>
              </a:defRPr>
            </a:lvl1pPr>
            <a:lvl2pPr marL="265112" indent="0">
              <a:lnSpc>
                <a:spcPct val="110000"/>
              </a:lnSpc>
              <a:buNone/>
              <a:defRPr sz="1400">
                <a:solidFill>
                  <a:srgbClr val="FFFFFF"/>
                </a:solidFill>
                <a:latin typeface="+mn-lt"/>
                <a:cs typeface="Segoe UI Semibold"/>
              </a:defRPr>
            </a:lvl2pPr>
            <a:lvl3pPr marL="542925" indent="0">
              <a:lnSpc>
                <a:spcPct val="110000"/>
              </a:lnSpc>
              <a:buNone/>
              <a:defRPr sz="1400">
                <a:solidFill>
                  <a:srgbClr val="FFFFFF"/>
                </a:solidFill>
                <a:latin typeface="+mn-lt"/>
                <a:cs typeface="Segoe UI Semibold"/>
              </a:defRPr>
            </a:lvl3pPr>
            <a:lvl4pPr marL="808037" indent="0">
              <a:lnSpc>
                <a:spcPct val="110000"/>
              </a:lnSpc>
              <a:buNone/>
              <a:defRPr sz="1400">
                <a:solidFill>
                  <a:srgbClr val="FFFFFF"/>
                </a:solidFill>
                <a:latin typeface="+mn-lt"/>
                <a:cs typeface="Segoe UI Semibold"/>
              </a:defRPr>
            </a:lvl4pPr>
            <a:lvl5pPr marL="1073150" indent="0">
              <a:lnSpc>
                <a:spcPct val="110000"/>
              </a:lnSpc>
              <a:buNone/>
              <a:defRPr sz="1400">
                <a:solidFill>
                  <a:srgbClr val="FFFFFF"/>
                </a:solidFill>
                <a:latin typeface="+mn-lt"/>
                <a:cs typeface="Segoe UI Semibold"/>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5043" y="100392"/>
            <a:ext cx="1152779" cy="431398"/>
          </a:xfrm>
          <a:prstGeom prst="rect">
            <a:avLst/>
          </a:prstGeom>
        </p:spPr>
      </p:pic>
    </p:spTree>
    <p:extLst>
      <p:ext uri="{BB962C8B-B14F-4D97-AF65-F5344CB8AC3E}">
        <p14:creationId xmlns:p14="http://schemas.microsoft.com/office/powerpoint/2010/main" val="108314507"/>
      </p:ext>
    </p:extLst>
  </p:cSld>
  <p:clrMapOvr>
    <a:masterClrMapping/>
  </p:clrMapOvr>
  <p:timing>
    <p:tnLst>
      <p:par>
        <p:cTn id="1" dur="indefinite" restart="never" nodeType="tmRoot"/>
      </p:par>
    </p:tnLst>
  </p:timing>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ntact Page">
    <p:spTree>
      <p:nvGrpSpPr>
        <p:cNvPr id="1" name=""/>
        <p:cNvGrpSpPr/>
        <p:nvPr/>
      </p:nvGrpSpPr>
      <p:grpSpPr>
        <a:xfrm>
          <a:off x="0" y="0"/>
          <a:ext cx="0" cy="0"/>
          <a:chOff x="0" y="0"/>
          <a:chExt cx="0" cy="0"/>
        </a:xfrm>
      </p:grpSpPr>
      <p:sp>
        <p:nvSpPr>
          <p:cNvPr id="7" name="Picture Placeholder 2"/>
          <p:cNvSpPr>
            <a:spLocks noGrp="1"/>
          </p:cNvSpPr>
          <p:nvPr>
            <p:ph type="pic" sz="quarter" idx="18"/>
          </p:nvPr>
        </p:nvSpPr>
        <p:spPr>
          <a:xfrm>
            <a:off x="8001000" y="2480"/>
            <a:ext cx="1143000" cy="419862"/>
          </a:xfrm>
        </p:spPr>
        <p:txBody>
          <a:bodyPr/>
          <a:lstStyle>
            <a:lvl1pPr>
              <a:defRPr>
                <a:solidFill>
                  <a:srgbClr val="FFFFFF"/>
                </a:solidFill>
              </a:defRPr>
            </a:lvl1pPr>
          </a:lstStyle>
          <a:p>
            <a:r>
              <a:rPr lang="en-US" smtClean="0"/>
              <a:t>Click icon to add picture</a:t>
            </a:r>
            <a:endParaRPr lang="en-US"/>
          </a:p>
        </p:txBody>
      </p:sp>
      <p:sp>
        <p:nvSpPr>
          <p:cNvPr id="9" name="Text Placeholder 9"/>
          <p:cNvSpPr>
            <a:spLocks noGrp="1"/>
          </p:cNvSpPr>
          <p:nvPr>
            <p:ph type="body" sz="quarter" idx="12" hasCustomPrompt="1"/>
          </p:nvPr>
        </p:nvSpPr>
        <p:spPr>
          <a:xfrm>
            <a:off x="5486400" y="914400"/>
            <a:ext cx="3657600" cy="1828800"/>
          </a:xfrm>
          <a:solidFill>
            <a:srgbClr val="0072C6"/>
          </a:solidFill>
        </p:spPr>
        <p:txBody>
          <a:bodyPr>
            <a:noAutofit/>
          </a:bodyPr>
          <a:lstStyle>
            <a:lvl1pPr>
              <a:lnSpc>
                <a:spcPct val="110000"/>
              </a:lnSpc>
              <a:defRPr sz="1400">
                <a:solidFill>
                  <a:srgbClr val="FFFFFF"/>
                </a:solidFill>
                <a:latin typeface="+mn-lt"/>
                <a:cs typeface="Segoe UI Semibold"/>
              </a:defRPr>
            </a:lvl1pPr>
            <a:lvl2pPr>
              <a:lnSpc>
                <a:spcPct val="110000"/>
              </a:lnSpc>
              <a:defRPr sz="1400">
                <a:solidFill>
                  <a:srgbClr val="FFFFFF"/>
                </a:solidFill>
                <a:latin typeface="+mn-lt"/>
                <a:cs typeface="Segoe UI Semibold"/>
              </a:defRPr>
            </a:lvl2pPr>
            <a:lvl3pPr>
              <a:lnSpc>
                <a:spcPct val="110000"/>
              </a:lnSpc>
              <a:defRPr sz="1400">
                <a:solidFill>
                  <a:srgbClr val="FFFFFF"/>
                </a:solidFill>
                <a:latin typeface="+mn-lt"/>
                <a:cs typeface="Segoe UI Semibold"/>
              </a:defRPr>
            </a:lvl3pPr>
            <a:lvl4pPr>
              <a:lnSpc>
                <a:spcPct val="110000"/>
              </a:lnSpc>
              <a:defRPr sz="1400">
                <a:solidFill>
                  <a:srgbClr val="FFFFFF"/>
                </a:solidFill>
                <a:latin typeface="+mn-lt"/>
                <a:cs typeface="Segoe UI Semibold"/>
              </a:defRPr>
            </a:lvl4pPr>
            <a:lvl5pPr>
              <a:lnSpc>
                <a:spcPct val="110000"/>
              </a:lnSpc>
              <a:defRPr sz="1400">
                <a:solidFill>
                  <a:srgbClr val="FFFFFF"/>
                </a:solidFill>
                <a:latin typeface="+mn-lt"/>
                <a:cs typeface="Segoe UI Semibold"/>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99407" y="4405657"/>
            <a:ext cx="8815993" cy="644600"/>
          </a:xfrm>
          <a:prstGeom prst="rect">
            <a:avLst/>
          </a:prstGeom>
          <a:noFill/>
        </p:spPr>
        <p:txBody>
          <a:bodyPr wrap="square" rtlCol="0">
            <a:spAutoFit/>
          </a:bodyPr>
          <a:lstStyle/>
          <a:p>
            <a:pPr>
              <a:lnSpc>
                <a:spcPts val="1060"/>
              </a:lnSpc>
            </a:pPr>
            <a:r>
              <a:rPr lang="en-US" sz="800" kern="1200" dirty="0" smtClean="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150373587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1 Topic Title_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09655"/>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4814536"/>
            <a:ext cx="9144000" cy="328965"/>
          </a:xfrm>
          <a:prstGeom prst="rect">
            <a:avLst/>
          </a:prstGeom>
        </p:spPr>
      </p:pic>
      <p:sp>
        <p:nvSpPr>
          <p:cNvPr id="2" name="Title 1"/>
          <p:cNvSpPr>
            <a:spLocks noGrp="1"/>
          </p:cNvSpPr>
          <p:nvPr>
            <p:ph type="title" hasCustomPrompt="1"/>
          </p:nvPr>
        </p:nvSpPr>
        <p:spPr>
          <a:xfrm>
            <a:off x="304800" y="166807"/>
            <a:ext cx="8534400" cy="690443"/>
          </a:xfrm>
        </p:spPr>
        <p:txBody>
          <a:bodyPr anchor="b" anchorCtr="0">
            <a:noAutofit/>
          </a:bodyPr>
          <a:lstStyle>
            <a:lvl1pPr>
              <a:defRPr sz="3200">
                <a:solidFill>
                  <a:schemeClr val="tx2"/>
                </a:solidFill>
              </a:defRPr>
            </a:lvl1pPr>
          </a:lstStyle>
          <a:p>
            <a:r>
              <a:rPr lang="en-US" dirty="0" smtClean="0"/>
              <a:t>Click to edit Topic title</a:t>
            </a:r>
            <a:endParaRPr lang="en-US" dirty="0"/>
          </a:p>
        </p:txBody>
      </p:sp>
      <p:sp>
        <p:nvSpPr>
          <p:cNvPr id="3" name="Content Placeholder 2"/>
          <p:cNvSpPr>
            <a:spLocks noGrp="1"/>
          </p:cNvSpPr>
          <p:nvPr>
            <p:ph idx="1" hasCustomPrompt="1"/>
          </p:nvPr>
        </p:nvSpPr>
        <p:spPr>
          <a:xfrm>
            <a:off x="304800" y="891540"/>
            <a:ext cx="8534400" cy="387477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Footer Placeholder 4"/>
          <p:cNvSpPr>
            <a:spLocks noGrp="1"/>
          </p:cNvSpPr>
          <p:nvPr>
            <p:ph type="ftr" sz="quarter" idx="11"/>
          </p:nvPr>
        </p:nvSpPr>
        <p:spPr>
          <a:xfrm>
            <a:off x="2651760" y="4857226"/>
            <a:ext cx="3657600" cy="27432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20" name="Slide Number Placeholder 5"/>
          <p:cNvSpPr>
            <a:spLocks noGrp="1"/>
          </p:cNvSpPr>
          <p:nvPr>
            <p:ph type="sldNum" sz="quarter" idx="12"/>
          </p:nvPr>
        </p:nvSpPr>
        <p:spPr>
          <a:xfrm>
            <a:off x="0" y="4857228"/>
            <a:ext cx="609600" cy="273844"/>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2" name="Picture Placeholder 4" descr="MSFT_logo_rgb_C-Wht.pdf"/>
          <p:cNvPicPr>
            <a:picLocks noChangeAspect="1"/>
          </p:cNvPicPr>
          <p:nvPr userDrawn="1"/>
        </p:nvPicPr>
        <p:blipFill>
          <a:blip r:embed="rId4" cstate="print">
            <a:extLst>
              <a:ext uri="{28A0092B-C50C-407E-A947-70E740481C1C}">
                <a14:useLocalDpi xmlns:a14="http://schemas.microsoft.com/office/drawing/2010/main" val="0"/>
              </a:ext>
            </a:extLst>
          </a:blip>
          <a:srcRect t="153" b="153"/>
          <a:stretch>
            <a:fillRect/>
          </a:stretch>
        </p:blipFill>
        <p:spPr>
          <a:xfrm>
            <a:off x="8001000" y="4828603"/>
            <a:ext cx="1143000" cy="314897"/>
          </a:xfrm>
          <a:prstGeom prst="rect">
            <a:avLst/>
          </a:prstGeom>
        </p:spPr>
      </p:pic>
    </p:spTree>
    <p:extLst>
      <p:ext uri="{BB962C8B-B14F-4D97-AF65-F5344CB8AC3E}">
        <p14:creationId xmlns:p14="http://schemas.microsoft.com/office/powerpoint/2010/main" val="2276237899"/>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3.3 Activity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8640" y="1645919"/>
            <a:ext cx="8138160" cy="754380"/>
          </a:xfrm>
        </p:spPr>
        <p:txBody>
          <a:bodyPr anchor="b" anchorCtr="0">
            <a:no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640080" y="2468880"/>
            <a:ext cx="8046720" cy="226314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4857228"/>
            <a:ext cx="3657600" cy="273844"/>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5" name="Slide Number Placeholder 5"/>
          <p:cNvSpPr>
            <a:spLocks noGrp="1"/>
          </p:cNvSpPr>
          <p:nvPr>
            <p:ph type="sldNum" sz="quarter" idx="12"/>
          </p:nvPr>
        </p:nvSpPr>
        <p:spPr>
          <a:xfrm>
            <a:off x="0" y="4857228"/>
            <a:ext cx="609600" cy="273844"/>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960120"/>
            <a:ext cx="1295400" cy="28575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schemeClr val="tx2"/>
                </a:solidFill>
                <a:latin typeface="+mn-lt"/>
              </a:rPr>
              <a:t>Activity</a:t>
            </a:r>
          </a:p>
        </p:txBody>
      </p:sp>
      <p:pic>
        <p:nvPicPr>
          <p:cNvPr id="16" name="Picture Placeholder 2" descr="MSFT_logo_rgb_C-Gray.png"/>
          <p:cNvPicPr>
            <a:picLocks noChangeAspect="1"/>
          </p:cNvPicPr>
          <p:nvPr userDrawn="1"/>
        </p:nvPicPr>
        <p:blipFill>
          <a:blip r:embed="rId3" cstate="print">
            <a:extLst>
              <a:ext uri="{28A0092B-C50C-407E-A947-70E740481C1C}">
                <a14:useLocalDpi xmlns:a14="http://schemas.microsoft.com/office/drawing/2010/main" val="0"/>
              </a:ext>
            </a:extLst>
          </a:blip>
          <a:srcRect t="160" b="160"/>
          <a:stretch>
            <a:fillRect/>
          </a:stretch>
        </p:blipFill>
        <p:spPr>
          <a:xfrm>
            <a:off x="8001000" y="4828603"/>
            <a:ext cx="1143000" cy="314897"/>
          </a:xfrm>
          <a:prstGeom prst="rect">
            <a:avLst/>
          </a:prstGeom>
        </p:spPr>
      </p:pic>
    </p:spTree>
    <p:extLst>
      <p:ext uri="{BB962C8B-B14F-4D97-AF65-F5344CB8AC3E}">
        <p14:creationId xmlns:p14="http://schemas.microsoft.com/office/powerpoint/2010/main" val="3568252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0" y="914400"/>
            <a:ext cx="3657600" cy="1828800"/>
          </a:xfrm>
          <a:prstGeom prst="rect">
            <a:avLst/>
          </a:prstGeom>
          <a:solidFill>
            <a:srgbClr val="0072C6"/>
          </a:solidFill>
        </p:spPr>
        <p:txBody>
          <a:bodyPr vert="horz" lIns="182880" tIns="137160">
            <a:normAutofit/>
          </a:bodyPr>
          <a:lstStyle>
            <a:lvl1pPr algn="l">
              <a:defRPr sz="3000">
                <a:solidFill>
                  <a:srgbClr val="FFFFFF"/>
                </a:solidFill>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0" y="2738854"/>
            <a:ext cx="1828800" cy="914400"/>
          </a:xfrm>
          <a:prstGeom prst="rect">
            <a:avLst/>
          </a:prstGeom>
          <a:solidFill>
            <a:schemeClr val="accent6">
              <a:alpha val="89000"/>
            </a:schemeClr>
          </a:solidFill>
        </p:spPr>
        <p:txBody>
          <a:bodyPr vert="horz" lIns="182880" tIns="137160">
            <a:normAutofit/>
          </a:bodyPr>
          <a:lstStyle>
            <a:lvl1pPr marL="0" indent="0">
              <a:lnSpc>
                <a:spcPct val="100000"/>
              </a:lnSpc>
              <a:buFontTx/>
              <a:buNone/>
              <a:defRPr sz="14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7" name="Slide Number Placeholder 5"/>
          <p:cNvSpPr>
            <a:spLocks noGrp="1"/>
          </p:cNvSpPr>
          <p:nvPr>
            <p:ph type="sldNum" sz="quarter" idx="4"/>
          </p:nvPr>
        </p:nvSpPr>
        <p:spPr>
          <a:xfrm>
            <a:off x="6781800" y="4767263"/>
            <a:ext cx="2133600" cy="273844"/>
          </a:xfrm>
          <a:prstGeom prst="rect">
            <a:avLst/>
          </a:prstGeom>
        </p:spPr>
        <p:txBody>
          <a:bodyPr vert="horz" lIns="91440" tIns="45720" rIns="91440" bIns="45720" rtlCol="0" anchor="b"/>
          <a:lstStyle>
            <a:lvl1pPr algn="r">
              <a:defRPr sz="800" kern="800">
                <a:solidFill>
                  <a:srgbClr val="FFFFFF"/>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884930573"/>
      </p:ext>
    </p:extLst>
  </p:cSld>
  <p:clrMapOvr>
    <a:masterClrMapping/>
  </p:clrMapOvr>
  <p:timing>
    <p:tnLst>
      <p:par>
        <p:cTn id="1" dur="indefinite" restart="never" nodeType="tmRoot"/>
      </p:par>
    </p:tnLst>
  </p:timing>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ext content, norm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06" y="914400"/>
            <a:ext cx="1828800" cy="1828800"/>
          </a:xfrm>
          <a:solidFill>
            <a:srgbClr val="0072C6"/>
          </a:solidFill>
        </p:spPr>
        <p:txBody>
          <a:bodyPr rIns="91440">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p:nvPr>
        </p:nvSpPr>
        <p:spPr>
          <a:xfrm>
            <a:off x="2743200" y="914400"/>
            <a:ext cx="6172200" cy="3790950"/>
          </a:xfrm>
          <a:prstGeom prst="rect">
            <a:avLst/>
          </a:prstGeom>
        </p:spPr>
        <p:txBody>
          <a:bodyPr vert="horz" lIns="182880" tIns="137160">
            <a:normAutofit/>
          </a:bodyPr>
          <a:lstStyle>
            <a:lvl1pPr marL="285750" indent="-285750">
              <a:spcBef>
                <a:spcPts val="300"/>
              </a:spcBef>
              <a:buFont typeface="Arial" pitchFamily="34" charset="0"/>
              <a:buChar char="•"/>
              <a:defRPr sz="1400" baseline="0">
                <a:solidFill>
                  <a:schemeClr val="tx1"/>
                </a:solidFill>
                <a:latin typeface="+mn-lt"/>
              </a:defRPr>
            </a:lvl1pPr>
            <a:lvl2pPr marL="542925" indent="-277813">
              <a:buFont typeface="Courier New" panose="02070309020205020404" pitchFamily="49" charset="0"/>
              <a:buChar char="o"/>
              <a:defRPr/>
            </a:lvl2pPr>
            <a:lvl3pPr marL="808038" indent="-265113">
              <a:buFont typeface="Wingdings" panose="05000000000000000000" pitchFamily="2" charset="2"/>
              <a:buChar char="§"/>
              <a:defRPr/>
            </a:lvl3pPr>
            <a:lvl5pPr marL="1339850" indent="-266700">
              <a:buFont typeface="Courier New" panose="02070309020205020404" pitchFamily="49" charset="0"/>
              <a:buChar cha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3338693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ics_with_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06" y="914400"/>
            <a:ext cx="1828800" cy="1828800"/>
          </a:xfrm>
          <a:solidFill>
            <a:srgbClr val="0072C6"/>
          </a:solidFill>
        </p:spPr>
        <p:txBody>
          <a:bodyPr rIns="91440">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pPr/>
              <a:t>‹#›</a:t>
            </a:fld>
            <a:endParaRPr lang="en-US"/>
          </a:p>
        </p:txBody>
      </p:sp>
      <p:sp>
        <p:nvSpPr>
          <p:cNvPr id="7" name="Text Placeholder 6"/>
          <p:cNvSpPr>
            <a:spLocks noGrp="1"/>
          </p:cNvSpPr>
          <p:nvPr>
            <p:ph type="body" sz="quarter" idx="12"/>
          </p:nvPr>
        </p:nvSpPr>
        <p:spPr>
          <a:xfrm>
            <a:off x="7006" y="2743200"/>
            <a:ext cx="2743200" cy="1828800"/>
          </a:xfrm>
          <a:solidFill>
            <a:srgbClr val="00D8D6"/>
          </a:solidFill>
        </p:spPr>
        <p:txBody>
          <a:bodyPr/>
          <a:lstStyle>
            <a:lvl1pPr marL="0" indent="0">
              <a:buNone/>
              <a:defRPr>
                <a:solidFill>
                  <a:schemeClr val="bg1"/>
                </a:solidFill>
              </a:defRPr>
            </a:lvl1pPr>
            <a:lvl2pPr marL="227013" indent="-120650">
              <a:tabLst>
                <a:tab pos="227013" algn="l"/>
              </a:tabLst>
              <a:defRPr>
                <a:solidFill>
                  <a:schemeClr val="bg1"/>
                </a:solidFill>
              </a:defRPr>
            </a:lvl2pPr>
            <a:lvl3pPr marL="460375" indent="-150813">
              <a:defRPr>
                <a:solidFill>
                  <a:schemeClr val="bg1"/>
                </a:solidFill>
              </a:defRPr>
            </a:lvl3pPr>
            <a:lvl4pPr marL="687388" indent="-150813">
              <a:defRPr>
                <a:solidFill>
                  <a:schemeClr val="bg1"/>
                </a:solidFill>
              </a:defRPr>
            </a:lvl4pPr>
            <a:lvl5pPr marL="914400" indent="-153988">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66351797"/>
      </p:ext>
    </p:extLst>
  </p:cSld>
  <p:clrMapOvr>
    <a:masterClrMapping/>
  </p:clrMapOvr>
  <p:timing>
    <p:tnLst>
      <p:par>
        <p:cTn id="1" dur="indefinite" restart="never" nodeType="tmRoot"/>
      </p:par>
    </p:tnLst>
  </p:timing>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cs_without_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06" y="914400"/>
            <a:ext cx="1828800" cy="1828800"/>
          </a:xfrm>
          <a:solidFill>
            <a:srgbClr val="0072C6"/>
          </a:solidFill>
        </p:spPr>
        <p:txBody>
          <a:bodyPr rIns="91440">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861499161"/>
      </p:ext>
    </p:extLst>
  </p:cSld>
  <p:clrMapOvr>
    <a:masterClrMapping/>
  </p:clrMapOvr>
  <p:timing>
    <p:tnLst>
      <p:par>
        <p:cTn id="1" dur="indefinite" restart="never" nodeType="tmRoot"/>
      </p:par>
    </p:tnLst>
  </p:timing>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ULA">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rgbClr val="000000"/>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228600" y="361950"/>
            <a:ext cx="8686800" cy="4343400"/>
          </a:xfrm>
          <a:prstGeom prst="rect">
            <a:avLst/>
          </a:prstGeom>
        </p:spPr>
        <p:txBody>
          <a:bodyPr vert="horz" lIns="182880" tIns="137160">
            <a:normAutofit/>
          </a:bodyPr>
          <a:lstStyle>
            <a:lvl1pPr marL="0" indent="0">
              <a:spcBef>
                <a:spcPts val="300"/>
              </a:spcBef>
              <a:buFontTx/>
              <a:buNone/>
              <a:defRPr sz="1400" baseline="0">
                <a:solidFill>
                  <a:srgbClr val="000000"/>
                </a:solidFill>
                <a:latin typeface="+mn-lt"/>
              </a:defRPr>
            </a:lvl1pPr>
          </a:lstStyle>
          <a:p>
            <a:pPr lvl="0"/>
            <a:r>
              <a:rPr lang="en-US" dirty="0"/>
              <a:t>Click to edit slide content</a:t>
            </a:r>
          </a:p>
        </p:txBody>
      </p:sp>
    </p:spTree>
    <p:extLst>
      <p:ext uri="{BB962C8B-B14F-4D97-AF65-F5344CB8AC3E}">
        <p14:creationId xmlns:p14="http://schemas.microsoft.com/office/powerpoint/2010/main" val="127787745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tile text with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1828800" cy="1828800"/>
          </a:xfrm>
          <a:solidFill>
            <a:schemeClr val="accent1"/>
          </a:solidFill>
        </p:spPr>
        <p:txBody>
          <a:bodyPr>
            <a:normAutofit/>
          </a:bodyPr>
          <a:lstStyle>
            <a:lvl1pPr>
              <a:lnSpc>
                <a:spcPct val="100000"/>
              </a:lnSpc>
              <a:defRPr sz="2000">
                <a:solidFill>
                  <a:srgbClr val="FFFFFF"/>
                </a:solidFill>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lnSpc>
                <a:spcPct val="120000"/>
              </a:lnSpc>
              <a:defRPr>
                <a:solidFill>
                  <a:srgbClr val="FFFFFF"/>
                </a:solidFill>
              </a:defRPr>
            </a:lvl1pPr>
          </a:lstStyle>
          <a:p>
            <a:fld id="{74A398B2-5A34-1A4A-811E-F4027282568C}" type="slidenum">
              <a:rPr lang="en-US" smtClean="0"/>
              <a:pPr/>
              <a:t>‹#›</a:t>
            </a:fld>
            <a:endParaRPr lang="en-US"/>
          </a:p>
        </p:txBody>
      </p:sp>
      <p:sp>
        <p:nvSpPr>
          <p:cNvPr id="12" name="Text Placeholder 11"/>
          <p:cNvSpPr>
            <a:spLocks noGrp="1"/>
          </p:cNvSpPr>
          <p:nvPr>
            <p:ph type="body" sz="quarter" idx="12" hasCustomPrompt="1"/>
          </p:nvPr>
        </p:nvSpPr>
        <p:spPr>
          <a:xfrm>
            <a:off x="1828800" y="914400"/>
            <a:ext cx="3657600" cy="3656836"/>
          </a:xfrm>
          <a:solidFill>
            <a:schemeClr val="accent6"/>
          </a:solidFill>
        </p:spPr>
        <p:txBody>
          <a:bodyPr>
            <a:noAutofit/>
          </a:bodyPr>
          <a:lstStyle>
            <a:lvl1pPr>
              <a:lnSpc>
                <a:spcPct val="120000"/>
              </a:lnSpc>
              <a:defRPr sz="1400">
                <a:solidFill>
                  <a:schemeClr val="bg1"/>
                </a:solidFill>
              </a:defRPr>
            </a:lvl1pPr>
            <a:lvl2pPr>
              <a:lnSpc>
                <a:spcPct val="120000"/>
              </a:lnSpc>
              <a:defRPr sz="1400">
                <a:solidFill>
                  <a:schemeClr val="bg1"/>
                </a:solidFill>
              </a:defRPr>
            </a:lvl2pPr>
            <a:lvl3pPr>
              <a:lnSpc>
                <a:spcPct val="120000"/>
              </a:lnSpc>
              <a:defRPr sz="1400">
                <a:solidFill>
                  <a:schemeClr val="bg1"/>
                </a:solidFill>
              </a:defRPr>
            </a:lvl3pPr>
            <a:lvl4pPr>
              <a:lnSpc>
                <a:spcPct val="120000"/>
              </a:lnSpc>
              <a:defRPr sz="1400">
                <a:solidFill>
                  <a:schemeClr val="bg1"/>
                </a:solidFill>
              </a:defRPr>
            </a:lvl4pPr>
            <a:lvl5pPr>
              <a:lnSpc>
                <a:spcPct val="120000"/>
              </a:lnSpc>
              <a:defRPr sz="1400">
                <a:solidFill>
                  <a:schemeClr val="bg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5493774" y="914400"/>
            <a:ext cx="3657600" cy="36576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940632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ti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1828800" cy="1828800"/>
          </a:xfrm>
          <a:solidFill>
            <a:schemeClr val="accent1"/>
          </a:solidFill>
        </p:spPr>
        <p:txBody>
          <a:bodyPr>
            <a:normAutofit/>
          </a:bodyPr>
          <a:lstStyle>
            <a:lvl1pPr>
              <a:lnSpc>
                <a:spcPct val="100000"/>
              </a:lnSpc>
              <a:defRPr sz="2000">
                <a:solidFill>
                  <a:srgbClr val="FFFFFF"/>
                </a:solidFill>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lnSpc>
                <a:spcPct val="120000"/>
              </a:lnSpc>
              <a:defRPr>
                <a:solidFill>
                  <a:srgbClr val="FFFFFF"/>
                </a:solidFill>
              </a:defRPr>
            </a:lvl1pPr>
          </a:lstStyle>
          <a:p>
            <a:fld id="{74A398B2-5A34-1A4A-811E-F4027282568C}" type="slidenum">
              <a:rPr lang="en-US" smtClean="0"/>
              <a:pPr/>
              <a:t>‹#›</a:t>
            </a:fld>
            <a:endParaRPr lang="en-US"/>
          </a:p>
        </p:txBody>
      </p:sp>
      <p:sp>
        <p:nvSpPr>
          <p:cNvPr id="12" name="Text Placeholder 11"/>
          <p:cNvSpPr>
            <a:spLocks noGrp="1"/>
          </p:cNvSpPr>
          <p:nvPr>
            <p:ph type="body" sz="quarter" idx="12" hasCustomPrompt="1"/>
          </p:nvPr>
        </p:nvSpPr>
        <p:spPr>
          <a:xfrm>
            <a:off x="1828800" y="914400"/>
            <a:ext cx="3657600" cy="3656836"/>
          </a:xfrm>
          <a:solidFill>
            <a:schemeClr val="accent6"/>
          </a:solidFill>
        </p:spPr>
        <p:txBody>
          <a:bodyPr>
            <a:noAutofit/>
          </a:bodyPr>
          <a:lstStyle>
            <a:lvl1pPr>
              <a:lnSpc>
                <a:spcPct val="120000"/>
              </a:lnSpc>
              <a:defRPr sz="1400">
                <a:solidFill>
                  <a:schemeClr val="bg1"/>
                </a:solidFill>
              </a:defRPr>
            </a:lvl1pPr>
            <a:lvl2pPr>
              <a:lnSpc>
                <a:spcPct val="120000"/>
              </a:lnSpc>
              <a:defRPr sz="1400">
                <a:solidFill>
                  <a:schemeClr val="bg1"/>
                </a:solidFill>
              </a:defRPr>
            </a:lvl2pPr>
            <a:lvl3pPr>
              <a:lnSpc>
                <a:spcPct val="120000"/>
              </a:lnSpc>
              <a:defRPr sz="1400">
                <a:solidFill>
                  <a:schemeClr val="bg1"/>
                </a:solidFill>
              </a:defRPr>
            </a:lvl3pPr>
            <a:lvl4pPr>
              <a:lnSpc>
                <a:spcPct val="120000"/>
              </a:lnSpc>
              <a:defRPr sz="1400">
                <a:solidFill>
                  <a:schemeClr val="bg1"/>
                </a:solidFill>
              </a:defRPr>
            </a:lvl4pPr>
            <a:lvl5pPr>
              <a:lnSpc>
                <a:spcPct val="120000"/>
              </a:lnSpc>
              <a:defRPr sz="1400">
                <a:solidFill>
                  <a:schemeClr val="bg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11"/>
          <p:cNvSpPr>
            <a:spLocks noGrp="1"/>
          </p:cNvSpPr>
          <p:nvPr>
            <p:ph type="body" sz="quarter" idx="14" hasCustomPrompt="1"/>
          </p:nvPr>
        </p:nvSpPr>
        <p:spPr>
          <a:xfrm>
            <a:off x="5486400" y="914400"/>
            <a:ext cx="3657600" cy="3656836"/>
          </a:xfrm>
          <a:solidFill>
            <a:schemeClr val="tx1"/>
          </a:solidFill>
        </p:spPr>
        <p:txBody>
          <a:bodyPr>
            <a:noAutofit/>
          </a:bodyPr>
          <a:lstStyle>
            <a:lvl1pPr>
              <a:lnSpc>
                <a:spcPct val="120000"/>
              </a:lnSpc>
              <a:defRPr sz="1400">
                <a:solidFill>
                  <a:srgbClr val="000000"/>
                </a:solidFill>
              </a:defRPr>
            </a:lvl1pPr>
            <a:lvl2pPr>
              <a:lnSpc>
                <a:spcPct val="120000"/>
              </a:lnSpc>
              <a:defRPr sz="1400">
                <a:solidFill>
                  <a:srgbClr val="000000"/>
                </a:solidFill>
              </a:defRPr>
            </a:lvl2pPr>
            <a:lvl3pPr>
              <a:lnSpc>
                <a:spcPct val="120000"/>
              </a:lnSpc>
              <a:defRPr sz="1400">
                <a:solidFill>
                  <a:srgbClr val="000000"/>
                </a:solidFill>
              </a:defRPr>
            </a:lvl3pPr>
            <a:lvl4pPr>
              <a:lnSpc>
                <a:spcPct val="120000"/>
              </a:lnSpc>
              <a:defRPr sz="1400">
                <a:solidFill>
                  <a:srgbClr val="000000"/>
                </a:solidFill>
              </a:defRPr>
            </a:lvl4pPr>
            <a:lvl5pPr>
              <a:lnSpc>
                <a:spcPct val="120000"/>
              </a:lnSpc>
              <a:defRPr sz="1400">
                <a:solidFill>
                  <a:srgbClr val="000000"/>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3012635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3657600" cy="1828800"/>
          </a:xfrm>
          <a:solidFill>
            <a:srgbClr val="0072C6">
              <a:alpha val="90000"/>
            </a:srgbClr>
          </a:solidFill>
        </p:spPr>
        <p:txBody>
          <a:bodyPr>
            <a:normAutofit/>
          </a:bodyPr>
          <a:lstStyle>
            <a:lvl1pPr>
              <a:lnSpc>
                <a:spcPct val="100000"/>
              </a:lnSpc>
              <a:defRPr sz="3000">
                <a:solidFill>
                  <a:srgbClr val="FFFFFF"/>
                </a:solidFill>
                <a:latin typeface="Segoe UI Light" pitchFamily="34" charset="0"/>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717318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182880" tIns="13716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182880" tIns="13716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6781800" y="4767263"/>
            <a:ext cx="2133600" cy="273844"/>
          </a:xfrm>
          <a:prstGeom prst="rect">
            <a:avLst/>
          </a:prstGeom>
        </p:spPr>
        <p:txBody>
          <a:bodyPr vert="horz" lIns="91440" tIns="45720" rIns="91440" bIns="45720" rtlCol="0" anchor="b"/>
          <a:lstStyle>
            <a:lvl1pPr algn="r">
              <a:defRPr sz="800" kern="800">
                <a:solidFill>
                  <a:schemeClr val="tx1"/>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1224497750"/>
      </p:ext>
    </p:extLst>
  </p:cSld>
  <p:clrMap bg1="dk1" tx1="lt1" bg2="dk2" tx2="lt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21" r:id="rId5"/>
    <p:sldLayoutId id="2147483812" r:id="rId6"/>
    <p:sldLayoutId id="2147483813" r:id="rId7"/>
    <p:sldLayoutId id="2147483820" r:id="rId8"/>
    <p:sldLayoutId id="2147483814" r:id="rId9"/>
    <p:sldLayoutId id="2147483826" r:id="rId10"/>
    <p:sldLayoutId id="2147483815" r:id="rId11"/>
    <p:sldLayoutId id="2147483816" r:id="rId12"/>
    <p:sldLayoutId id="2147483772" r:id="rId13"/>
    <p:sldLayoutId id="2147483824" r:id="rId14"/>
    <p:sldLayoutId id="2147483825" r:id="rId15"/>
  </p:sldLayoutIdLst>
  <p:timing>
    <p:tnLst>
      <p:par>
        <p:cTn id="1" dur="indefinite" restart="never" nodeType="tmRoot"/>
      </p:par>
    </p:tnLst>
  </p:timing>
  <p:hf hdr="0" ftr="0"/>
  <p:txStyles>
    <p:titleStyle>
      <a:lvl1pPr eaLnBrk="1" hangingPunct="1">
        <a:defRPr sz="2000" kern="800">
          <a:solidFill>
            <a:schemeClr val="tx1"/>
          </a:solidFill>
          <a:latin typeface="+mn-lt"/>
          <a:cs typeface="Segoe UI Light"/>
        </a:defRPr>
      </a:lvl1pPr>
    </p:titleStyle>
    <p:bodyStyle>
      <a:lvl1pPr marL="285750" indent="-285750" eaLnBrk="1" hangingPunct="1">
        <a:lnSpc>
          <a:spcPct val="120000"/>
        </a:lnSpc>
        <a:buFont typeface="Arial" pitchFamily="34" charset="0"/>
        <a:buChar char="•"/>
        <a:defRPr sz="1400" kern="800">
          <a:solidFill>
            <a:schemeClr val="tx1"/>
          </a:solidFill>
          <a:latin typeface="+mn-lt"/>
          <a:cs typeface="Segoe UI Light"/>
        </a:defRPr>
      </a:lvl1pPr>
      <a:lvl2pPr marL="542925" indent="-277813" eaLnBrk="1" hangingPunct="1">
        <a:lnSpc>
          <a:spcPct val="120000"/>
        </a:lnSpc>
        <a:buFont typeface="Arial" pitchFamily="34" charset="0"/>
        <a:buChar char="•"/>
        <a:defRPr sz="1400" kern="800">
          <a:solidFill>
            <a:schemeClr val="tx1"/>
          </a:solidFill>
          <a:latin typeface="+mn-lt"/>
          <a:cs typeface="Segoe UI Light"/>
        </a:defRPr>
      </a:lvl2pPr>
      <a:lvl3pPr marL="808038" indent="-265113" eaLnBrk="1" hangingPunct="1">
        <a:lnSpc>
          <a:spcPct val="120000"/>
        </a:lnSpc>
        <a:buFont typeface="Arial" pitchFamily="34" charset="0"/>
        <a:buChar char="•"/>
        <a:defRPr sz="1400" kern="800">
          <a:solidFill>
            <a:schemeClr val="tx1"/>
          </a:solidFill>
          <a:latin typeface="+mn-lt"/>
          <a:cs typeface="Segoe UI Light"/>
        </a:defRPr>
      </a:lvl3pPr>
      <a:lvl4pPr marL="1073150" indent="-265113" eaLnBrk="1" hangingPunct="1">
        <a:lnSpc>
          <a:spcPct val="120000"/>
        </a:lnSpc>
        <a:buFont typeface="Arial" pitchFamily="34" charset="0"/>
        <a:buChar char="•"/>
        <a:defRPr sz="1400" kern="800">
          <a:solidFill>
            <a:schemeClr val="tx1"/>
          </a:solidFill>
          <a:latin typeface="+mn-lt"/>
          <a:cs typeface="Segoe UI Light"/>
        </a:defRPr>
      </a:lvl4pPr>
      <a:lvl5pPr marL="1339850" indent="-266700" eaLnBrk="1" hangingPunct="1">
        <a:lnSpc>
          <a:spcPct val="120000"/>
        </a:lnSpc>
        <a:buFont typeface="Arial" pitchFamily="34" charset="0"/>
        <a:buChar char="•"/>
        <a:defRPr sz="1400" kern="800">
          <a:solidFill>
            <a:schemeClr val="tx1"/>
          </a:solidFill>
          <a:latin typeface="+mn-lt"/>
          <a:cs typeface="Segoe UI Light"/>
        </a:defRPr>
      </a:lvl5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about/legal/permissions/"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Microsoft Dynamics AX </a:t>
            </a:r>
            <a:r>
              <a:rPr lang="en-US" dirty="0"/>
              <a:t>2012 </a:t>
            </a:r>
            <a:r>
              <a:rPr lang="en-US" dirty="0" smtClean="0"/>
              <a:t>Administration Workshop</a:t>
            </a:r>
            <a:br>
              <a:rPr lang="en-US" dirty="0" smtClean="0"/>
            </a:br>
            <a:r>
              <a:rPr lang="en-US" sz="2000" dirty="0" smtClean="0"/>
              <a:t>Chapter 13: </a:t>
            </a:r>
            <a:r>
              <a:rPr lang="en-US" sz="2000" dirty="0"/>
              <a:t>Enterprise </a:t>
            </a:r>
            <a:r>
              <a:rPr lang="en-US" sz="2000" dirty="0" smtClean="0"/>
              <a:t>Portal</a:t>
            </a:r>
            <a:endParaRPr lang="en-US" sz="2000" dirty="0"/>
          </a:p>
        </p:txBody>
      </p:sp>
      <p:sp>
        <p:nvSpPr>
          <p:cNvPr id="6" name="Text Placeholder 5"/>
          <p:cNvSpPr>
            <a:spLocks noGrp="1"/>
          </p:cNvSpPr>
          <p:nvPr>
            <p:ph type="body" sz="quarter" idx="16"/>
          </p:nvPr>
        </p:nvSpPr>
        <p:spPr/>
        <p:txBody>
          <a:bodyPr/>
          <a:lstStyle/>
          <a:p>
            <a:r>
              <a:rPr lang="en-US" dirty="0"/>
              <a:t>Presenter Name</a:t>
            </a:r>
          </a:p>
          <a:p>
            <a:r>
              <a:rPr lang="en-US" dirty="0"/>
              <a:t>Presenter Title</a:t>
            </a:r>
          </a:p>
          <a:p>
            <a:r>
              <a:rPr lang="en-US" dirty="0"/>
              <a:t>Presenter Company</a:t>
            </a:r>
          </a:p>
          <a:p>
            <a:endParaRPr lang="en-US" dirty="0"/>
          </a:p>
        </p:txBody>
      </p:sp>
      <p:sp>
        <p:nvSpPr>
          <p:cNvPr id="4" name="Slide Number Placeholder 3"/>
          <p:cNvSpPr>
            <a:spLocks noGrp="1"/>
          </p:cNvSpPr>
          <p:nvPr>
            <p:ph type="sldNum" sz="quarter" idx="4294967295"/>
          </p:nvPr>
        </p:nvSpPr>
        <p:spPr>
          <a:xfrm>
            <a:off x="7010400" y="4767263"/>
            <a:ext cx="2133600" cy="274637"/>
          </a:xfrm>
        </p:spPr>
        <p:txBody>
          <a:bodyPr/>
          <a:lstStyle/>
          <a:p>
            <a:fld id="{74A398B2-5A34-1A4A-811E-F4027282568C}" type="slidenum">
              <a:rPr lang="en-US" smtClean="0"/>
              <a:pPr/>
              <a:t>1</a:t>
            </a:fld>
            <a:endParaRPr lang="en-US"/>
          </a:p>
        </p:txBody>
      </p:sp>
    </p:spTree>
    <p:extLst>
      <p:ext uri="{BB962C8B-B14F-4D97-AF65-F5344CB8AC3E}">
        <p14:creationId xmlns:p14="http://schemas.microsoft.com/office/powerpoint/2010/main" val="3881447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Users</a:t>
            </a:r>
            <a:endParaRPr lang="en-US" dirty="0"/>
          </a:p>
        </p:txBody>
      </p:sp>
      <p:sp>
        <p:nvSpPr>
          <p:cNvPr id="5" name="Slide Number Placeholder 4"/>
          <p:cNvSpPr>
            <a:spLocks noGrp="1"/>
          </p:cNvSpPr>
          <p:nvPr>
            <p:ph type="sldNum" sz="quarter" idx="11"/>
          </p:nvPr>
        </p:nvSpPr>
        <p:spPr/>
        <p:txBody>
          <a:bodyPr/>
          <a:lstStyle/>
          <a:p>
            <a:fld id="{026CCAEB-CB17-44EB-A892-4553F1D666B6}" type="slidenum">
              <a:rPr lang="en-US" smtClean="0"/>
              <a:pPr/>
              <a:t>10</a:t>
            </a:fld>
            <a:endParaRPr lang="en-US" dirty="0"/>
          </a:p>
        </p:txBody>
      </p:sp>
      <p:sp>
        <p:nvSpPr>
          <p:cNvPr id="3" name="Content Placeholder 2"/>
          <p:cNvSpPr>
            <a:spLocks noGrp="1"/>
          </p:cNvSpPr>
          <p:nvPr>
            <p:ph sz="quarter" idx="13"/>
          </p:nvPr>
        </p:nvSpPr>
        <p:spPr/>
        <p:txBody>
          <a:bodyPr/>
          <a:lstStyle/>
          <a:p>
            <a:r>
              <a:rPr lang="en-US" dirty="0" smtClean="0"/>
              <a:t>EP users, or Web users, can be any of the following individuals:</a:t>
            </a:r>
          </a:p>
          <a:p>
            <a:pPr lvl="1"/>
            <a:r>
              <a:rPr lang="en-US" dirty="0" smtClean="0"/>
              <a:t>Employees who access DAX through an intranet or an extranet </a:t>
            </a:r>
          </a:p>
          <a:p>
            <a:pPr lvl="1"/>
            <a:r>
              <a:rPr lang="en-US" dirty="0" smtClean="0"/>
              <a:t>Customer or vendors who access DAX through an extranet </a:t>
            </a:r>
          </a:p>
          <a:p>
            <a:pPr lvl="1"/>
            <a:r>
              <a:rPr lang="en-US" dirty="0" smtClean="0"/>
              <a:t>Unsolicited vendors who want to sign up to be vendors, and who access DAX through a public Internet site </a:t>
            </a:r>
            <a:endParaRPr lang="en-US" dirty="0"/>
          </a:p>
        </p:txBody>
      </p:sp>
    </p:spTree>
    <p:extLst>
      <p:ext uri="{BB962C8B-B14F-4D97-AF65-F5344CB8AC3E}">
        <p14:creationId xmlns:p14="http://schemas.microsoft.com/office/powerpoint/2010/main" val="1244486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700" dirty="0" smtClean="0"/>
              <a:t>Communication</a:t>
            </a:r>
            <a:endParaRPr lang="en-US" sz="1700" dirty="0"/>
          </a:p>
        </p:txBody>
      </p:sp>
      <p:sp>
        <p:nvSpPr>
          <p:cNvPr id="5" name="Slide Number Placeholder 4"/>
          <p:cNvSpPr>
            <a:spLocks noGrp="1"/>
          </p:cNvSpPr>
          <p:nvPr>
            <p:ph type="sldNum" sz="quarter" idx="11"/>
          </p:nvPr>
        </p:nvSpPr>
        <p:spPr/>
        <p:txBody>
          <a:bodyPr/>
          <a:lstStyle/>
          <a:p>
            <a:fld id="{026CCAEB-CB17-44EB-A892-4553F1D666B6}" type="slidenum">
              <a:rPr lang="en-US" smtClean="0"/>
              <a:pPr/>
              <a:t>11</a:t>
            </a:fld>
            <a:endParaRPr lang="en-US" dirty="0"/>
          </a:p>
        </p:txBody>
      </p:sp>
      <p:sp>
        <p:nvSpPr>
          <p:cNvPr id="3" name="Content Placeholder 2"/>
          <p:cNvSpPr>
            <a:spLocks noGrp="1"/>
          </p:cNvSpPr>
          <p:nvPr>
            <p:ph sz="quarter" idx="13"/>
          </p:nvPr>
        </p:nvSpPr>
        <p:spPr/>
        <p:txBody>
          <a:bodyPr/>
          <a:lstStyle/>
          <a:p>
            <a:r>
              <a:rPr lang="en-US" dirty="0" smtClean="0"/>
              <a:t>All browser-based clients and DAX clients access Role Centers through EP</a:t>
            </a:r>
          </a:p>
          <a:p>
            <a:r>
              <a:rPr lang="en-US" dirty="0" smtClean="0"/>
              <a:t>EP uses the Report Web part to display reports that exist on the SSRS server</a:t>
            </a:r>
          </a:p>
          <a:p>
            <a:r>
              <a:rPr lang="en-US" dirty="0" smtClean="0"/>
              <a:t>EP uses ASP.NET user controls and the EP framework to display DAX data and reports</a:t>
            </a:r>
          </a:p>
          <a:p>
            <a:r>
              <a:rPr lang="en-US" dirty="0" smtClean="0"/>
              <a:t>EP uses Windows Communication Framework (WCF) and .NET Business Connector to interact with an Application Object Server (AOS)</a:t>
            </a:r>
          </a:p>
          <a:p>
            <a:endParaRPr lang="en-US" dirty="0"/>
          </a:p>
        </p:txBody>
      </p:sp>
    </p:spTree>
    <p:extLst>
      <p:ext uri="{BB962C8B-B14F-4D97-AF65-F5344CB8AC3E}">
        <p14:creationId xmlns:p14="http://schemas.microsoft.com/office/powerpoint/2010/main" val="1356669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Installation</a:t>
            </a:r>
            <a:endParaRPr lang="en-US" dirty="0"/>
          </a:p>
        </p:txBody>
      </p:sp>
      <p:sp>
        <p:nvSpPr>
          <p:cNvPr id="8" name="Slide Number Placeholder 2"/>
          <p:cNvSpPr>
            <a:spLocks noGrp="1"/>
          </p:cNvSpPr>
          <p:nvPr>
            <p:ph type="sldNum" sz="quarter" idx="11"/>
          </p:nvPr>
        </p:nvSpPr>
        <p:spPr/>
        <p:txBody>
          <a:bodyPr/>
          <a:lstStyle/>
          <a:p>
            <a:fld id="{026CCAEB-CB17-44EB-A892-4553F1D666B6}" type="slidenum">
              <a:rPr lang="en-US" smtClean="0"/>
              <a:pPr/>
              <a:t>12</a:t>
            </a:fld>
            <a:endParaRPr lang="en-US" dirty="0"/>
          </a:p>
        </p:txBody>
      </p:sp>
      <p:sp>
        <p:nvSpPr>
          <p:cNvPr id="2" name="Content Placeholder 1"/>
          <p:cNvSpPr>
            <a:spLocks noGrp="1"/>
          </p:cNvSpPr>
          <p:nvPr>
            <p:ph sz="quarter" idx="13"/>
          </p:nvPr>
        </p:nvSpPr>
        <p:spPr/>
        <p:txBody>
          <a:bodyPr/>
          <a:lstStyle/>
          <a:p>
            <a:r>
              <a:rPr lang="en-US" smtClean="0"/>
              <a:t>Prerequisites</a:t>
            </a:r>
          </a:p>
          <a:p>
            <a:r>
              <a:rPr lang="en-US" smtClean="0"/>
              <a:t>Procedure: Install Enterprise Portal and Role Centers</a:t>
            </a:r>
          </a:p>
          <a:p>
            <a:r>
              <a:rPr lang="en-US" smtClean="0"/>
              <a:t>Configure the firewall on the EP server</a:t>
            </a:r>
            <a:endParaRPr lang="en-US" dirty="0"/>
          </a:p>
        </p:txBody>
      </p:sp>
    </p:spTree>
    <p:extLst>
      <p:ext uri="{BB962C8B-B14F-4D97-AF65-F5344CB8AC3E}">
        <p14:creationId xmlns:p14="http://schemas.microsoft.com/office/powerpoint/2010/main" val="2479174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13</a:t>
            </a:fld>
            <a:endParaRPr lang="en-US"/>
          </a:p>
        </p:txBody>
      </p:sp>
      <p:sp>
        <p:nvSpPr>
          <p:cNvPr id="6" name="Content Placeholder 5"/>
          <p:cNvSpPr>
            <a:spLocks noGrp="1"/>
          </p:cNvSpPr>
          <p:nvPr>
            <p:ph sz="quarter" idx="13"/>
          </p:nvPr>
        </p:nvSpPr>
        <p:spPr/>
        <p:txBody>
          <a:bodyPr/>
          <a:lstStyle/>
          <a:p>
            <a:endParaRPr lang="en-US"/>
          </a:p>
        </p:txBody>
      </p:sp>
    </p:spTree>
    <p:extLst>
      <p:ext uri="{BB962C8B-B14F-4D97-AF65-F5344CB8AC3E}">
        <p14:creationId xmlns:p14="http://schemas.microsoft.com/office/powerpoint/2010/main" val="3782747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Enterprise Search</a:t>
            </a:r>
            <a:endParaRPr lang="en-US" dirty="0"/>
          </a:p>
        </p:txBody>
      </p:sp>
      <p:sp>
        <p:nvSpPr>
          <p:cNvPr id="5" name="Slide Number Placeholder 4"/>
          <p:cNvSpPr>
            <a:spLocks noGrp="1"/>
          </p:cNvSpPr>
          <p:nvPr>
            <p:ph type="sldNum" sz="quarter" idx="11"/>
          </p:nvPr>
        </p:nvSpPr>
        <p:spPr/>
        <p:txBody>
          <a:bodyPr/>
          <a:lstStyle/>
          <a:p>
            <a:fld id="{026CCAEB-CB17-44EB-A892-4553F1D666B6}" type="slidenum">
              <a:rPr lang="en-US" smtClean="0"/>
              <a:pPr/>
              <a:t>14</a:t>
            </a:fld>
            <a:endParaRPr lang="en-US" dirty="0"/>
          </a:p>
        </p:txBody>
      </p:sp>
      <p:sp>
        <p:nvSpPr>
          <p:cNvPr id="3" name="Content Placeholder 2"/>
          <p:cNvSpPr>
            <a:spLocks noGrp="1"/>
          </p:cNvSpPr>
          <p:nvPr>
            <p:ph sz="quarter" idx="13"/>
          </p:nvPr>
        </p:nvSpPr>
        <p:spPr/>
        <p:txBody>
          <a:bodyPr/>
          <a:lstStyle/>
          <a:p>
            <a:r>
              <a:rPr lang="en-US" dirty="0" smtClean="0"/>
              <a:t>Use Enterprise Search in DAX to search through data, metadata, and documents that are attached to records</a:t>
            </a:r>
          </a:p>
          <a:p>
            <a:r>
              <a:rPr lang="en-US" dirty="0" smtClean="0"/>
              <a:t>Use either the DAX client or EP for DAX</a:t>
            </a:r>
          </a:p>
          <a:p>
            <a:r>
              <a:rPr lang="en-US" dirty="0" smtClean="0"/>
              <a:t>Users can search for common nouns, such as </a:t>
            </a:r>
            <a:r>
              <a:rPr lang="en-US" i="1" dirty="0" smtClean="0"/>
              <a:t>customer</a:t>
            </a:r>
            <a:r>
              <a:rPr lang="en-US" dirty="0" smtClean="0"/>
              <a:t> and </a:t>
            </a:r>
            <a:r>
              <a:rPr lang="en-US" i="1" dirty="0" smtClean="0"/>
              <a:t>cash flow report</a:t>
            </a:r>
            <a:r>
              <a:rPr lang="en-US" dirty="0" smtClean="0"/>
              <a:t>.</a:t>
            </a:r>
          </a:p>
          <a:p>
            <a:r>
              <a:rPr lang="en-US" dirty="0" smtClean="0"/>
              <a:t>Users can search for specific data, such as a customer name, product ID, or telephone number</a:t>
            </a:r>
            <a:endParaRPr lang="en-US" dirty="0"/>
          </a:p>
        </p:txBody>
      </p:sp>
    </p:spTree>
    <p:extLst>
      <p:ext uri="{BB962C8B-B14F-4D97-AF65-F5344CB8AC3E}">
        <p14:creationId xmlns:p14="http://schemas.microsoft.com/office/powerpoint/2010/main" val="70419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Enterprise Search Architecture </a:t>
            </a:r>
            <a:endParaRPr lang="en-US" dirty="0"/>
          </a:p>
        </p:txBody>
      </p:sp>
      <p:sp>
        <p:nvSpPr>
          <p:cNvPr id="5" name="Slide Number Placeholder 4"/>
          <p:cNvSpPr>
            <a:spLocks noGrp="1"/>
          </p:cNvSpPr>
          <p:nvPr>
            <p:ph type="sldNum" sz="quarter" idx="11"/>
          </p:nvPr>
        </p:nvSpPr>
        <p:spPr/>
        <p:txBody>
          <a:bodyPr/>
          <a:lstStyle/>
          <a:p>
            <a:fld id="{026CCAEB-CB17-44EB-A892-4553F1D666B6}" type="slidenum">
              <a:rPr lang="en-US" smtClean="0"/>
              <a:pPr/>
              <a:t>15</a:t>
            </a:fld>
            <a:endParaRPr lang="en-US" dirty="0"/>
          </a:p>
        </p:txBody>
      </p:sp>
      <p:sp>
        <p:nvSpPr>
          <p:cNvPr id="3" name="Content Placeholder 2"/>
          <p:cNvSpPr>
            <a:spLocks noGrp="1"/>
          </p:cNvSpPr>
          <p:nvPr>
            <p:ph type="body" sz="quarter" idx="12"/>
          </p:nvPr>
        </p:nvSpPr>
        <p:spPr/>
        <p:txBody>
          <a:bodyPr/>
          <a:lstStyle/>
          <a:p>
            <a:r>
              <a:rPr lang="en-US" dirty="0" smtClean="0"/>
              <a:t>The diagram provides a high-level overview of the DAX Enterprise Search architecture</a:t>
            </a:r>
            <a:endParaRPr lang="en-US" dirty="0"/>
          </a:p>
        </p:txBody>
      </p:sp>
      <p:pic>
        <p:nvPicPr>
          <p:cNvPr id="6" name="Picture 5" descr="AX60_ENUS_IMP_08_012.png"/>
          <p:cNvPicPr>
            <a:picLocks noChangeAspect="1"/>
          </p:cNvPicPr>
          <p:nvPr/>
        </p:nvPicPr>
        <p:blipFill>
          <a:blip r:embed="rId3"/>
          <a:stretch>
            <a:fillRect/>
          </a:stretch>
        </p:blipFill>
        <p:spPr>
          <a:xfrm>
            <a:off x="5787628" y="942867"/>
            <a:ext cx="3024000" cy="3644047"/>
          </a:xfrm>
          <a:prstGeom prst="rect">
            <a:avLst/>
          </a:prstGeom>
          <a:noFill/>
          <a:ln>
            <a:noFill/>
          </a:ln>
        </p:spPr>
      </p:pic>
    </p:spTree>
    <p:extLst>
      <p:ext uri="{BB962C8B-B14F-4D97-AF65-F5344CB8AC3E}">
        <p14:creationId xmlns:p14="http://schemas.microsoft.com/office/powerpoint/2010/main" val="1140101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Installation and Configuration Overview</a:t>
            </a:r>
            <a:endParaRPr lang="en-US" dirty="0"/>
          </a:p>
        </p:txBody>
      </p:sp>
      <p:sp>
        <p:nvSpPr>
          <p:cNvPr id="5" name="Slide Number Placeholder 4"/>
          <p:cNvSpPr>
            <a:spLocks noGrp="1"/>
          </p:cNvSpPr>
          <p:nvPr>
            <p:ph type="sldNum" sz="quarter" idx="11"/>
          </p:nvPr>
        </p:nvSpPr>
        <p:spPr/>
        <p:txBody>
          <a:bodyPr/>
          <a:lstStyle/>
          <a:p>
            <a:fld id="{026CCAEB-CB17-44EB-A892-4553F1D666B6}" type="slidenum">
              <a:rPr lang="en-US" smtClean="0"/>
              <a:pPr/>
              <a:t>16</a:t>
            </a:fld>
            <a:endParaRPr lang="en-US" dirty="0"/>
          </a:p>
        </p:txBody>
      </p:sp>
      <p:sp>
        <p:nvSpPr>
          <p:cNvPr id="3" name="Content Placeholder 2"/>
          <p:cNvSpPr>
            <a:spLocks noGrp="1"/>
          </p:cNvSpPr>
          <p:nvPr>
            <p:ph sz="quarter" idx="13"/>
          </p:nvPr>
        </p:nvSpPr>
        <p:spPr/>
        <p:txBody>
          <a:bodyPr/>
          <a:lstStyle/>
          <a:p>
            <a:r>
              <a:rPr lang="en-US" smtClean="0"/>
              <a:t>Install Enterprise Search </a:t>
            </a:r>
          </a:p>
          <a:p>
            <a:r>
              <a:rPr lang="en-US" smtClean="0"/>
              <a:t>Specify searchable data and metadata </a:t>
            </a:r>
          </a:p>
          <a:p>
            <a:r>
              <a:rPr lang="en-US" smtClean="0"/>
              <a:t>Search Configuration wizard </a:t>
            </a:r>
          </a:p>
          <a:p>
            <a:r>
              <a:rPr lang="en-US" smtClean="0"/>
              <a:t>Crawling and indexing </a:t>
            </a:r>
          </a:p>
          <a:p>
            <a:r>
              <a:rPr lang="en-US" smtClean="0"/>
              <a:t>The Search Service </a:t>
            </a:r>
          </a:p>
          <a:p>
            <a:endParaRPr lang="en-US" dirty="0"/>
          </a:p>
        </p:txBody>
      </p:sp>
    </p:spTree>
    <p:extLst>
      <p:ext uri="{BB962C8B-B14F-4D97-AF65-F5344CB8AC3E}">
        <p14:creationId xmlns:p14="http://schemas.microsoft.com/office/powerpoint/2010/main" val="141278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17</a:t>
            </a:fld>
            <a:endParaRPr lang="en-US"/>
          </a:p>
        </p:txBody>
      </p:sp>
      <p:sp>
        <p:nvSpPr>
          <p:cNvPr id="6" name="Content Placeholder 5"/>
          <p:cNvSpPr>
            <a:spLocks noGrp="1"/>
          </p:cNvSpPr>
          <p:nvPr>
            <p:ph sz="quarter" idx="13"/>
          </p:nvPr>
        </p:nvSpPr>
        <p:spPr/>
        <p:txBody>
          <a:bodyPr/>
          <a:lstStyle/>
          <a:p>
            <a:endParaRPr lang="en-US"/>
          </a:p>
        </p:txBody>
      </p:sp>
    </p:spTree>
    <p:extLst>
      <p:ext uri="{BB962C8B-B14F-4D97-AF65-F5344CB8AC3E}">
        <p14:creationId xmlns:p14="http://schemas.microsoft.com/office/powerpoint/2010/main" val="2754678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Enterprise Search</a:t>
            </a:r>
            <a:endParaRPr lang="en-US" dirty="0"/>
          </a:p>
        </p:txBody>
      </p:sp>
      <p:sp>
        <p:nvSpPr>
          <p:cNvPr id="5" name="Slide Number Placeholder 4"/>
          <p:cNvSpPr>
            <a:spLocks noGrp="1"/>
          </p:cNvSpPr>
          <p:nvPr>
            <p:ph type="sldNum" sz="quarter" idx="11"/>
          </p:nvPr>
        </p:nvSpPr>
        <p:spPr/>
        <p:txBody>
          <a:bodyPr/>
          <a:lstStyle/>
          <a:p>
            <a:fld id="{026CCAEB-CB17-44EB-A892-4553F1D666B6}" type="slidenum">
              <a:rPr lang="en-US" smtClean="0"/>
              <a:pPr/>
              <a:t>18</a:t>
            </a:fld>
            <a:endParaRPr lang="en-US" dirty="0"/>
          </a:p>
        </p:txBody>
      </p:sp>
      <p:sp>
        <p:nvSpPr>
          <p:cNvPr id="3" name="Content Placeholder 2"/>
          <p:cNvSpPr>
            <a:spLocks noGrp="1"/>
          </p:cNvSpPr>
          <p:nvPr>
            <p:ph sz="quarter" idx="13"/>
          </p:nvPr>
        </p:nvSpPr>
        <p:spPr/>
        <p:txBody>
          <a:bodyPr/>
          <a:lstStyle/>
          <a:p>
            <a:r>
              <a:rPr lang="en-US" smtClean="0"/>
              <a:t>Procedure: Install Enterprise Search</a:t>
            </a:r>
          </a:p>
          <a:p>
            <a:r>
              <a:rPr lang="en-US" smtClean="0"/>
              <a:t>Procedure: Configure SharePoint Services Logging</a:t>
            </a:r>
          </a:p>
          <a:p>
            <a:endParaRPr lang="en-US" dirty="0"/>
          </a:p>
        </p:txBody>
      </p:sp>
    </p:spTree>
    <p:extLst>
      <p:ext uri="{BB962C8B-B14F-4D97-AF65-F5344CB8AC3E}">
        <p14:creationId xmlns:p14="http://schemas.microsoft.com/office/powerpoint/2010/main" val="208443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19</a:t>
            </a:fld>
            <a:endParaRPr lang="en-US"/>
          </a:p>
        </p:txBody>
      </p:sp>
      <p:sp>
        <p:nvSpPr>
          <p:cNvPr id="6" name="Content Placeholder 5"/>
          <p:cNvSpPr>
            <a:spLocks noGrp="1"/>
          </p:cNvSpPr>
          <p:nvPr>
            <p:ph sz="quarter" idx="13"/>
          </p:nvPr>
        </p:nvSpPr>
        <p:spPr/>
        <p:txBody>
          <a:bodyPr/>
          <a:lstStyle/>
          <a:p>
            <a:endParaRPr lang="en-US"/>
          </a:p>
        </p:txBody>
      </p:sp>
    </p:spTree>
    <p:extLst>
      <p:ext uri="{BB962C8B-B14F-4D97-AF65-F5344CB8AC3E}">
        <p14:creationId xmlns:p14="http://schemas.microsoft.com/office/powerpoint/2010/main" val="274043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28600" y="361950"/>
            <a:ext cx="8686800" cy="4495800"/>
          </a:xfrm>
        </p:spPr>
        <p:txBody>
          <a:bodyPr>
            <a:normAutofit fontScale="47500" lnSpcReduction="20000"/>
          </a:bodyPr>
          <a:lstStyle/>
          <a:p>
            <a:r>
              <a:rPr lang="en-US" sz="2300" b="1" dirty="0"/>
              <a:t>Conditions and Terms of </a:t>
            </a:r>
            <a:r>
              <a:rPr lang="en-US" sz="2300" b="1" dirty="0" smtClean="0"/>
              <a:t>Use</a:t>
            </a:r>
          </a:p>
          <a:p>
            <a:r>
              <a:rPr lang="en-US" dirty="0">
                <a:solidFill>
                  <a:srgbClr val="277EB5"/>
                </a:solidFill>
              </a:rPr>
              <a:t>Microsoft Confidential</a:t>
            </a:r>
          </a:p>
          <a:p>
            <a:r>
              <a:rPr lang="en-US" sz="1800" dirty="0" smtClean="0"/>
              <a:t>This </a:t>
            </a:r>
            <a:r>
              <a:rPr lang="en-US" sz="1800" dirty="0"/>
              <a:t>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smtClean="0"/>
          </a:p>
          <a:p>
            <a:r>
              <a:rPr lang="en-US" sz="2300" b="1" dirty="0"/>
              <a:t>Copyright and Trademarks </a:t>
            </a:r>
            <a:endParaRPr lang="en-US" sz="2300" b="1" dirty="0" smtClean="0"/>
          </a:p>
          <a:p>
            <a:r>
              <a:rPr lang="en-US" sz="1500" dirty="0">
                <a:solidFill>
                  <a:srgbClr val="277EB5"/>
                </a:solidFill>
              </a:rPr>
              <a:t>© </a:t>
            </a:r>
            <a:r>
              <a:rPr lang="en-US" sz="1500" dirty="0" smtClean="0">
                <a:solidFill>
                  <a:srgbClr val="277EB5"/>
                </a:solidFill>
              </a:rPr>
              <a:t>2013 </a:t>
            </a:r>
            <a:r>
              <a:rPr lang="en-US" sz="1500" dirty="0">
                <a:solidFill>
                  <a:srgbClr val="277EB5"/>
                </a:solidFill>
              </a:rPr>
              <a:t>Microsoft Corporation. All rights reserved.</a:t>
            </a:r>
          </a:p>
          <a:p>
            <a:pPr lvl="0"/>
            <a:r>
              <a:rPr lang="en-US" sz="1900" dirty="0" smtClean="0"/>
              <a:t>Microsoft </a:t>
            </a:r>
            <a:r>
              <a:rPr lang="en-US" sz="1900" dirty="0"/>
              <a:t>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lvl="0"/>
            <a:r>
              <a:rPr lang="en-US" sz="1900" dirty="0"/>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lvl="0" algn="ctr"/>
            <a:r>
              <a:rPr lang="en-US" sz="1900" dirty="0"/>
              <a:t>For more information, see </a:t>
            </a:r>
            <a:r>
              <a:rPr lang="en-US" sz="1900" b="1" dirty="0"/>
              <a:t>Use of Microsoft Copyrighted Content </a:t>
            </a:r>
            <a:r>
              <a:rPr lang="en-US" sz="1900" dirty="0"/>
              <a:t>at</a:t>
            </a:r>
            <a:br>
              <a:rPr lang="en-US" sz="1900" dirty="0"/>
            </a:br>
            <a:r>
              <a:rPr lang="en-US" sz="1900" i="1" dirty="0">
                <a:hlinkClick r:id="rId3"/>
              </a:rPr>
              <a:t>http</a:t>
            </a:r>
            <a:r>
              <a:rPr lang="en-US" sz="1900" dirty="0">
                <a:hlinkClick r:id="rId3"/>
              </a:rPr>
              <a:t>://www.microsoft.com/about/legal/permissions/</a:t>
            </a:r>
            <a:endParaRPr lang="en-US" sz="1900" dirty="0"/>
          </a:p>
          <a:p>
            <a:pPr lvl="0"/>
            <a:r>
              <a:rPr lang="en-US" sz="1900" dirty="0"/>
              <a:t>Microsoft®, Internet Explorer®, Outlook®, SkyDrive®, Windows Vista®, Zune®, Xbox 360®, DirectX®, Windows Server</a:t>
            </a:r>
            <a:r>
              <a:rPr lang="en-US" sz="1900" dirty="0" smtClean="0"/>
              <a:t>®,  Windows®, Microsoft Dynamics®, SharePoint®, and Visual Studio® are </a:t>
            </a:r>
            <a:r>
              <a:rPr lang="en-US" sz="1900" dirty="0"/>
              <a:t>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r>
              <a:rPr lang="en-US" sz="1900" dirty="0" smtClean="0"/>
              <a:t>.</a:t>
            </a:r>
            <a:endParaRPr lang="en-US" sz="1900" dirty="0"/>
          </a:p>
        </p:txBody>
      </p:sp>
    </p:spTree>
    <p:extLst>
      <p:ext uri="{BB962C8B-B14F-4D97-AF65-F5344CB8AC3E}">
        <p14:creationId xmlns:p14="http://schemas.microsoft.com/office/powerpoint/2010/main" val="2427272816"/>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1800" dirty="0" smtClean="0"/>
              <a:t>Security and Authentication</a:t>
            </a:r>
            <a:endParaRPr lang="en-US" sz="1800" dirty="0"/>
          </a:p>
        </p:txBody>
      </p:sp>
      <p:sp>
        <p:nvSpPr>
          <p:cNvPr id="6" name="Slide Number Placeholder 2"/>
          <p:cNvSpPr>
            <a:spLocks noGrp="1"/>
          </p:cNvSpPr>
          <p:nvPr>
            <p:ph type="sldNum" sz="quarter" idx="11"/>
          </p:nvPr>
        </p:nvSpPr>
        <p:spPr/>
        <p:txBody>
          <a:bodyPr/>
          <a:lstStyle/>
          <a:p>
            <a:fld id="{026CCAEB-CB17-44EB-A892-4553F1D666B6}" type="slidenum">
              <a:rPr lang="en-US" smtClean="0"/>
              <a:pPr/>
              <a:t>20</a:t>
            </a:fld>
            <a:endParaRPr lang="en-US" dirty="0"/>
          </a:p>
        </p:txBody>
      </p:sp>
      <p:sp>
        <p:nvSpPr>
          <p:cNvPr id="2" name="Content Placeholder 1"/>
          <p:cNvSpPr>
            <a:spLocks noGrp="1"/>
          </p:cNvSpPr>
          <p:nvPr>
            <p:ph sz="quarter" idx="13"/>
          </p:nvPr>
        </p:nvSpPr>
        <p:spPr/>
        <p:txBody>
          <a:bodyPr/>
          <a:lstStyle/>
          <a:p>
            <a:r>
              <a:rPr lang="en-US" dirty="0" smtClean="0"/>
              <a:t>Overview</a:t>
            </a:r>
          </a:p>
          <a:p>
            <a:r>
              <a:rPr lang="en-US" dirty="0" smtClean="0"/>
              <a:t>EP security process flow for an Employee portal</a:t>
            </a:r>
          </a:p>
          <a:p>
            <a:r>
              <a:rPr lang="en-US" dirty="0" smtClean="0"/>
              <a:t>Process for configuring EP security</a:t>
            </a:r>
          </a:p>
          <a:p>
            <a:r>
              <a:rPr lang="en-US" dirty="0" smtClean="0"/>
              <a:t>Role-based user authentication</a:t>
            </a:r>
          </a:p>
        </p:txBody>
      </p:sp>
      <p:pic>
        <p:nvPicPr>
          <p:cNvPr id="5" name="Picture 4" descr="AX60_ENUS_IMP_08_013.png"/>
          <p:cNvPicPr>
            <a:picLocks noChangeAspect="1"/>
          </p:cNvPicPr>
          <p:nvPr/>
        </p:nvPicPr>
        <p:blipFill>
          <a:blip r:embed="rId3"/>
          <a:stretch>
            <a:fillRect/>
          </a:stretch>
        </p:blipFill>
        <p:spPr>
          <a:xfrm>
            <a:off x="3563888" y="2247728"/>
            <a:ext cx="2808000" cy="2669217"/>
          </a:xfrm>
          <a:prstGeom prst="rect">
            <a:avLst/>
          </a:prstGeom>
          <a:noFill/>
          <a:ln>
            <a:noFill/>
          </a:ln>
        </p:spPr>
      </p:pic>
    </p:spTree>
    <p:extLst>
      <p:ext uri="{BB962C8B-B14F-4D97-AF65-F5344CB8AC3E}">
        <p14:creationId xmlns:p14="http://schemas.microsoft.com/office/powerpoint/2010/main" val="3823678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Secure Socket Layer Encryption</a:t>
            </a:r>
            <a:endParaRPr lang="en-US" dirty="0"/>
          </a:p>
        </p:txBody>
      </p:sp>
      <p:sp>
        <p:nvSpPr>
          <p:cNvPr id="6" name="Slide Number Placeholder 2"/>
          <p:cNvSpPr>
            <a:spLocks noGrp="1"/>
          </p:cNvSpPr>
          <p:nvPr>
            <p:ph type="sldNum" sz="quarter" idx="11"/>
          </p:nvPr>
        </p:nvSpPr>
        <p:spPr/>
        <p:txBody>
          <a:bodyPr/>
          <a:lstStyle/>
          <a:p>
            <a:fld id="{026CCAEB-CB17-44EB-A892-4553F1D666B6}" type="slidenum">
              <a:rPr lang="en-US" smtClean="0"/>
              <a:pPr/>
              <a:t>21</a:t>
            </a:fld>
            <a:endParaRPr lang="en-US" dirty="0"/>
          </a:p>
        </p:txBody>
      </p:sp>
      <p:sp>
        <p:nvSpPr>
          <p:cNvPr id="2" name="Content Placeholder 1"/>
          <p:cNvSpPr>
            <a:spLocks noGrp="1"/>
          </p:cNvSpPr>
          <p:nvPr>
            <p:ph sz="quarter" idx="13"/>
          </p:nvPr>
        </p:nvSpPr>
        <p:spPr/>
        <p:txBody>
          <a:bodyPr/>
          <a:lstStyle/>
          <a:p>
            <a:r>
              <a:rPr lang="en-US" dirty="0" smtClean="0"/>
              <a:t>HTTPS uses Secure Sockets Layer (SSL) as a secure communication channel</a:t>
            </a:r>
          </a:p>
          <a:p>
            <a:r>
              <a:rPr lang="en-US" dirty="0" smtClean="0"/>
              <a:t>This is used to exchange information between a client computer and a server</a:t>
            </a:r>
          </a:p>
          <a:p>
            <a:r>
              <a:rPr lang="en-US" dirty="0" smtClean="0"/>
              <a:t>To enable SSL in IIS, you must first obtain a certificate that is used to encrypt and decrypt the information that is transferred over the network</a:t>
            </a:r>
          </a:p>
        </p:txBody>
      </p:sp>
    </p:spTree>
    <p:extLst>
      <p:ext uri="{BB962C8B-B14F-4D97-AF65-F5344CB8AC3E}">
        <p14:creationId xmlns:p14="http://schemas.microsoft.com/office/powerpoint/2010/main" val="1405525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Secure Socket Layer Encryption</a:t>
            </a:r>
            <a:endParaRPr lang="en-US" dirty="0"/>
          </a:p>
        </p:txBody>
      </p:sp>
      <p:sp>
        <p:nvSpPr>
          <p:cNvPr id="6" name="Slide Number Placeholder 2"/>
          <p:cNvSpPr>
            <a:spLocks noGrp="1"/>
          </p:cNvSpPr>
          <p:nvPr>
            <p:ph type="sldNum" sz="quarter" idx="11"/>
          </p:nvPr>
        </p:nvSpPr>
        <p:spPr/>
        <p:txBody>
          <a:bodyPr/>
          <a:lstStyle/>
          <a:p>
            <a:fld id="{026CCAEB-CB17-44EB-A892-4553F1D666B6}" type="slidenum">
              <a:rPr lang="en-US" smtClean="0"/>
              <a:pPr/>
              <a:t>22</a:t>
            </a:fld>
            <a:endParaRPr lang="en-US" dirty="0"/>
          </a:p>
        </p:txBody>
      </p:sp>
      <p:sp>
        <p:nvSpPr>
          <p:cNvPr id="2" name="Content Placeholder 1"/>
          <p:cNvSpPr>
            <a:spLocks noGrp="1"/>
          </p:cNvSpPr>
          <p:nvPr>
            <p:ph sz="quarter" idx="13"/>
          </p:nvPr>
        </p:nvSpPr>
        <p:spPr/>
        <p:txBody>
          <a:bodyPr/>
          <a:lstStyle/>
          <a:p>
            <a:r>
              <a:rPr lang="en-US" smtClean="0"/>
              <a:t>Procedure: Configure a folder or web site to use SSL/HTTPS</a:t>
            </a:r>
            <a:endParaRPr lang="en-US" dirty="0" smtClean="0"/>
          </a:p>
        </p:txBody>
      </p:sp>
    </p:spTree>
    <p:extLst>
      <p:ext uri="{BB962C8B-B14F-4D97-AF65-F5344CB8AC3E}">
        <p14:creationId xmlns:p14="http://schemas.microsoft.com/office/powerpoint/2010/main" val="2785909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Perimeter Networks</a:t>
            </a:r>
            <a:endParaRPr lang="en-US" dirty="0"/>
          </a:p>
        </p:txBody>
      </p:sp>
      <p:sp>
        <p:nvSpPr>
          <p:cNvPr id="6" name="Slide Number Placeholder 2"/>
          <p:cNvSpPr>
            <a:spLocks noGrp="1"/>
          </p:cNvSpPr>
          <p:nvPr>
            <p:ph type="sldNum" sz="quarter" idx="11"/>
          </p:nvPr>
        </p:nvSpPr>
        <p:spPr/>
        <p:txBody>
          <a:bodyPr/>
          <a:lstStyle/>
          <a:p>
            <a:fld id="{026CCAEB-CB17-44EB-A892-4553F1D666B6}" type="slidenum">
              <a:rPr lang="en-US" smtClean="0"/>
              <a:pPr/>
              <a:t>23</a:t>
            </a:fld>
            <a:endParaRPr lang="en-US" dirty="0"/>
          </a:p>
        </p:txBody>
      </p:sp>
      <p:sp>
        <p:nvSpPr>
          <p:cNvPr id="2" name="Content Placeholder 1"/>
          <p:cNvSpPr>
            <a:spLocks noGrp="1"/>
          </p:cNvSpPr>
          <p:nvPr>
            <p:ph sz="quarter" idx="13"/>
          </p:nvPr>
        </p:nvSpPr>
        <p:spPr/>
        <p:txBody>
          <a:bodyPr/>
          <a:lstStyle/>
          <a:p>
            <a:r>
              <a:rPr lang="en-US" smtClean="0"/>
              <a:t>Traditional perimeter network for EP</a:t>
            </a:r>
          </a:p>
          <a:p>
            <a:r>
              <a:rPr lang="en-US" smtClean="0"/>
              <a:t>Standard perimeter network for EP</a:t>
            </a:r>
            <a:endParaRPr lang="en-US" dirty="0" smtClean="0"/>
          </a:p>
        </p:txBody>
      </p:sp>
    </p:spTree>
    <p:extLst>
      <p:ext uri="{BB962C8B-B14F-4D97-AF65-F5344CB8AC3E}">
        <p14:creationId xmlns:p14="http://schemas.microsoft.com/office/powerpoint/2010/main" val="761771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Configure Users</a:t>
            </a:r>
            <a:endParaRPr lang="en-US" dirty="0"/>
          </a:p>
        </p:txBody>
      </p:sp>
      <p:sp>
        <p:nvSpPr>
          <p:cNvPr id="6" name="Slide Number Placeholder 2"/>
          <p:cNvSpPr>
            <a:spLocks noGrp="1"/>
          </p:cNvSpPr>
          <p:nvPr>
            <p:ph type="sldNum" sz="quarter" idx="11"/>
          </p:nvPr>
        </p:nvSpPr>
        <p:spPr/>
        <p:txBody>
          <a:bodyPr/>
          <a:lstStyle/>
          <a:p>
            <a:fld id="{026CCAEB-CB17-44EB-A892-4553F1D666B6}" type="slidenum">
              <a:rPr lang="en-US" smtClean="0"/>
              <a:pPr/>
              <a:t>24</a:t>
            </a:fld>
            <a:endParaRPr lang="en-US" dirty="0"/>
          </a:p>
        </p:txBody>
      </p:sp>
      <p:sp>
        <p:nvSpPr>
          <p:cNvPr id="2" name="Content Placeholder 1"/>
          <p:cNvSpPr>
            <a:spLocks noGrp="1"/>
          </p:cNvSpPr>
          <p:nvPr>
            <p:ph sz="quarter" idx="13"/>
          </p:nvPr>
        </p:nvSpPr>
        <p:spPr/>
        <p:txBody>
          <a:bodyPr/>
          <a:lstStyle/>
          <a:p>
            <a:r>
              <a:rPr lang="en-US" dirty="0" smtClean="0"/>
              <a:t>Procedure: Configure external web users</a:t>
            </a:r>
          </a:p>
          <a:p>
            <a:pPr lvl="1"/>
            <a:r>
              <a:rPr lang="en-US" dirty="0" smtClean="0"/>
              <a:t>System administration &gt; Common &gt; Users &gt; External web users</a:t>
            </a:r>
          </a:p>
          <a:p>
            <a:r>
              <a:rPr lang="en-US" dirty="0" smtClean="0"/>
              <a:t>Procedure: Specify user relations</a:t>
            </a:r>
          </a:p>
          <a:p>
            <a:pPr lvl="1"/>
            <a:r>
              <a:rPr lang="en-US" dirty="0" smtClean="0"/>
              <a:t>System administration &gt; Common &gt; Users &gt; User relations</a:t>
            </a:r>
          </a:p>
        </p:txBody>
      </p:sp>
    </p:spTree>
    <p:extLst>
      <p:ext uri="{BB962C8B-B14F-4D97-AF65-F5344CB8AC3E}">
        <p14:creationId xmlns:p14="http://schemas.microsoft.com/office/powerpoint/2010/main" val="2976902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25</a:t>
            </a:fld>
            <a:endParaRPr lang="en-US"/>
          </a:p>
        </p:txBody>
      </p:sp>
      <p:sp>
        <p:nvSpPr>
          <p:cNvPr id="6" name="Content Placeholder 5"/>
          <p:cNvSpPr>
            <a:spLocks noGrp="1"/>
          </p:cNvSpPr>
          <p:nvPr>
            <p:ph sz="quarter" idx="13"/>
          </p:nvPr>
        </p:nvSpPr>
        <p:spPr/>
        <p:txBody>
          <a:bodyPr/>
          <a:lstStyle/>
          <a:p>
            <a:endParaRPr lang="en-US"/>
          </a:p>
        </p:txBody>
      </p:sp>
    </p:spTree>
    <p:extLst>
      <p:ext uri="{BB962C8B-B14F-4D97-AF65-F5344CB8AC3E}">
        <p14:creationId xmlns:p14="http://schemas.microsoft.com/office/powerpoint/2010/main" val="4254361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User Requests and Profiles</a:t>
            </a:r>
            <a:endParaRPr lang="en-US" dirty="0"/>
          </a:p>
        </p:txBody>
      </p:sp>
      <p:sp>
        <p:nvSpPr>
          <p:cNvPr id="6" name="Slide Number Placeholder 2"/>
          <p:cNvSpPr>
            <a:spLocks noGrp="1"/>
          </p:cNvSpPr>
          <p:nvPr>
            <p:ph type="sldNum" sz="quarter" idx="11"/>
          </p:nvPr>
        </p:nvSpPr>
        <p:spPr/>
        <p:txBody>
          <a:bodyPr/>
          <a:lstStyle/>
          <a:p>
            <a:fld id="{026CCAEB-CB17-44EB-A892-4553F1D666B6}" type="slidenum">
              <a:rPr lang="en-US" smtClean="0"/>
              <a:pPr/>
              <a:t>26</a:t>
            </a:fld>
            <a:endParaRPr lang="en-US" dirty="0"/>
          </a:p>
        </p:txBody>
      </p:sp>
      <p:sp>
        <p:nvSpPr>
          <p:cNvPr id="2" name="Content Placeholder 1"/>
          <p:cNvSpPr>
            <a:spLocks noGrp="1"/>
          </p:cNvSpPr>
          <p:nvPr>
            <p:ph sz="quarter" idx="13"/>
          </p:nvPr>
        </p:nvSpPr>
        <p:spPr/>
        <p:txBody>
          <a:bodyPr/>
          <a:lstStyle/>
          <a:p>
            <a:r>
              <a:rPr lang="en-US" smtClean="0"/>
              <a:t>User authentication</a:t>
            </a:r>
          </a:p>
          <a:p>
            <a:r>
              <a:rPr lang="en-US" smtClean="0"/>
              <a:t>User requests</a:t>
            </a:r>
          </a:p>
          <a:p>
            <a:r>
              <a:rPr lang="en-US" smtClean="0"/>
              <a:t>User profiles</a:t>
            </a:r>
            <a:endParaRPr lang="en-US" dirty="0" smtClean="0"/>
          </a:p>
        </p:txBody>
      </p:sp>
    </p:spTree>
    <p:extLst>
      <p:ext uri="{BB962C8B-B14F-4D97-AF65-F5344CB8AC3E}">
        <p14:creationId xmlns:p14="http://schemas.microsoft.com/office/powerpoint/2010/main" val="3619861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Role Centers</a:t>
            </a:r>
            <a:endParaRPr lang="en-US" dirty="0"/>
          </a:p>
        </p:txBody>
      </p:sp>
      <p:sp>
        <p:nvSpPr>
          <p:cNvPr id="6" name="Slide Number Placeholder 2"/>
          <p:cNvSpPr>
            <a:spLocks noGrp="1"/>
          </p:cNvSpPr>
          <p:nvPr>
            <p:ph type="sldNum" sz="quarter" idx="11"/>
          </p:nvPr>
        </p:nvSpPr>
        <p:spPr/>
        <p:txBody>
          <a:bodyPr/>
          <a:lstStyle/>
          <a:p>
            <a:fld id="{026CCAEB-CB17-44EB-A892-4553F1D666B6}" type="slidenum">
              <a:rPr lang="en-US" smtClean="0"/>
              <a:pPr/>
              <a:t>27</a:t>
            </a:fld>
            <a:endParaRPr lang="en-US" dirty="0"/>
          </a:p>
        </p:txBody>
      </p:sp>
      <p:sp>
        <p:nvSpPr>
          <p:cNvPr id="2" name="Content Placeholder 1"/>
          <p:cNvSpPr>
            <a:spLocks noGrp="1"/>
          </p:cNvSpPr>
          <p:nvPr>
            <p:ph sz="quarter" idx="13"/>
          </p:nvPr>
        </p:nvSpPr>
        <p:spPr/>
        <p:txBody>
          <a:bodyPr/>
          <a:lstStyle/>
          <a:p>
            <a:r>
              <a:rPr lang="en-US" smtClean="0"/>
              <a:t>Procedure: Select default profiles for role centers</a:t>
            </a:r>
          </a:p>
          <a:p>
            <a:pPr lvl="1"/>
            <a:r>
              <a:rPr lang="en-US" smtClean="0"/>
              <a:t>Organization administration &gt; Setup &gt; Role center &gt; Initialize role center profiles</a:t>
            </a:r>
          </a:p>
          <a:p>
            <a:r>
              <a:rPr lang="en-US" smtClean="0"/>
              <a:t>Procedure: Assign users to role center profiles</a:t>
            </a:r>
          </a:p>
          <a:p>
            <a:pPr lvl="1"/>
            <a:r>
              <a:rPr lang="en-US" smtClean="0"/>
              <a:t>System administration &gt; Common &gt; Users &gt; User profiles</a:t>
            </a:r>
            <a:endParaRPr lang="en-US" dirty="0" smtClean="0"/>
          </a:p>
        </p:txBody>
      </p:sp>
    </p:spTree>
    <p:extLst>
      <p:ext uri="{BB962C8B-B14F-4D97-AF65-F5344CB8AC3E}">
        <p14:creationId xmlns:p14="http://schemas.microsoft.com/office/powerpoint/2010/main" val="795860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28</a:t>
            </a:fld>
            <a:endParaRPr lang="en-US"/>
          </a:p>
        </p:txBody>
      </p:sp>
      <p:sp>
        <p:nvSpPr>
          <p:cNvPr id="6" name="Content Placeholder 5"/>
          <p:cNvSpPr>
            <a:spLocks noGrp="1"/>
          </p:cNvSpPr>
          <p:nvPr>
            <p:ph sz="quarter" idx="13"/>
          </p:nvPr>
        </p:nvSpPr>
        <p:spPr/>
        <p:txBody>
          <a:bodyPr/>
          <a:lstStyle/>
          <a:p>
            <a:endParaRPr lang="en-US"/>
          </a:p>
        </p:txBody>
      </p:sp>
    </p:spTree>
    <p:extLst>
      <p:ext uri="{BB962C8B-B14F-4D97-AF65-F5344CB8AC3E}">
        <p14:creationId xmlns:p14="http://schemas.microsoft.com/office/powerpoint/2010/main" val="1540657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Deployment</a:t>
            </a:r>
            <a:endParaRPr lang="en-US" dirty="0"/>
          </a:p>
        </p:txBody>
      </p:sp>
      <p:sp>
        <p:nvSpPr>
          <p:cNvPr id="6" name="Slide Number Placeholder 2"/>
          <p:cNvSpPr>
            <a:spLocks noGrp="1"/>
          </p:cNvSpPr>
          <p:nvPr>
            <p:ph type="sldNum" sz="quarter" idx="11"/>
          </p:nvPr>
        </p:nvSpPr>
        <p:spPr/>
        <p:txBody>
          <a:bodyPr/>
          <a:lstStyle/>
          <a:p>
            <a:fld id="{026CCAEB-CB17-44EB-A892-4553F1D666B6}" type="slidenum">
              <a:rPr lang="en-US" smtClean="0"/>
              <a:pPr/>
              <a:t>29</a:t>
            </a:fld>
            <a:endParaRPr lang="en-US" dirty="0"/>
          </a:p>
        </p:txBody>
      </p:sp>
      <p:sp>
        <p:nvSpPr>
          <p:cNvPr id="2" name="Content Placeholder 1"/>
          <p:cNvSpPr>
            <a:spLocks noGrp="1"/>
          </p:cNvSpPr>
          <p:nvPr>
            <p:ph sz="quarter" idx="13"/>
          </p:nvPr>
        </p:nvSpPr>
        <p:spPr/>
        <p:txBody>
          <a:bodyPr>
            <a:normAutofit/>
          </a:bodyPr>
          <a:lstStyle/>
          <a:p>
            <a:pPr>
              <a:buFont typeface="Arial" pitchFamily="34" charset="0"/>
              <a:buChar char="•"/>
            </a:pPr>
            <a:r>
              <a:rPr lang="en-US" sz="1400" smtClean="0"/>
              <a:t>Overview</a:t>
            </a:r>
          </a:p>
          <a:p>
            <a:pPr>
              <a:buFont typeface="Arial" pitchFamily="34" charset="0"/>
              <a:buChar char="•"/>
            </a:pPr>
            <a:r>
              <a:rPr lang="en-US" sz="1400" dirty="0" smtClean="0"/>
              <a:t>Deployment features</a:t>
            </a:r>
          </a:p>
          <a:p>
            <a:pPr>
              <a:buFont typeface="Arial" pitchFamily="34" charset="0"/>
              <a:buChar char="•"/>
            </a:pPr>
            <a:r>
              <a:rPr lang="en-US" sz="1400" dirty="0" smtClean="0"/>
              <a:t>Simplified deployment</a:t>
            </a:r>
          </a:p>
        </p:txBody>
      </p:sp>
    </p:spTree>
    <p:extLst>
      <p:ext uri="{BB962C8B-B14F-4D97-AF65-F5344CB8AC3E}">
        <p14:creationId xmlns:p14="http://schemas.microsoft.com/office/powerpoint/2010/main" val="714913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Students: </a:t>
            </a:r>
            <a:br>
              <a:rPr lang="en-US" smtClean="0"/>
            </a:br>
            <a:r>
              <a:rPr lang="en-US" smtClean="0"/>
              <a:t/>
            </a:r>
            <a:br>
              <a:rPr lang="en-US" smtClean="0"/>
            </a:br>
            <a:r>
              <a:rPr lang="en-US" smtClean="0"/>
              <a:t>How to View this Presentation</a:t>
            </a:r>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3</a:t>
            </a:fld>
            <a:endParaRPr lang="en-US" dirty="0"/>
          </a:p>
        </p:txBody>
      </p:sp>
      <p:sp>
        <p:nvSpPr>
          <p:cNvPr id="9" name="Content Placeholder 8"/>
          <p:cNvSpPr>
            <a:spLocks noGrp="1"/>
          </p:cNvSpPr>
          <p:nvPr>
            <p:ph sz="quarter" idx="13"/>
          </p:nvPr>
        </p:nvSpPr>
        <p:spPr/>
        <p:txBody>
          <a:bodyPr/>
          <a:lstStyle/>
          <a:p>
            <a:r>
              <a:rPr lang="en-US" dirty="0" smtClean="0"/>
              <a:t>Switch to Notes Page view</a:t>
            </a:r>
          </a:p>
          <a:p>
            <a:pPr lvl="1"/>
            <a:r>
              <a:rPr lang="en-US" dirty="0" smtClean="0"/>
              <a:t>Click View on the ribbon and select Notes Page</a:t>
            </a:r>
          </a:p>
          <a:p>
            <a:pPr lvl="1"/>
            <a:r>
              <a:rPr lang="en-US" dirty="0" smtClean="0"/>
              <a:t>Use page up or page down to navigate</a:t>
            </a:r>
          </a:p>
          <a:p>
            <a:pPr lvl="1"/>
            <a:r>
              <a:rPr lang="en-US" dirty="0" smtClean="0"/>
              <a:t>Zoom in or out as needed</a:t>
            </a:r>
          </a:p>
          <a:p>
            <a:r>
              <a:rPr lang="en-US" dirty="0" smtClean="0"/>
              <a:t>Most slides will have supporting text that you can view now or after the delivery</a:t>
            </a:r>
          </a:p>
          <a:p>
            <a:r>
              <a:rPr lang="en-US" dirty="0" smtClean="0"/>
              <a:t>Add notes to your copy of the presentation if you want to</a:t>
            </a:r>
          </a:p>
          <a:p>
            <a:r>
              <a:rPr lang="en-US" dirty="0" smtClean="0"/>
              <a:t>You take the presentation files home with you</a:t>
            </a:r>
          </a:p>
          <a:p>
            <a:endParaRPr lang="en-US" dirty="0"/>
          </a:p>
        </p:txBody>
      </p:sp>
    </p:spTree>
    <p:extLst>
      <p:ext uri="{BB962C8B-B14F-4D97-AF65-F5344CB8AC3E}">
        <p14:creationId xmlns:p14="http://schemas.microsoft.com/office/powerpoint/2010/main" val="24569053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Deployment Features</a:t>
            </a:r>
            <a:endParaRPr lang="en-US" dirty="0"/>
          </a:p>
        </p:txBody>
      </p:sp>
      <p:sp>
        <p:nvSpPr>
          <p:cNvPr id="5" name="Slide Number Placeholder 4"/>
          <p:cNvSpPr>
            <a:spLocks noGrp="1"/>
          </p:cNvSpPr>
          <p:nvPr>
            <p:ph type="sldNum" sz="quarter" idx="11"/>
          </p:nvPr>
        </p:nvSpPr>
        <p:spPr/>
        <p:txBody>
          <a:bodyPr/>
          <a:lstStyle/>
          <a:p>
            <a:fld id="{026CCAEB-CB17-44EB-A892-4553F1D666B6}" type="slidenum">
              <a:rPr lang="en-US" smtClean="0"/>
              <a:pPr/>
              <a:t>30</a:t>
            </a:fld>
            <a:endParaRPr lang="en-US" dirty="0"/>
          </a:p>
        </p:txBody>
      </p:sp>
      <p:sp>
        <p:nvSpPr>
          <p:cNvPr id="3" name="Content Placeholder 2"/>
          <p:cNvSpPr>
            <a:spLocks noGrp="1"/>
          </p:cNvSpPr>
          <p:nvPr>
            <p:ph sz="quarter" idx="13"/>
          </p:nvPr>
        </p:nvSpPr>
        <p:spPr/>
        <p:txBody>
          <a:bodyPr/>
          <a:lstStyle/>
          <a:p>
            <a:r>
              <a:rPr lang="en-US" dirty="0" smtClean="0"/>
              <a:t>Ability to deploy changes to a Web server using the </a:t>
            </a:r>
            <a:r>
              <a:rPr lang="en-US" dirty="0" err="1" smtClean="0"/>
              <a:t>AxUpdatePortal</a:t>
            </a:r>
            <a:r>
              <a:rPr lang="en-US" dirty="0" smtClean="0"/>
              <a:t> utility or PowerShell commands</a:t>
            </a:r>
          </a:p>
          <a:p>
            <a:r>
              <a:rPr lang="en-US" dirty="0" smtClean="0"/>
              <a:t>Ability to deploy changes from the Application Object Tree (AOT) on a 32-bit client to a 64-bit Windows Server with the click of a button</a:t>
            </a:r>
          </a:p>
          <a:p>
            <a:r>
              <a:rPr lang="en-US" dirty="0" smtClean="0"/>
              <a:t>Enhanced upgrade support from EP on Windows SharePoint Services 3.0 or Microsoft Office SharePoint Server 2007</a:t>
            </a:r>
          </a:p>
          <a:p>
            <a:r>
              <a:rPr lang="en-US" dirty="0" smtClean="0"/>
              <a:t>Ability to manage remote EP deployments from a DAX client. </a:t>
            </a:r>
          </a:p>
          <a:p>
            <a:r>
              <a:rPr lang="en-US" dirty="0" smtClean="0"/>
              <a:t>Simplified installation on a Web Farm</a:t>
            </a:r>
          </a:p>
          <a:p>
            <a:endParaRPr lang="en-US" dirty="0"/>
          </a:p>
        </p:txBody>
      </p:sp>
    </p:spTree>
    <p:extLst>
      <p:ext uri="{BB962C8B-B14F-4D97-AF65-F5344CB8AC3E}">
        <p14:creationId xmlns:p14="http://schemas.microsoft.com/office/powerpoint/2010/main" val="2092487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Simplified Deployment</a:t>
            </a:r>
            <a:endParaRPr lang="en-US" dirty="0"/>
          </a:p>
        </p:txBody>
      </p:sp>
      <p:sp>
        <p:nvSpPr>
          <p:cNvPr id="5" name="Slide Number Placeholder 4"/>
          <p:cNvSpPr>
            <a:spLocks noGrp="1"/>
          </p:cNvSpPr>
          <p:nvPr>
            <p:ph type="sldNum" sz="quarter" idx="11"/>
          </p:nvPr>
        </p:nvSpPr>
        <p:spPr/>
        <p:txBody>
          <a:bodyPr/>
          <a:lstStyle/>
          <a:p>
            <a:fld id="{026CCAEB-CB17-44EB-A892-4553F1D666B6}" type="slidenum">
              <a:rPr lang="en-US" smtClean="0"/>
              <a:pPr/>
              <a:t>31</a:t>
            </a:fld>
            <a:endParaRPr lang="en-US" dirty="0"/>
          </a:p>
        </p:txBody>
      </p:sp>
      <p:sp>
        <p:nvSpPr>
          <p:cNvPr id="3" name="Content Placeholder 2"/>
          <p:cNvSpPr>
            <a:spLocks noGrp="1"/>
          </p:cNvSpPr>
          <p:nvPr>
            <p:ph sz="quarter" idx="13"/>
          </p:nvPr>
        </p:nvSpPr>
        <p:spPr/>
        <p:txBody>
          <a:bodyPr/>
          <a:lstStyle/>
          <a:p>
            <a:r>
              <a:rPr lang="en-US" dirty="0" smtClean="0"/>
              <a:t>Enables programmers to deploy all changes to Enterprise Portal with one form, and simplifies deployment from the AOT</a:t>
            </a:r>
          </a:p>
          <a:p>
            <a:r>
              <a:rPr lang="en-US" dirty="0" smtClean="0"/>
              <a:t>To deploy all changes an administrator navigates to the manage deployments form and clicks deploy</a:t>
            </a:r>
          </a:p>
          <a:p>
            <a:r>
              <a:rPr lang="en-US" dirty="0" smtClean="0"/>
              <a:t>For an AOT deployment a programmer goes to the menu item associated with the form he or she would like to deploy, then performs a right-click deploy</a:t>
            </a:r>
            <a:endParaRPr lang="en-US" dirty="0"/>
          </a:p>
        </p:txBody>
      </p:sp>
    </p:spTree>
    <p:extLst>
      <p:ext uri="{BB962C8B-B14F-4D97-AF65-F5344CB8AC3E}">
        <p14:creationId xmlns:p14="http://schemas.microsoft.com/office/powerpoint/2010/main" val="3572679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Deployment</a:t>
            </a:r>
            <a:endParaRPr lang="en-US" dirty="0"/>
          </a:p>
        </p:txBody>
      </p:sp>
      <p:sp>
        <p:nvSpPr>
          <p:cNvPr id="6" name="Slide Number Placeholder 2"/>
          <p:cNvSpPr>
            <a:spLocks noGrp="1"/>
          </p:cNvSpPr>
          <p:nvPr>
            <p:ph type="sldNum" sz="quarter" idx="11"/>
          </p:nvPr>
        </p:nvSpPr>
        <p:spPr/>
        <p:txBody>
          <a:bodyPr/>
          <a:lstStyle/>
          <a:p>
            <a:fld id="{026CCAEB-CB17-44EB-A892-4553F1D666B6}" type="slidenum">
              <a:rPr lang="en-US" smtClean="0"/>
              <a:pPr/>
              <a:t>32</a:t>
            </a:fld>
            <a:endParaRPr lang="en-US" dirty="0"/>
          </a:p>
        </p:txBody>
      </p:sp>
      <p:sp>
        <p:nvSpPr>
          <p:cNvPr id="2" name="Content Placeholder 1"/>
          <p:cNvSpPr>
            <a:spLocks noGrp="1"/>
          </p:cNvSpPr>
          <p:nvPr>
            <p:ph sz="quarter" idx="13"/>
          </p:nvPr>
        </p:nvSpPr>
        <p:spPr/>
        <p:txBody>
          <a:bodyPr/>
          <a:lstStyle/>
          <a:p>
            <a:r>
              <a:rPr lang="en-US" dirty="0" smtClean="0"/>
              <a:t>Procedure: Deploy changes to the EP</a:t>
            </a:r>
          </a:p>
          <a:p>
            <a:pPr lvl="1"/>
            <a:r>
              <a:rPr lang="en-US" dirty="0" smtClean="0"/>
              <a:t>System </a:t>
            </a:r>
            <a:r>
              <a:rPr lang="en-US" dirty="0"/>
              <a:t>Administration &gt; Setup &gt; Enterprise Portal &gt; Deployments</a:t>
            </a:r>
            <a:endParaRPr lang="en-US" dirty="0" smtClean="0"/>
          </a:p>
          <a:p>
            <a:r>
              <a:rPr lang="en-US" dirty="0" smtClean="0"/>
              <a:t>Procedure: </a:t>
            </a:r>
            <a:r>
              <a:rPr lang="en-US" dirty="0"/>
              <a:t>Deploy Changes </a:t>
            </a:r>
            <a:r>
              <a:rPr lang="en-US" dirty="0" smtClean="0"/>
              <a:t>with </a:t>
            </a:r>
            <a:r>
              <a:rPr lang="en-US" dirty="0" err="1" smtClean="0"/>
              <a:t>AXUpdatePortal</a:t>
            </a:r>
            <a:endParaRPr lang="en-US" dirty="0" smtClean="0"/>
          </a:p>
          <a:p>
            <a:pPr lvl="1"/>
            <a:r>
              <a:rPr lang="en-US" dirty="0" err="1"/>
              <a:t>AxUpdatePortal</a:t>
            </a:r>
            <a:r>
              <a:rPr lang="en-US" dirty="0"/>
              <a:t>  -</a:t>
            </a:r>
            <a:r>
              <a:rPr lang="en-US" dirty="0" err="1"/>
              <a:t>updatewebcomponent</a:t>
            </a:r>
            <a:r>
              <a:rPr lang="en-US" dirty="0"/>
              <a:t> -</a:t>
            </a:r>
            <a:r>
              <a:rPr lang="en-US" dirty="0" err="1"/>
              <a:t>treenodepath</a:t>
            </a:r>
            <a:r>
              <a:rPr lang="en-US" dirty="0"/>
              <a:t> "Web\Web Files\Page Definitions\Customers" -</a:t>
            </a:r>
            <a:r>
              <a:rPr lang="en-US" dirty="0" err="1"/>
              <a:t>websiteurl</a:t>
            </a:r>
            <a:r>
              <a:rPr lang="en-US" dirty="0"/>
              <a:t> http://dynamicsax.contoso.com/ </a:t>
            </a:r>
          </a:p>
        </p:txBody>
      </p:sp>
    </p:spTree>
    <p:extLst>
      <p:ext uri="{BB962C8B-B14F-4D97-AF65-F5344CB8AC3E}">
        <p14:creationId xmlns:p14="http://schemas.microsoft.com/office/powerpoint/2010/main" val="1152284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33</a:t>
            </a:fld>
            <a:endParaRPr lang="en-US"/>
          </a:p>
        </p:txBody>
      </p:sp>
      <p:sp>
        <p:nvSpPr>
          <p:cNvPr id="6" name="Content Placeholder 5"/>
          <p:cNvSpPr>
            <a:spLocks noGrp="1"/>
          </p:cNvSpPr>
          <p:nvPr>
            <p:ph sz="quarter" idx="13"/>
          </p:nvPr>
        </p:nvSpPr>
        <p:spPr/>
        <p:txBody>
          <a:bodyPr/>
          <a:lstStyle/>
          <a:p>
            <a:endParaRPr lang="en-US"/>
          </a:p>
        </p:txBody>
      </p:sp>
    </p:spTree>
    <p:extLst>
      <p:ext uri="{BB962C8B-B14F-4D97-AF65-F5344CB8AC3E}">
        <p14:creationId xmlns:p14="http://schemas.microsoft.com/office/powerpoint/2010/main" val="1251953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1800" dirty="0" smtClean="0"/>
              <a:t>Configuration and Administration</a:t>
            </a:r>
            <a:endParaRPr lang="en-US" sz="1800" dirty="0"/>
          </a:p>
        </p:txBody>
      </p:sp>
      <p:sp>
        <p:nvSpPr>
          <p:cNvPr id="6" name="Slide Number Placeholder 2"/>
          <p:cNvSpPr>
            <a:spLocks noGrp="1"/>
          </p:cNvSpPr>
          <p:nvPr>
            <p:ph type="sldNum" sz="quarter" idx="11"/>
          </p:nvPr>
        </p:nvSpPr>
        <p:spPr/>
        <p:txBody>
          <a:bodyPr/>
          <a:lstStyle/>
          <a:p>
            <a:fld id="{026CCAEB-CB17-44EB-A892-4553F1D666B6}" type="slidenum">
              <a:rPr lang="en-US" smtClean="0"/>
              <a:pPr/>
              <a:t>34</a:t>
            </a:fld>
            <a:endParaRPr lang="en-US" dirty="0"/>
          </a:p>
        </p:txBody>
      </p:sp>
      <p:sp>
        <p:nvSpPr>
          <p:cNvPr id="2" name="Content Placeholder 1"/>
          <p:cNvSpPr>
            <a:spLocks noGrp="1"/>
          </p:cNvSpPr>
          <p:nvPr>
            <p:ph sz="quarter" idx="13"/>
          </p:nvPr>
        </p:nvSpPr>
        <p:spPr/>
        <p:txBody>
          <a:bodyPr>
            <a:normAutofit lnSpcReduction="10000"/>
          </a:bodyPr>
          <a:lstStyle/>
          <a:p>
            <a:r>
              <a:rPr lang="en-US" dirty="0" smtClean="0"/>
              <a:t>Procedure: Enterprise Portal parameters</a:t>
            </a:r>
          </a:p>
          <a:p>
            <a:pPr lvl="1"/>
            <a:r>
              <a:rPr lang="en-US" b="1" dirty="0" smtClean="0"/>
              <a:t>System administration </a:t>
            </a:r>
            <a:r>
              <a:rPr lang="en-US" dirty="0" smtClean="0"/>
              <a:t>&gt; </a:t>
            </a:r>
            <a:r>
              <a:rPr lang="en-US" b="1" dirty="0" smtClean="0"/>
              <a:t>Setup </a:t>
            </a:r>
            <a:r>
              <a:rPr lang="en-US" dirty="0" smtClean="0"/>
              <a:t>&gt; </a:t>
            </a:r>
            <a:r>
              <a:rPr lang="en-US" b="1" dirty="0" smtClean="0"/>
              <a:t>Enterprise Portal </a:t>
            </a:r>
            <a:r>
              <a:rPr lang="en-US" dirty="0" smtClean="0"/>
              <a:t>&gt; </a:t>
            </a:r>
            <a:r>
              <a:rPr lang="en-US" b="1" dirty="0" smtClean="0"/>
              <a:t>Enterprise Portal parameters</a:t>
            </a:r>
          </a:p>
          <a:p>
            <a:r>
              <a:rPr lang="en-US" dirty="0" smtClean="0"/>
              <a:t>Procedure: Publish images</a:t>
            </a:r>
          </a:p>
          <a:p>
            <a:pPr lvl="1"/>
            <a:r>
              <a:rPr lang="en-US" b="1" dirty="0" smtClean="0"/>
              <a:t>System administration </a:t>
            </a:r>
            <a:r>
              <a:rPr lang="en-US" dirty="0" smtClean="0"/>
              <a:t>&gt; </a:t>
            </a:r>
            <a:r>
              <a:rPr lang="en-US" b="1" dirty="0" smtClean="0"/>
              <a:t>Setup </a:t>
            </a:r>
            <a:r>
              <a:rPr lang="en-US" dirty="0" smtClean="0"/>
              <a:t>&gt; </a:t>
            </a:r>
            <a:r>
              <a:rPr lang="en-US" b="1" dirty="0" smtClean="0"/>
              <a:t>Enterprise Portal </a:t>
            </a:r>
            <a:r>
              <a:rPr lang="en-US" dirty="0" smtClean="0"/>
              <a:t>&gt; </a:t>
            </a:r>
            <a:r>
              <a:rPr lang="en-US" b="1" dirty="0" smtClean="0"/>
              <a:t>Publish images</a:t>
            </a:r>
          </a:p>
          <a:p>
            <a:r>
              <a:rPr lang="en-US" dirty="0" smtClean="0"/>
              <a:t>Managing EP web sites</a:t>
            </a:r>
          </a:p>
          <a:p>
            <a:pPr lvl="1"/>
            <a:r>
              <a:rPr lang="en-US" b="1" dirty="0" smtClean="0"/>
              <a:t>System administration </a:t>
            </a:r>
            <a:r>
              <a:rPr lang="en-US" dirty="0" smtClean="0"/>
              <a:t>&gt; </a:t>
            </a:r>
            <a:r>
              <a:rPr lang="en-US" b="1" dirty="0" smtClean="0"/>
              <a:t>Setup </a:t>
            </a:r>
            <a:r>
              <a:rPr lang="en-US" dirty="0" smtClean="0"/>
              <a:t>&gt; </a:t>
            </a:r>
            <a:r>
              <a:rPr lang="en-US" b="1" dirty="0" smtClean="0"/>
              <a:t>Enterprise Portal </a:t>
            </a:r>
            <a:r>
              <a:rPr lang="en-US" dirty="0" smtClean="0"/>
              <a:t>&gt; </a:t>
            </a:r>
            <a:r>
              <a:rPr lang="en-US" b="1" dirty="0" smtClean="0"/>
              <a:t>Web sites</a:t>
            </a:r>
          </a:p>
          <a:p>
            <a:r>
              <a:rPr lang="en-US" dirty="0" smtClean="0"/>
              <a:t>Procedure: Configure collaboration workspace settings</a:t>
            </a:r>
          </a:p>
          <a:p>
            <a:pPr lvl="1"/>
            <a:r>
              <a:rPr lang="en-US" b="1" dirty="0" smtClean="0"/>
              <a:t>System administration </a:t>
            </a:r>
            <a:r>
              <a:rPr lang="en-US" dirty="0" smtClean="0"/>
              <a:t>&gt; </a:t>
            </a:r>
            <a:r>
              <a:rPr lang="en-US" b="1" dirty="0" smtClean="0"/>
              <a:t>Setup </a:t>
            </a:r>
            <a:r>
              <a:rPr lang="en-US" dirty="0" smtClean="0"/>
              <a:t>&gt; </a:t>
            </a:r>
            <a:r>
              <a:rPr lang="en-US" b="1" dirty="0" smtClean="0"/>
              <a:t>Enterprise Portal </a:t>
            </a:r>
            <a:r>
              <a:rPr lang="en-US" dirty="0" smtClean="0"/>
              <a:t>&gt; </a:t>
            </a:r>
            <a:r>
              <a:rPr lang="en-US" b="1" dirty="0" smtClean="0"/>
              <a:t>Collaboration workspace settings</a:t>
            </a:r>
          </a:p>
          <a:p>
            <a:r>
              <a:rPr lang="en-US" dirty="0" smtClean="0"/>
              <a:t>Update search crawler role</a:t>
            </a:r>
          </a:p>
          <a:p>
            <a:pPr lvl="1"/>
            <a:r>
              <a:rPr lang="en-US" b="1" dirty="0" smtClean="0"/>
              <a:t>System administration </a:t>
            </a:r>
            <a:r>
              <a:rPr lang="en-US" dirty="0" smtClean="0"/>
              <a:t>&gt; </a:t>
            </a:r>
            <a:r>
              <a:rPr lang="en-US" b="1" dirty="0" smtClean="0"/>
              <a:t>Setup </a:t>
            </a:r>
            <a:r>
              <a:rPr lang="en-US" dirty="0" smtClean="0"/>
              <a:t>&gt; </a:t>
            </a:r>
            <a:r>
              <a:rPr lang="en-US" b="1" dirty="0" smtClean="0"/>
              <a:t>Search </a:t>
            </a:r>
            <a:r>
              <a:rPr lang="en-US" dirty="0" smtClean="0"/>
              <a:t>&gt; </a:t>
            </a:r>
            <a:r>
              <a:rPr lang="en-US" b="1" dirty="0" smtClean="0"/>
              <a:t>Update search crawler role</a:t>
            </a:r>
          </a:p>
        </p:txBody>
      </p:sp>
    </p:spTree>
    <p:extLst>
      <p:ext uri="{BB962C8B-B14F-4D97-AF65-F5344CB8AC3E}">
        <p14:creationId xmlns:p14="http://schemas.microsoft.com/office/powerpoint/2010/main" val="2339917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Activity: Test Your Knowledge</a:t>
            </a:r>
            <a:endParaRPr lang="en-US" dirty="0"/>
          </a:p>
        </p:txBody>
      </p:sp>
      <p:sp>
        <p:nvSpPr>
          <p:cNvPr id="2" name="Content Placeholder 1"/>
          <p:cNvSpPr>
            <a:spLocks noGrp="1"/>
          </p:cNvSpPr>
          <p:nvPr>
            <p:ph sz="quarter" idx="13"/>
          </p:nvPr>
        </p:nvSpPr>
        <p:spPr/>
        <p:txBody>
          <a:bodyPr/>
          <a:lstStyle/>
          <a:p>
            <a:r>
              <a:rPr lang="en-US" dirty="0" smtClean="0"/>
              <a:t>The class will complete this section</a:t>
            </a:r>
            <a:endParaRPr lang="en-US" dirty="0"/>
          </a:p>
        </p:txBody>
      </p:sp>
    </p:spTree>
    <p:extLst>
      <p:ext uri="{BB962C8B-B14F-4D97-AF65-F5344CB8AC3E}">
        <p14:creationId xmlns:p14="http://schemas.microsoft.com/office/powerpoint/2010/main" val="3556835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Chapter Review</a:t>
            </a:r>
            <a:endParaRPr lang="en-US" dirty="0"/>
          </a:p>
        </p:txBody>
      </p:sp>
      <p:sp>
        <p:nvSpPr>
          <p:cNvPr id="6" name="Slide Number Placeholder 2"/>
          <p:cNvSpPr>
            <a:spLocks noGrp="1"/>
          </p:cNvSpPr>
          <p:nvPr>
            <p:ph type="sldNum" sz="quarter" idx="11"/>
          </p:nvPr>
        </p:nvSpPr>
        <p:spPr/>
        <p:txBody>
          <a:bodyPr/>
          <a:lstStyle/>
          <a:p>
            <a:fld id="{026CCAEB-CB17-44EB-A892-4553F1D666B6}" type="slidenum">
              <a:rPr lang="en-US" smtClean="0"/>
              <a:pPr/>
              <a:t>36</a:t>
            </a:fld>
            <a:endParaRPr lang="en-US" dirty="0"/>
          </a:p>
        </p:txBody>
      </p:sp>
      <p:sp>
        <p:nvSpPr>
          <p:cNvPr id="2" name="Content Placeholder 1"/>
          <p:cNvSpPr>
            <a:spLocks noGrp="1"/>
          </p:cNvSpPr>
          <p:nvPr>
            <p:ph sz="quarter" idx="13"/>
          </p:nvPr>
        </p:nvSpPr>
        <p:spPr/>
        <p:txBody>
          <a:bodyPr/>
          <a:lstStyle/>
          <a:p>
            <a:pPr marL="342900" lvl="0" indent="-342900">
              <a:buFont typeface="+mj-lt"/>
              <a:buAutoNum type="arabicPeriod"/>
            </a:pPr>
            <a:r>
              <a:rPr lang="en-US" dirty="0" smtClean="0"/>
              <a:t>Does Enterprise Portal integrate with role based security?</a:t>
            </a:r>
          </a:p>
          <a:p>
            <a:pPr marL="265112" lvl="1" indent="0">
              <a:buNone/>
            </a:pPr>
            <a:r>
              <a:rPr lang="en-US" dirty="0" smtClean="0"/>
              <a:t>( ) Yes</a:t>
            </a:r>
          </a:p>
          <a:p>
            <a:pPr marL="265112" lvl="1" indent="0">
              <a:buNone/>
            </a:pPr>
            <a:r>
              <a:rPr lang="en-US" dirty="0" smtClean="0"/>
              <a:t>( ) No</a:t>
            </a:r>
          </a:p>
          <a:p>
            <a:pPr marL="342900" lvl="0" indent="-342900">
              <a:buFont typeface="+mj-lt"/>
              <a:buAutoNum type="arabicPeriod"/>
            </a:pPr>
            <a:endParaRPr lang="en-US" dirty="0" smtClean="0"/>
          </a:p>
          <a:p>
            <a:pPr marL="342900" lvl="0" indent="-342900">
              <a:buFont typeface="+mj-lt"/>
              <a:buAutoNum type="arabicPeriod"/>
            </a:pPr>
            <a:r>
              <a:rPr lang="en-US" dirty="0" smtClean="0"/>
              <a:t>Which </a:t>
            </a:r>
            <a:r>
              <a:rPr lang="en-US" dirty="0" smtClean="0"/>
              <a:t>of the following statements are true about user profiles? (Select all that apply)</a:t>
            </a:r>
          </a:p>
          <a:p>
            <a:pPr marL="265112" lvl="1" indent="0">
              <a:buNone/>
            </a:pPr>
            <a:r>
              <a:rPr lang="en-US" dirty="0" smtClean="0"/>
              <a:t>( ) A user profile is a set of default information for a specific role in an organization</a:t>
            </a:r>
          </a:p>
          <a:p>
            <a:pPr marL="265112" lvl="1" indent="0">
              <a:buNone/>
            </a:pPr>
            <a:r>
              <a:rPr lang="en-US" dirty="0" smtClean="0"/>
              <a:t>( ) Each user is required to be assigned to at least one user profile</a:t>
            </a:r>
          </a:p>
          <a:p>
            <a:pPr marL="265112" lvl="1" indent="0">
              <a:buNone/>
            </a:pPr>
            <a:r>
              <a:rPr lang="en-US" dirty="0" smtClean="0"/>
              <a:t>( ) You can assign a user to a different user profile in each company</a:t>
            </a:r>
          </a:p>
          <a:p>
            <a:pPr marL="265112" lvl="1" indent="0">
              <a:buNone/>
            </a:pPr>
            <a:r>
              <a:rPr lang="en-US" dirty="0" smtClean="0"/>
              <a:t>( ) Changes to the settings on the User profile form take affect immediately</a:t>
            </a:r>
          </a:p>
          <a:p>
            <a:endParaRPr lang="en-US" dirty="0" smtClean="0"/>
          </a:p>
        </p:txBody>
      </p:sp>
    </p:spTree>
    <p:extLst>
      <p:ext uri="{BB962C8B-B14F-4D97-AF65-F5344CB8AC3E}">
        <p14:creationId xmlns:p14="http://schemas.microsoft.com/office/powerpoint/2010/main" val="1777303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Chapter Review</a:t>
            </a:r>
            <a:endParaRPr lang="en-US" dirty="0"/>
          </a:p>
        </p:txBody>
      </p:sp>
      <p:sp>
        <p:nvSpPr>
          <p:cNvPr id="6" name="Slide Number Placeholder 2"/>
          <p:cNvSpPr>
            <a:spLocks noGrp="1"/>
          </p:cNvSpPr>
          <p:nvPr>
            <p:ph type="sldNum" sz="quarter" idx="11"/>
          </p:nvPr>
        </p:nvSpPr>
        <p:spPr/>
        <p:txBody>
          <a:bodyPr/>
          <a:lstStyle/>
          <a:p>
            <a:fld id="{026CCAEB-CB17-44EB-A892-4553F1D666B6}" type="slidenum">
              <a:rPr lang="en-US" smtClean="0"/>
              <a:pPr/>
              <a:t>37</a:t>
            </a:fld>
            <a:endParaRPr lang="en-US" dirty="0"/>
          </a:p>
        </p:txBody>
      </p:sp>
      <p:sp>
        <p:nvSpPr>
          <p:cNvPr id="2" name="Content Placeholder 1"/>
          <p:cNvSpPr>
            <a:spLocks noGrp="1"/>
          </p:cNvSpPr>
          <p:nvPr>
            <p:ph sz="quarter" idx="13"/>
          </p:nvPr>
        </p:nvSpPr>
        <p:spPr/>
        <p:txBody>
          <a:bodyPr>
            <a:normAutofit lnSpcReduction="10000"/>
          </a:bodyPr>
          <a:lstStyle/>
          <a:p>
            <a:pPr marL="342900" lvl="0" indent="-342900">
              <a:buFont typeface="+mj-lt"/>
              <a:buAutoNum type="arabicPeriod" startAt="3"/>
            </a:pPr>
            <a:r>
              <a:rPr lang="en-US" dirty="0" smtClean="0"/>
              <a:t>Which of the following is not a valid authentication type for Enterprise Portal?</a:t>
            </a:r>
          </a:p>
          <a:p>
            <a:pPr marL="265112" lvl="1" indent="0">
              <a:buNone/>
            </a:pPr>
            <a:r>
              <a:rPr lang="en-US" dirty="0" smtClean="0"/>
              <a:t>( ) Windows Live ID</a:t>
            </a:r>
          </a:p>
          <a:p>
            <a:pPr marL="265112" lvl="1" indent="0">
              <a:buNone/>
            </a:pPr>
            <a:r>
              <a:rPr lang="en-US" dirty="0" smtClean="0"/>
              <a:t>( ) Active Directory</a:t>
            </a:r>
          </a:p>
          <a:p>
            <a:pPr marL="265112" lvl="1" indent="0">
              <a:buNone/>
            </a:pPr>
            <a:r>
              <a:rPr lang="en-US" dirty="0" smtClean="0"/>
              <a:t>( ) Active Directory Guest Services</a:t>
            </a:r>
          </a:p>
          <a:p>
            <a:pPr marL="265112" lvl="1" indent="0">
              <a:buNone/>
            </a:pPr>
            <a:r>
              <a:rPr lang="en-US" dirty="0" smtClean="0"/>
              <a:t>( ) Active Directory Federated Services</a:t>
            </a:r>
          </a:p>
          <a:p>
            <a:pPr marL="342900" lvl="0" indent="-342900">
              <a:buFont typeface="+mj-lt"/>
              <a:buAutoNum type="arabicPeriod" startAt="4"/>
            </a:pPr>
            <a:endParaRPr lang="en-US" dirty="0" smtClean="0"/>
          </a:p>
          <a:p>
            <a:pPr marL="342900" lvl="0" indent="-342900">
              <a:buFont typeface="+mj-lt"/>
              <a:buAutoNum type="arabicPeriod" startAt="4"/>
            </a:pPr>
            <a:r>
              <a:rPr lang="en-US" dirty="0" smtClean="0"/>
              <a:t>When </a:t>
            </a:r>
            <a:r>
              <a:rPr lang="en-US" dirty="0" smtClean="0"/>
              <a:t>might you want a user who is not in Active Directory? (Select all that apply)</a:t>
            </a:r>
          </a:p>
          <a:p>
            <a:pPr marL="265112" lvl="1" indent="0">
              <a:buNone/>
            </a:pPr>
            <a:r>
              <a:rPr lang="en-US" dirty="0" smtClean="0"/>
              <a:t>( ) You have a vendor who would like to update status from a vendor self-service portal</a:t>
            </a:r>
          </a:p>
          <a:p>
            <a:pPr marL="265112" lvl="1" indent="0">
              <a:buNone/>
            </a:pPr>
            <a:r>
              <a:rPr lang="en-US" dirty="0" smtClean="0"/>
              <a:t>( ) You have a customer who would like to view order status from a customer self-service portal</a:t>
            </a:r>
          </a:p>
          <a:p>
            <a:pPr marL="265112" lvl="1" indent="0">
              <a:buNone/>
            </a:pPr>
            <a:r>
              <a:rPr lang="en-US" dirty="0" smtClean="0"/>
              <a:t>( ) You do not have Active Directory</a:t>
            </a:r>
          </a:p>
          <a:p>
            <a:pPr marL="265112" lvl="1" indent="0">
              <a:buNone/>
            </a:pPr>
            <a:r>
              <a:rPr lang="en-US" dirty="0" smtClean="0"/>
              <a:t>( ) Avoid Active Directory password complexity requirements</a:t>
            </a:r>
          </a:p>
          <a:p>
            <a:pPr lvl="1"/>
            <a:endParaRPr lang="en-US" dirty="0" smtClean="0"/>
          </a:p>
          <a:p>
            <a:endParaRPr lang="en-US" dirty="0" smtClean="0"/>
          </a:p>
        </p:txBody>
      </p:sp>
    </p:spTree>
    <p:extLst>
      <p:ext uri="{BB962C8B-B14F-4D97-AF65-F5344CB8AC3E}">
        <p14:creationId xmlns:p14="http://schemas.microsoft.com/office/powerpoint/2010/main" val="508246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Chapter Review (Answers)</a:t>
            </a:r>
            <a:endParaRPr lang="en-US" dirty="0"/>
          </a:p>
        </p:txBody>
      </p:sp>
      <p:sp>
        <p:nvSpPr>
          <p:cNvPr id="6" name="Slide Number Placeholder 2"/>
          <p:cNvSpPr>
            <a:spLocks noGrp="1"/>
          </p:cNvSpPr>
          <p:nvPr>
            <p:ph type="sldNum" sz="quarter" idx="11"/>
          </p:nvPr>
        </p:nvSpPr>
        <p:spPr/>
        <p:txBody>
          <a:bodyPr/>
          <a:lstStyle/>
          <a:p>
            <a:fld id="{026CCAEB-CB17-44EB-A892-4553F1D666B6}" type="slidenum">
              <a:rPr lang="en-US" smtClean="0"/>
              <a:pPr/>
              <a:t>38</a:t>
            </a:fld>
            <a:endParaRPr lang="en-US" dirty="0"/>
          </a:p>
        </p:txBody>
      </p:sp>
      <p:sp>
        <p:nvSpPr>
          <p:cNvPr id="2" name="Content Placeholder 1"/>
          <p:cNvSpPr>
            <a:spLocks noGrp="1"/>
          </p:cNvSpPr>
          <p:nvPr>
            <p:ph sz="quarter" idx="13"/>
          </p:nvPr>
        </p:nvSpPr>
        <p:spPr/>
        <p:txBody>
          <a:bodyPr/>
          <a:lstStyle/>
          <a:p>
            <a:pPr marL="342900" lvl="0" indent="-342900">
              <a:buFont typeface="+mj-lt"/>
              <a:buAutoNum type="arabicPeriod"/>
            </a:pPr>
            <a:r>
              <a:rPr lang="en-US" dirty="0" smtClean="0"/>
              <a:t>Does Enterprise Portal integrate with role based security?</a:t>
            </a:r>
          </a:p>
          <a:p>
            <a:pPr marL="265112" lvl="1" indent="0">
              <a:buNone/>
            </a:pPr>
            <a:r>
              <a:rPr lang="en-US" dirty="0" smtClean="0"/>
              <a:t>(x) Yes</a:t>
            </a:r>
          </a:p>
          <a:p>
            <a:pPr marL="265112" lvl="1" indent="0">
              <a:buNone/>
            </a:pPr>
            <a:r>
              <a:rPr lang="en-US" dirty="0" smtClean="0"/>
              <a:t>( ) No</a:t>
            </a:r>
          </a:p>
          <a:p>
            <a:pPr marL="342900" lvl="0" indent="-342900">
              <a:buFont typeface="+mj-lt"/>
              <a:buAutoNum type="arabicPeriod"/>
            </a:pPr>
            <a:endParaRPr lang="en-US" dirty="0" smtClean="0"/>
          </a:p>
          <a:p>
            <a:pPr marL="342900" lvl="0" indent="-342900">
              <a:buFont typeface="+mj-lt"/>
              <a:buAutoNum type="arabicPeriod"/>
            </a:pPr>
            <a:r>
              <a:rPr lang="en-US" dirty="0" smtClean="0"/>
              <a:t>Which </a:t>
            </a:r>
            <a:r>
              <a:rPr lang="en-US" dirty="0" smtClean="0"/>
              <a:t>of the following statements are true about user profiles? (Select all that apply)</a:t>
            </a:r>
          </a:p>
          <a:p>
            <a:pPr marL="265112" lvl="1" indent="0">
              <a:buNone/>
            </a:pPr>
            <a:r>
              <a:rPr lang="en-US" dirty="0" smtClean="0"/>
              <a:t>(x) A user profile is a set of default information for a specific role in an organization</a:t>
            </a:r>
          </a:p>
          <a:p>
            <a:pPr marL="265112" lvl="1" indent="0">
              <a:buNone/>
            </a:pPr>
            <a:r>
              <a:rPr lang="en-US" dirty="0" smtClean="0"/>
              <a:t>( ) Each user is required to be assigned to at least one user profile</a:t>
            </a:r>
          </a:p>
          <a:p>
            <a:pPr marL="265112" lvl="1" indent="0">
              <a:buNone/>
            </a:pPr>
            <a:r>
              <a:rPr lang="en-US" dirty="0" smtClean="0"/>
              <a:t>(x) You can assign a user to a different user profile in each company</a:t>
            </a:r>
          </a:p>
          <a:p>
            <a:pPr marL="265112" lvl="1" indent="0">
              <a:buNone/>
            </a:pPr>
            <a:r>
              <a:rPr lang="en-US" dirty="0" smtClean="0"/>
              <a:t>( ) Changes to the settings on the User profile form take affect immediately</a:t>
            </a:r>
          </a:p>
          <a:p>
            <a:endParaRPr lang="en-US" dirty="0" smtClean="0"/>
          </a:p>
        </p:txBody>
      </p:sp>
    </p:spTree>
    <p:extLst>
      <p:ext uri="{BB962C8B-B14F-4D97-AF65-F5344CB8AC3E}">
        <p14:creationId xmlns:p14="http://schemas.microsoft.com/office/powerpoint/2010/main" val="3304687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Chapter Review (Answers)</a:t>
            </a:r>
            <a:endParaRPr lang="en-US" dirty="0"/>
          </a:p>
        </p:txBody>
      </p:sp>
      <p:sp>
        <p:nvSpPr>
          <p:cNvPr id="6" name="Slide Number Placeholder 2"/>
          <p:cNvSpPr>
            <a:spLocks noGrp="1"/>
          </p:cNvSpPr>
          <p:nvPr>
            <p:ph type="sldNum" sz="quarter" idx="11"/>
          </p:nvPr>
        </p:nvSpPr>
        <p:spPr/>
        <p:txBody>
          <a:bodyPr/>
          <a:lstStyle/>
          <a:p>
            <a:fld id="{026CCAEB-CB17-44EB-A892-4553F1D666B6}" type="slidenum">
              <a:rPr lang="en-US" smtClean="0"/>
              <a:pPr/>
              <a:t>39</a:t>
            </a:fld>
            <a:endParaRPr lang="en-US" dirty="0"/>
          </a:p>
        </p:txBody>
      </p:sp>
      <p:sp>
        <p:nvSpPr>
          <p:cNvPr id="2" name="Content Placeholder 1"/>
          <p:cNvSpPr>
            <a:spLocks noGrp="1"/>
          </p:cNvSpPr>
          <p:nvPr>
            <p:ph sz="quarter" idx="13"/>
          </p:nvPr>
        </p:nvSpPr>
        <p:spPr/>
        <p:txBody>
          <a:bodyPr>
            <a:normAutofit lnSpcReduction="10000"/>
          </a:bodyPr>
          <a:lstStyle/>
          <a:p>
            <a:pPr marL="342900" lvl="0" indent="-342900">
              <a:buFont typeface="+mj-lt"/>
              <a:buAutoNum type="arabicPeriod" startAt="3"/>
            </a:pPr>
            <a:r>
              <a:rPr lang="en-US" dirty="0" smtClean="0"/>
              <a:t>Which of the following is not a valid authentication type for Enterprise Portal?</a:t>
            </a:r>
          </a:p>
          <a:p>
            <a:pPr marL="265112" lvl="1" indent="0">
              <a:buNone/>
            </a:pPr>
            <a:r>
              <a:rPr lang="en-US" dirty="0" smtClean="0"/>
              <a:t>( ) Windows Live ID</a:t>
            </a:r>
          </a:p>
          <a:p>
            <a:pPr marL="265112" lvl="1" indent="0">
              <a:buNone/>
            </a:pPr>
            <a:r>
              <a:rPr lang="en-US" dirty="0" smtClean="0"/>
              <a:t>( ) Active Directory</a:t>
            </a:r>
          </a:p>
          <a:p>
            <a:pPr marL="265112" lvl="1" indent="0">
              <a:buNone/>
            </a:pPr>
            <a:r>
              <a:rPr lang="en-US" dirty="0" smtClean="0"/>
              <a:t>(x) Active Directory Guest Services</a:t>
            </a:r>
          </a:p>
          <a:p>
            <a:pPr marL="265112" lvl="1" indent="0">
              <a:buNone/>
            </a:pPr>
            <a:r>
              <a:rPr lang="en-US" dirty="0" smtClean="0"/>
              <a:t>( ) Active Directory Federated Services</a:t>
            </a:r>
          </a:p>
          <a:p>
            <a:pPr marL="342900" lvl="0" indent="-342900">
              <a:buFont typeface="+mj-lt"/>
              <a:buAutoNum type="arabicPeriod" startAt="4"/>
            </a:pPr>
            <a:r>
              <a:rPr lang="en-US" dirty="0" smtClean="0"/>
              <a:t>When might you want a user who is not in Active Directory? (Select all that apply)</a:t>
            </a:r>
          </a:p>
          <a:p>
            <a:pPr marL="265112" lvl="1" indent="0">
              <a:buNone/>
            </a:pPr>
            <a:r>
              <a:rPr lang="en-US" dirty="0" smtClean="0"/>
              <a:t>(x) You have a vendor who would like to update status from a vendor self-service portal</a:t>
            </a:r>
          </a:p>
          <a:p>
            <a:pPr marL="265112" lvl="1" indent="0">
              <a:buNone/>
            </a:pPr>
            <a:r>
              <a:rPr lang="en-US" dirty="0" smtClean="0"/>
              <a:t>(x) You have a customer who would like to view order status from a customer self-service portal</a:t>
            </a:r>
          </a:p>
          <a:p>
            <a:pPr marL="265112" lvl="1" indent="0">
              <a:buNone/>
            </a:pPr>
            <a:r>
              <a:rPr lang="en-US" dirty="0" smtClean="0"/>
              <a:t>( ) You do not have Active Directory</a:t>
            </a:r>
          </a:p>
          <a:p>
            <a:pPr marL="265112" lvl="1" indent="0">
              <a:buNone/>
            </a:pPr>
            <a:r>
              <a:rPr lang="en-US" dirty="0" smtClean="0"/>
              <a:t>( ) Avoid Active Directory password complexity requirements</a:t>
            </a:r>
          </a:p>
          <a:p>
            <a:pPr lvl="1"/>
            <a:endParaRPr lang="en-US" dirty="0" smtClean="0"/>
          </a:p>
          <a:p>
            <a:endParaRPr lang="en-US" dirty="0" smtClean="0"/>
          </a:p>
        </p:txBody>
      </p:sp>
    </p:spTree>
    <p:extLst>
      <p:ext uri="{BB962C8B-B14F-4D97-AF65-F5344CB8AC3E}">
        <p14:creationId xmlns:p14="http://schemas.microsoft.com/office/powerpoint/2010/main" val="711453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Overview</a:t>
            </a:r>
            <a:endParaRPr lang="en-US" dirty="0"/>
          </a:p>
        </p:txBody>
      </p:sp>
      <p:sp>
        <p:nvSpPr>
          <p:cNvPr id="3" name="Slide Number Placeholder 2"/>
          <p:cNvSpPr>
            <a:spLocks noGrp="1"/>
          </p:cNvSpPr>
          <p:nvPr>
            <p:ph type="sldNum" sz="quarter" idx="11"/>
          </p:nvPr>
        </p:nvSpPr>
        <p:spPr/>
        <p:txBody>
          <a:bodyPr/>
          <a:lstStyle/>
          <a:p>
            <a:fld id="{026CCAEB-CB17-44EB-A892-4553F1D666B6}" type="slidenum">
              <a:rPr lang="en-US" smtClean="0"/>
              <a:pPr/>
              <a:t>4</a:t>
            </a:fld>
            <a:endParaRPr lang="en-US" dirty="0"/>
          </a:p>
        </p:txBody>
      </p:sp>
      <p:sp>
        <p:nvSpPr>
          <p:cNvPr id="10" name="Content Placeholder 9"/>
          <p:cNvSpPr>
            <a:spLocks noGrp="1"/>
          </p:cNvSpPr>
          <p:nvPr>
            <p:ph sz="quarter" idx="13"/>
          </p:nvPr>
        </p:nvSpPr>
        <p:spPr/>
        <p:txBody>
          <a:bodyPr/>
          <a:lstStyle/>
          <a:p>
            <a:pPr marL="0" lvl="0" indent="0">
              <a:buNone/>
            </a:pPr>
            <a:r>
              <a:rPr lang="en-US" dirty="0" smtClean="0"/>
              <a:t>In this chapter we’ll discuss the components that make up Enterprise Portal</a:t>
            </a:r>
          </a:p>
        </p:txBody>
      </p:sp>
    </p:spTree>
    <p:extLst>
      <p:ext uri="{BB962C8B-B14F-4D97-AF65-F5344CB8AC3E}">
        <p14:creationId xmlns:p14="http://schemas.microsoft.com/office/powerpoint/2010/main" val="2413283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Chapter Summary</a:t>
            </a:r>
            <a:endParaRPr lang="en-US" dirty="0"/>
          </a:p>
        </p:txBody>
      </p:sp>
      <p:sp>
        <p:nvSpPr>
          <p:cNvPr id="3" name="Slide Number Placeholder 2"/>
          <p:cNvSpPr>
            <a:spLocks noGrp="1"/>
          </p:cNvSpPr>
          <p:nvPr>
            <p:ph type="sldNum" sz="quarter" idx="11"/>
          </p:nvPr>
        </p:nvSpPr>
        <p:spPr/>
        <p:txBody>
          <a:bodyPr/>
          <a:lstStyle/>
          <a:p>
            <a:fld id="{026CCAEB-CB17-44EB-A892-4553F1D666B6}" type="slidenum">
              <a:rPr lang="en-US" smtClean="0"/>
              <a:pPr/>
              <a:t>40</a:t>
            </a:fld>
            <a:endParaRPr lang="en-US" dirty="0"/>
          </a:p>
        </p:txBody>
      </p:sp>
      <p:sp>
        <p:nvSpPr>
          <p:cNvPr id="7" name="Content Placeholder 6"/>
          <p:cNvSpPr>
            <a:spLocks noGrp="1"/>
          </p:cNvSpPr>
          <p:nvPr>
            <p:ph sz="quarter" idx="13"/>
          </p:nvPr>
        </p:nvSpPr>
        <p:spPr/>
        <p:txBody>
          <a:bodyPr/>
          <a:lstStyle/>
          <a:p>
            <a:r>
              <a:rPr lang="en-US" smtClean="0"/>
              <a:t>Discuss the components that make up Enterprise Portal</a:t>
            </a:r>
          </a:p>
          <a:p>
            <a:r>
              <a:rPr lang="en-US" smtClean="0"/>
              <a:t>Review the steps for installing Enterprise Portal</a:t>
            </a:r>
          </a:p>
          <a:p>
            <a:r>
              <a:rPr lang="en-US" smtClean="0"/>
              <a:t>Discuss security and authentication for access to Enterprise Portal</a:t>
            </a:r>
          </a:p>
          <a:p>
            <a:r>
              <a:rPr lang="en-US" smtClean="0"/>
              <a:t>Deploy Enterprise Portal</a:t>
            </a:r>
          </a:p>
          <a:p>
            <a:r>
              <a:rPr lang="en-US" smtClean="0"/>
              <a:t>Configure the components of Enterprise Portal</a:t>
            </a:r>
          </a:p>
          <a:p>
            <a:endParaRPr lang="en-GB" dirty="0"/>
          </a:p>
        </p:txBody>
      </p:sp>
    </p:spTree>
    <p:extLst>
      <p:ext uri="{BB962C8B-B14F-4D97-AF65-F5344CB8AC3E}">
        <p14:creationId xmlns:p14="http://schemas.microsoft.com/office/powerpoint/2010/main" val="1088747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7010400" y="4767263"/>
            <a:ext cx="2133600" cy="274637"/>
          </a:xfrm>
        </p:spPr>
        <p:txBody>
          <a:bodyPr/>
          <a:lstStyle/>
          <a:p>
            <a:fld id="{74A398B2-5A34-1A4A-811E-F4027282568C}" type="slidenum">
              <a:rPr lang="en-US" smtClean="0"/>
              <a:pPr/>
              <a:t>41</a:t>
            </a:fld>
            <a:endParaRPr lang="en-US"/>
          </a:p>
        </p:txBody>
      </p:sp>
    </p:spTree>
    <p:extLst>
      <p:ext uri="{BB962C8B-B14F-4D97-AF65-F5344CB8AC3E}">
        <p14:creationId xmlns:p14="http://schemas.microsoft.com/office/powerpoint/2010/main" val="41836042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Objectives</a:t>
            </a:r>
            <a:endParaRPr lang="en-US" dirty="0"/>
          </a:p>
        </p:txBody>
      </p:sp>
      <p:sp>
        <p:nvSpPr>
          <p:cNvPr id="3" name="Slide Number Placeholder 2"/>
          <p:cNvSpPr>
            <a:spLocks noGrp="1"/>
          </p:cNvSpPr>
          <p:nvPr>
            <p:ph type="sldNum" sz="quarter" idx="11"/>
          </p:nvPr>
        </p:nvSpPr>
        <p:spPr/>
        <p:txBody>
          <a:bodyPr/>
          <a:lstStyle/>
          <a:p>
            <a:fld id="{026CCAEB-CB17-44EB-A892-4553F1D666B6}" type="slidenum">
              <a:rPr lang="en-US" smtClean="0"/>
              <a:pPr/>
              <a:t>5</a:t>
            </a:fld>
            <a:endParaRPr lang="en-US" dirty="0"/>
          </a:p>
        </p:txBody>
      </p:sp>
      <p:sp>
        <p:nvSpPr>
          <p:cNvPr id="10" name="Content Placeholder 9"/>
          <p:cNvSpPr>
            <a:spLocks noGrp="1"/>
          </p:cNvSpPr>
          <p:nvPr>
            <p:ph sz="quarter" idx="13"/>
          </p:nvPr>
        </p:nvSpPr>
        <p:spPr/>
        <p:txBody>
          <a:bodyPr/>
          <a:lstStyle/>
          <a:p>
            <a:pPr lvl="0"/>
            <a:r>
              <a:rPr lang="en-US" dirty="0" smtClean="0"/>
              <a:t>Discuss the components that make up Enterprise Portal</a:t>
            </a:r>
          </a:p>
          <a:p>
            <a:pPr lvl="0"/>
            <a:r>
              <a:rPr lang="en-US" dirty="0" smtClean="0"/>
              <a:t>Review the steps for installing Enterprise Portal</a:t>
            </a:r>
          </a:p>
          <a:p>
            <a:pPr lvl="0"/>
            <a:r>
              <a:rPr lang="en-US" dirty="0" smtClean="0"/>
              <a:t>Discuss security and authentication for access to Enterprise Portal</a:t>
            </a:r>
          </a:p>
          <a:p>
            <a:pPr lvl="0"/>
            <a:r>
              <a:rPr lang="en-US" dirty="0" smtClean="0"/>
              <a:t>Deploy Enterprise Portal</a:t>
            </a:r>
          </a:p>
          <a:p>
            <a:pPr lvl="0"/>
            <a:r>
              <a:rPr lang="en-US" dirty="0" smtClean="0"/>
              <a:t>Configure the components of Enterprise Portal</a:t>
            </a:r>
            <a:endParaRPr lang="en-US" dirty="0"/>
          </a:p>
        </p:txBody>
      </p:sp>
    </p:spTree>
    <p:extLst>
      <p:ext uri="{BB962C8B-B14F-4D97-AF65-F5344CB8AC3E}">
        <p14:creationId xmlns:p14="http://schemas.microsoft.com/office/powerpoint/2010/main" val="3302413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Introduction</a:t>
            </a:r>
            <a:endParaRPr lang="en-US" dirty="0"/>
          </a:p>
        </p:txBody>
      </p:sp>
      <p:sp>
        <p:nvSpPr>
          <p:cNvPr id="5" name="Slide Number Placeholder 2"/>
          <p:cNvSpPr>
            <a:spLocks noGrp="1"/>
          </p:cNvSpPr>
          <p:nvPr>
            <p:ph type="sldNum" sz="quarter" idx="11"/>
          </p:nvPr>
        </p:nvSpPr>
        <p:spPr/>
        <p:txBody>
          <a:bodyPr/>
          <a:lstStyle/>
          <a:p>
            <a:fld id="{026CCAEB-CB17-44EB-A892-4553F1D666B6}" type="slidenum">
              <a:rPr lang="en-US" smtClean="0"/>
              <a:pPr/>
              <a:t>6</a:t>
            </a:fld>
            <a:endParaRPr lang="en-US" dirty="0"/>
          </a:p>
        </p:txBody>
      </p:sp>
      <p:sp>
        <p:nvSpPr>
          <p:cNvPr id="2" name="Content Placeholder 1"/>
          <p:cNvSpPr>
            <a:spLocks noGrp="1"/>
          </p:cNvSpPr>
          <p:nvPr>
            <p:ph sz="quarter" idx="13"/>
          </p:nvPr>
        </p:nvSpPr>
        <p:spPr/>
        <p:txBody>
          <a:bodyPr/>
          <a:lstStyle/>
          <a:p>
            <a:r>
              <a:rPr lang="en-US" dirty="0" smtClean="0"/>
              <a:t>Microsoft Dynamics AX provides a set of Web sites that give you access to data</a:t>
            </a:r>
          </a:p>
          <a:p>
            <a:r>
              <a:rPr lang="en-US" dirty="0" smtClean="0"/>
              <a:t>On these sites, you can also participate in business processes by using Web-based forms</a:t>
            </a:r>
          </a:p>
          <a:p>
            <a:r>
              <a:rPr lang="en-US" dirty="0" smtClean="0"/>
              <a:t>These sites are collectively called Enterprise Portal for Microsoft Dynamics AX</a:t>
            </a:r>
          </a:p>
          <a:p>
            <a:r>
              <a:rPr lang="en-US" dirty="0" smtClean="0"/>
              <a:t>Enterprise Portal requires Internet Information Services (IIS), which is a feature of Windows Server, and either Microsoft SharePoint Foundation 2010 or Microsoft SharePoint Server 2010</a:t>
            </a:r>
            <a:endParaRPr lang="en-US" dirty="0"/>
          </a:p>
        </p:txBody>
      </p:sp>
    </p:spTree>
    <p:extLst>
      <p:ext uri="{BB962C8B-B14F-4D97-AF65-F5344CB8AC3E}">
        <p14:creationId xmlns:p14="http://schemas.microsoft.com/office/powerpoint/2010/main" val="3949951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Overview</a:t>
            </a:r>
            <a:endParaRPr lang="en-US" dirty="0"/>
          </a:p>
        </p:txBody>
      </p:sp>
      <p:sp>
        <p:nvSpPr>
          <p:cNvPr id="5" name="Slide Number Placeholder 2"/>
          <p:cNvSpPr>
            <a:spLocks noGrp="1"/>
          </p:cNvSpPr>
          <p:nvPr>
            <p:ph type="sldNum" sz="quarter" idx="11"/>
          </p:nvPr>
        </p:nvSpPr>
        <p:spPr/>
        <p:txBody>
          <a:bodyPr/>
          <a:lstStyle/>
          <a:p>
            <a:fld id="{026CCAEB-CB17-44EB-A892-4553F1D666B6}" type="slidenum">
              <a:rPr lang="en-US" smtClean="0"/>
              <a:pPr/>
              <a:t>7</a:t>
            </a:fld>
            <a:endParaRPr lang="en-US" dirty="0"/>
          </a:p>
        </p:txBody>
      </p:sp>
      <p:sp>
        <p:nvSpPr>
          <p:cNvPr id="2" name="Content Placeholder 1"/>
          <p:cNvSpPr>
            <a:spLocks noGrp="1"/>
          </p:cNvSpPr>
          <p:nvPr>
            <p:ph sz="quarter" idx="13"/>
          </p:nvPr>
        </p:nvSpPr>
        <p:spPr/>
        <p:txBody>
          <a:bodyPr>
            <a:normAutofit/>
          </a:bodyPr>
          <a:lstStyle/>
          <a:p>
            <a:pPr>
              <a:buFont typeface="Arial" pitchFamily="34" charset="0"/>
              <a:buChar char="•"/>
            </a:pPr>
            <a:r>
              <a:rPr lang="en-US" sz="1400" dirty="0" smtClean="0"/>
              <a:t>Sites and pages</a:t>
            </a:r>
          </a:p>
          <a:p>
            <a:pPr>
              <a:buFont typeface="Arial" pitchFamily="34" charset="0"/>
              <a:buChar char="•"/>
            </a:pPr>
            <a:r>
              <a:rPr lang="en-US" sz="1400" dirty="0" smtClean="0"/>
              <a:t>Customizing Enterprise Portal</a:t>
            </a:r>
          </a:p>
          <a:p>
            <a:pPr>
              <a:buFont typeface="Arial" pitchFamily="34" charset="0"/>
              <a:buChar char="•"/>
            </a:pPr>
            <a:r>
              <a:rPr lang="en-US" sz="1400" dirty="0" smtClean="0"/>
              <a:t>Users and communication</a:t>
            </a:r>
          </a:p>
        </p:txBody>
      </p:sp>
    </p:spTree>
    <p:extLst>
      <p:ext uri="{BB962C8B-B14F-4D97-AF65-F5344CB8AC3E}">
        <p14:creationId xmlns:p14="http://schemas.microsoft.com/office/powerpoint/2010/main" val="1865585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Sites and Pages</a:t>
            </a:r>
            <a:endParaRPr lang="en-US" dirty="0"/>
          </a:p>
        </p:txBody>
      </p:sp>
      <p:sp>
        <p:nvSpPr>
          <p:cNvPr id="5" name="Slide Number Placeholder 4"/>
          <p:cNvSpPr>
            <a:spLocks noGrp="1"/>
          </p:cNvSpPr>
          <p:nvPr>
            <p:ph type="sldNum" sz="quarter" idx="11"/>
          </p:nvPr>
        </p:nvSpPr>
        <p:spPr/>
        <p:txBody>
          <a:bodyPr/>
          <a:lstStyle/>
          <a:p>
            <a:fld id="{026CCAEB-CB17-44EB-A892-4553F1D666B6}" type="slidenum">
              <a:rPr lang="en-US" smtClean="0"/>
              <a:pPr/>
              <a:t>8</a:t>
            </a:fld>
            <a:endParaRPr lang="en-US" dirty="0"/>
          </a:p>
        </p:txBody>
      </p:sp>
      <p:sp>
        <p:nvSpPr>
          <p:cNvPr id="3" name="Content Placeholder 2"/>
          <p:cNvSpPr>
            <a:spLocks noGrp="1"/>
          </p:cNvSpPr>
          <p:nvPr>
            <p:ph sz="quarter" idx="13"/>
          </p:nvPr>
        </p:nvSpPr>
        <p:spPr/>
        <p:txBody>
          <a:bodyPr/>
          <a:lstStyle/>
          <a:p>
            <a:r>
              <a:rPr lang="en-US" dirty="0" smtClean="0"/>
              <a:t>An EP site consists of a root SharePoint 2010 products site and collections of sub sites. </a:t>
            </a:r>
          </a:p>
          <a:p>
            <a:r>
              <a:rPr lang="en-US" dirty="0" smtClean="0"/>
              <a:t>An EP page can include standard Microsoft Dynamics AX Web parts </a:t>
            </a:r>
          </a:p>
          <a:p>
            <a:pPr lvl="1"/>
            <a:r>
              <a:rPr lang="en-US" dirty="0" smtClean="0"/>
              <a:t>Such as the toolbar, or User Control Web parts that display Microsoft Dynamics AX data </a:t>
            </a:r>
          </a:p>
          <a:p>
            <a:r>
              <a:rPr lang="en-US" dirty="0" smtClean="0"/>
              <a:t>An EP page can also include standard SharePoint 2010 products Web parts. </a:t>
            </a:r>
          </a:p>
          <a:p>
            <a:pPr lvl="1"/>
            <a:r>
              <a:rPr lang="en-US" dirty="0" smtClean="0"/>
              <a:t>Such as lists, announcements, and discussions</a:t>
            </a:r>
            <a:endParaRPr lang="en-US" dirty="0"/>
          </a:p>
        </p:txBody>
      </p:sp>
    </p:spTree>
    <p:extLst>
      <p:ext uri="{BB962C8B-B14F-4D97-AF65-F5344CB8AC3E}">
        <p14:creationId xmlns:p14="http://schemas.microsoft.com/office/powerpoint/2010/main" val="176104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Customizing Enterprise Portal</a:t>
            </a:r>
            <a:endParaRPr lang="en-US" dirty="0"/>
          </a:p>
        </p:txBody>
      </p:sp>
      <p:sp>
        <p:nvSpPr>
          <p:cNvPr id="5" name="Slide Number Placeholder 4"/>
          <p:cNvSpPr>
            <a:spLocks noGrp="1"/>
          </p:cNvSpPr>
          <p:nvPr>
            <p:ph type="sldNum" sz="quarter" idx="11"/>
          </p:nvPr>
        </p:nvSpPr>
        <p:spPr/>
        <p:txBody>
          <a:bodyPr/>
          <a:lstStyle/>
          <a:p>
            <a:fld id="{026CCAEB-CB17-44EB-A892-4553F1D666B6}" type="slidenum">
              <a:rPr lang="en-US" smtClean="0"/>
              <a:pPr/>
              <a:t>9</a:t>
            </a:fld>
            <a:endParaRPr lang="en-US" dirty="0"/>
          </a:p>
        </p:txBody>
      </p:sp>
      <p:sp>
        <p:nvSpPr>
          <p:cNvPr id="3" name="Content Placeholder 2"/>
          <p:cNvSpPr>
            <a:spLocks noGrp="1"/>
          </p:cNvSpPr>
          <p:nvPr>
            <p:ph sz="quarter" idx="13"/>
          </p:nvPr>
        </p:nvSpPr>
        <p:spPr/>
        <p:txBody>
          <a:bodyPr/>
          <a:lstStyle/>
          <a:p>
            <a:r>
              <a:rPr lang="en-US" dirty="0" smtClean="0"/>
              <a:t>Enterprise Portal is built on ASP.NET</a:t>
            </a:r>
          </a:p>
          <a:p>
            <a:r>
              <a:rPr lang="en-US" dirty="0" smtClean="0"/>
              <a:t>All Enterprise Portal objects are located in the Web node of the Application Object Tree (AOT)</a:t>
            </a:r>
          </a:p>
          <a:p>
            <a:r>
              <a:rPr lang="en-US" dirty="0" smtClean="0"/>
              <a:t>Developers can write or modify User Controls in Microsoft Visual Studio</a:t>
            </a:r>
            <a:endParaRPr lang="en-US" dirty="0"/>
          </a:p>
        </p:txBody>
      </p:sp>
    </p:spTree>
    <p:extLst>
      <p:ext uri="{BB962C8B-B14F-4D97-AF65-F5344CB8AC3E}">
        <p14:creationId xmlns:p14="http://schemas.microsoft.com/office/powerpoint/2010/main" val="2348596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ASD_Presentation_Template_v1.1">
  <a:themeElements>
    <a:clrScheme name="Custom 2">
      <a:dk1>
        <a:srgbClr val="000000"/>
      </a:dk1>
      <a:lt1>
        <a:srgbClr val="FFFFFF"/>
      </a:lt1>
      <a:dk2>
        <a:srgbClr val="002050"/>
      </a:dk2>
      <a:lt2>
        <a:srgbClr val="00188F"/>
      </a:lt2>
      <a:accent1>
        <a:srgbClr val="0072C6"/>
      </a:accent1>
      <a:accent2>
        <a:srgbClr val="00BCF2"/>
      </a:accent2>
      <a:accent3>
        <a:srgbClr val="00BCF2"/>
      </a:accent3>
      <a:accent4>
        <a:srgbClr val="00B294"/>
      </a:accent4>
      <a:accent5>
        <a:srgbClr val="00B294"/>
      </a:accent5>
      <a:accent6>
        <a:srgbClr val="00D8CC"/>
      </a:accent6>
      <a:hlink>
        <a:srgbClr val="00D8CC"/>
      </a:hlink>
      <a:folHlink>
        <a:srgbClr val="00D8CC"/>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accent6"/>
        </a:solidFill>
        <a:ln>
          <a:noFill/>
        </a:ln>
      </a:spPr>
      <a:bodyPr vert="horz" lIns="182880" tIns="137160" rIns="91440" bIns="45720" rtlCol="0" anchor="t" anchorCtr="0">
        <a:normAutofit/>
      </a:bodyPr>
      <a:lstStyle>
        <a:defPPr>
          <a:defRPr sz="2000" dirty="0">
            <a:solidFill>
              <a:schemeClr val="bg1">
                <a:alpha val="87000"/>
              </a:schemeClr>
            </a:solidFill>
          </a:defRPr>
        </a:defPPr>
      </a:lstStyle>
    </a:txDef>
  </a:objectDefaults>
  <a:extraClrSchemeLst/>
  <a:extLst>
    <a:ext uri="{05A4C25C-085E-4340-85A3-A5531E510DB2}">
      <thm15:themeFamily xmlns:thm15="http://schemas.microsoft.com/office/thememl/2012/main" name="ASD - PFE Template" id="{12629D19-9332-42DB-A7D6-0D46AA9C22EB}" vid="{4DFFDC3F-F5FD-4081-97DB-9859F9C1A9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C44D06B06760429772EFC3C93C0FE5" ma:contentTypeVersion="4" ma:contentTypeDescription="Create a new document." ma:contentTypeScope="" ma:versionID="40e8cbf74e0171baeffa5b48505c2467">
  <xsd:schema xmlns:xsd="http://www.w3.org/2001/XMLSchema" xmlns:xs="http://www.w3.org/2001/XMLSchema" xmlns:p="http://schemas.microsoft.com/office/2006/metadata/properties" xmlns:ns1="http://schemas.microsoft.com/sharepoint/v3" xmlns:ns2="fefda408-4b97-40c5-a63d-5a76ba7b8d18" targetNamespace="http://schemas.microsoft.com/office/2006/metadata/properties" ma:root="true" ma:fieldsID="4b97d9705b6d47bd0cb78fd90ea9b6fa" ns1:_="" ns2:_="">
    <xsd:import namespace="http://schemas.microsoft.com/sharepoint/v3"/>
    <xsd:import namespace="fefda408-4b97-40c5-a63d-5a76ba7b8d18"/>
    <xsd:element name="properties">
      <xsd:complexType>
        <xsd:sequence>
          <xsd:element name="documentManagement">
            <xsd:complexType>
              <xsd:all>
                <xsd:element ref="ns1:AverageRating" minOccurs="0"/>
                <xsd:element ref="ns1:RatingCount" minOccurs="0"/>
                <xsd:element ref="ns2:Comment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efda408-4b97-40c5-a63d-5a76ba7b8d18" elementFormDefault="qualified">
    <xsd:import namespace="http://schemas.microsoft.com/office/2006/documentManagement/types"/>
    <xsd:import namespace="http://schemas.microsoft.com/office/infopath/2007/PartnerControls"/>
    <xsd:element name="CommentCount" ma:index="10" nillable="true" ma:displayName="Comment Count" ma:description="Comment Count" ma:internalName="CommentCount" ma:readOnly="tru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A8F20F0-F8DC-4E61-8E96-F6443F9457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efda408-4b97-40c5-a63d-5a76ba7b8d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342D36-18CA-463B-90E1-DE8595706FE4}">
  <ds:schemaRefs>
    <ds:schemaRef ds:uri="http://schemas.microsoft.com/sharepoint/v3/contenttype/forms"/>
  </ds:schemaRefs>
</ds:datastoreItem>
</file>

<file path=customXml/itemProps3.xml><?xml version="1.0" encoding="utf-8"?>
<ds:datastoreItem xmlns:ds="http://schemas.openxmlformats.org/officeDocument/2006/customXml" ds:itemID="{00C57387-026E-431C-9973-32AD6CD170B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ASD_Presentation_Template_v1.1</Template>
  <TotalTime>442</TotalTime>
  <Words>5502</Words>
  <Application>Microsoft Office PowerPoint</Application>
  <PresentationFormat>On-screen Show (16:9)</PresentationFormat>
  <Paragraphs>456</Paragraphs>
  <Slides>41</Slides>
  <Notes>41</Notes>
  <HiddenSlides>8</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Arial</vt:lpstr>
      <vt:lpstr>Calibri</vt:lpstr>
      <vt:lpstr>Courier New</vt:lpstr>
      <vt:lpstr>Lucida Sans Typewriter</vt:lpstr>
      <vt:lpstr>Segoe</vt:lpstr>
      <vt:lpstr>Segoe Pro Light</vt:lpstr>
      <vt:lpstr>Segoe UI</vt:lpstr>
      <vt:lpstr>Segoe UI Light</vt:lpstr>
      <vt:lpstr>Segoe UI Semibold</vt:lpstr>
      <vt:lpstr>Wingdings</vt:lpstr>
      <vt:lpstr>ASD_Presentation_Template_v1.1</vt:lpstr>
      <vt:lpstr>Microsoft Dynamics AX 2012 Administration Workshop Chapter 13: Enterprise Portal</vt:lpstr>
      <vt:lpstr>PowerPoint Presentation</vt:lpstr>
      <vt:lpstr>Students:   How to View this Presentation</vt:lpstr>
      <vt:lpstr>Overview</vt:lpstr>
      <vt:lpstr>Objectives</vt:lpstr>
      <vt:lpstr>Introduction</vt:lpstr>
      <vt:lpstr>Overview</vt:lpstr>
      <vt:lpstr>Sites and Pages</vt:lpstr>
      <vt:lpstr>Customizing Enterprise Portal</vt:lpstr>
      <vt:lpstr>Users</vt:lpstr>
      <vt:lpstr>Communication</vt:lpstr>
      <vt:lpstr>Installation</vt:lpstr>
      <vt:lpstr>Notes Continued</vt:lpstr>
      <vt:lpstr>Enterprise Search</vt:lpstr>
      <vt:lpstr>Enterprise Search Architecture </vt:lpstr>
      <vt:lpstr>Installation and Configuration Overview</vt:lpstr>
      <vt:lpstr>Notes Continued</vt:lpstr>
      <vt:lpstr>Enterprise Search</vt:lpstr>
      <vt:lpstr>Notes Continued</vt:lpstr>
      <vt:lpstr>Security and Authentication</vt:lpstr>
      <vt:lpstr>Secure Socket Layer Encryption</vt:lpstr>
      <vt:lpstr>Secure Socket Layer Encryption</vt:lpstr>
      <vt:lpstr>Perimeter Networks</vt:lpstr>
      <vt:lpstr>Configure Users</vt:lpstr>
      <vt:lpstr>Notes Continued</vt:lpstr>
      <vt:lpstr>User Requests and Profiles</vt:lpstr>
      <vt:lpstr>Role Centers</vt:lpstr>
      <vt:lpstr>Notes Continued</vt:lpstr>
      <vt:lpstr>Deployment</vt:lpstr>
      <vt:lpstr>Deployment Features</vt:lpstr>
      <vt:lpstr>Simplified Deployment</vt:lpstr>
      <vt:lpstr>Deployment</vt:lpstr>
      <vt:lpstr>Notes Continued</vt:lpstr>
      <vt:lpstr>Configuration and Administration</vt:lpstr>
      <vt:lpstr>Activity: Test Your Knowledge</vt:lpstr>
      <vt:lpstr>Chapter Review</vt:lpstr>
      <vt:lpstr>Chapter Review</vt:lpstr>
      <vt:lpstr>Chapter Review (Answers)</vt:lpstr>
      <vt:lpstr>Chapter Review (Answers)</vt:lpstr>
      <vt:lpstr>Chapter 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Vedavathi</dc:creator>
  <cp:lastModifiedBy>Tom Stumpf</cp:lastModifiedBy>
  <cp:revision>64</cp:revision>
  <dcterms:created xsi:type="dcterms:W3CDTF">2013-05-27T07:29:30Z</dcterms:created>
  <dcterms:modified xsi:type="dcterms:W3CDTF">2013-06-26T04:37:28Z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5205344</vt:lpwstr>
  </property>
  <property fmtid="{D5CDD505-2E9C-101B-9397-08002B2CF9AE}" pid="3" name="NXPowerLiteSettings">
    <vt:lpwstr>F7000400038000</vt:lpwstr>
  </property>
  <property fmtid="{D5CDD505-2E9C-101B-9397-08002B2CF9AE}" pid="4" name="NXPowerLiteVersion">
    <vt:lpwstr>D5.0.6</vt:lpwstr>
  </property>
  <property fmtid="{D5CDD505-2E9C-101B-9397-08002B2CF9AE}" pid="5" name="ContentTypeId">
    <vt:lpwstr>0x010100E0C44D06B06760429772EFC3C93C0FE5</vt:lpwstr>
  </property>
</Properties>
</file>