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72"/>
  </p:notesMasterIdLst>
  <p:handoutMasterIdLst>
    <p:handoutMasterId r:id="rId73"/>
  </p:handoutMasterIdLst>
  <p:sldIdLst>
    <p:sldId id="376" r:id="rId5"/>
    <p:sldId id="347" r:id="rId6"/>
    <p:sldId id="348" r:id="rId7"/>
    <p:sldId id="436" r:id="rId8"/>
    <p:sldId id="381" r:id="rId9"/>
    <p:sldId id="383" r:id="rId10"/>
    <p:sldId id="384" r:id="rId11"/>
    <p:sldId id="385" r:id="rId12"/>
    <p:sldId id="386" r:id="rId13"/>
    <p:sldId id="387" r:id="rId14"/>
    <p:sldId id="388" r:id="rId15"/>
    <p:sldId id="389" r:id="rId16"/>
    <p:sldId id="440" r:id="rId17"/>
    <p:sldId id="448" r:id="rId18"/>
    <p:sldId id="391" r:id="rId19"/>
    <p:sldId id="392" r:id="rId20"/>
    <p:sldId id="393" r:id="rId21"/>
    <p:sldId id="394" r:id="rId22"/>
    <p:sldId id="395" r:id="rId23"/>
    <p:sldId id="441" r:id="rId24"/>
    <p:sldId id="442" r:id="rId25"/>
    <p:sldId id="396" r:id="rId26"/>
    <p:sldId id="397" r:id="rId27"/>
    <p:sldId id="437" r:id="rId28"/>
    <p:sldId id="398" r:id="rId29"/>
    <p:sldId id="399" r:id="rId30"/>
    <p:sldId id="400" r:id="rId31"/>
    <p:sldId id="401" r:id="rId32"/>
    <p:sldId id="438" r:id="rId33"/>
    <p:sldId id="402" r:id="rId34"/>
    <p:sldId id="443" r:id="rId35"/>
    <p:sldId id="403" r:id="rId36"/>
    <p:sldId id="404" r:id="rId37"/>
    <p:sldId id="444" r:id="rId38"/>
    <p:sldId id="405" r:id="rId39"/>
    <p:sldId id="406" r:id="rId40"/>
    <p:sldId id="407" r:id="rId41"/>
    <p:sldId id="408" r:id="rId42"/>
    <p:sldId id="445" r:id="rId43"/>
    <p:sldId id="409" r:id="rId44"/>
    <p:sldId id="446" r:id="rId45"/>
    <p:sldId id="410" r:id="rId46"/>
    <p:sldId id="411" r:id="rId47"/>
    <p:sldId id="412" r:id="rId48"/>
    <p:sldId id="447"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9" r:id="rId65"/>
    <p:sldId id="431" r:id="rId66"/>
    <p:sldId id="428" r:id="rId67"/>
    <p:sldId id="430" r:id="rId68"/>
    <p:sldId id="432" r:id="rId69"/>
    <p:sldId id="433" r:id="rId70"/>
    <p:sldId id="377" r:id="rId7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436"/>
            <p14:sldId id="381"/>
            <p14:sldId id="383"/>
            <p14:sldId id="384"/>
            <p14:sldId id="385"/>
            <p14:sldId id="386"/>
            <p14:sldId id="387"/>
            <p14:sldId id="388"/>
            <p14:sldId id="389"/>
            <p14:sldId id="440"/>
            <p14:sldId id="448"/>
            <p14:sldId id="391"/>
            <p14:sldId id="392"/>
            <p14:sldId id="393"/>
            <p14:sldId id="394"/>
            <p14:sldId id="395"/>
            <p14:sldId id="441"/>
            <p14:sldId id="442"/>
            <p14:sldId id="396"/>
            <p14:sldId id="397"/>
            <p14:sldId id="437"/>
            <p14:sldId id="398"/>
            <p14:sldId id="399"/>
            <p14:sldId id="400"/>
            <p14:sldId id="401"/>
            <p14:sldId id="438"/>
            <p14:sldId id="402"/>
            <p14:sldId id="443"/>
            <p14:sldId id="403"/>
            <p14:sldId id="404"/>
            <p14:sldId id="444"/>
            <p14:sldId id="405"/>
            <p14:sldId id="406"/>
            <p14:sldId id="407"/>
            <p14:sldId id="408"/>
            <p14:sldId id="445"/>
            <p14:sldId id="409"/>
            <p14:sldId id="446"/>
            <p14:sldId id="410"/>
            <p14:sldId id="411"/>
            <p14:sldId id="412"/>
            <p14:sldId id="447"/>
            <p14:sldId id="413"/>
            <p14:sldId id="414"/>
            <p14:sldId id="415"/>
            <p14:sldId id="416"/>
            <p14:sldId id="417"/>
            <p14:sldId id="418"/>
            <p14:sldId id="419"/>
            <p14:sldId id="420"/>
            <p14:sldId id="421"/>
            <p14:sldId id="422"/>
            <p14:sldId id="423"/>
            <p14:sldId id="424"/>
            <p14:sldId id="425"/>
            <p14:sldId id="426"/>
            <p14:sldId id="427"/>
            <p14:sldId id="429"/>
            <p14:sldId id="431"/>
            <p14:sldId id="428"/>
            <p14:sldId id="430"/>
            <p14:sldId id="432"/>
            <p14:sldId id="433"/>
          </p14:sldIdLst>
        </p14:section>
        <p14:section name="Back pages" id="{464B67E6-705F-6C47-96AB-B85029C642B4}">
          <p14:sldIdLst>
            <p14:sldId id="37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davathi" initials="IM" lastIdx="13" clrIdx="0"/>
  <p:cmAuthor id="1" name="TWB_Trevor" initials="TWB_TJC"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29" autoAdjust="0"/>
    <p:restoredTop sz="80290" autoAdjust="0"/>
  </p:normalViewPr>
  <p:slideViewPr>
    <p:cSldViewPr snapToObjects="1">
      <p:cViewPr>
        <p:scale>
          <a:sx n="80" d="100"/>
          <a:sy n="80" d="100"/>
        </p:scale>
        <p:origin x="1550" y="29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38"/>
    </p:cViewPr>
  </p:sorterViewPr>
  <p:notesViewPr>
    <p:cSldViewPr snapToGrid="0" snapToObjects="1">
      <p:cViewPr varScale="1">
        <p:scale>
          <a:sx n="68" d="100"/>
          <a:sy n="68" d="100"/>
        </p:scale>
        <p:origin x="3101"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6/25/2013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2012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Footer Placeholder 5"/>
          <p:cNvSpPr txBox="1">
            <a:spLocks/>
          </p:cNvSpPr>
          <p:nvPr/>
        </p:nvSpPr>
        <p:spPr>
          <a:xfrm>
            <a:off x="15239"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 2013 Microsoft Corporation                    Microsoft Confidential </a:t>
            </a:r>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1806859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service group is a collection of services that are frequently consumed and managed together. Service groups are associated only with basic inbound integration ports. All services in a service group are published in a single WSDL file. A developer can create a service group in the AOT. When creating service groups, developers can use the </a:t>
            </a:r>
            <a:r>
              <a:rPr lang="en-US" b="1" dirty="0" err="1" smtClean="0"/>
              <a:t>AutoDeploy</a:t>
            </a:r>
            <a:r>
              <a:rPr lang="en-US" b="1" dirty="0" smtClean="0"/>
              <a:t> </a:t>
            </a:r>
            <a:r>
              <a:rPr lang="en-US" dirty="0" smtClean="0"/>
              <a:t>property to specify whether a service group is deployed and activated upon creation.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Rectangle 1"/>
          <p:cNvSpPr/>
          <p:nvPr/>
        </p:nvSpPr>
        <p:spPr>
          <a:xfrm>
            <a:off x="901700" y="4852165"/>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You must manually deploy and activate service groups that are not automatically deployed by developers.</a:t>
            </a:r>
          </a:p>
        </p:txBody>
      </p:sp>
    </p:spTree>
    <p:extLst>
      <p:ext uri="{BB962C8B-B14F-4D97-AF65-F5344CB8AC3E}">
        <p14:creationId xmlns:p14="http://schemas.microsoft.com/office/powerpoint/2010/main" val="392364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1438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Microsoft Dynamics AX 2012, integration ports provide simplified administration of services and AIF.  </a:t>
            </a:r>
          </a:p>
          <a:p>
            <a:r>
              <a:rPr lang="en-US" dirty="0" smtClean="0"/>
              <a:t>The concept of integration ports replaces AIF endpoints and related concepts used in previous releases of Microsoft Dynamics AX.   </a:t>
            </a:r>
          </a:p>
          <a:p>
            <a:r>
              <a:rPr lang="en-US" dirty="0" smtClean="0"/>
              <a:t>Each integration port can expose one or more services and each integration port has a unique Uniform Resource Identifier (URI) that uniquely identifies the address of the port (e.g., URL, file location, MSMQ queue, etc.).</a:t>
            </a:r>
          </a:p>
          <a:p>
            <a:r>
              <a:rPr lang="en-US" b="1" dirty="0" smtClean="0"/>
              <a:t>Inbound versus Outbound Ports</a:t>
            </a:r>
          </a:p>
          <a:p>
            <a:r>
              <a:rPr lang="en-US" dirty="0" smtClean="0"/>
              <a:t>Each integration port also has a direction; meaning, it can be an inbound integration port or an outbound integration port.  </a:t>
            </a:r>
          </a:p>
          <a:p>
            <a:r>
              <a:rPr lang="en-US" dirty="0" smtClean="0"/>
              <a:t>An inbound integration port is a destination for XML messages originating from outside of Microsoft Dynamics AX.  </a:t>
            </a:r>
          </a:p>
          <a:p>
            <a:r>
              <a:rPr lang="en-US" dirty="0" smtClean="0"/>
              <a:t>An outbound integration port is a destination for XML messages originating from your Microsoft Dynamics AX system.  </a:t>
            </a:r>
          </a:p>
          <a:p>
            <a:endParaRPr lang="en-US" dirty="0" smtClean="0"/>
          </a:p>
          <a:p>
            <a:r>
              <a:rPr lang="en-US" dirty="0" smtClean="0"/>
              <a:t>Both inbound and outbound integration ports can be one of two types; 1) basic or 2) enhanced.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5" name="Rectangle 4"/>
          <p:cNvSpPr/>
          <p:nvPr/>
        </p:nvSpPr>
        <p:spPr>
          <a:xfrm>
            <a:off x="995688" y="2093037"/>
            <a:ext cx="4969565" cy="31229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Only a developer can create a new basic integration port.</a:t>
            </a:r>
          </a:p>
        </p:txBody>
      </p:sp>
      <p:sp>
        <p:nvSpPr>
          <p:cNvPr id="7" name="Slide Image Placeholder 6"/>
          <p:cNvSpPr>
            <a:spLocks noGrp="1" noRot="1" noChangeAspect="1"/>
          </p:cNvSpPr>
          <p:nvPr>
            <p:ph type="sldImg"/>
          </p:nvPr>
        </p:nvSpPr>
        <p:spPr>
          <a:xfrm>
            <a:off x="381000" y="482600"/>
            <a:ext cx="6096000" cy="3429000"/>
          </a:xfrm>
        </p:spPr>
      </p:sp>
      <p:sp>
        <p:nvSpPr>
          <p:cNvPr id="2" name="Rectangle 1"/>
          <p:cNvSpPr/>
          <p:nvPr/>
        </p:nvSpPr>
        <p:spPr>
          <a:xfrm>
            <a:off x="901700" y="6949544"/>
            <a:ext cx="5080000" cy="24482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Only a developer can create a new basic integration port.</a:t>
            </a:r>
          </a:p>
        </p:txBody>
      </p:sp>
    </p:spTree>
    <p:extLst>
      <p:ext uri="{BB962C8B-B14F-4D97-AF65-F5344CB8AC3E}">
        <p14:creationId xmlns:p14="http://schemas.microsoft.com/office/powerpoint/2010/main" val="257675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dirty="0"/>
          </a:p>
        </p:txBody>
      </p:sp>
      <p:sp>
        <p:nvSpPr>
          <p:cNvPr id="8" name="Notes Placeholder 7"/>
          <p:cNvSpPr>
            <a:spLocks noGrp="1"/>
          </p:cNvSpPr>
          <p:nvPr>
            <p:ph type="body" idx="1"/>
          </p:nvPr>
        </p:nvSpPr>
        <p:spPr>
          <a:xfrm>
            <a:off x="381000" y="349200"/>
            <a:ext cx="6096000" cy="8398800"/>
          </a:xfrm>
        </p:spPr>
        <p:txBody>
          <a:bodyPr/>
          <a:lstStyle/>
          <a:p>
            <a:r>
              <a:rPr lang="en-US" b="1" dirty="0"/>
              <a:t>Basic versus Enhanced </a:t>
            </a:r>
            <a:r>
              <a:rPr lang="en-US" b="1" dirty="0" smtClean="0"/>
              <a:t>Ports</a:t>
            </a:r>
            <a:endParaRPr lang="en-US" b="1" dirty="0"/>
          </a:p>
          <a:p>
            <a:r>
              <a:rPr lang="en-US" b="1" dirty="0"/>
              <a:t>Basic Integration Ports</a:t>
            </a:r>
          </a:p>
          <a:p>
            <a:r>
              <a:rPr lang="en-US" dirty="0"/>
              <a:t>Basic integration ports are exposed at a specific WCF endpoint on the AOS host. When a developer creates an automatically deployed service group in the AOT, a basic inbound integration port is also created and then associated with the service group being deployed.  </a:t>
            </a:r>
          </a:p>
          <a:p>
            <a:r>
              <a:rPr lang="en-US" dirty="0"/>
              <a:t>Some basic integration ports, such as those that are used for system services, are always deployed and activated by default. </a:t>
            </a:r>
            <a:endParaRPr lang="en-US" dirty="0" smtClean="0"/>
          </a:p>
          <a:p>
            <a:endParaRPr lang="en-US" dirty="0"/>
          </a:p>
          <a:p>
            <a:r>
              <a:rPr lang="en-US" b="1" dirty="0" smtClean="0"/>
              <a:t>Enhanced </a:t>
            </a:r>
            <a:r>
              <a:rPr lang="en-US" b="1" dirty="0"/>
              <a:t>Integration Ports</a:t>
            </a:r>
          </a:p>
          <a:p>
            <a:r>
              <a:rPr lang="en-US" dirty="0"/>
              <a:t>For advanced integration capabilities that let you to customize how an integration port behaves, you must create an enhanced integration port.   </a:t>
            </a:r>
          </a:p>
          <a:p>
            <a:r>
              <a:rPr lang="en-US" dirty="0"/>
              <a:t>When compared to a basic integration port, an enhanced integration port offers the following additional capabilities. </a:t>
            </a:r>
          </a:p>
          <a:p>
            <a:pPr marL="171450" indent="-171450">
              <a:buFont typeface="Arial" pitchFamily="34" charset="0"/>
              <a:buChar char="•"/>
            </a:pPr>
            <a:r>
              <a:rPr lang="en-US" dirty="0"/>
              <a:t>Host services on the AOS or IIS. </a:t>
            </a:r>
          </a:p>
          <a:p>
            <a:pPr marL="171450" indent="-171450">
              <a:buFont typeface="Arial" pitchFamily="34" charset="0"/>
              <a:buChar char="•"/>
            </a:pPr>
            <a:r>
              <a:rPr lang="en-US" dirty="0"/>
              <a:t>Supports a variety of protocols through WCF adapters, including HTTP, </a:t>
            </a:r>
            <a:r>
              <a:rPr lang="en-US" dirty="0" err="1"/>
              <a:t>NetTCP</a:t>
            </a:r>
            <a:r>
              <a:rPr lang="en-US" dirty="0"/>
              <a:t>, Microsoft Message Queuing (MSMQ), and a file system adapter you can use to file paths as addresses. </a:t>
            </a:r>
          </a:p>
          <a:p>
            <a:pPr marL="171450" indent="-171450">
              <a:buFont typeface="Arial" pitchFamily="34" charset="0"/>
              <a:buChar char="•"/>
            </a:pPr>
            <a:r>
              <a:rPr lang="en-US" dirty="0"/>
              <a:t>Performs pre- and post-processing of service requests and service responses. </a:t>
            </a:r>
          </a:p>
          <a:p>
            <a:pPr marL="171450" indent="-171450">
              <a:buFont typeface="Arial" pitchFamily="34" charset="0"/>
              <a:buChar char="•"/>
            </a:pPr>
            <a:r>
              <a:rPr lang="en-US" dirty="0"/>
              <a:t>Creates data-contract customizations by specifying service operations and document data policies. </a:t>
            </a:r>
          </a:p>
          <a:p>
            <a:pPr marL="171450" indent="-171450">
              <a:buFont typeface="Arial" pitchFamily="34" charset="0"/>
              <a:buChar char="•"/>
            </a:pPr>
            <a:r>
              <a:rPr lang="en-US" dirty="0"/>
              <a:t>Specifies advanced security and troubleshooting settings. </a:t>
            </a:r>
          </a:p>
        </p:txBody>
      </p:sp>
      <p:sp>
        <p:nvSpPr>
          <p:cNvPr id="2" name="Rectangle 1"/>
          <p:cNvSpPr/>
          <p:nvPr/>
        </p:nvSpPr>
        <p:spPr>
          <a:xfrm>
            <a:off x="901700" y="1913186"/>
            <a:ext cx="5080000" cy="24482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a:solidFill>
                  <a:srgbClr val="000000"/>
                </a:solidFill>
              </a:rPr>
              <a:t>Only a developer can create a new basic integration port</a:t>
            </a:r>
            <a:r>
              <a:rPr lang="en-IN" sz="1100" dirty="0" smtClean="0">
                <a:solidFill>
                  <a:srgbClr val="000000"/>
                </a:solidFill>
              </a:rPr>
              <a:t>.</a:t>
            </a:r>
            <a:endParaRPr lang="en-US" sz="1100" dirty="0">
              <a:solidFill>
                <a:srgbClr val="000000"/>
              </a:solidFill>
              <a:latin typeface="Calibri"/>
            </a:endParaRPr>
          </a:p>
        </p:txBody>
      </p:sp>
    </p:spTree>
    <p:extLst>
      <p:ext uri="{BB962C8B-B14F-4D97-AF65-F5344CB8AC3E}">
        <p14:creationId xmlns:p14="http://schemas.microsoft.com/office/powerpoint/2010/main" val="57090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5"/>
          </p:nvPr>
        </p:nvSpPr>
        <p:spPr/>
        <p:txBody>
          <a:bodyPr/>
          <a:lstStyle/>
          <a:p>
            <a:fld id="{675416BA-65F7-274A-AD61-D0FA78F3AA6E}" type="slidenum">
              <a:rPr lang="en-US" smtClean="0"/>
              <a:pPr/>
              <a:t>14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275900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b="1" dirty="0"/>
              <a:t>Step by Step</a:t>
            </a:r>
          </a:p>
          <a:p>
            <a:r>
              <a:rPr lang="en-US" dirty="0"/>
              <a:t>To set up an inbound port to enter AIF vendors, follow these steps:</a:t>
            </a:r>
          </a:p>
          <a:p>
            <a:pPr marL="224325" indent="-224325">
              <a:buFont typeface="+mj-lt"/>
              <a:buAutoNum type="arabicPeriod"/>
            </a:pPr>
            <a:r>
              <a:rPr lang="en-US" dirty="0"/>
              <a:t>Open </a:t>
            </a:r>
            <a:r>
              <a:rPr lang="en-US" b="1" dirty="0"/>
              <a:t>System administration &gt; Setup &gt; Services and Application Integration Framework &gt; Inbound ports</a:t>
            </a:r>
            <a:r>
              <a:rPr lang="en-US" dirty="0"/>
              <a:t>. </a:t>
            </a:r>
          </a:p>
          <a:p>
            <a:pPr marL="224325" indent="-224325">
              <a:buFont typeface="+mj-lt"/>
              <a:buAutoNum type="arabicPeriod"/>
            </a:pPr>
            <a:r>
              <a:rPr lang="en-US" dirty="0"/>
              <a:t>Click </a:t>
            </a:r>
            <a:r>
              <a:rPr lang="en-US" b="1" dirty="0"/>
              <a:t>New</a:t>
            </a:r>
            <a:r>
              <a:rPr lang="en-US" dirty="0"/>
              <a:t>. </a:t>
            </a:r>
          </a:p>
          <a:p>
            <a:pPr marL="224325" indent="-224325">
              <a:buFont typeface="+mj-lt"/>
              <a:buAutoNum type="arabicPeriod"/>
            </a:pPr>
            <a:r>
              <a:rPr lang="en-US" dirty="0"/>
              <a:t>In the </a:t>
            </a:r>
            <a:r>
              <a:rPr lang="en-US" b="1" dirty="0"/>
              <a:t>Port name</a:t>
            </a:r>
            <a:r>
              <a:rPr lang="en-US" dirty="0"/>
              <a:t> field, type "</a:t>
            </a:r>
            <a:r>
              <a:rPr lang="en-US" dirty="0" err="1"/>
              <a:t>DocHandling</a:t>
            </a:r>
            <a:r>
              <a:rPr lang="en-US" dirty="0"/>
              <a:t>". </a:t>
            </a:r>
          </a:p>
          <a:p>
            <a:pPr marL="224325" indent="-224325">
              <a:buFont typeface="+mj-lt"/>
              <a:buAutoNum type="arabicPeriod"/>
            </a:pPr>
            <a:r>
              <a:rPr lang="en-US" dirty="0"/>
              <a:t>Click </a:t>
            </a:r>
            <a:r>
              <a:rPr lang="en-US" b="1" dirty="0"/>
              <a:t>Service operations </a:t>
            </a:r>
            <a:r>
              <a:rPr lang="en-US" dirty="0"/>
              <a:t>on the </a:t>
            </a:r>
            <a:r>
              <a:rPr lang="en-US" b="1" dirty="0"/>
              <a:t>Service contract customizations</a:t>
            </a:r>
            <a:r>
              <a:rPr lang="en-US" dirty="0"/>
              <a:t> </a:t>
            </a:r>
            <a:r>
              <a:rPr lang="en-US" dirty="0" err="1"/>
              <a:t>FastTab</a:t>
            </a:r>
            <a:r>
              <a:rPr lang="en-US" dirty="0"/>
              <a:t>. </a:t>
            </a:r>
          </a:p>
          <a:p>
            <a:pPr marL="224325" indent="-224325">
              <a:buFont typeface="+mj-lt"/>
              <a:buAutoNum type="arabicPeriod"/>
            </a:pPr>
            <a:r>
              <a:rPr lang="en-US" dirty="0"/>
              <a:t>Drag the service operations starting with "</a:t>
            </a:r>
            <a:r>
              <a:rPr lang="en-US" dirty="0" err="1"/>
              <a:t>DocumentHandlingService.create</a:t>
            </a:r>
            <a:r>
              <a:rPr lang="en-US" dirty="0"/>
              <a:t>" from </a:t>
            </a:r>
            <a:r>
              <a:rPr lang="en-US" b="1" dirty="0"/>
              <a:t>Remaining service operations</a:t>
            </a:r>
            <a:r>
              <a:rPr lang="en-US" dirty="0"/>
              <a:t> to </a:t>
            </a:r>
            <a:r>
              <a:rPr lang="en-US" b="1" dirty="0"/>
              <a:t>Selected service operations</a:t>
            </a:r>
            <a:r>
              <a:rPr lang="en-US" dirty="0"/>
              <a:t>. </a:t>
            </a:r>
          </a:p>
          <a:p>
            <a:pPr marL="224325" indent="-224325">
              <a:buFont typeface="+mj-lt"/>
              <a:buAutoNum type="arabicPeriod"/>
            </a:pPr>
            <a:r>
              <a:rPr lang="en-US" dirty="0"/>
              <a:t>Close the </a:t>
            </a:r>
            <a:r>
              <a:rPr lang="en-US" b="1" dirty="0"/>
              <a:t>Select service operations</a:t>
            </a:r>
            <a:r>
              <a:rPr lang="en-US" dirty="0"/>
              <a:t> form. </a:t>
            </a:r>
          </a:p>
          <a:p>
            <a:pPr marL="224325" indent="-224325">
              <a:buFont typeface="+mj-lt"/>
              <a:buAutoNum type="arabicPeriod"/>
            </a:pPr>
            <a:r>
              <a:rPr lang="en-US" dirty="0"/>
              <a:t>At the top of the screen click </a:t>
            </a:r>
            <a:r>
              <a:rPr lang="en-US" b="1" dirty="0"/>
              <a:t>Activate</a:t>
            </a:r>
            <a:r>
              <a:rPr lang="en-US" dirty="0"/>
              <a:t>. </a:t>
            </a:r>
          </a:p>
          <a:p>
            <a:pPr marL="224325" indent="-224325">
              <a:buFont typeface="+mj-lt"/>
              <a:buAutoNum type="arabicPeriod"/>
            </a:pPr>
            <a:r>
              <a:rPr lang="en-US" dirty="0"/>
              <a:t>When the process is finished, an </a:t>
            </a:r>
            <a:r>
              <a:rPr lang="en-US" dirty="0" err="1"/>
              <a:t>infolog</a:t>
            </a:r>
            <a:r>
              <a:rPr lang="en-US" dirty="0"/>
              <a:t> form will appear.  Review the message and then click Close. </a:t>
            </a:r>
          </a:p>
          <a:p>
            <a:pPr marL="224325" indent="-224325">
              <a:buFont typeface="+mj-lt"/>
              <a:buAutoNum type="arabicPeriod"/>
            </a:pPr>
            <a:r>
              <a:rPr lang="en-US" dirty="0"/>
              <a:t>Go to http://AX2012-A:8101/DynamicsAx/Services/DocHandling to view the WSDL of the Inbound port you just activated. </a:t>
            </a:r>
          </a:p>
          <a:p>
            <a:pPr marL="224325" indent="-224325">
              <a:buFont typeface="+mj-lt"/>
              <a:buAutoNum type="arabicPeriod"/>
            </a:pPr>
            <a:r>
              <a:rPr lang="en-US" dirty="0"/>
              <a:t>Close the internet browser, and then close the </a:t>
            </a:r>
            <a:r>
              <a:rPr lang="en-US" b="1" dirty="0"/>
              <a:t>Inbound ports</a:t>
            </a:r>
            <a:r>
              <a:rPr lang="en-US" dirty="0"/>
              <a:t> form</a:t>
            </a:r>
            <a:r>
              <a:rPr lang="en-US" dirty="0" smtClean="0"/>
              <a:t>.</a:t>
            </a:r>
            <a:endParaRPr lang="en-US" dirty="0"/>
          </a:p>
        </p:txBody>
      </p:sp>
    </p:spTree>
    <p:extLst>
      <p:ext uri="{BB962C8B-B14F-4D97-AF65-F5344CB8AC3E}">
        <p14:creationId xmlns:p14="http://schemas.microsoft.com/office/powerpoint/2010/main" val="127842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dirty="0"/>
              <a:t>Integration ports in Microsoft Dynamics AX 2012 services and AIF use adapters so that Microsoft Dynamics AX can communicate by using a variety of transport protocols.</a:t>
            </a:r>
          </a:p>
          <a:p>
            <a:r>
              <a:rPr lang="en-US" dirty="0"/>
              <a:t>Microsoft Dynamics AX 2012 provides the following four adapters that represent predefined bindings:</a:t>
            </a:r>
          </a:p>
          <a:p>
            <a:pPr marL="168244" indent="-168244">
              <a:buFont typeface="Arial" pitchFamily="34" charset="0"/>
              <a:buChar char="•"/>
            </a:pPr>
            <a:r>
              <a:rPr lang="en-US" b="1" dirty="0"/>
              <a:t>HTTP adapter</a:t>
            </a:r>
            <a:r>
              <a:rPr lang="en-US" dirty="0"/>
              <a:t>: Provides an HTTP or HTTPs transport</a:t>
            </a:r>
          </a:p>
          <a:p>
            <a:pPr marL="168244" indent="-168244">
              <a:buFont typeface="Arial" pitchFamily="34" charset="0"/>
              <a:buChar char="•"/>
            </a:pPr>
            <a:r>
              <a:rPr lang="en-US" b="1" dirty="0" err="1"/>
              <a:t>NetTCP</a:t>
            </a:r>
            <a:r>
              <a:rPr lang="en-US" b="1" dirty="0"/>
              <a:t> adapter</a:t>
            </a:r>
            <a:r>
              <a:rPr lang="en-US" dirty="0"/>
              <a:t>:  Provides WS-* standards support over the Transmission Control Protocol (TCP) transport. This adapter corresponds to the WCF-</a:t>
            </a:r>
            <a:r>
              <a:rPr lang="en-US" dirty="0" err="1"/>
              <a:t>NetTcp</a:t>
            </a:r>
            <a:r>
              <a:rPr lang="en-US" dirty="0"/>
              <a:t> adapter in WCF</a:t>
            </a:r>
          </a:p>
          <a:p>
            <a:pPr marL="168244" indent="-168244">
              <a:buFont typeface="Arial" pitchFamily="34" charset="0"/>
              <a:buChar char="•"/>
            </a:pPr>
            <a:r>
              <a:rPr lang="en-US" b="1" dirty="0"/>
              <a:t>MSMQ adapter</a:t>
            </a:r>
            <a:r>
              <a:rPr lang="en-US" dirty="0"/>
              <a:t>:  Provides support for queuing by leveraging MSMQ as a transport. This adapter corresponds to the WCF-</a:t>
            </a:r>
            <a:r>
              <a:rPr lang="en-US" dirty="0" err="1"/>
              <a:t>NetMSMQ</a:t>
            </a:r>
            <a:r>
              <a:rPr lang="en-US" dirty="0"/>
              <a:t> adapter in WCF</a:t>
            </a:r>
          </a:p>
          <a:p>
            <a:pPr marL="168244" indent="-168244">
              <a:buFont typeface="Arial" pitchFamily="34" charset="0"/>
              <a:buChar char="•"/>
            </a:pPr>
            <a:r>
              <a:rPr lang="en-US" b="1" dirty="0"/>
              <a:t>File system adapter</a:t>
            </a:r>
            <a:r>
              <a:rPr lang="en-US" dirty="0"/>
              <a:t>:  Provides support for exchanging documents through file system paths. While not a WCF adapter itself, this adapter uses WCF to allow </a:t>
            </a:r>
            <a:r>
              <a:rPr lang="en-US" dirty="0" smtClean="0"/>
              <a:t>communication</a:t>
            </a:r>
            <a:endParaRPr lang="en-US" dirty="0"/>
          </a:p>
        </p:txBody>
      </p:sp>
      <p:sp>
        <p:nvSpPr>
          <p:cNvPr id="3" name="Rectangle 2"/>
          <p:cNvSpPr/>
          <p:nvPr/>
        </p:nvSpPr>
        <p:spPr>
          <a:xfrm>
            <a:off x="901700" y="6381801"/>
            <a:ext cx="5080000" cy="1287679"/>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You can choose the appropriate adapter for your connection when you configure an enhanced integration port. For example, you can have a scenario where the chart of accounts is sent from Microsoft Dynamics AX to two external systems. One system could be configured to receive messages by checking a specific file system directory for files, by using the file system adapter, while the second system could be configured to use MSMQ to receive messages, by using the MSMQ adapter. In this scenario, both messages are first placed in the queue in Microsoft Dynamics AX</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74573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start and stop processing in the queues, use the Microsoft Dynamics AX batch processing features. When a batch job starts, it retrieves messages from the queue. The batch job will send the first message to the first system by using the appropriate directory and send the second message to the appropriate MSMQ queue for the second system.</a:t>
            </a:r>
          </a:p>
          <a:p>
            <a:r>
              <a:rPr lang="en-US" b="1" dirty="0"/>
              <a:t>About Addresses</a:t>
            </a:r>
          </a:p>
          <a:p>
            <a:r>
              <a:rPr lang="en-US" dirty="0"/>
              <a:t>You can use an inbound or outbound integration port to associate Microsoft Dynamics AX services with an address. An address consists of a Uniform Resource Identifier (URI) that is associated with a particular adapter. A URI provides the location of the source or destination that the adapter can use, such as a file folder or an HTTP URL.</a:t>
            </a:r>
          </a:p>
          <a:p>
            <a:endParaRPr lang="en-US" dirty="0"/>
          </a:p>
          <a:p>
            <a:r>
              <a:rPr lang="en-US" dirty="0"/>
              <a:t>The following table provides information about adapters and the associated URI types that are available by default. You can add custom adapters, if required. The creation of custom adapters is beyond the scope of this course: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35752579"/>
              </p:ext>
            </p:extLst>
          </p:nvPr>
        </p:nvGraphicFramePr>
        <p:xfrm>
          <a:off x="1069435" y="6651252"/>
          <a:ext cx="4719131" cy="1235553"/>
        </p:xfrm>
        <a:graphic>
          <a:graphicData uri="http://schemas.openxmlformats.org/drawingml/2006/table">
            <a:tbl>
              <a:tblPr firstRow="1" bandRow="1">
                <a:tableStyleId>{5C22544A-7EE6-4342-B048-85BDC9FD1C3A}</a:tableStyleId>
              </a:tblPr>
              <a:tblGrid>
                <a:gridCol w="1159085"/>
                <a:gridCol w="1311931"/>
                <a:gridCol w="2248115"/>
              </a:tblGrid>
              <a:tr h="262948">
                <a:tc>
                  <a:txBody>
                    <a:bodyPr/>
                    <a:lstStyle/>
                    <a:p>
                      <a:pPr marL="0" marR="0">
                        <a:spcBef>
                          <a:spcPts val="200"/>
                        </a:spcBef>
                        <a:spcAft>
                          <a:spcPts val="200"/>
                        </a:spcAft>
                      </a:pPr>
                      <a:r>
                        <a:rPr lang="en-US" sz="1000" dirty="0">
                          <a:effectLst/>
                        </a:rPr>
                        <a:t>Adapter Name</a:t>
                      </a:r>
                      <a:endParaRPr lang="en-US" sz="1000" b="1" dirty="0">
                        <a:effectLst/>
                        <a:latin typeface="Segoe UI" pitchFamily="34" charset="0"/>
                        <a:ea typeface="Times New Roman"/>
                        <a:cs typeface="Segoe UI" pitchFamily="34" charset="0"/>
                      </a:endParaRPr>
                    </a:p>
                  </a:txBody>
                  <a:tcPr marL="71438" marR="71438" marT="0" marB="0"/>
                </a:tc>
                <a:tc>
                  <a:txBody>
                    <a:bodyPr/>
                    <a:lstStyle/>
                    <a:p>
                      <a:pPr marL="0" marR="0">
                        <a:spcBef>
                          <a:spcPts val="200"/>
                        </a:spcBef>
                        <a:spcAft>
                          <a:spcPts val="200"/>
                        </a:spcAft>
                      </a:pPr>
                      <a:r>
                        <a:rPr lang="en-US" sz="1000" dirty="0">
                          <a:effectLst/>
                        </a:rPr>
                        <a:t>Adapter Type</a:t>
                      </a:r>
                      <a:endParaRPr lang="en-US" sz="1000" b="1" dirty="0">
                        <a:effectLst/>
                        <a:latin typeface="Segoe UI" pitchFamily="34" charset="0"/>
                        <a:ea typeface="Times New Roman"/>
                        <a:cs typeface="Segoe UI" pitchFamily="34" charset="0"/>
                      </a:endParaRPr>
                    </a:p>
                  </a:txBody>
                  <a:tcPr marL="71438" marR="71438" marT="0" marB="0"/>
                </a:tc>
                <a:tc>
                  <a:txBody>
                    <a:bodyPr/>
                    <a:lstStyle/>
                    <a:p>
                      <a:pPr marL="0" marR="0">
                        <a:spcBef>
                          <a:spcPts val="200"/>
                        </a:spcBef>
                        <a:spcAft>
                          <a:spcPts val="200"/>
                        </a:spcAft>
                      </a:pPr>
                      <a:r>
                        <a:rPr lang="en-US" sz="1000">
                          <a:effectLst/>
                        </a:rPr>
                        <a:t>URI Type</a:t>
                      </a:r>
                      <a:endParaRPr lang="en-US" sz="1000" b="1">
                        <a:effectLst/>
                        <a:latin typeface="Segoe UI" pitchFamily="34" charset="0"/>
                        <a:ea typeface="Times New Roman"/>
                        <a:cs typeface="Segoe UI" pitchFamily="34" charset="0"/>
                      </a:endParaRPr>
                    </a:p>
                  </a:txBody>
                  <a:tcPr marL="71438" marR="71438" marT="0" marB="0"/>
                </a:tc>
              </a:tr>
              <a:tr h="166950">
                <a:tc>
                  <a:txBody>
                    <a:bodyPr/>
                    <a:lstStyle/>
                    <a:p>
                      <a:pPr marL="0" marR="0">
                        <a:spcBef>
                          <a:spcPts val="300"/>
                        </a:spcBef>
                        <a:spcAft>
                          <a:spcPts val="300"/>
                        </a:spcAft>
                      </a:pPr>
                      <a:r>
                        <a:rPr lang="en-US" sz="1000" dirty="0">
                          <a:effectLst/>
                        </a:rPr>
                        <a:t>HTTP</a:t>
                      </a:r>
                      <a:endParaRPr lang="en-US" sz="1000" dirty="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Send and receive</a:t>
                      </a:r>
                      <a:endParaRPr lang="en-US" sz="1000" dirty="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URL</a:t>
                      </a:r>
                      <a:endParaRPr lang="en-US" sz="1000" dirty="0">
                        <a:effectLst/>
                        <a:latin typeface="Segoe UI" pitchFamily="34" charset="0"/>
                        <a:ea typeface="Times New Roman"/>
                        <a:cs typeface="Segoe UI" pitchFamily="34" charset="0"/>
                      </a:endParaRPr>
                    </a:p>
                  </a:txBody>
                  <a:tcPr marL="71438" marR="71438" marT="0" marB="0"/>
                </a:tc>
              </a:tr>
              <a:tr h="333905">
                <a:tc>
                  <a:txBody>
                    <a:bodyPr/>
                    <a:lstStyle/>
                    <a:p>
                      <a:pPr marL="0" marR="0">
                        <a:spcBef>
                          <a:spcPts val="300"/>
                        </a:spcBef>
                        <a:spcAft>
                          <a:spcPts val="300"/>
                        </a:spcAft>
                      </a:pPr>
                      <a:r>
                        <a:rPr lang="en-US" sz="1000" dirty="0" err="1">
                          <a:effectLst/>
                        </a:rPr>
                        <a:t>NetTCP</a:t>
                      </a:r>
                      <a:endParaRPr lang="en-US" sz="1000" dirty="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Send and receive</a:t>
                      </a:r>
                      <a:endParaRPr lang="en-US" sz="1000" dirty="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automatically provided by Microsoft Dynamics AX, based on the port name</a:t>
                      </a:r>
                      <a:endParaRPr lang="en-US" sz="1000" dirty="0">
                        <a:effectLst/>
                        <a:latin typeface="Segoe UI" pitchFamily="34" charset="0"/>
                        <a:ea typeface="Times New Roman"/>
                        <a:cs typeface="Segoe UI" pitchFamily="34" charset="0"/>
                      </a:endParaRPr>
                    </a:p>
                  </a:txBody>
                  <a:tcPr marL="71438" marR="71438" marT="0" marB="0"/>
                </a:tc>
              </a:tr>
              <a:tr h="166950">
                <a:tc>
                  <a:txBody>
                    <a:bodyPr/>
                    <a:lstStyle/>
                    <a:p>
                      <a:pPr marL="0" marR="0">
                        <a:spcBef>
                          <a:spcPts val="300"/>
                        </a:spcBef>
                        <a:spcAft>
                          <a:spcPts val="300"/>
                        </a:spcAft>
                      </a:pPr>
                      <a:r>
                        <a:rPr lang="en-US" sz="1000">
                          <a:effectLst/>
                        </a:rPr>
                        <a:t>MSMQ</a:t>
                      </a:r>
                      <a:endParaRPr lang="en-US" sz="100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a:effectLst/>
                        </a:rPr>
                        <a:t>Receive or send</a:t>
                      </a:r>
                      <a:endParaRPr lang="en-US" sz="100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based on the queue that you select</a:t>
                      </a:r>
                      <a:endParaRPr lang="en-US" sz="1000" dirty="0">
                        <a:effectLst/>
                        <a:latin typeface="Segoe UI" pitchFamily="34" charset="0"/>
                        <a:ea typeface="Times New Roman"/>
                        <a:cs typeface="Segoe UI" pitchFamily="34" charset="0"/>
                      </a:endParaRPr>
                    </a:p>
                  </a:txBody>
                  <a:tcPr marL="71438" marR="71438" marT="0" marB="0"/>
                </a:tc>
              </a:tr>
              <a:tr h="166950">
                <a:tc>
                  <a:txBody>
                    <a:bodyPr/>
                    <a:lstStyle/>
                    <a:p>
                      <a:pPr marL="0" marR="0">
                        <a:spcBef>
                          <a:spcPts val="300"/>
                        </a:spcBef>
                        <a:spcAft>
                          <a:spcPts val="300"/>
                        </a:spcAft>
                      </a:pPr>
                      <a:r>
                        <a:rPr lang="en-US" sz="1000">
                          <a:effectLst/>
                        </a:rPr>
                        <a:t>File System Adapter</a:t>
                      </a:r>
                      <a:endParaRPr lang="en-US" sz="100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Receive or send</a:t>
                      </a:r>
                      <a:endParaRPr lang="en-US" sz="1000" dirty="0">
                        <a:effectLst/>
                        <a:latin typeface="Segoe UI" pitchFamily="34" charset="0"/>
                        <a:ea typeface="Times New Roman"/>
                        <a:cs typeface="Segoe UI" pitchFamily="34" charset="0"/>
                      </a:endParaRPr>
                    </a:p>
                  </a:txBody>
                  <a:tcPr marL="71438" marR="71438" marT="0" marB="0"/>
                </a:tc>
                <a:tc>
                  <a:txBody>
                    <a:bodyPr/>
                    <a:lstStyle/>
                    <a:p>
                      <a:pPr marL="0" marR="0">
                        <a:spcBef>
                          <a:spcPts val="300"/>
                        </a:spcBef>
                        <a:spcAft>
                          <a:spcPts val="300"/>
                        </a:spcAft>
                      </a:pPr>
                      <a:r>
                        <a:rPr lang="en-US" sz="1000" dirty="0">
                          <a:effectLst/>
                        </a:rPr>
                        <a:t>file system path of the directory</a:t>
                      </a:r>
                      <a:endParaRPr lang="en-US" sz="1000" dirty="0">
                        <a:effectLst/>
                        <a:latin typeface="Segoe UI" pitchFamily="34" charset="0"/>
                        <a:ea typeface="Times New Roman"/>
                        <a:cs typeface="Segoe UI" pitchFamily="34" charset="0"/>
                      </a:endParaRPr>
                    </a:p>
                  </a:txBody>
                  <a:tcPr marL="71438" marR="71438" marT="0" marB="0"/>
                </a:tc>
              </a:tr>
            </a:tbl>
          </a:graphicData>
        </a:graphic>
      </p:graphicFrame>
      <p:sp>
        <p:nvSpPr>
          <p:cNvPr id="14" name="Slide Image Placeholder 13"/>
          <p:cNvSpPr>
            <a:spLocks noGrp="1" noRot="1" noChangeAspect="1"/>
          </p:cNvSpPr>
          <p:nvPr>
            <p:ph type="sldImg"/>
          </p:nvPr>
        </p:nvSpPr>
        <p:spPr>
          <a:xfrm>
            <a:off x="381000" y="482600"/>
            <a:ext cx="6096000" cy="3429000"/>
          </a:xfrm>
        </p:spPr>
      </p:sp>
      <p:sp>
        <p:nvSpPr>
          <p:cNvPr id="2" name="Rectangle 1"/>
          <p:cNvSpPr/>
          <p:nvPr/>
        </p:nvSpPr>
        <p:spPr>
          <a:xfrm>
            <a:off x="901700" y="5687029"/>
            <a:ext cx="5080000" cy="269302"/>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Some features require the use of a specific adapter with a specific type of URI</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3772936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7" name="Rectangle 6"/>
          <p:cNvSpPr/>
          <p:nvPr/>
        </p:nvSpPr>
        <p:spPr>
          <a:xfrm>
            <a:off x="901700" y="4033358"/>
            <a:ext cx="5080000" cy="46768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smtClean="0">
                <a:solidFill>
                  <a:srgbClr val="000000"/>
                </a:solidFill>
              </a:rPr>
              <a:t>The </a:t>
            </a:r>
            <a:r>
              <a:rPr lang="en-IN" sz="1100" dirty="0">
                <a:solidFill>
                  <a:srgbClr val="000000"/>
                </a:solidFill>
              </a:rPr>
              <a:t>response message gets sent once the inbound request has completed and includes the key field values that were created from the inbound request.</a:t>
            </a:r>
          </a:p>
        </p:txBody>
      </p:sp>
    </p:spTree>
    <p:extLst>
      <p:ext uri="{BB962C8B-B14F-4D97-AF65-F5344CB8AC3E}">
        <p14:creationId xmlns:p14="http://schemas.microsoft.com/office/powerpoint/2010/main" val="2375973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r>
              <a:rPr lang="en-US" sz="1100" b="1" dirty="0"/>
              <a:t>Scenario</a:t>
            </a:r>
          </a:p>
          <a:p>
            <a:r>
              <a:rPr lang="en-US" sz="1100" dirty="0" err="1"/>
              <a:t>Contoso</a:t>
            </a:r>
            <a:r>
              <a:rPr lang="en-US" sz="1100" dirty="0"/>
              <a:t> works with a trading partner who needs to read sales orders in their system.  </a:t>
            </a:r>
            <a:r>
              <a:rPr lang="en-US" sz="1100" dirty="0" err="1"/>
              <a:t>Contoso</a:t>
            </a:r>
            <a:r>
              <a:rPr lang="en-US" sz="1100" dirty="0"/>
              <a:t> will use AIF and the file system adapter to read a sales order request.   This demonstrates how to perform an </a:t>
            </a:r>
            <a:r>
              <a:rPr lang="en-US" sz="1100" i="1" dirty="0"/>
              <a:t>asynchronous</a:t>
            </a:r>
            <a:r>
              <a:rPr lang="en-US" sz="1100" dirty="0"/>
              <a:t> document exchange using the file system adapter. </a:t>
            </a:r>
            <a:endParaRPr lang="en-US" sz="1100" b="1" dirty="0"/>
          </a:p>
          <a:p>
            <a:r>
              <a:rPr lang="en-US" sz="1100" b="1" dirty="0"/>
              <a:t>Step by Step</a:t>
            </a:r>
          </a:p>
          <a:p>
            <a:r>
              <a:rPr lang="en-US" sz="1100" b="1" dirty="0"/>
              <a:t>Create the file system directories.  To enable the document exchange, you must create the following two folders. </a:t>
            </a:r>
            <a:endParaRPr lang="en-US" sz="1300" b="1" dirty="0"/>
          </a:p>
          <a:p>
            <a:pPr marL="224325" indent="-224325">
              <a:buFont typeface="+mj-lt"/>
              <a:buAutoNum type="arabicPeriod"/>
            </a:pPr>
            <a:r>
              <a:rPr lang="en-US" sz="1100" dirty="0"/>
              <a:t>A folder to contain the source document for the request. Name this folder “C:\</a:t>
            </a:r>
            <a:r>
              <a:rPr lang="en-US" sz="1100" dirty="0" err="1"/>
              <a:t>AIFIn</a:t>
            </a:r>
            <a:r>
              <a:rPr lang="en-US" sz="1100" dirty="0"/>
              <a:t>”.  This is the folder from which AIF will get the original sales order that is written in a custom schema. </a:t>
            </a:r>
          </a:p>
          <a:p>
            <a:pPr marL="224325" indent="-224325">
              <a:buFont typeface="+mj-lt"/>
              <a:buAutoNum type="arabicPeriod"/>
            </a:pPr>
            <a:r>
              <a:rPr lang="en-US" sz="1100" dirty="0"/>
              <a:t>A folder to receive the AIF response.  Name this folder “C:\</a:t>
            </a:r>
            <a:r>
              <a:rPr lang="en-US" sz="1100" dirty="0" err="1"/>
              <a:t>AIFOut</a:t>
            </a:r>
            <a:r>
              <a:rPr lang="en-US" sz="1100" dirty="0" smtClean="0"/>
              <a:t>”.</a:t>
            </a:r>
            <a:endParaRPr lang="en-US" sz="1100" b="1" dirty="0"/>
          </a:p>
          <a:p>
            <a:r>
              <a:rPr lang="en-US" sz="1100" b="1" dirty="0"/>
              <a:t>Create and configure the integration port.  To receive a new sales order and provide a response message, you will use an inbound integration port.</a:t>
            </a:r>
            <a:endParaRPr lang="en-US" sz="1300" b="1" dirty="0"/>
          </a:p>
          <a:p>
            <a:pPr marL="224325" indent="-224325">
              <a:buFont typeface="+mj-lt"/>
              <a:buAutoNum type="arabicPeriod"/>
            </a:pPr>
            <a:r>
              <a:rPr lang="en-US" sz="1100" dirty="0"/>
              <a:t>Open the Inbound ports form</a:t>
            </a:r>
            <a:r>
              <a:rPr lang="en-US" sz="1100" b="1" dirty="0"/>
              <a:t>.  Click System administration &gt; Setup &gt; Services and Application Integration Framework &gt; Inbound ports.</a:t>
            </a:r>
            <a:r>
              <a:rPr lang="en-US" sz="1100" dirty="0"/>
              <a:t> </a:t>
            </a:r>
          </a:p>
          <a:p>
            <a:pPr marL="224325" indent="-224325">
              <a:buFont typeface="+mj-lt"/>
              <a:buAutoNum type="arabicPeriod"/>
            </a:pPr>
            <a:r>
              <a:rPr lang="en-US" sz="1100" dirty="0"/>
              <a:t>Click New. </a:t>
            </a:r>
          </a:p>
          <a:p>
            <a:pPr marL="224325" indent="-224325">
              <a:buFont typeface="+mj-lt"/>
              <a:buAutoNum type="arabicPeriod"/>
            </a:pPr>
            <a:r>
              <a:rPr lang="en-US" sz="1100" dirty="0"/>
              <a:t>Name the new integration port “</a:t>
            </a:r>
            <a:r>
              <a:rPr lang="en-US" sz="1100" dirty="0" err="1"/>
              <a:t>SalesOrderRead</a:t>
            </a:r>
            <a:r>
              <a:rPr lang="en-US" sz="1100" dirty="0"/>
              <a:t>”.</a:t>
            </a:r>
          </a:p>
          <a:p>
            <a:pPr marL="224325" indent="-224325">
              <a:buFont typeface="+mj-lt"/>
              <a:buAutoNum type="arabicPeriod"/>
            </a:pPr>
            <a:r>
              <a:rPr lang="en-US" sz="1100" dirty="0"/>
              <a:t>Provide description of new integration port “Read a sales order using file adapter”</a:t>
            </a:r>
          </a:p>
          <a:p>
            <a:pPr marL="224325" indent="-224325">
              <a:buFont typeface="+mj-lt"/>
              <a:buAutoNum type="arabicPeriod"/>
            </a:pPr>
            <a:r>
              <a:rPr lang="en-US" sz="1100" dirty="0"/>
              <a:t>In the Adapter list in the Address group, select </a:t>
            </a:r>
            <a:r>
              <a:rPr lang="en-US" sz="1100" b="1" dirty="0"/>
              <a:t>File system adapter</a:t>
            </a:r>
            <a:r>
              <a:rPr lang="en-US" sz="1100" dirty="0"/>
              <a:t>. </a:t>
            </a:r>
          </a:p>
          <a:p>
            <a:pPr marL="224325" indent="-224325">
              <a:buFont typeface="+mj-lt"/>
              <a:buAutoNum type="arabicPeriod"/>
            </a:pPr>
            <a:r>
              <a:rPr lang="en-US" sz="1100" dirty="0"/>
              <a:t>In the URI list, click the arrow to browse to the folder that you created, named “</a:t>
            </a:r>
            <a:r>
              <a:rPr lang="en-US" sz="1100" dirty="0" err="1"/>
              <a:t>AIFIn</a:t>
            </a:r>
            <a:r>
              <a:rPr lang="en-US" sz="1100" dirty="0"/>
              <a:t>”. </a:t>
            </a:r>
          </a:p>
        </p:txBody>
      </p:sp>
    </p:spTree>
    <p:extLst>
      <p:ext uri="{BB962C8B-B14F-4D97-AF65-F5344CB8AC3E}">
        <p14:creationId xmlns:p14="http://schemas.microsoft.com/office/powerpoint/2010/main" val="209083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7"/>
            </a:pPr>
            <a:r>
              <a:rPr lang="en-US" sz="1100" dirty="0"/>
              <a:t>Select the Response address check box and repeat steps 1 and 2.  This time, in the URI list, provide the path to the folder that you created, named “</a:t>
            </a:r>
            <a:r>
              <a:rPr lang="en-US" sz="1100" dirty="0" err="1"/>
              <a:t>AIFOut</a:t>
            </a:r>
            <a:r>
              <a:rPr lang="en-US" sz="1100" dirty="0"/>
              <a:t>”. </a:t>
            </a:r>
          </a:p>
          <a:p>
            <a:pPr marL="224325" indent="-224325">
              <a:buFont typeface="+mj-lt"/>
              <a:buAutoNum type="arabicPeriod" startAt="7"/>
            </a:pPr>
            <a:r>
              <a:rPr lang="en-US" sz="1100" i="1" dirty="0"/>
              <a:t>The response message gets sent once the inbound request has completed and includes the key field values that were created from the inbound request.</a:t>
            </a:r>
          </a:p>
          <a:p>
            <a:pPr marL="224325" indent="-224325">
              <a:buFont typeface="+mj-lt"/>
              <a:buAutoNum type="arabicPeriod" startAt="7"/>
            </a:pPr>
            <a:r>
              <a:rPr lang="en-US" sz="1100" dirty="0"/>
              <a:t>If the user submitting the document is part of the Local Administrators group on the machine:</a:t>
            </a:r>
          </a:p>
          <a:p>
            <a:pPr marL="672976" lvl="1" indent="-224325">
              <a:buFont typeface="+mj-lt"/>
              <a:buAutoNum type="arabicPeriod"/>
            </a:pPr>
            <a:r>
              <a:rPr lang="en-US" sz="1100" dirty="0"/>
              <a:t>Click the Configure button next to Adapter</a:t>
            </a:r>
          </a:p>
          <a:p>
            <a:pPr marL="672976" lvl="1" indent="-224325">
              <a:buFont typeface="+mj-lt"/>
              <a:buAutoNum type="arabicPeriod"/>
            </a:pPr>
            <a:r>
              <a:rPr lang="en-US" sz="1100" dirty="0"/>
              <a:t>Check “Use default owner for Administrators group” and select your </a:t>
            </a:r>
            <a:r>
              <a:rPr lang="en-US" sz="1100" dirty="0" smtClean="0"/>
              <a:t>Microsoft Dynamics</a:t>
            </a:r>
            <a:r>
              <a:rPr lang="en-US" sz="1100" baseline="0" dirty="0" smtClean="0"/>
              <a:t> </a:t>
            </a:r>
            <a:r>
              <a:rPr lang="en-US" sz="1100" dirty="0" smtClean="0"/>
              <a:t>AX </a:t>
            </a:r>
            <a:r>
              <a:rPr lang="en-US" sz="1100" dirty="0"/>
              <a:t>User (for this class select Admin)</a:t>
            </a:r>
          </a:p>
          <a:p>
            <a:pPr marL="672976" lvl="1" indent="-224325">
              <a:buFont typeface="+mj-lt"/>
              <a:buAutoNum type="arabicPeriod"/>
            </a:pPr>
            <a:r>
              <a:rPr lang="en-US" sz="1100" dirty="0"/>
              <a:t>Check “Use default owner for Network services account”</a:t>
            </a:r>
          </a:p>
          <a:p>
            <a:pPr marL="224325" indent="-224325">
              <a:buFont typeface="+mj-lt"/>
              <a:buAutoNum type="arabicPeriod" startAt="7"/>
            </a:pPr>
            <a:r>
              <a:rPr lang="en-US" sz="1100" dirty="0"/>
              <a:t>On the Service contract customizations </a:t>
            </a:r>
            <a:r>
              <a:rPr lang="en-US" sz="1100" dirty="0" err="1"/>
              <a:t>FastTab</a:t>
            </a:r>
            <a:r>
              <a:rPr lang="en-US" sz="1100" dirty="0"/>
              <a:t>, click </a:t>
            </a:r>
            <a:r>
              <a:rPr lang="en-US" sz="1100" b="1" dirty="0"/>
              <a:t>Service operations</a:t>
            </a:r>
            <a:r>
              <a:rPr lang="en-US" sz="1100" dirty="0"/>
              <a:t>. </a:t>
            </a:r>
          </a:p>
          <a:p>
            <a:pPr marL="224325" indent="-224325">
              <a:buFont typeface="+mj-lt"/>
              <a:buAutoNum type="arabicPeriod" startAt="7"/>
            </a:pPr>
            <a:r>
              <a:rPr lang="en-US" sz="1100" dirty="0"/>
              <a:t>In the Select service operations form, select </a:t>
            </a:r>
            <a:r>
              <a:rPr lang="en-US" sz="1100" b="1" dirty="0" err="1"/>
              <a:t>SalesSalesOrderService.read</a:t>
            </a:r>
            <a:r>
              <a:rPr lang="en-US" sz="1100" dirty="0"/>
              <a:t> in the Remaining service operations list.  Click the left arrow to move the service operation to the Selected service operations list. </a:t>
            </a:r>
          </a:p>
          <a:p>
            <a:pPr marL="224325" indent="-224325">
              <a:buFont typeface="+mj-lt"/>
              <a:buAutoNum type="arabicPeriod" startAt="7"/>
            </a:pPr>
            <a:r>
              <a:rPr lang="en-US" sz="1100" dirty="0"/>
              <a:t>Close the form. </a:t>
            </a:r>
          </a:p>
          <a:p>
            <a:pPr marL="224325" indent="-224325">
              <a:buFont typeface="+mj-lt"/>
              <a:buAutoNum type="arabicPeriod" startAt="7"/>
            </a:pPr>
            <a:r>
              <a:rPr lang="en-US" sz="1100" dirty="0"/>
              <a:t>On the Service contract customizations </a:t>
            </a:r>
            <a:r>
              <a:rPr lang="en-US" sz="1100" dirty="0" err="1"/>
              <a:t>FastTab</a:t>
            </a:r>
            <a:r>
              <a:rPr lang="en-US" sz="1100" dirty="0"/>
              <a:t>, click the </a:t>
            </a:r>
            <a:r>
              <a:rPr lang="en-US" sz="1100" b="1" dirty="0"/>
              <a:t>Customize documents</a:t>
            </a:r>
            <a:r>
              <a:rPr lang="en-US" sz="1100" dirty="0"/>
              <a:t> checkbox and then click </a:t>
            </a:r>
            <a:r>
              <a:rPr lang="en-US" sz="1100" b="1" dirty="0"/>
              <a:t>Data policies</a:t>
            </a:r>
            <a:r>
              <a:rPr lang="en-US" sz="1100" dirty="0"/>
              <a:t>. </a:t>
            </a:r>
          </a:p>
          <a:p>
            <a:pPr marL="224325" indent="-224325">
              <a:buFont typeface="+mj-lt"/>
              <a:buAutoNum type="arabicPeriod" startAt="7"/>
            </a:pPr>
            <a:r>
              <a:rPr lang="en-US" sz="1100" dirty="0"/>
              <a:t>In the </a:t>
            </a:r>
            <a:r>
              <a:rPr lang="en-US" sz="1100" b="1" dirty="0"/>
              <a:t>Document data policies</a:t>
            </a:r>
            <a:r>
              <a:rPr lang="en-US" sz="1100" dirty="0"/>
              <a:t> form, select to </a:t>
            </a:r>
            <a:r>
              <a:rPr lang="en-US" sz="1100" b="1" dirty="0"/>
              <a:t>Enable all</a:t>
            </a:r>
            <a:r>
              <a:rPr lang="en-US" sz="1100" dirty="0"/>
              <a:t> fields.</a:t>
            </a:r>
          </a:p>
          <a:p>
            <a:pPr marL="224325" indent="-224325">
              <a:buFont typeface="+mj-lt"/>
              <a:buAutoNum type="arabicPeriod" startAt="7"/>
            </a:pPr>
            <a:r>
              <a:rPr lang="en-US" sz="1100" dirty="0"/>
              <a:t>Close the form.</a:t>
            </a:r>
          </a:p>
          <a:p>
            <a:pPr marL="224325" indent="-224325">
              <a:buFont typeface="+mj-lt"/>
              <a:buAutoNum type="arabicPeriod" startAt="7"/>
            </a:pPr>
            <a:r>
              <a:rPr lang="en-US" sz="1100" dirty="0"/>
              <a:t>In the </a:t>
            </a:r>
            <a:r>
              <a:rPr lang="en-US" sz="1100" b="1" dirty="0"/>
              <a:t>Inbound ports</a:t>
            </a:r>
            <a:r>
              <a:rPr lang="en-US" sz="1100" dirty="0"/>
              <a:t> form, click </a:t>
            </a:r>
            <a:r>
              <a:rPr lang="en-US" sz="1100" b="1" dirty="0"/>
              <a:t>Activate</a:t>
            </a:r>
            <a:r>
              <a:rPr lang="en-US" sz="1100" dirty="0"/>
              <a:t> to deploy the new integration port.</a:t>
            </a:r>
          </a:p>
          <a:p>
            <a:pPr marL="224325" indent="-224325">
              <a:buFont typeface="+mj-lt"/>
              <a:buAutoNum type="arabicPeriod" startAt="7"/>
            </a:pPr>
            <a:r>
              <a:rPr lang="en-US" sz="1100" dirty="0"/>
              <a:t>Close the form. </a:t>
            </a:r>
          </a:p>
          <a:p>
            <a:r>
              <a:rPr lang="en-US" sz="1100" b="1" dirty="0"/>
              <a:t>Send the request and view the response.</a:t>
            </a:r>
            <a:endParaRPr lang="en-US" sz="1100" dirty="0"/>
          </a:p>
          <a:p>
            <a:pPr lvl="0"/>
            <a:r>
              <a:rPr lang="en-US" sz="1100" dirty="0"/>
              <a:t>Save a copy of the “ReadSalesOrder.xml” you created to the “</a:t>
            </a:r>
            <a:r>
              <a:rPr lang="en-US" sz="1100" dirty="0" err="1"/>
              <a:t>AIFIn</a:t>
            </a:r>
            <a:r>
              <a:rPr lang="en-US" sz="1100" dirty="0"/>
              <a:t>” folder. </a:t>
            </a:r>
          </a:p>
          <a:p>
            <a:r>
              <a:rPr lang="en-US" sz="1100" b="1" dirty="0"/>
              <a:t>Configure and start the AIF batch services.  For asynchronous document exchanges, such as the one demonstrated in this scenario, you must configure an AIF batch job.  This batch job periodically executes business logic through integration ports that are configured to use asynchronous adapters.  For this class and to save time, we will simulate the batch process by running the job we created in the AOT earlier</a:t>
            </a:r>
          </a:p>
          <a:p>
            <a:pPr marL="224325" indent="-224325">
              <a:buFont typeface="+mj-lt"/>
              <a:buAutoNum type="arabicPeriod"/>
            </a:pPr>
            <a:r>
              <a:rPr lang="en-US" sz="1100" dirty="0"/>
              <a:t>Open a New Development Workspace</a:t>
            </a:r>
          </a:p>
          <a:p>
            <a:pPr marL="224325" indent="-224325">
              <a:buFont typeface="+mj-lt"/>
              <a:buAutoNum type="arabicPeriod"/>
            </a:pPr>
            <a:r>
              <a:rPr lang="en-US" sz="1100" dirty="0"/>
              <a:t>Run the AOT job called “</a:t>
            </a:r>
            <a:r>
              <a:rPr lang="en-US" sz="1100" dirty="0" err="1"/>
              <a:t>runAif</a:t>
            </a:r>
            <a:r>
              <a:rPr lang="en-US" sz="1100" dirty="0"/>
              <a:t>”</a:t>
            </a:r>
          </a:p>
          <a:p>
            <a:pPr marL="224325" indent="-224325">
              <a:buFont typeface="+mj-lt"/>
              <a:buAutoNum type="arabicPeriod"/>
            </a:pPr>
            <a:r>
              <a:rPr lang="en-US" sz="1100" dirty="0"/>
              <a:t>It will take a few seconds to complete</a:t>
            </a:r>
          </a:p>
          <a:p>
            <a:pPr marL="224325" indent="-224325">
              <a:buFont typeface="+mj-lt"/>
              <a:buAutoNum type="arabicPeriod"/>
            </a:pPr>
            <a:r>
              <a:rPr lang="en-US" sz="1100" dirty="0"/>
              <a:t>Watch the folder that you named “</a:t>
            </a:r>
            <a:r>
              <a:rPr lang="en-US" sz="1100" dirty="0" err="1"/>
              <a:t>AIFOut</a:t>
            </a:r>
            <a:r>
              <a:rPr lang="en-US" sz="1100" dirty="0"/>
              <a:t>”.  After a few minutes, a response file will be saved to this folder by AIF. </a:t>
            </a:r>
          </a:p>
          <a:p>
            <a:pPr marL="224325" indent="-224325">
              <a:buFont typeface="+mj-lt"/>
              <a:buAutoNum type="arabicPeriod"/>
            </a:pPr>
            <a:r>
              <a:rPr lang="en-US" sz="1100" dirty="0"/>
              <a:t>Open the response file to view the XML code. A valid XML response contains the number of the sales order that was created in the field named </a:t>
            </a:r>
            <a:r>
              <a:rPr lang="en-US" sz="1100" dirty="0" err="1"/>
              <a:t>SalesId</a:t>
            </a:r>
            <a:r>
              <a:rPr lang="en-US" sz="1100" dirty="0"/>
              <a:t>. </a:t>
            </a:r>
            <a:endParaRPr lang="en-US" sz="1100" dirty="0" smtClean="0"/>
          </a:p>
        </p:txBody>
      </p:sp>
      <p:sp>
        <p:nvSpPr>
          <p:cNvPr id="4" name="Slide Number Placeholder 3"/>
          <p:cNvSpPr>
            <a:spLocks noGrp="1"/>
          </p:cNvSpPr>
          <p:nvPr>
            <p:ph type="sldNum" sz="quarter" idx="10"/>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17835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6"/>
            </a:pPr>
            <a:r>
              <a:rPr lang="en-US" sz="1100" dirty="0" smtClean="0"/>
              <a:t>The </a:t>
            </a:r>
            <a:r>
              <a:rPr lang="en-US" sz="1100" dirty="0"/>
              <a:t>response message contains an element titled &lt;</a:t>
            </a:r>
            <a:r>
              <a:rPr lang="en-US" sz="1100" dirty="0" err="1"/>
              <a:t>RequestMessageId</a:t>
            </a:r>
            <a:r>
              <a:rPr lang="en-US" sz="1100" dirty="0"/>
              <a:t>&gt;.  This element contains the same </a:t>
            </a:r>
            <a:r>
              <a:rPr lang="en-US" sz="1100" b="1" dirty="0"/>
              <a:t>GUID</a:t>
            </a:r>
            <a:r>
              <a:rPr lang="en-US" sz="1100" dirty="0"/>
              <a:t> value that you provided for the &lt;</a:t>
            </a:r>
            <a:r>
              <a:rPr lang="en-US" sz="1100" dirty="0" err="1"/>
              <a:t>MessageId</a:t>
            </a:r>
            <a:r>
              <a:rPr lang="en-US" sz="1100" dirty="0"/>
              <a:t>&gt; element in the original request document.  You can use this value to match responses to requests, a process called </a:t>
            </a:r>
            <a:r>
              <a:rPr lang="en-US" sz="1100" i="1" dirty="0"/>
              <a:t>correlation</a:t>
            </a:r>
            <a:r>
              <a:rPr lang="en-US" sz="1100" dirty="0" smtClean="0"/>
              <a:t>.</a:t>
            </a:r>
            <a:endParaRPr lang="en-US" sz="110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783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919940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100" b="1" dirty="0"/>
              <a:t>Procedure: View the Document History</a:t>
            </a:r>
          </a:p>
          <a:p>
            <a:r>
              <a:rPr lang="en-US" sz="1100" dirty="0"/>
              <a:t>To view the general history for a document, follow these steps</a:t>
            </a:r>
            <a:r>
              <a:rPr lang="en-US" sz="1100" dirty="0" smtClean="0"/>
              <a:t>:</a:t>
            </a:r>
            <a:endParaRPr lang="en-US" sz="1100" dirty="0"/>
          </a:p>
          <a:p>
            <a:pPr marL="224325" indent="-224325">
              <a:buFont typeface="+mj-lt"/>
              <a:buAutoNum type="arabicPeriod"/>
            </a:pPr>
            <a:r>
              <a:rPr lang="en-US" sz="1100" dirty="0"/>
              <a:t>Click </a:t>
            </a:r>
            <a:r>
              <a:rPr lang="en-US" sz="1100" b="1" dirty="0"/>
              <a:t>System administration </a:t>
            </a:r>
            <a:r>
              <a:rPr lang="en-US" sz="1100" dirty="0"/>
              <a:t>&gt;</a:t>
            </a:r>
            <a:r>
              <a:rPr lang="en-US" sz="1100" b="1" dirty="0"/>
              <a:t> Periodic </a:t>
            </a:r>
            <a:r>
              <a:rPr lang="en-US" sz="1100" dirty="0"/>
              <a:t>&gt;</a:t>
            </a:r>
            <a:r>
              <a:rPr lang="en-US" sz="1100" b="1" dirty="0"/>
              <a:t> Services and Application Integration Framework </a:t>
            </a:r>
            <a:r>
              <a:rPr lang="en-US" sz="1100" dirty="0"/>
              <a:t>&gt;</a:t>
            </a:r>
            <a:r>
              <a:rPr lang="en-US" sz="1100" b="1" dirty="0"/>
              <a:t> History</a:t>
            </a:r>
            <a:r>
              <a:rPr lang="en-US" sz="1100" dirty="0"/>
              <a:t>. </a:t>
            </a:r>
          </a:p>
          <a:p>
            <a:pPr marL="224325" indent="-224325">
              <a:buFont typeface="+mj-lt"/>
              <a:buAutoNum type="arabicPeriod"/>
            </a:pPr>
            <a:r>
              <a:rPr lang="en-US" sz="1100" dirty="0"/>
              <a:t>In the </a:t>
            </a:r>
            <a:r>
              <a:rPr lang="en-US" sz="1100" b="1" dirty="0"/>
              <a:t>Display by</a:t>
            </a:r>
            <a:r>
              <a:rPr lang="en-US" sz="1100" dirty="0"/>
              <a:t> field, you can filter the display by selecting either Message or Document. </a:t>
            </a:r>
          </a:p>
          <a:p>
            <a:pPr marL="672976" lvl="1" indent="-224325">
              <a:buFont typeface="Arial" panose="020B0604020202020204" pitchFamily="34" charset="0"/>
              <a:buChar char="•"/>
            </a:pPr>
            <a:r>
              <a:rPr lang="en-US" sz="1100" dirty="0"/>
              <a:t>When you filter by </a:t>
            </a:r>
            <a:r>
              <a:rPr lang="en-US" sz="1100" b="1" dirty="0"/>
              <a:t>Message</a:t>
            </a:r>
            <a:r>
              <a:rPr lang="en-US" sz="1100" dirty="0"/>
              <a:t>, the following information about the message is visible: the port, the service operation, the message ID, the company accounts ID, and the date and time of the message creation. </a:t>
            </a:r>
          </a:p>
          <a:p>
            <a:pPr marL="672976" lvl="1" indent="-224325">
              <a:buFont typeface="Arial" panose="020B0604020202020204" pitchFamily="34" charset="0"/>
              <a:buChar char="•"/>
            </a:pPr>
            <a:r>
              <a:rPr lang="en-US" sz="1100" dirty="0"/>
              <a:t>When you filter by </a:t>
            </a:r>
            <a:r>
              <a:rPr lang="en-US" sz="1100" b="1" dirty="0"/>
              <a:t>Document</a:t>
            </a:r>
            <a:r>
              <a:rPr lang="en-US" sz="1100" dirty="0"/>
              <a:t>, in addition to the items mentioned under </a:t>
            </a:r>
            <a:r>
              <a:rPr lang="en-US" sz="1100" b="1" dirty="0"/>
              <a:t>Message</a:t>
            </a:r>
            <a:r>
              <a:rPr lang="en-US" sz="1100" dirty="0"/>
              <a:t>, also visible are the form name and entity key for the document. </a:t>
            </a:r>
          </a:p>
          <a:p>
            <a:pPr marL="224325" indent="-224325">
              <a:buFont typeface="+mj-lt"/>
              <a:buAutoNum type="arabicPeriod"/>
            </a:pPr>
            <a:r>
              <a:rPr lang="en-US" sz="1100" dirty="0"/>
              <a:t>Click the </a:t>
            </a:r>
            <a:r>
              <a:rPr lang="en-US" sz="1100" b="1" dirty="0"/>
              <a:t>General</a:t>
            </a:r>
            <a:r>
              <a:rPr lang="en-US" sz="1100" dirty="0"/>
              <a:t> tab to view the message-set identifier. </a:t>
            </a:r>
          </a:p>
          <a:p>
            <a:pPr marL="224325" indent="-224325">
              <a:buFont typeface="+mj-lt"/>
              <a:buAutoNum type="arabicPeriod"/>
            </a:pPr>
            <a:r>
              <a:rPr lang="en-US" sz="1100" dirty="0"/>
              <a:t>Click the </a:t>
            </a:r>
            <a:r>
              <a:rPr lang="en-US" sz="1100" b="1" dirty="0"/>
              <a:t>Details</a:t>
            </a:r>
            <a:r>
              <a:rPr lang="en-US" sz="1100" dirty="0"/>
              <a:t> tab to view the following information: </a:t>
            </a:r>
          </a:p>
          <a:p>
            <a:pPr marL="672976" lvl="1" indent="-224325">
              <a:buFont typeface="Arial" panose="020B0604020202020204" pitchFamily="34" charset="0"/>
              <a:buChar char="•"/>
            </a:pPr>
            <a:r>
              <a:rPr lang="en-US" sz="1100" dirty="0"/>
              <a:t>The message direction (inbound or outbound). </a:t>
            </a:r>
          </a:p>
          <a:p>
            <a:pPr marL="672976" lvl="1" indent="-224325">
              <a:buFont typeface="Arial" panose="020B0604020202020204" pitchFamily="34" charset="0"/>
              <a:buChar char="•"/>
            </a:pPr>
            <a:r>
              <a:rPr lang="en-US" sz="1100" dirty="0"/>
              <a:t>The pipeline identification (if any). </a:t>
            </a:r>
          </a:p>
          <a:p>
            <a:pPr marL="672976" lvl="1" indent="-224325">
              <a:buFont typeface="Arial" panose="020B0604020202020204" pitchFamily="34" charset="0"/>
              <a:buChar char="•"/>
            </a:pPr>
            <a:r>
              <a:rPr lang="en-US" sz="1100" dirty="0"/>
              <a:t>User information for the port (the Microsoft Dynamics AX user associated with the port) and the submitting user. This is the user associated with the process that submitted the message (the Microsoft Dynamics AX user that submitted the message for the port, or a trusted intermediary).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800510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marL="672976" lvl="1" indent="-224325">
              <a:buFont typeface="Arial" panose="020B0604020202020204" pitchFamily="34" charset="0"/>
              <a:buChar char="•"/>
            </a:pPr>
            <a:r>
              <a:rPr lang="en-US" sz="1100" dirty="0"/>
              <a:t>For outbound documents sent in response to read requests, the </a:t>
            </a:r>
            <a:r>
              <a:rPr lang="en-US" sz="1100" b="1" dirty="0"/>
              <a:t>Request message ID</a:t>
            </a:r>
            <a:r>
              <a:rPr lang="en-US" sz="1100" dirty="0"/>
              <a:t> field shows the message ID for the original request. </a:t>
            </a:r>
          </a:p>
          <a:p>
            <a:pPr marL="672976" lvl="1" indent="-224325">
              <a:buFont typeface="Arial" panose="020B0604020202020204" pitchFamily="34" charset="0"/>
              <a:buChar char="•"/>
            </a:pPr>
            <a:r>
              <a:rPr lang="en-US" sz="1100" dirty="0"/>
              <a:t>Address details, which include the Adapter and the URI used for the exchange.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800510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b="1" dirty="0"/>
              <a:t>Procedure: View the Data in a Document for a Message</a:t>
            </a:r>
          </a:p>
          <a:p>
            <a:r>
              <a:rPr lang="en-US" dirty="0"/>
              <a:t>To view the data in a document for a message, follow these steps:</a:t>
            </a:r>
          </a:p>
          <a:p>
            <a:pPr marL="224325" indent="-224325">
              <a:buFont typeface="+mj-lt"/>
              <a:buAutoNum type="arabicPeriod"/>
            </a:pPr>
            <a:r>
              <a:rPr lang="en-US" dirty="0"/>
              <a:t>Click </a:t>
            </a:r>
            <a:r>
              <a:rPr lang="en-US" b="1" dirty="0"/>
              <a:t>System administration &gt; Periodic &gt; Services and Application Integration Framework &gt; History</a:t>
            </a:r>
            <a:r>
              <a:rPr lang="en-US" dirty="0"/>
              <a:t>. </a:t>
            </a:r>
          </a:p>
          <a:p>
            <a:pPr marL="224325" indent="-224325">
              <a:buFont typeface="+mj-lt"/>
              <a:buAutoNum type="arabicPeriod"/>
            </a:pPr>
            <a:r>
              <a:rPr lang="en-US" dirty="0"/>
              <a:t>In the </a:t>
            </a:r>
            <a:r>
              <a:rPr lang="en-US" b="1" dirty="0"/>
              <a:t>Display by</a:t>
            </a:r>
            <a:r>
              <a:rPr lang="en-US" dirty="0"/>
              <a:t> field, filter by Message. </a:t>
            </a:r>
          </a:p>
          <a:p>
            <a:pPr marL="224325" indent="-224325">
              <a:buFont typeface="+mj-lt"/>
              <a:buAutoNum type="arabicPeriod"/>
            </a:pPr>
            <a:r>
              <a:rPr lang="en-US" dirty="0"/>
              <a:t>Select a message and click </a:t>
            </a:r>
            <a:r>
              <a:rPr lang="en-US" b="1" dirty="0"/>
              <a:t>Correlation</a:t>
            </a:r>
            <a:r>
              <a:rPr lang="en-US" dirty="0"/>
              <a:t>. </a:t>
            </a:r>
          </a:p>
          <a:p>
            <a:pPr marL="224325" indent="-224325">
              <a:buFont typeface="+mj-lt"/>
              <a:buAutoNum type="arabicPeriod"/>
            </a:pPr>
            <a:r>
              <a:rPr lang="en-US" dirty="0"/>
              <a:t>On the </a:t>
            </a:r>
            <a:r>
              <a:rPr lang="en-US" b="1" dirty="0"/>
              <a:t>Document correlation</a:t>
            </a:r>
            <a:r>
              <a:rPr lang="en-US" dirty="0"/>
              <a:t> form, view the form name, table name, and entity key for the database record contained in the message you selected. You can also view a record for each of the numbered versions of the document and the related processing steps. </a:t>
            </a:r>
          </a:p>
          <a:p>
            <a:pPr marL="224325" indent="-224325">
              <a:buFont typeface="+mj-lt"/>
              <a:buAutoNum type="arabicPeriod"/>
            </a:pPr>
            <a:r>
              <a:rPr lang="en-US" dirty="0"/>
              <a:t>Click </a:t>
            </a:r>
            <a:r>
              <a:rPr lang="en-US" b="1" dirty="0"/>
              <a:t>View</a:t>
            </a:r>
            <a:r>
              <a:rPr lang="en-US" dirty="0"/>
              <a:t> to view the data displayed in the default form for that document. </a:t>
            </a:r>
          </a:p>
        </p:txBody>
      </p:sp>
    </p:spTree>
    <p:extLst>
      <p:ext uri="{BB962C8B-B14F-4D97-AF65-F5344CB8AC3E}">
        <p14:creationId xmlns:p14="http://schemas.microsoft.com/office/powerpoint/2010/main" val="3476065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Delete a Message</a:t>
            </a:r>
          </a:p>
          <a:p>
            <a:r>
              <a:rPr lang="en-US" dirty="0"/>
              <a:t>When you delete a message by using the History form, you delete it from the </a:t>
            </a:r>
            <a:r>
              <a:rPr lang="en-US" dirty="0" err="1"/>
              <a:t>AifMessageLog</a:t>
            </a:r>
            <a:r>
              <a:rPr lang="en-US" dirty="0"/>
              <a:t> table. </a:t>
            </a:r>
          </a:p>
          <a:p>
            <a:pPr marL="224325" indent="-224325">
              <a:buFont typeface="+mj-lt"/>
              <a:buAutoNum type="arabicPeriod"/>
            </a:pPr>
            <a:r>
              <a:rPr lang="en-US" dirty="0"/>
              <a:t>Click </a:t>
            </a:r>
            <a:r>
              <a:rPr lang="en-US" b="1" dirty="0"/>
              <a:t>System administration &gt; Periodic &gt; Services and Application Integration Framework &gt; History</a:t>
            </a:r>
            <a:r>
              <a:rPr lang="en-US" dirty="0"/>
              <a:t>. </a:t>
            </a:r>
          </a:p>
          <a:p>
            <a:pPr marL="224325" indent="-224325">
              <a:buFont typeface="+mj-lt"/>
              <a:buAutoNum type="arabicPeriod"/>
            </a:pPr>
            <a:r>
              <a:rPr lang="en-US" dirty="0"/>
              <a:t>In the </a:t>
            </a:r>
            <a:r>
              <a:rPr lang="en-US" b="1" dirty="0"/>
              <a:t>Display by</a:t>
            </a:r>
            <a:r>
              <a:rPr lang="en-US" dirty="0"/>
              <a:t> field, filter by Message. </a:t>
            </a:r>
          </a:p>
          <a:p>
            <a:pPr marL="224325" indent="-224325">
              <a:buFont typeface="+mj-lt"/>
              <a:buAutoNum type="arabicPeriod"/>
            </a:pPr>
            <a:r>
              <a:rPr lang="en-US" dirty="0"/>
              <a:t>Press </a:t>
            </a:r>
            <a:r>
              <a:rPr lang="en-US" b="1" dirty="0"/>
              <a:t>ALT+F9</a:t>
            </a:r>
            <a:r>
              <a:rPr lang="en-US" dirty="0"/>
              <a:t> to delete the record from the document history.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23895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Delete the XML for a </a:t>
            </a:r>
            <a:r>
              <a:rPr lang="en-US" b="1" dirty="0" smtClean="0"/>
              <a:t>Document</a:t>
            </a:r>
            <a:endParaRPr lang="en-US" b="1" dirty="0"/>
          </a:p>
          <a:p>
            <a:r>
              <a:rPr lang="en-US" dirty="0"/>
              <a:t>To delete the XML for a document, follow these steps:</a:t>
            </a:r>
          </a:p>
          <a:p>
            <a:pPr marL="224325" indent="-224325">
              <a:buFont typeface="+mj-lt"/>
              <a:buAutoNum type="arabicPeriod"/>
            </a:pPr>
            <a:r>
              <a:rPr lang="en-US" dirty="0"/>
              <a:t>Click </a:t>
            </a:r>
            <a:r>
              <a:rPr lang="en-US" b="1" dirty="0"/>
              <a:t>System administration &gt; Periodic &gt; Services and Application Integration Framework &gt; History</a:t>
            </a:r>
            <a:r>
              <a:rPr lang="en-US" dirty="0"/>
              <a:t>. </a:t>
            </a:r>
          </a:p>
          <a:p>
            <a:pPr marL="224325" indent="-224325">
              <a:buFont typeface="+mj-lt"/>
              <a:buAutoNum type="arabicPeriod"/>
            </a:pPr>
            <a:r>
              <a:rPr lang="en-US" dirty="0"/>
              <a:t>In the </a:t>
            </a:r>
            <a:r>
              <a:rPr lang="en-US" b="1" dirty="0"/>
              <a:t>Display by</a:t>
            </a:r>
            <a:r>
              <a:rPr lang="en-US" dirty="0"/>
              <a:t> field, filter by Document and select a document. </a:t>
            </a:r>
          </a:p>
          <a:p>
            <a:pPr marL="224325" indent="-224325">
              <a:buFont typeface="+mj-lt"/>
              <a:buAutoNum type="arabicPeriod"/>
            </a:pPr>
            <a:r>
              <a:rPr lang="en-US" dirty="0"/>
              <a:t>Click </a:t>
            </a:r>
            <a:r>
              <a:rPr lang="en-US" b="1" dirty="0"/>
              <a:t>Clear document XML</a:t>
            </a:r>
            <a:r>
              <a:rPr lang="en-US" dirty="0"/>
              <a:t>. </a:t>
            </a:r>
          </a:p>
          <a:p>
            <a:pPr marL="224325" indent="-224325">
              <a:buFont typeface="+mj-lt"/>
              <a:buAutoNum type="arabicPeriod"/>
            </a:pPr>
            <a:r>
              <a:rPr lang="en-US" dirty="0"/>
              <a:t>To clear all the XML document images in the system, click </a:t>
            </a:r>
            <a:r>
              <a:rPr lang="en-US" b="1" dirty="0"/>
              <a:t>Clear all versions</a:t>
            </a:r>
            <a:r>
              <a:rPr lang="en-US" dirty="0"/>
              <a:t>. </a:t>
            </a:r>
          </a:p>
          <a:p>
            <a:pPr marL="224325" indent="-224325">
              <a:buFont typeface="+mj-lt"/>
              <a:buAutoNum type="arabicPeriod"/>
            </a:pPr>
            <a:r>
              <a:rPr lang="en-US" dirty="0"/>
              <a:t>To clear all interim versions of the XML document, click </a:t>
            </a:r>
            <a:r>
              <a:rPr lang="en-US" b="1" dirty="0"/>
              <a:t>Clear interim versions</a:t>
            </a:r>
            <a:r>
              <a:rPr lang="en-US" dirty="0"/>
              <a:t>. For outbound documents, this clears all versions except the highest-numbered version. For inbound documents, this clears all versions except the first one.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602524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View the Document Log</a:t>
            </a:r>
          </a:p>
          <a:p>
            <a:r>
              <a:rPr lang="en-US" dirty="0"/>
              <a:t>You can store copies of the XML code for documents that are exchanged with AIF and view them in the Document log form.  When you configured the troubleshooting options for a port, you selected a logging mode.  </a:t>
            </a:r>
          </a:p>
          <a:p>
            <a:r>
              <a:rPr lang="en-US" dirty="0"/>
              <a:t>In the Document log form, you can view a record of the numbered versions of the document and the related processing steps, and the date and time for each log entry. </a:t>
            </a:r>
          </a:p>
          <a:p>
            <a:r>
              <a:rPr lang="en-US" dirty="0"/>
              <a:t>To use the document log, follow these steps. </a:t>
            </a:r>
          </a:p>
          <a:p>
            <a:pPr marL="224325" indent="-224325">
              <a:buFont typeface="+mj-lt"/>
              <a:buAutoNum type="arabicPeriod"/>
            </a:pPr>
            <a:r>
              <a:rPr lang="en-US" dirty="0"/>
              <a:t>Click </a:t>
            </a:r>
            <a:r>
              <a:rPr lang="en-US" b="1" dirty="0"/>
              <a:t>System administration &gt; Periodic &gt; Services and Application Integration Framework &gt; History</a:t>
            </a:r>
            <a:r>
              <a:rPr lang="en-US" dirty="0"/>
              <a:t>. </a:t>
            </a:r>
          </a:p>
          <a:p>
            <a:pPr marL="224325" indent="-224325">
              <a:buFont typeface="+mj-lt"/>
              <a:buAutoNum type="arabicPeriod"/>
            </a:pPr>
            <a:r>
              <a:rPr lang="en-US" dirty="0"/>
              <a:t>In the </a:t>
            </a:r>
            <a:r>
              <a:rPr lang="en-US" b="1" dirty="0"/>
              <a:t>Display by</a:t>
            </a:r>
            <a:r>
              <a:rPr lang="en-US" dirty="0"/>
              <a:t> field, select Document. </a:t>
            </a:r>
          </a:p>
          <a:p>
            <a:pPr marL="224325" indent="-224325">
              <a:buFont typeface="+mj-lt"/>
              <a:buAutoNum type="arabicPeriod"/>
            </a:pPr>
            <a:r>
              <a:rPr lang="en-US" dirty="0"/>
              <a:t>On the </a:t>
            </a:r>
            <a:r>
              <a:rPr lang="en-US" b="1" dirty="0"/>
              <a:t>Overview</a:t>
            </a:r>
            <a:r>
              <a:rPr lang="en-US" dirty="0"/>
              <a:t> tab, select a document and click </a:t>
            </a:r>
            <a:r>
              <a:rPr lang="en-US" b="1" dirty="0"/>
              <a:t>Document logs</a:t>
            </a:r>
            <a:r>
              <a:rPr lang="en-US" dirty="0"/>
              <a:t>. </a:t>
            </a:r>
          </a:p>
          <a:p>
            <a:pPr marL="224325" indent="-224325">
              <a:buFont typeface="+mj-lt"/>
              <a:buAutoNum type="arabicPeriod"/>
            </a:pPr>
            <a:r>
              <a:rPr lang="en-US" dirty="0"/>
              <a:t>To view the XML associated with one of the versions, select the record and click </a:t>
            </a:r>
            <a:r>
              <a:rPr lang="en-US" b="1" dirty="0"/>
              <a:t>View XML</a:t>
            </a:r>
            <a:r>
              <a:rPr lang="en-US" dirty="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376200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t>Procedure: View the Document Log</a:t>
            </a:r>
          </a:p>
          <a:p>
            <a:r>
              <a:rPr lang="en-US" dirty="0"/>
              <a:t>You can store copies of the XML code for documents that are exchanged with AIF and view them in the Document log form.  When you configured the troubleshooting options for a port, you selected a logging mode.  </a:t>
            </a:r>
          </a:p>
          <a:p>
            <a:r>
              <a:rPr lang="en-US" dirty="0"/>
              <a:t>In the Document log form, you can view a record of the numbered versions of the document and the related processing steps, and the date and time for each log entry. </a:t>
            </a:r>
          </a:p>
          <a:p>
            <a:r>
              <a:rPr lang="en-US" dirty="0"/>
              <a:t>To use the document log, follow these steps. </a:t>
            </a:r>
          </a:p>
          <a:p>
            <a:pPr marL="224325" indent="-224325">
              <a:buFont typeface="+mj-lt"/>
              <a:buAutoNum type="arabicPeriod"/>
            </a:pPr>
            <a:r>
              <a:rPr lang="en-US" dirty="0"/>
              <a:t>Click </a:t>
            </a:r>
            <a:r>
              <a:rPr lang="en-US" b="1" dirty="0"/>
              <a:t>System administration &gt; Periodic &gt; Services and Application Integration Framework &gt; History</a:t>
            </a:r>
            <a:r>
              <a:rPr lang="en-US" dirty="0"/>
              <a:t>. </a:t>
            </a:r>
          </a:p>
          <a:p>
            <a:pPr marL="224325" indent="-224325">
              <a:buFont typeface="+mj-lt"/>
              <a:buAutoNum type="arabicPeriod"/>
            </a:pPr>
            <a:r>
              <a:rPr lang="en-US" dirty="0"/>
              <a:t>In the </a:t>
            </a:r>
            <a:r>
              <a:rPr lang="en-US" b="1" dirty="0"/>
              <a:t>Display by</a:t>
            </a:r>
            <a:r>
              <a:rPr lang="en-US" dirty="0"/>
              <a:t> field, select Document. </a:t>
            </a:r>
          </a:p>
          <a:p>
            <a:pPr marL="224325" indent="-224325">
              <a:buFont typeface="+mj-lt"/>
              <a:buAutoNum type="arabicPeriod"/>
            </a:pPr>
            <a:r>
              <a:rPr lang="en-US" dirty="0"/>
              <a:t>On the </a:t>
            </a:r>
            <a:r>
              <a:rPr lang="en-US" b="1" dirty="0"/>
              <a:t>Overview</a:t>
            </a:r>
            <a:r>
              <a:rPr lang="en-US" dirty="0"/>
              <a:t> tab, select a document and click </a:t>
            </a:r>
            <a:r>
              <a:rPr lang="en-US" b="1" dirty="0"/>
              <a:t>Document logs</a:t>
            </a:r>
            <a:r>
              <a:rPr lang="en-US" dirty="0"/>
              <a:t>. </a:t>
            </a:r>
          </a:p>
          <a:p>
            <a:pPr marL="224325" indent="-224325">
              <a:buFont typeface="+mj-lt"/>
              <a:buAutoNum type="arabicPeriod"/>
            </a:pPr>
            <a:r>
              <a:rPr lang="en-US" dirty="0"/>
              <a:t>To view the XML associated with one of the versions, select the record and click </a:t>
            </a:r>
            <a:r>
              <a:rPr lang="en-US" b="1" dirty="0"/>
              <a:t>View XML</a:t>
            </a:r>
            <a:r>
              <a:rPr lang="en-US" dirty="0"/>
              <a:t>.</a:t>
            </a:r>
          </a:p>
          <a:p>
            <a:endParaRPr lang="en-US" dirty="0"/>
          </a:p>
        </p:txBody>
      </p:sp>
    </p:spTree>
    <p:extLst>
      <p:ext uri="{BB962C8B-B14F-4D97-AF65-F5344CB8AC3E}">
        <p14:creationId xmlns:p14="http://schemas.microsoft.com/office/powerpoint/2010/main" val="3376200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Queue Manager</a:t>
            </a:r>
          </a:p>
          <a:p>
            <a:r>
              <a:rPr lang="en-US" dirty="0"/>
              <a:t>For adapter-based exchanges, you can use the Microsoft Dynamics AX batch functionality to start and stop the operation of the four services that move messages into and out of the document processing queues.  </a:t>
            </a:r>
          </a:p>
          <a:p>
            <a:r>
              <a:rPr lang="en-US" dirty="0"/>
              <a:t>After documents are exchanged, you can monitor the activity of documents in the queues, and edit and resubmit documents that have errors by using the </a:t>
            </a:r>
            <a:r>
              <a:rPr lang="en-US" b="1" dirty="0"/>
              <a:t>Queue manager</a:t>
            </a:r>
            <a:r>
              <a:rPr lang="en-US" dirty="0"/>
              <a:t> form.  </a:t>
            </a:r>
          </a:p>
          <a:p>
            <a:r>
              <a:rPr lang="en-US" dirty="0"/>
              <a:t>Click </a:t>
            </a:r>
            <a:r>
              <a:rPr lang="en-US" b="1" dirty="0"/>
              <a:t>System administration</a:t>
            </a:r>
            <a:r>
              <a:rPr lang="en-US" dirty="0"/>
              <a:t> &gt; </a:t>
            </a:r>
            <a:r>
              <a:rPr lang="en-US" b="1" dirty="0"/>
              <a:t>Periodic</a:t>
            </a:r>
            <a:r>
              <a:rPr lang="en-US" dirty="0"/>
              <a:t> &gt; </a:t>
            </a:r>
            <a:r>
              <a:rPr lang="en-US" b="1" dirty="0"/>
              <a:t>Services and Application Integration Framework</a:t>
            </a:r>
            <a:r>
              <a:rPr lang="en-US" dirty="0"/>
              <a:t> &gt; </a:t>
            </a:r>
            <a:r>
              <a:rPr lang="en-US" b="1" dirty="0"/>
              <a:t>Queue manager</a:t>
            </a:r>
            <a:r>
              <a:rPr lang="en-US" dirty="0"/>
              <a:t>.</a:t>
            </a:r>
          </a:p>
          <a:p>
            <a:r>
              <a:rPr lang="en-US" dirty="0"/>
              <a:t>The </a:t>
            </a:r>
            <a:r>
              <a:rPr lang="en-US" b="1" dirty="0"/>
              <a:t>Queue manager</a:t>
            </a:r>
            <a:r>
              <a:rPr lang="en-US" dirty="0"/>
              <a:t> form displays information about messages in the AIF queues, including the following values for the status of the message: </a:t>
            </a:r>
          </a:p>
          <a:p>
            <a:pPr marL="168244" indent="-168244">
              <a:buFont typeface="Arial" panose="020B0604020202020204" pitchFamily="34" charset="0"/>
              <a:buChar char="•"/>
            </a:pPr>
            <a:r>
              <a:rPr lang="en-US" dirty="0"/>
              <a:t>Ready </a:t>
            </a:r>
          </a:p>
          <a:p>
            <a:pPr marL="168244" indent="-168244">
              <a:buFont typeface="Arial" panose="020B0604020202020204" pitchFamily="34" charset="0"/>
              <a:buChar char="•"/>
            </a:pPr>
            <a:r>
              <a:rPr lang="en-US" dirty="0"/>
              <a:t>In process (for inbound messages only) </a:t>
            </a:r>
          </a:p>
          <a:p>
            <a:pPr marL="168244" indent="-168244">
              <a:buFont typeface="Arial" panose="020B0604020202020204" pitchFamily="34" charset="0"/>
              <a:buChar char="•"/>
            </a:pPr>
            <a:r>
              <a:rPr lang="en-US" dirty="0"/>
              <a:t>Hold </a:t>
            </a:r>
          </a:p>
          <a:p>
            <a:pPr marL="168244" indent="-168244">
              <a:buFont typeface="Arial" panose="020B0604020202020204" pitchFamily="34" charset="0"/>
              <a:buChar char="•"/>
            </a:pPr>
            <a:r>
              <a:rPr lang="en-US" dirty="0"/>
              <a:t>Error </a:t>
            </a:r>
          </a:p>
          <a:p>
            <a:pPr marL="168244" indent="-168244">
              <a:buFont typeface="Arial" panose="020B0604020202020204" pitchFamily="34" charset="0"/>
              <a:buChar char="•"/>
            </a:pPr>
            <a:r>
              <a:rPr lang="en-US" dirty="0"/>
              <a:t>In transport process (for outbound messages only) </a:t>
            </a:r>
          </a:p>
          <a:p>
            <a:pPr marL="168244" indent="-168244">
              <a:buFont typeface="Arial" panose="020B0604020202020204" pitchFamily="34" charset="0"/>
              <a:buChar char="•"/>
            </a:pPr>
            <a:r>
              <a:rPr lang="en-US" dirty="0"/>
              <a:t>Malformed XML </a:t>
            </a:r>
          </a:p>
          <a:p>
            <a:r>
              <a:rPr lang="en-US" dirty="0"/>
              <a:t>If the status for a message is “Ready”, you can change it to “Hold” and vice versa.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8049229"/>
            <a:ext cx="5080000" cy="269302"/>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a:solidFill>
                  <a:srgbClr val="000000"/>
                </a:solidFill>
              </a:rPr>
              <a:t>You can delete or edit a particular message if its status is set to Error or Hold</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2373712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a:t>Procedure: View Message Status and Details</a:t>
            </a:r>
          </a:p>
          <a:p>
            <a:r>
              <a:rPr lang="en-US" dirty="0"/>
              <a:t>To view the status and other details about a message, follow these steps. </a:t>
            </a:r>
          </a:p>
          <a:p>
            <a:pPr marL="224325" indent="-224325">
              <a:buFont typeface="+mj-lt"/>
              <a:buAutoNum type="arabicPeriod"/>
            </a:pPr>
            <a:r>
              <a:rPr lang="en-US" dirty="0"/>
              <a:t>Click </a:t>
            </a:r>
            <a:r>
              <a:rPr lang="en-US" b="1" dirty="0"/>
              <a:t>System administration &gt; Periodic &gt; Services and Application Integration Framework &gt; Queue manager</a:t>
            </a:r>
            <a:r>
              <a:rPr lang="en-US" dirty="0"/>
              <a:t>. </a:t>
            </a:r>
          </a:p>
          <a:p>
            <a:pPr marL="224325" indent="-224325">
              <a:buFont typeface="+mj-lt"/>
              <a:buAutoNum type="arabicPeriod"/>
            </a:pPr>
            <a:r>
              <a:rPr lang="en-US" dirty="0"/>
              <a:t>On the </a:t>
            </a:r>
            <a:r>
              <a:rPr lang="en-US" b="1" dirty="0"/>
              <a:t>Overview</a:t>
            </a:r>
            <a:r>
              <a:rPr lang="en-US" dirty="0"/>
              <a:t> tab, view the port name, message ID, direction, status, company accounts ID, service operation, and any associated error message. </a:t>
            </a:r>
          </a:p>
          <a:p>
            <a:pPr marL="224325" indent="-224325">
              <a:buFont typeface="+mj-lt"/>
              <a:buAutoNum type="arabicPeriod"/>
            </a:pPr>
            <a:r>
              <a:rPr lang="en-US" dirty="0"/>
              <a:t>On the </a:t>
            </a:r>
            <a:r>
              <a:rPr lang="en-US" b="1" dirty="0"/>
              <a:t>Details</a:t>
            </a:r>
            <a:r>
              <a:rPr lang="en-US" dirty="0"/>
              <a:t> tab, view information about the submitting user, the Microsoft Dynamics AX user identification for the port, and the date and time the message is created. </a:t>
            </a:r>
          </a:p>
          <a:p>
            <a:pPr marL="224325" indent="-224325">
              <a:buFont typeface="+mj-lt"/>
              <a:buAutoNum type="arabicPeriod"/>
            </a:pPr>
            <a:r>
              <a:rPr lang="en-US" dirty="0"/>
              <a:t>Click </a:t>
            </a:r>
            <a:r>
              <a:rPr lang="en-US" b="1" dirty="0"/>
              <a:t>Refresh</a:t>
            </a:r>
            <a:r>
              <a:rPr lang="en-US" dirty="0"/>
              <a:t> to update the display. </a:t>
            </a:r>
          </a:p>
          <a:p>
            <a:pPr marL="224325" indent="-224325">
              <a:buFont typeface="+mj-lt"/>
              <a:buAutoNum type="arabicPeriod"/>
            </a:pPr>
            <a:r>
              <a:rPr lang="en-US" dirty="0"/>
              <a:t>Click </a:t>
            </a:r>
            <a:r>
              <a:rPr lang="en-US" b="1" dirty="0"/>
              <a:t>Document log</a:t>
            </a:r>
            <a:r>
              <a:rPr lang="en-US" dirty="0"/>
              <a:t> to view information about the document contained in the message, depending on the logging options set for the port.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4081248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Procedure: Delete a Message</a:t>
            </a:r>
          </a:p>
          <a:p>
            <a:pPr marL="224325" indent="-224325">
              <a:buFont typeface="+mj-lt"/>
              <a:buAutoNum type="arabicPeriod"/>
            </a:pPr>
            <a:r>
              <a:rPr lang="en-US" dirty="0"/>
              <a:t>If a message remains unprocessed in the AIF queues, you can delete it in the Queue manager form. </a:t>
            </a:r>
          </a:p>
          <a:p>
            <a:pPr marL="224325" indent="-224325">
              <a:buFont typeface="+mj-lt"/>
              <a:buAutoNum type="arabicPeriod"/>
            </a:pPr>
            <a:r>
              <a:rPr lang="en-US" dirty="0"/>
              <a:t>Click </a:t>
            </a:r>
            <a:r>
              <a:rPr lang="en-US" b="1" dirty="0"/>
              <a:t>System administration &gt; Periodic &gt; Services and Application Integration Framework &gt; Queue manager</a:t>
            </a:r>
            <a:r>
              <a:rPr lang="en-US" dirty="0"/>
              <a:t>. </a:t>
            </a:r>
          </a:p>
          <a:p>
            <a:pPr marL="224325" indent="-224325">
              <a:buFont typeface="+mj-lt"/>
              <a:buAutoNum type="arabicPeriod"/>
            </a:pPr>
            <a:r>
              <a:rPr lang="en-US" dirty="0"/>
              <a:t>If the value in the </a:t>
            </a:r>
            <a:r>
              <a:rPr lang="en-US" b="1" dirty="0"/>
              <a:t>Status </a:t>
            </a:r>
            <a:r>
              <a:rPr lang="en-US" dirty="0"/>
              <a:t>field is Error, Malformed XML, or Hold, then you can delete the message. </a:t>
            </a:r>
          </a:p>
          <a:p>
            <a:pPr marL="224325" indent="-224325">
              <a:buFont typeface="+mj-lt"/>
              <a:buAutoNum type="arabicPeriod"/>
            </a:pPr>
            <a:r>
              <a:rPr lang="en-US" dirty="0"/>
              <a:t>Press </a:t>
            </a:r>
            <a:r>
              <a:rPr lang="en-US" b="1" dirty="0"/>
              <a:t>ALT+F9</a:t>
            </a:r>
            <a:r>
              <a:rPr lang="en-US" dirty="0"/>
              <a:t> to delete the message. </a:t>
            </a:r>
            <a:endParaRPr lang="en-US" b="1" dirty="0"/>
          </a:p>
          <a:p>
            <a:r>
              <a:rPr lang="en-US" b="1" dirty="0"/>
              <a:t>Procedure: Edit and Resubmit a Message</a:t>
            </a:r>
          </a:p>
          <a:p>
            <a:pPr marL="224325" indent="-224325">
              <a:buFont typeface="+mj-lt"/>
              <a:buAutoNum type="arabicPeriod"/>
            </a:pPr>
            <a:r>
              <a:rPr lang="en-US" dirty="0"/>
              <a:t>Hold to Ready. </a:t>
            </a:r>
          </a:p>
          <a:p>
            <a:pPr marL="224325" indent="-224325">
              <a:buFont typeface="+mj-lt"/>
              <a:buAutoNum type="arabicPeriod"/>
            </a:pPr>
            <a:r>
              <a:rPr lang="en-US" dirty="0"/>
              <a:t>If a message enters the queue but cannot be processed because of an error, it might be possible to edit and resubmit the message. To resubmit a message, follow these steps. </a:t>
            </a:r>
          </a:p>
          <a:p>
            <a:pPr marL="224325" indent="-224325">
              <a:buFont typeface="+mj-lt"/>
              <a:buAutoNum type="arabicPeriod"/>
            </a:pPr>
            <a:r>
              <a:rPr lang="en-US" dirty="0"/>
              <a:t>If the message status is Error or Hold, click </a:t>
            </a:r>
            <a:r>
              <a:rPr lang="en-US" b="1" dirty="0"/>
              <a:t>View message</a:t>
            </a:r>
            <a:r>
              <a:rPr lang="en-US" dirty="0"/>
              <a:t> to view the message and then optionally write the message to an XML file after entering the file name and path. </a:t>
            </a:r>
          </a:p>
          <a:p>
            <a:pPr marL="224325" indent="-224325">
              <a:buFont typeface="+mj-lt"/>
              <a:buAutoNum type="arabicPeriod"/>
            </a:pPr>
            <a:r>
              <a:rPr lang="en-US" dirty="0"/>
              <a:t>Edit the file you just saved in any XML editor to correct the field or fields in error. </a:t>
            </a:r>
          </a:p>
          <a:p>
            <a:pPr marL="224325" indent="-224325">
              <a:buFont typeface="+mj-lt"/>
              <a:buAutoNum type="arabicPeriod"/>
            </a:pPr>
            <a:r>
              <a:rPr lang="en-US" dirty="0"/>
              <a:t>Click </a:t>
            </a:r>
            <a:r>
              <a:rPr lang="en-US" b="1" dirty="0"/>
              <a:t>Import message</a:t>
            </a:r>
            <a:r>
              <a:rPr lang="en-US" dirty="0"/>
              <a:t> to import the file. </a:t>
            </a:r>
          </a:p>
          <a:p>
            <a:pPr marL="224325" indent="-224325">
              <a:buFont typeface="+mj-lt"/>
              <a:buAutoNum type="arabicPeriod"/>
            </a:pPr>
            <a:r>
              <a:rPr lang="en-US" dirty="0"/>
              <a:t>To signal the queue to begin processing the message, change the status of the message from Error or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360188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dirty="0"/>
              <a:t>To view information about AIF error messages when they occur open the </a:t>
            </a:r>
            <a:r>
              <a:rPr lang="en-US" b="1" dirty="0"/>
              <a:t>Exceptions</a:t>
            </a:r>
            <a:r>
              <a:rPr lang="en-US" dirty="0"/>
              <a:t> form. (Click </a:t>
            </a:r>
            <a:r>
              <a:rPr lang="en-US" b="1" dirty="0"/>
              <a:t>System administration</a:t>
            </a:r>
            <a:r>
              <a:rPr lang="en-US" dirty="0"/>
              <a:t> &gt; </a:t>
            </a:r>
            <a:r>
              <a:rPr lang="en-US" b="1" dirty="0"/>
              <a:t>Periodic</a:t>
            </a:r>
            <a:r>
              <a:rPr lang="en-US" dirty="0"/>
              <a:t> &gt; </a:t>
            </a:r>
            <a:r>
              <a:rPr lang="en-US" b="1" dirty="0"/>
              <a:t>Services and Application Integration Framework</a:t>
            </a:r>
            <a:r>
              <a:rPr lang="en-US" dirty="0"/>
              <a:t> &gt; </a:t>
            </a:r>
            <a:r>
              <a:rPr lang="en-US" b="1" dirty="0"/>
              <a:t>Exceptions</a:t>
            </a:r>
            <a:r>
              <a:rPr lang="en-US" dirty="0"/>
              <a:t>.).</a:t>
            </a:r>
          </a:p>
          <a:p>
            <a:r>
              <a:rPr lang="en-US" dirty="0"/>
              <a:t>The exceptions log contains a record of all the errors that occur during document exchanges in AIF.  </a:t>
            </a:r>
          </a:p>
          <a:p>
            <a:r>
              <a:rPr lang="en-US" dirty="0"/>
              <a:t>The </a:t>
            </a:r>
            <a:r>
              <a:rPr lang="en-US" b="1" dirty="0"/>
              <a:t>Exceptions</a:t>
            </a:r>
            <a:r>
              <a:rPr lang="en-US" dirty="0"/>
              <a:t> form contains information about the module and the subsystem where the error occurred, a description of the error, when the error is logged, the user associated with the error, and the form or business logic where the error occurred. </a:t>
            </a:r>
          </a:p>
          <a:p>
            <a:r>
              <a:rPr lang="en-US" b="1" dirty="0"/>
              <a:t>Procedure: View and Clear the Exceptions Log</a:t>
            </a:r>
          </a:p>
          <a:p>
            <a:r>
              <a:rPr lang="en-US" dirty="0"/>
              <a:t>To view the exception log, follow these steps:</a:t>
            </a:r>
          </a:p>
          <a:p>
            <a:pPr marL="224325" indent="-224325">
              <a:buFont typeface="+mj-lt"/>
              <a:buAutoNum type="arabicPeriod"/>
            </a:pPr>
            <a:r>
              <a:rPr lang="en-US" dirty="0"/>
              <a:t>Click </a:t>
            </a:r>
            <a:r>
              <a:rPr lang="en-US" b="1" dirty="0"/>
              <a:t>System administration &gt; Periodic &gt; Services and Application Integration Framework &gt; Exceptions</a:t>
            </a:r>
            <a:r>
              <a:rPr lang="en-US" dirty="0"/>
              <a:t>. </a:t>
            </a:r>
          </a:p>
          <a:p>
            <a:pPr marL="224325" indent="-224325">
              <a:buFont typeface="+mj-lt"/>
              <a:buAutoNum type="arabicPeriod"/>
            </a:pPr>
            <a:r>
              <a:rPr lang="en-US" dirty="0"/>
              <a:t>On the </a:t>
            </a:r>
            <a:r>
              <a:rPr lang="en-US" b="1" dirty="0"/>
              <a:t>Overview</a:t>
            </a:r>
            <a:r>
              <a:rPr lang="en-US" dirty="0"/>
              <a:t> tab, select an exception record. </a:t>
            </a:r>
          </a:p>
          <a:p>
            <a:pPr marL="224325" indent="-224325">
              <a:buFont typeface="+mj-lt"/>
              <a:buAutoNum type="arabicPeriod"/>
            </a:pPr>
            <a:r>
              <a:rPr lang="en-US" dirty="0"/>
              <a:t>Use the </a:t>
            </a:r>
            <a:r>
              <a:rPr lang="en-US" b="1" dirty="0"/>
              <a:t>General</a:t>
            </a:r>
            <a:r>
              <a:rPr lang="en-US" dirty="0"/>
              <a:t> tab to view additional details about the exception. </a:t>
            </a:r>
          </a:p>
          <a:p>
            <a:pPr marL="224325" indent="-224325">
              <a:buFont typeface="+mj-lt"/>
              <a:buAutoNum type="arabicPeriod"/>
            </a:pPr>
            <a:r>
              <a:rPr lang="en-US" dirty="0"/>
              <a:t>Click </a:t>
            </a:r>
            <a:r>
              <a:rPr lang="en-US" b="1" dirty="0"/>
              <a:t>Exception help</a:t>
            </a:r>
            <a:r>
              <a:rPr lang="en-US" dirty="0"/>
              <a:t> to view more information about the exception, if more information is available. </a:t>
            </a:r>
          </a:p>
          <a:p>
            <a:pPr marL="224325" indent="-224325">
              <a:buFont typeface="+mj-lt"/>
              <a:buAutoNum type="arabicPeriod"/>
            </a:pPr>
            <a:r>
              <a:rPr lang="en-US" dirty="0"/>
              <a:t>To clear the exception log, follow these steps:</a:t>
            </a:r>
          </a:p>
          <a:p>
            <a:pPr marL="224325" indent="-224325">
              <a:buFont typeface="+mj-lt"/>
              <a:buAutoNum type="arabicPeriod"/>
            </a:pPr>
            <a:r>
              <a:rPr lang="en-US" dirty="0"/>
              <a:t>Click </a:t>
            </a:r>
            <a:r>
              <a:rPr lang="en-US" b="1" dirty="0"/>
              <a:t>System administration &gt; Periodic &gt; Services and Application Integration Framework &gt; Exceptions</a:t>
            </a:r>
            <a:r>
              <a:rPr lang="en-US" dirty="0"/>
              <a:t>. </a:t>
            </a:r>
          </a:p>
        </p:txBody>
      </p:sp>
    </p:spTree>
    <p:extLst>
      <p:ext uri="{BB962C8B-B14F-4D97-AF65-F5344CB8AC3E}">
        <p14:creationId xmlns:p14="http://schemas.microsoft.com/office/powerpoint/2010/main" val="2197305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4325" indent="-224325">
              <a:buFont typeface="+mj-lt"/>
              <a:buAutoNum type="arabicPeriod"/>
            </a:pPr>
            <a:r>
              <a:rPr lang="en-US" dirty="0"/>
              <a:t>On the </a:t>
            </a:r>
            <a:r>
              <a:rPr lang="en-US" b="1" dirty="0"/>
              <a:t>Overview</a:t>
            </a:r>
            <a:r>
              <a:rPr lang="en-US" dirty="0"/>
              <a:t> tab, select an exception record. </a:t>
            </a:r>
          </a:p>
          <a:p>
            <a:pPr marL="224325" indent="-224325">
              <a:buFont typeface="+mj-lt"/>
              <a:buAutoNum type="arabicPeriod"/>
            </a:pPr>
            <a:r>
              <a:rPr lang="en-US" dirty="0"/>
              <a:t>Press </a:t>
            </a:r>
            <a:r>
              <a:rPr lang="en-US" b="1" dirty="0"/>
              <a:t>ALT+F9</a:t>
            </a:r>
            <a:r>
              <a:rPr lang="en-US" dirty="0"/>
              <a:t> to delete the exception record from the system.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34</a:t>
            </a:fld>
            <a:endParaRPr lang="en-US" dirty="0"/>
          </a:p>
        </p:txBody>
      </p:sp>
      <p:sp>
        <p:nvSpPr>
          <p:cNvPr id="2" name="Rectangle 1"/>
          <p:cNvSpPr/>
          <p:nvPr/>
        </p:nvSpPr>
        <p:spPr>
          <a:xfrm>
            <a:off x="901700" y="94138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a:solidFill>
                  <a:srgbClr val="000000"/>
                </a:solidFill>
              </a:rPr>
              <a:t>You can use the SHIFT and CTRL keys or the grid check boxes to select multiple records in the exception log grid</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1057190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dirty="0"/>
              <a:t>For adapter-based exchanges, you use the Microsoft Dynamics AX batch functionality to start and stop the operation of the following four AIF services: </a:t>
            </a:r>
          </a:p>
          <a:p>
            <a:pPr marL="224325" indent="-224325">
              <a:buFont typeface="Arial" panose="020B0604020202020204" pitchFamily="34" charset="0"/>
              <a:buChar char="•"/>
            </a:pPr>
            <a:r>
              <a:rPr lang="en-US" b="1" dirty="0" err="1"/>
              <a:t>AIFGatewayReceiveService</a:t>
            </a:r>
            <a:r>
              <a:rPr lang="en-US" dirty="0"/>
              <a:t> – This service communicates with the adapters, receives messages from their external source locations, and puts them into the gateway queue to wait for processing. </a:t>
            </a:r>
          </a:p>
          <a:p>
            <a:pPr marL="224325" indent="-224325">
              <a:buFont typeface="Arial" panose="020B0604020202020204" pitchFamily="34" charset="0"/>
              <a:buChar char="•"/>
            </a:pPr>
            <a:r>
              <a:rPr lang="en-US" b="1" dirty="0" err="1"/>
              <a:t>AIFInboundProcessingService</a:t>
            </a:r>
            <a:r>
              <a:rPr lang="en-US" dirty="0"/>
              <a:t> – This service takes incoming messages from the gateway queue and then processes the documents according to the rules that are specified by the inbound port. </a:t>
            </a:r>
          </a:p>
          <a:p>
            <a:pPr marL="224325" indent="-224325">
              <a:buFont typeface="Arial" panose="020B0604020202020204" pitchFamily="34" charset="0"/>
              <a:buChar char="•"/>
            </a:pPr>
            <a:r>
              <a:rPr lang="en-US" b="1" dirty="0" err="1"/>
              <a:t>AIFOutboundProcessingService</a:t>
            </a:r>
            <a:r>
              <a:rPr lang="en-US" dirty="0"/>
              <a:t> – This service processes an outbound document according to the rules that are specified by the integration port and then adds the envelope XML code to create a fully-formed AIF message. The service then places the message into the gateway queue to send. </a:t>
            </a:r>
          </a:p>
          <a:p>
            <a:pPr marL="224325" indent="-224325">
              <a:buFont typeface="Arial" panose="020B0604020202020204" pitchFamily="34" charset="0"/>
              <a:buChar char="•"/>
            </a:pPr>
            <a:r>
              <a:rPr lang="en-US" b="1" dirty="0" err="1"/>
              <a:t>AIFGatewaySendService</a:t>
            </a:r>
            <a:r>
              <a:rPr lang="en-US" dirty="0"/>
              <a:t> – This service sends the messages to the correct external destinations. </a:t>
            </a:r>
          </a:p>
          <a:p>
            <a:pPr defTabSz="897301">
              <a:spcBef>
                <a:spcPts val="294"/>
              </a:spcBef>
              <a:spcAft>
                <a:spcPts val="589"/>
              </a:spcAft>
              <a:defRPr/>
            </a:pPr>
            <a:r>
              <a:rPr lang="en-US" dirty="0"/>
              <a:t>These services move messages into and out of the document processing queues. You might need to start and stop these services to troubleshoot any issues or to change the batch job settings such as recurrence. </a:t>
            </a:r>
          </a:p>
        </p:txBody>
      </p:sp>
    </p:spTree>
    <p:extLst>
      <p:ext uri="{BB962C8B-B14F-4D97-AF65-F5344CB8AC3E}">
        <p14:creationId xmlns:p14="http://schemas.microsoft.com/office/powerpoint/2010/main" val="2745873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dirty="0"/>
              <a:t>Microsoft Dynamics AX 2012 uses integration ports to manage integration scenarios in the services and AIF. To move service configurations from test environments to production environments, you must meet specific prerequisites and complete the following tasks:</a:t>
            </a:r>
          </a:p>
          <a:p>
            <a:pPr marL="168244" indent="-168244">
              <a:buFont typeface="Arial" pitchFamily="34" charset="0"/>
              <a:buChar char="•"/>
            </a:pPr>
            <a:r>
              <a:rPr lang="en-US" dirty="0"/>
              <a:t>Export the service metadata from the source environment, which is the test environment. This metadata includes AOT code, service details, and so on</a:t>
            </a:r>
          </a:p>
          <a:p>
            <a:pPr marL="168244" indent="-168244">
              <a:buFont typeface="Arial" pitchFamily="34" charset="0"/>
              <a:buChar char="•"/>
            </a:pPr>
            <a:r>
              <a:rPr lang="en-US" dirty="0"/>
              <a:t>Export data about integration ports from the source environment. The data is exported as a .</a:t>
            </a:r>
            <a:r>
              <a:rPr lang="en-US" dirty="0" err="1"/>
              <a:t>dat</a:t>
            </a:r>
            <a:r>
              <a:rPr lang="en-US" dirty="0"/>
              <a:t> file</a:t>
            </a:r>
          </a:p>
          <a:p>
            <a:pPr marL="168244" indent="-168244">
              <a:buFont typeface="Arial" pitchFamily="34" charset="0"/>
              <a:buChar char="•"/>
            </a:pPr>
            <a:r>
              <a:rPr lang="en-US" dirty="0"/>
              <a:t>Import the exported metadata into the destination environment, which is the production environment</a:t>
            </a:r>
          </a:p>
          <a:p>
            <a:pPr marL="168244" indent="-168244">
              <a:buFont typeface="Arial" pitchFamily="34" charset="0"/>
              <a:buChar char="•"/>
            </a:pPr>
            <a:r>
              <a:rPr lang="en-US" dirty="0"/>
              <a:t>Import the integration port data into the destination environment</a:t>
            </a:r>
          </a:p>
          <a:p>
            <a:r>
              <a:rPr lang="en-US" b="1" dirty="0"/>
              <a:t>Prerequisites</a:t>
            </a:r>
          </a:p>
          <a:p>
            <a:r>
              <a:rPr lang="en-US" dirty="0"/>
              <a:t>Before you migrate from a test environment to a production environment, ensure that you meet the following prerequisites:</a:t>
            </a:r>
          </a:p>
          <a:p>
            <a:pPr lvl="0"/>
            <a:r>
              <a:rPr lang="en-US" dirty="0"/>
              <a:t>For file-based integrations, the account for the AOS must have read/write permissions for the file share. The file share must not be an administrative share, such as shares that contain a dollar sign ($). </a:t>
            </a:r>
          </a:p>
          <a:p>
            <a:pPr lvl="0"/>
            <a:r>
              <a:rPr lang="en-US" dirty="0"/>
              <a:t>The user who is importing the port configurations into the destination environment must have privileges as an AIF administrator.</a:t>
            </a:r>
          </a:p>
          <a:p>
            <a:endParaRPr lang="en-US" dirty="0"/>
          </a:p>
        </p:txBody>
      </p:sp>
      <p:sp>
        <p:nvSpPr>
          <p:cNvPr id="2" name="Rectangle 1"/>
          <p:cNvSpPr/>
          <p:nvPr/>
        </p:nvSpPr>
        <p:spPr>
          <a:xfrm>
            <a:off x="901700" y="782986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Important: </a:t>
            </a:r>
            <a:r>
              <a:rPr lang="en-IN" sz="1100" dirty="0">
                <a:solidFill>
                  <a:srgbClr val="000000"/>
                </a:solidFill>
              </a:rPr>
              <a:t>To import port configurations, the user must have the Maintain services &amp; integrations privilege. </a:t>
            </a:r>
          </a:p>
        </p:txBody>
      </p:sp>
    </p:spTree>
    <p:extLst>
      <p:ext uri="{BB962C8B-B14F-4D97-AF65-F5344CB8AC3E}">
        <p14:creationId xmlns:p14="http://schemas.microsoft.com/office/powerpoint/2010/main" val="385943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4033309"/>
            <a:ext cx="5080000" cy="234102"/>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t"/>
          <a:lstStyle/>
          <a:p>
            <a:r>
              <a:rPr lang="en-IN" sz="800" dirty="0" err="1">
                <a:solidFill>
                  <a:srgbClr val="000000"/>
                </a:solidFill>
                <a:latin typeface="Lucida Sans Typewriter"/>
              </a:rPr>
              <a:t>AxUtil</a:t>
            </a:r>
            <a:r>
              <a:rPr lang="en-IN" sz="800" dirty="0">
                <a:solidFill>
                  <a:srgbClr val="000000"/>
                </a:solidFill>
                <a:latin typeface="Lucida Sans Typewriter"/>
              </a:rPr>
              <a:t> </a:t>
            </a:r>
            <a:r>
              <a:rPr lang="en-IN" sz="800" dirty="0" err="1">
                <a:solidFill>
                  <a:srgbClr val="000000"/>
                </a:solidFill>
                <a:latin typeface="Lucida Sans Typewriter"/>
              </a:rPr>
              <a:t>exportstore</a:t>
            </a:r>
            <a:r>
              <a:rPr lang="en-IN" sz="800" dirty="0">
                <a:solidFill>
                  <a:srgbClr val="000000"/>
                </a:solidFill>
                <a:latin typeface="Lucida Sans Typewriter"/>
              </a:rPr>
              <a:t> –file:&lt;file&gt; -s:&lt;DB server&gt; -</a:t>
            </a:r>
            <a:r>
              <a:rPr lang="en-IN" sz="800" dirty="0" err="1">
                <a:solidFill>
                  <a:srgbClr val="000000"/>
                </a:solidFill>
                <a:latin typeface="Lucida Sans Typewriter"/>
              </a:rPr>
              <a:t>db</a:t>
            </a:r>
            <a:r>
              <a:rPr lang="en-IN" sz="800" dirty="0">
                <a:solidFill>
                  <a:srgbClr val="000000"/>
                </a:solidFill>
                <a:latin typeface="Lucida Sans Typewriter"/>
              </a:rPr>
              <a:t>:&lt;DB name&gt; -verbose</a:t>
            </a:r>
          </a:p>
        </p:txBody>
      </p:sp>
    </p:spTree>
    <p:extLst>
      <p:ext uri="{BB962C8B-B14F-4D97-AF65-F5344CB8AC3E}">
        <p14:creationId xmlns:p14="http://schemas.microsoft.com/office/powerpoint/2010/main" val="164955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lstStyle/>
          <a:p>
            <a:r>
              <a:rPr lang="en-US" b="1" dirty="0"/>
              <a:t>Prerequisites</a:t>
            </a:r>
          </a:p>
          <a:p>
            <a:r>
              <a:rPr lang="en-US" dirty="0"/>
              <a:t>Before you migrate from a test environment to a production environment, ensure that you meet the following prerequisites: </a:t>
            </a:r>
          </a:p>
          <a:p>
            <a:pPr lvl="0"/>
            <a:r>
              <a:rPr lang="en-US" dirty="0"/>
              <a:t>For file-based integrations, the account for the AOS must have read/write permissions for the file share.  The file share must not be an administrative share, such as shares that contain a dollar sign ($). </a:t>
            </a:r>
          </a:p>
          <a:p>
            <a:pPr lvl="0"/>
            <a:endParaRPr lang="en-US" dirty="0" smtClean="0"/>
          </a:p>
          <a:p>
            <a:pPr lvl="0"/>
            <a:endParaRPr lang="en-US" dirty="0"/>
          </a:p>
          <a:p>
            <a:pPr lvl="0"/>
            <a:endParaRPr lang="en-US" dirty="0" smtClean="0"/>
          </a:p>
          <a:p>
            <a:pPr lvl="0"/>
            <a:r>
              <a:rPr lang="en-US" dirty="0" smtClean="0"/>
              <a:t>The </a:t>
            </a:r>
            <a:r>
              <a:rPr lang="en-US" dirty="0"/>
              <a:t>user who is importing the port configurations into the destination environment must have privileges as an AIF administrator.  </a:t>
            </a:r>
          </a:p>
          <a:p>
            <a:pPr lvl="0"/>
            <a:endParaRPr lang="en-US" dirty="0" smtClean="0"/>
          </a:p>
          <a:p>
            <a:pPr lvl="0"/>
            <a:endParaRPr lang="en-US" dirty="0"/>
          </a:p>
          <a:p>
            <a:pPr lvl="0"/>
            <a:r>
              <a:rPr lang="en-US" dirty="0" smtClean="0"/>
              <a:t>All </a:t>
            </a:r>
            <a:r>
              <a:rPr lang="en-US" dirty="0"/>
              <a:t>customizations must first be added to the source environment, and the application must compile without errors. </a:t>
            </a:r>
          </a:p>
          <a:p>
            <a:pPr lvl="0"/>
            <a:r>
              <a:rPr lang="en-US" dirty="0"/>
              <a:t>All ports must be activated and tested.  For ports that are based on </a:t>
            </a:r>
            <a:r>
              <a:rPr lang="en-US" dirty="0" err="1"/>
              <a:t>NetTCP</a:t>
            </a:r>
            <a:r>
              <a:rPr lang="en-US" dirty="0"/>
              <a:t> and HTTP, the WSDL must be published, and a client must be able to invoke the service through service calls.  For ports that are based on file system adapters and MSMQ adapters, the corresponding scenario must be tested.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2" name="Rectangle 1"/>
          <p:cNvSpPr/>
          <p:nvPr/>
        </p:nvSpPr>
        <p:spPr>
          <a:xfrm>
            <a:off x="901700" y="516318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Tip: </a:t>
            </a:r>
            <a:r>
              <a:rPr lang="en-IN" sz="1100" dirty="0">
                <a:solidFill>
                  <a:srgbClr val="000000"/>
                </a:solidFill>
              </a:rPr>
              <a:t>During export, you may receive the following message: "Table </a:t>
            </a:r>
            <a:r>
              <a:rPr lang="en-IN" sz="1100" dirty="0" err="1">
                <a:solidFill>
                  <a:srgbClr val="000000"/>
                </a:solidFill>
              </a:rPr>
              <a:t>DirPartyCollection</a:t>
            </a:r>
            <a:r>
              <a:rPr lang="en-IN" sz="1100" dirty="0">
                <a:solidFill>
                  <a:srgbClr val="000000"/>
                </a:solidFill>
              </a:rPr>
              <a:t> was not found." If you receive this message, add export criteria, described in Step 3, of the "Export the Integration Port Data" procedure, to export only new and customized ports. </a:t>
            </a:r>
          </a:p>
        </p:txBody>
      </p:sp>
      <p:sp>
        <p:nvSpPr>
          <p:cNvPr id="3" name="Rectangle 2"/>
          <p:cNvSpPr/>
          <p:nvPr/>
        </p:nvSpPr>
        <p:spPr>
          <a:xfrm>
            <a:off x="901700" y="6512652"/>
            <a:ext cx="5080000" cy="446856"/>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Important:</a:t>
            </a:r>
            <a:r>
              <a:rPr lang="en-IN" sz="1100" dirty="0" smtClean="0">
                <a:solidFill>
                  <a:srgbClr val="000000"/>
                </a:solidFill>
              </a:rPr>
              <a:t> </a:t>
            </a:r>
            <a:r>
              <a:rPr lang="en-IN" sz="1100" dirty="0">
                <a:solidFill>
                  <a:srgbClr val="000000"/>
                </a:solidFill>
              </a:rPr>
              <a:t>To import port configurations, the user must have the </a:t>
            </a:r>
            <a:r>
              <a:rPr lang="en-IN" sz="1100" b="1" dirty="0">
                <a:solidFill>
                  <a:srgbClr val="000000"/>
                </a:solidFill>
              </a:rPr>
              <a:t>Maintain services &amp; integrations </a:t>
            </a:r>
            <a:r>
              <a:rPr lang="en-IN" sz="1100" dirty="0">
                <a:solidFill>
                  <a:srgbClr val="000000"/>
                </a:solidFill>
              </a:rPr>
              <a:t>privilege</a:t>
            </a:r>
            <a:r>
              <a:rPr lang="en-IN" sz="1100" dirty="0" smtClean="0">
                <a:solidFill>
                  <a:srgbClr val="000000"/>
                </a:solidFill>
              </a:rPr>
              <a:t>.</a:t>
            </a:r>
            <a:endParaRPr lang="en-IN" sz="1100" dirty="0">
              <a:solidFill>
                <a:srgbClr val="000000"/>
              </a:solidFill>
            </a:endParaRPr>
          </a:p>
        </p:txBody>
      </p:sp>
      <p:sp>
        <p:nvSpPr>
          <p:cNvPr id="6" name="Rectangle 5"/>
          <p:cNvSpPr/>
          <p:nvPr/>
        </p:nvSpPr>
        <p:spPr>
          <a:xfrm>
            <a:off x="901700" y="8209069"/>
            <a:ext cx="5080000" cy="234102"/>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t"/>
          <a:lstStyle/>
          <a:p>
            <a:r>
              <a:rPr lang="en-IN" sz="800" dirty="0" err="1">
                <a:solidFill>
                  <a:srgbClr val="000000"/>
                </a:solidFill>
                <a:latin typeface="Lucida Sans Typewriter"/>
              </a:rPr>
              <a:t>AxUtil</a:t>
            </a:r>
            <a:r>
              <a:rPr lang="en-IN" sz="800" dirty="0">
                <a:solidFill>
                  <a:srgbClr val="000000"/>
                </a:solidFill>
                <a:latin typeface="Lucida Sans Typewriter"/>
              </a:rPr>
              <a:t> </a:t>
            </a:r>
            <a:r>
              <a:rPr lang="en-IN" sz="800" dirty="0" err="1">
                <a:solidFill>
                  <a:srgbClr val="000000"/>
                </a:solidFill>
                <a:latin typeface="Lucida Sans Typewriter"/>
              </a:rPr>
              <a:t>importstore</a:t>
            </a:r>
            <a:r>
              <a:rPr lang="en-IN" sz="800" dirty="0">
                <a:solidFill>
                  <a:srgbClr val="000000"/>
                </a:solidFill>
                <a:latin typeface="Lucida Sans Typewriter"/>
              </a:rPr>
              <a:t> –file:&lt;file&gt; -s:&lt;DB server&gt; -</a:t>
            </a:r>
            <a:r>
              <a:rPr lang="en-IN" sz="800" dirty="0" err="1">
                <a:solidFill>
                  <a:srgbClr val="000000"/>
                </a:solidFill>
                <a:latin typeface="Lucida Sans Typewriter"/>
              </a:rPr>
              <a:t>db</a:t>
            </a:r>
            <a:r>
              <a:rPr lang="en-IN" sz="800" dirty="0">
                <a:solidFill>
                  <a:srgbClr val="000000"/>
                </a:solidFill>
                <a:latin typeface="Lucida Sans Typewriter"/>
              </a:rPr>
              <a:t>:&lt;DB name&gt; -verbose </a:t>
            </a:r>
          </a:p>
        </p:txBody>
      </p:sp>
    </p:spTree>
    <p:extLst>
      <p:ext uri="{BB962C8B-B14F-4D97-AF65-F5344CB8AC3E}">
        <p14:creationId xmlns:p14="http://schemas.microsoft.com/office/powerpoint/2010/main" val="1917430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39</a:t>
            </a:fld>
            <a:endParaRPr lang="en-US" dirty="0"/>
          </a:p>
        </p:txBody>
      </p:sp>
      <p:sp>
        <p:nvSpPr>
          <p:cNvPr id="2" name="Rectangle 1"/>
          <p:cNvSpPr/>
          <p:nvPr/>
        </p:nvSpPr>
        <p:spPr>
          <a:xfrm>
            <a:off x="901700" y="43878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You can customize Microsoft Dynamics AX by adding a service group in the AOT. A service group is listed as a basic port in the Inbound ports form. If you added a service group in the source environment, and set the </a:t>
            </a:r>
            <a:r>
              <a:rPr lang="en-IN" sz="1100" dirty="0" err="1">
                <a:solidFill>
                  <a:srgbClr val="000000"/>
                </a:solidFill>
              </a:rPr>
              <a:t>AutoDeploy</a:t>
            </a:r>
            <a:r>
              <a:rPr lang="en-IN" sz="1100" dirty="0">
                <a:solidFill>
                  <a:srgbClr val="000000"/>
                </a:solidFill>
              </a:rPr>
              <a:t> property of the service group to "Yes," now the basic port is active in the destination environment</a:t>
            </a:r>
            <a:r>
              <a:rPr lang="en-IN" sz="1100" dirty="0" smtClean="0">
                <a:solidFill>
                  <a:srgbClr val="000000"/>
                </a:solidFill>
              </a:rPr>
              <a:t>.</a:t>
            </a:r>
            <a:endParaRPr lang="en-IN" sz="1100" dirty="0">
              <a:solidFill>
                <a:srgbClr val="000000"/>
              </a:solidFill>
            </a:endParaRPr>
          </a:p>
        </p:txBody>
      </p:sp>
      <p:sp>
        <p:nvSpPr>
          <p:cNvPr id="5" name="Rectangle 4"/>
          <p:cNvSpPr/>
          <p:nvPr/>
        </p:nvSpPr>
        <p:spPr>
          <a:xfrm>
            <a:off x="901700" y="136810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a:t>
            </a:r>
            <a:r>
              <a:rPr lang="en-IN" sz="1100" dirty="0">
                <a:solidFill>
                  <a:srgbClr val="000000"/>
                </a:solidFill>
              </a:rPr>
              <a:t> This process will need to be complete once for each file that was exported in the Procedure: Export the Integration Port Data.</a:t>
            </a:r>
          </a:p>
        </p:txBody>
      </p:sp>
    </p:spTree>
    <p:extLst>
      <p:ext uri="{BB962C8B-B14F-4D97-AF65-F5344CB8AC3E}">
        <p14:creationId xmlns:p14="http://schemas.microsoft.com/office/powerpoint/2010/main" val="48730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532718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b="1" dirty="0"/>
              <a:t>Procedure: Export the Service Metadata</a:t>
            </a:r>
          </a:p>
          <a:p>
            <a:r>
              <a:rPr lang="en-US" dirty="0"/>
              <a:t>In the source environment, you export the service metadata that you want to move into the destination environment.</a:t>
            </a:r>
          </a:p>
          <a:p>
            <a:pPr marL="224325" indent="-224325">
              <a:buFont typeface="+mj-lt"/>
              <a:buAutoNum type="arabicPeriod"/>
            </a:pPr>
            <a:r>
              <a:rPr lang="en-US" dirty="0"/>
              <a:t>Use the Export-</a:t>
            </a:r>
            <a:r>
              <a:rPr lang="en-US" dirty="0" err="1"/>
              <a:t>AXModelStore</a:t>
            </a:r>
            <a:r>
              <a:rPr lang="en-US" dirty="0"/>
              <a:t> or Export-</a:t>
            </a:r>
            <a:r>
              <a:rPr lang="en-US" dirty="0" err="1"/>
              <a:t>AXModel</a:t>
            </a:r>
            <a:r>
              <a:rPr lang="en-US" dirty="0"/>
              <a:t> PowerShell command as discussed in chapter 3 to export the necessary metadata</a:t>
            </a:r>
            <a:r>
              <a:rPr lang="en-US" dirty="0" smtClean="0"/>
              <a:t>.</a:t>
            </a:r>
            <a:endParaRPr lang="en-US" b="1" dirty="0"/>
          </a:p>
          <a:p>
            <a:pPr marL="224325" indent="-224325">
              <a:buFont typeface="+mj-lt"/>
              <a:buAutoNum type="arabicPeriod"/>
            </a:pPr>
            <a:r>
              <a:rPr lang="en-US" b="1" dirty="0"/>
              <a:t>Procedure: Export the Integration Port Data</a:t>
            </a:r>
            <a:br>
              <a:rPr lang="en-US" b="1" dirty="0"/>
            </a:br>
            <a:r>
              <a:rPr lang="en-US" dirty="0"/>
              <a:t>Create a new definition group for exports. Click </a:t>
            </a:r>
            <a:r>
              <a:rPr lang="en-US" b="1" dirty="0"/>
              <a:t>System administration </a:t>
            </a:r>
            <a:r>
              <a:rPr lang="en-US" dirty="0"/>
              <a:t>&gt;</a:t>
            </a:r>
            <a:r>
              <a:rPr lang="en-US" b="1" dirty="0"/>
              <a:t> Common </a:t>
            </a:r>
            <a:r>
              <a:rPr lang="en-US" dirty="0"/>
              <a:t>&gt;</a:t>
            </a:r>
            <a:r>
              <a:rPr lang="en-US" b="1" dirty="0"/>
              <a:t> Data export/import</a:t>
            </a:r>
            <a:r>
              <a:rPr lang="en-US" dirty="0"/>
              <a:t> &gt;</a:t>
            </a:r>
            <a:r>
              <a:rPr lang="en-US" b="1" dirty="0"/>
              <a:t> Definition groups</a:t>
            </a:r>
            <a:r>
              <a:rPr lang="en-US" dirty="0"/>
              <a:t>. </a:t>
            </a:r>
          </a:p>
          <a:p>
            <a:pPr marL="224325" indent="-224325">
              <a:buFont typeface="+mj-lt"/>
              <a:buAutoNum type="arabicPeriod"/>
            </a:pPr>
            <a:r>
              <a:rPr lang="en-US" dirty="0"/>
              <a:t>Click </a:t>
            </a:r>
            <a:r>
              <a:rPr lang="en-US" b="1" dirty="0"/>
              <a:t>New</a:t>
            </a:r>
            <a:r>
              <a:rPr lang="en-US" dirty="0"/>
              <a:t>. </a:t>
            </a:r>
          </a:p>
          <a:p>
            <a:pPr marL="224325" indent="-224325">
              <a:buFont typeface="+mj-lt"/>
              <a:buAutoNum type="arabicPeriod"/>
            </a:pPr>
            <a:r>
              <a:rPr lang="en-US" dirty="0"/>
              <a:t>Enter a unique name for the group into the </a:t>
            </a:r>
            <a:r>
              <a:rPr lang="en-US" b="1" dirty="0"/>
              <a:t>Definition group</a:t>
            </a:r>
            <a:r>
              <a:rPr lang="en-US" dirty="0"/>
              <a:t> field.</a:t>
            </a:r>
          </a:p>
          <a:p>
            <a:pPr marL="224325" indent="-224325">
              <a:buFont typeface="+mj-lt"/>
              <a:buAutoNum type="arabicPeriod"/>
            </a:pPr>
            <a:r>
              <a:rPr lang="en-US" dirty="0"/>
              <a:t>Optionally enter a description. </a:t>
            </a:r>
          </a:p>
          <a:p>
            <a:pPr marL="224325" indent="-224325">
              <a:buFont typeface="+mj-lt"/>
              <a:buAutoNum type="arabicPeriod"/>
            </a:pPr>
            <a:r>
              <a:rPr lang="en-US" dirty="0"/>
              <a:t>Click the </a:t>
            </a:r>
            <a:r>
              <a:rPr lang="en-US" b="1" dirty="0"/>
              <a:t>Options</a:t>
            </a:r>
            <a:r>
              <a:rPr lang="en-US" dirty="0"/>
              <a:t> tab and clear all the check boxes. </a:t>
            </a:r>
          </a:p>
          <a:p>
            <a:pPr marL="224325" indent="-224325">
              <a:buFont typeface="+mj-lt"/>
              <a:buAutoNum type="arabicPeriod"/>
            </a:pPr>
            <a:r>
              <a:rPr lang="en-US" dirty="0"/>
              <a:t>Click the </a:t>
            </a:r>
            <a:r>
              <a:rPr lang="en-US" b="1" dirty="0"/>
              <a:t>Include table groups</a:t>
            </a:r>
            <a:r>
              <a:rPr lang="en-US" dirty="0"/>
              <a:t> tab and clear all the check boxes. </a:t>
            </a:r>
          </a:p>
          <a:p>
            <a:pPr marL="224325" indent="-224325">
              <a:buFont typeface="+mj-lt"/>
              <a:buAutoNum type="arabicPeriod"/>
            </a:pPr>
            <a:r>
              <a:rPr lang="en-US" dirty="0"/>
              <a:t>Click </a:t>
            </a:r>
            <a:r>
              <a:rPr lang="en-US" b="1" dirty="0"/>
              <a:t>OK</a:t>
            </a:r>
            <a:r>
              <a:rPr lang="en-US" dirty="0"/>
              <a:t>.</a:t>
            </a:r>
          </a:p>
          <a:p>
            <a:pPr marL="224325" indent="-224325">
              <a:buFont typeface="+mj-lt"/>
              <a:buAutoNum type="arabicPeriod"/>
            </a:pPr>
            <a:r>
              <a:rPr lang="en-US" dirty="0"/>
              <a:t>Select tables for the definition group by clicking </a:t>
            </a:r>
            <a:r>
              <a:rPr lang="en-US" b="1" dirty="0"/>
              <a:t>Select tables</a:t>
            </a:r>
            <a:r>
              <a:rPr lang="en-US" dirty="0"/>
              <a:t>. </a:t>
            </a:r>
          </a:p>
          <a:p>
            <a:pPr marL="224325" indent="-224325">
              <a:buFont typeface="+mj-lt"/>
              <a:buAutoNum type="arabicPeriod"/>
            </a:pPr>
            <a:r>
              <a:rPr lang="en-US" dirty="0"/>
              <a:t>Click </a:t>
            </a:r>
            <a:r>
              <a:rPr lang="en-US" b="1" dirty="0"/>
              <a:t>Add</a:t>
            </a:r>
            <a:r>
              <a:rPr lang="en-US" dirty="0"/>
              <a:t>, and then for inbound ports, select </a:t>
            </a:r>
            <a:r>
              <a:rPr lang="en-US" b="1" dirty="0" err="1"/>
              <a:t>AifInboundPort</a:t>
            </a:r>
            <a:r>
              <a:rPr lang="en-US" b="1" dirty="0"/>
              <a:t> </a:t>
            </a:r>
            <a:r>
              <a:rPr lang="en-US" dirty="0"/>
              <a:t>in the </a:t>
            </a:r>
            <a:r>
              <a:rPr lang="en-US" b="1" dirty="0"/>
              <a:t>Name of table</a:t>
            </a:r>
            <a:r>
              <a:rPr lang="en-US" dirty="0"/>
              <a:t> field. </a:t>
            </a:r>
          </a:p>
          <a:p>
            <a:pPr marL="224325" indent="-224325">
              <a:buFont typeface="+mj-lt"/>
              <a:buAutoNum type="arabicPeriod"/>
            </a:pPr>
            <a:r>
              <a:rPr lang="en-US" dirty="0"/>
              <a:t>Select </a:t>
            </a:r>
            <a:r>
              <a:rPr lang="en-US" b="1" dirty="0"/>
              <a:t>Include document references</a:t>
            </a:r>
            <a:r>
              <a:rPr lang="en-US" dirty="0"/>
              <a:t> and </a:t>
            </a:r>
            <a:r>
              <a:rPr lang="en-US" b="1" dirty="0"/>
              <a:t>Specify related tables</a:t>
            </a:r>
            <a:r>
              <a:rPr lang="en-US" dirty="0"/>
              <a:t> check boxes.  </a:t>
            </a:r>
          </a:p>
          <a:p>
            <a:pPr marL="224325" indent="-224325">
              <a:buFont typeface="+mj-lt"/>
              <a:buAutoNum type="arabicPeriod"/>
            </a:pPr>
            <a:r>
              <a:rPr lang="en-US" dirty="0"/>
              <a:t>Click the </a:t>
            </a:r>
            <a:r>
              <a:rPr lang="en-US" b="1" dirty="0"/>
              <a:t>Select related tables</a:t>
            </a:r>
            <a:r>
              <a:rPr lang="en-US" dirty="0"/>
              <a:t> button. On the </a:t>
            </a:r>
            <a:r>
              <a:rPr lang="en-US" b="1" dirty="0"/>
              <a:t>Select related tables </a:t>
            </a:r>
            <a:r>
              <a:rPr lang="en-US" dirty="0"/>
              <a:t>form, select the desired related tables to include and then click </a:t>
            </a:r>
            <a:r>
              <a:rPr lang="en-US" b="1" dirty="0"/>
              <a:t>Close</a:t>
            </a:r>
            <a:r>
              <a:rPr lang="en-US" dirty="0" smtClean="0"/>
              <a:t>.</a:t>
            </a:r>
            <a:br>
              <a:rPr lang="en-US" dirty="0" smtClean="0"/>
            </a:br>
            <a:r>
              <a:rPr lang="en-US" b="1" dirty="0" smtClean="0"/>
              <a:t> </a:t>
            </a:r>
            <a:endParaRPr lang="en-US" dirty="0" smtClean="0"/>
          </a:p>
          <a:p>
            <a:endParaRPr lang="en-US" dirty="0"/>
          </a:p>
          <a:p>
            <a:endParaRPr lang="en-US" dirty="0"/>
          </a:p>
        </p:txBody>
      </p:sp>
    </p:spTree>
    <p:extLst>
      <p:ext uri="{BB962C8B-B14F-4D97-AF65-F5344CB8AC3E}">
        <p14:creationId xmlns:p14="http://schemas.microsoft.com/office/powerpoint/2010/main" val="158701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13"/>
            </a:pPr>
            <a:r>
              <a:rPr lang="en-US" dirty="0"/>
              <a:t>Optionally, add export criteria by selecting the </a:t>
            </a:r>
            <a:r>
              <a:rPr lang="en-US" b="1" dirty="0"/>
              <a:t>Apply criteria</a:t>
            </a:r>
            <a:r>
              <a:rPr lang="en-US" dirty="0"/>
              <a:t> check box, and then click </a:t>
            </a:r>
            <a:r>
              <a:rPr lang="en-US" b="1" dirty="0"/>
              <a:t>Export criteria</a:t>
            </a:r>
            <a:r>
              <a:rPr lang="en-US" dirty="0"/>
              <a:t>. Enter the desired filter criteria and then click </a:t>
            </a:r>
            <a:r>
              <a:rPr lang="en-US" b="1" dirty="0"/>
              <a:t>OK</a:t>
            </a:r>
            <a:r>
              <a:rPr lang="en-US" dirty="0"/>
              <a:t>. </a:t>
            </a:r>
          </a:p>
          <a:p>
            <a:pPr marL="228600" indent="-228600">
              <a:buFont typeface="+mj-lt"/>
              <a:buAutoNum type="arabicPeriod" startAt="13"/>
            </a:pPr>
            <a:r>
              <a:rPr lang="en-US" dirty="0"/>
              <a:t>Close the </a:t>
            </a:r>
            <a:r>
              <a:rPr lang="en-US" b="1" dirty="0"/>
              <a:t>Select tables</a:t>
            </a:r>
            <a:r>
              <a:rPr lang="en-US" dirty="0"/>
              <a:t> form.</a:t>
            </a:r>
          </a:p>
          <a:p>
            <a:pPr marL="228600" indent="-228600">
              <a:buFont typeface="+mj-lt"/>
              <a:buAutoNum type="arabicPeriod" startAt="13"/>
            </a:pPr>
            <a:r>
              <a:rPr lang="en-US" dirty="0"/>
              <a:t>Export the data to a local or network file share by clicking </a:t>
            </a:r>
            <a:r>
              <a:rPr lang="en-US" b="1" dirty="0"/>
              <a:t>Export to</a:t>
            </a:r>
            <a:r>
              <a:rPr lang="en-US" dirty="0"/>
              <a:t> on the </a:t>
            </a:r>
            <a:r>
              <a:rPr lang="en-US" b="1" dirty="0"/>
              <a:t>Definition groups</a:t>
            </a:r>
            <a:r>
              <a:rPr lang="en-US" dirty="0"/>
              <a:t> form. Select the file name and path, and then select the file type. Click </a:t>
            </a:r>
            <a:r>
              <a:rPr lang="en-US" b="1" dirty="0"/>
              <a:t>OK</a:t>
            </a:r>
            <a:r>
              <a:rPr lang="en-US" dirty="0"/>
              <a:t> to export the data to the file specified. </a:t>
            </a:r>
          </a:p>
          <a:p>
            <a:pPr marL="228600" indent="-228600">
              <a:buFont typeface="+mj-lt"/>
              <a:buAutoNum type="arabicPeriod" startAt="13"/>
            </a:pPr>
            <a:r>
              <a:rPr lang="en-US" dirty="0"/>
              <a:t>Close the </a:t>
            </a:r>
            <a:r>
              <a:rPr lang="en-US" b="1" dirty="0"/>
              <a:t>Definition group</a:t>
            </a:r>
            <a:r>
              <a:rPr lang="en-US" dirty="0"/>
              <a:t> form. </a:t>
            </a:r>
          </a:p>
          <a:p>
            <a:pPr marL="228600" indent="-228600">
              <a:buFont typeface="+mj-lt"/>
              <a:buAutoNum type="arabicPeriod" startAt="13"/>
            </a:pPr>
            <a:r>
              <a:rPr lang="en-US" dirty="0"/>
              <a:t>Repeat steps 1 through 4 using </a:t>
            </a:r>
            <a:r>
              <a:rPr lang="en-US" b="1" dirty="0" err="1"/>
              <a:t>AifOutboundPort</a:t>
            </a:r>
            <a:r>
              <a:rPr lang="en-US" dirty="0"/>
              <a:t> in the </a:t>
            </a:r>
            <a:r>
              <a:rPr lang="en-US" b="1" dirty="0"/>
              <a:t>Name of table</a:t>
            </a:r>
            <a:r>
              <a:rPr lang="en-US" dirty="0"/>
              <a:t> field in step 2.a instead of </a:t>
            </a:r>
            <a:r>
              <a:rPr lang="en-US" b="1" dirty="0" err="1"/>
              <a:t>AifInboundPort</a:t>
            </a:r>
            <a:r>
              <a:rPr lang="en-US" dirty="0"/>
              <a:t>. </a:t>
            </a:r>
          </a:p>
          <a:p>
            <a:endParaRPr lang="en-US" dirty="0" smtClean="0"/>
          </a:p>
          <a:p>
            <a:endParaRPr lang="en-US" dirty="0"/>
          </a:p>
          <a:p>
            <a:endParaRPr lang="en-US" dirty="0" smtClean="0"/>
          </a:p>
          <a:p>
            <a:r>
              <a:rPr lang="en-US" dirty="0"/>
              <a:t/>
            </a:r>
            <a:br>
              <a:rPr lang="en-US" dirty="0"/>
            </a:br>
            <a:r>
              <a:rPr lang="en-US" b="1" dirty="0" smtClean="0"/>
              <a:t>Procedure</a:t>
            </a:r>
            <a:r>
              <a:rPr lang="en-US" b="1" dirty="0"/>
              <a:t>: Import the Service Metadata</a:t>
            </a:r>
          </a:p>
          <a:p>
            <a:r>
              <a:rPr lang="en-US" dirty="0"/>
              <a:t>In the destination environment, you import the service metadata that you exported from the source environment. </a:t>
            </a:r>
          </a:p>
          <a:p>
            <a:pPr marL="224325" indent="-224325">
              <a:buFont typeface="+mj-lt"/>
              <a:buAutoNum type="arabicPeriod"/>
            </a:pPr>
            <a:r>
              <a:rPr lang="en-US" dirty="0"/>
              <a:t>Use the Import-</a:t>
            </a:r>
            <a:r>
              <a:rPr lang="en-US" dirty="0" err="1"/>
              <a:t>AXModelStore</a:t>
            </a:r>
            <a:r>
              <a:rPr lang="en-US" dirty="0"/>
              <a:t> or Install-</a:t>
            </a:r>
            <a:r>
              <a:rPr lang="en-US" dirty="0" err="1"/>
              <a:t>AXModel</a:t>
            </a:r>
            <a:r>
              <a:rPr lang="en-US" dirty="0"/>
              <a:t> PowerShell commands as discussed in chapter 3 to import the necessary metadata.</a:t>
            </a:r>
          </a:p>
          <a:p>
            <a:endParaRPr lang="en-US" b="1" dirty="0" smtClean="0"/>
          </a:p>
          <a:p>
            <a:endParaRPr lang="en-US" b="1" dirty="0"/>
          </a:p>
          <a:p>
            <a:endParaRPr lang="en-US" b="1" dirty="0"/>
          </a:p>
          <a:p>
            <a:r>
              <a:rPr lang="en-US" b="1" dirty="0" smtClean="0"/>
              <a:t>Procedure</a:t>
            </a:r>
            <a:r>
              <a:rPr lang="en-US" b="1" dirty="0"/>
              <a:t>: Import the Integration Port Data</a:t>
            </a:r>
          </a:p>
          <a:p>
            <a:pPr marL="224325" indent="-224325">
              <a:buFont typeface="+mj-lt"/>
              <a:buAutoNum type="arabicPeriod"/>
            </a:pPr>
            <a:r>
              <a:rPr lang="en-US" dirty="0"/>
              <a:t>In the destination environment, use the following steps to import the file for the integration port data you exported from the source environment. </a:t>
            </a:r>
          </a:p>
          <a:p>
            <a:pPr marL="224325" indent="-224325">
              <a:buFont typeface="+mj-lt"/>
              <a:buAutoNum type="arabicPeriod"/>
            </a:pPr>
            <a:r>
              <a:rPr lang="en-US" dirty="0"/>
              <a:t>Open the </a:t>
            </a:r>
            <a:r>
              <a:rPr lang="en-US" b="1" dirty="0"/>
              <a:t>Import options</a:t>
            </a:r>
            <a:r>
              <a:rPr lang="en-US" dirty="0"/>
              <a:t> form. Click </a:t>
            </a:r>
            <a:r>
              <a:rPr lang="en-US" b="1" dirty="0"/>
              <a:t>System administration </a:t>
            </a:r>
            <a:r>
              <a:rPr lang="en-US" dirty="0"/>
              <a:t>&gt; </a:t>
            </a:r>
            <a:r>
              <a:rPr lang="en-US" b="1" dirty="0"/>
              <a:t>Common </a:t>
            </a:r>
            <a:r>
              <a:rPr lang="en-US" dirty="0"/>
              <a:t>&gt; </a:t>
            </a:r>
            <a:r>
              <a:rPr lang="en-US" b="1" dirty="0"/>
              <a:t>Data export/import </a:t>
            </a:r>
            <a:r>
              <a:rPr lang="en-US" dirty="0"/>
              <a:t>&gt;</a:t>
            </a:r>
            <a:r>
              <a:rPr lang="en-US" b="1" dirty="0"/>
              <a:t> Import</a:t>
            </a:r>
            <a:r>
              <a:rPr lang="en-US" dirty="0"/>
              <a:t>. </a:t>
            </a:r>
          </a:p>
          <a:p>
            <a:pPr marL="224325" indent="-224325">
              <a:buFont typeface="+mj-lt"/>
              <a:buAutoNum type="arabicPeriod"/>
            </a:pPr>
            <a:r>
              <a:rPr lang="en-US" dirty="0"/>
              <a:t>If you exported only selected ports by using export criteria, select </a:t>
            </a:r>
            <a:r>
              <a:rPr lang="en-US" b="1" dirty="0"/>
              <a:t>Update existing record</a:t>
            </a:r>
            <a:r>
              <a:rPr lang="en-US" dirty="0"/>
              <a:t> on the </a:t>
            </a:r>
            <a:r>
              <a:rPr lang="en-US" b="1" dirty="0"/>
              <a:t>Advanced</a:t>
            </a:r>
            <a:r>
              <a:rPr lang="en-US" dirty="0"/>
              <a:t> tab. Otherwise, existing ports in the destination environment are deleted. </a:t>
            </a:r>
          </a:p>
          <a:p>
            <a:pPr marL="224325" indent="-224325">
              <a:buFont typeface="+mj-lt"/>
              <a:buAutoNum type="arabicPeriod"/>
            </a:pPr>
            <a:r>
              <a:rPr lang="en-US" dirty="0"/>
              <a:t>When you have finished importing the data you must deactivate the imported ports, register services, register basic ports, update the configuration details for each port (for example update URIs based on paths in the production environment), and then activate the ports. </a:t>
            </a:r>
          </a:p>
          <a:p>
            <a:endParaRPr lang="en-US" b="1" i="1" dirty="0" smtClean="0"/>
          </a:p>
          <a:p>
            <a:endParaRPr lang="en-US" b="1" i="1" dirty="0"/>
          </a:p>
          <a:p>
            <a:endParaRPr lang="en-US" b="1" i="1" dirty="0" smtClean="0"/>
          </a:p>
        </p:txBody>
      </p:sp>
      <p:sp>
        <p:nvSpPr>
          <p:cNvPr id="4" name="Slide Number Placeholder 3"/>
          <p:cNvSpPr>
            <a:spLocks noGrp="1"/>
          </p:cNvSpPr>
          <p:nvPr>
            <p:ph type="sldNum" sz="quarter" idx="10"/>
          </p:nvPr>
        </p:nvSpPr>
        <p:spPr/>
        <p:txBody>
          <a:bodyPr/>
          <a:lstStyle/>
          <a:p>
            <a:fld id="{675416BA-65F7-274A-AD61-D0FA78F3AA6E}" type="slidenum">
              <a:rPr lang="en-US" smtClean="0"/>
              <a:pPr/>
              <a:t>41</a:t>
            </a:fld>
            <a:endParaRPr lang="en-US" dirty="0"/>
          </a:p>
        </p:txBody>
      </p:sp>
      <p:sp>
        <p:nvSpPr>
          <p:cNvPr id="6" name="Rectangle 5"/>
          <p:cNvSpPr/>
          <p:nvPr/>
        </p:nvSpPr>
        <p:spPr>
          <a:xfrm>
            <a:off x="901700" y="245046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Tip: </a:t>
            </a:r>
            <a:r>
              <a:rPr lang="en-IN" sz="1100" dirty="0">
                <a:solidFill>
                  <a:srgbClr val="000000"/>
                </a:solidFill>
              </a:rPr>
              <a:t>During export, you may receive the following message: "Table </a:t>
            </a:r>
            <a:r>
              <a:rPr lang="en-IN" sz="1100" dirty="0" err="1">
                <a:solidFill>
                  <a:srgbClr val="000000"/>
                </a:solidFill>
              </a:rPr>
              <a:t>DirPartyCollection</a:t>
            </a:r>
            <a:r>
              <a:rPr lang="en-IN" sz="1100" dirty="0">
                <a:solidFill>
                  <a:srgbClr val="000000"/>
                </a:solidFill>
              </a:rPr>
              <a:t> was not found." If you receive this message, add export criteria, described in Step 3, of the "Export the Integration Port Data" procedure, to export only new and customized ports</a:t>
            </a:r>
            <a:r>
              <a:rPr lang="en-IN" sz="1100" dirty="0" smtClean="0">
                <a:solidFill>
                  <a:srgbClr val="000000"/>
                </a:solidFill>
              </a:rPr>
              <a:t>.</a:t>
            </a:r>
            <a:endParaRPr lang="en-IN" sz="1100" dirty="0">
              <a:solidFill>
                <a:srgbClr val="000000"/>
              </a:solidFill>
            </a:endParaRPr>
          </a:p>
        </p:txBody>
      </p:sp>
      <p:sp>
        <p:nvSpPr>
          <p:cNvPr id="7" name="Rectangle 6"/>
          <p:cNvSpPr/>
          <p:nvPr/>
        </p:nvSpPr>
        <p:spPr>
          <a:xfrm>
            <a:off x="901700" y="447738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a:solidFill>
                  <a:srgbClr val="000000"/>
                </a:solidFill>
              </a:rPr>
              <a:t>You can customize Microsoft Dynamics AX by adding a service group in the AOT. A service group is listed as a basic port in the Inbound ports form. If you added a service group in the source environment, and set the </a:t>
            </a:r>
            <a:r>
              <a:rPr lang="en-IN" sz="1100" dirty="0" err="1">
                <a:solidFill>
                  <a:srgbClr val="000000"/>
                </a:solidFill>
              </a:rPr>
              <a:t>AutoDeploy</a:t>
            </a:r>
            <a:r>
              <a:rPr lang="en-IN" sz="1100" dirty="0">
                <a:solidFill>
                  <a:srgbClr val="000000"/>
                </a:solidFill>
              </a:rPr>
              <a:t> property of the service group to "Yes," now the basic port is active in the destination environment</a:t>
            </a:r>
            <a:r>
              <a:rPr lang="en-IN" sz="1100" dirty="0" smtClean="0">
                <a:solidFill>
                  <a:srgbClr val="000000"/>
                </a:solidFill>
              </a:rPr>
              <a:t>.</a:t>
            </a:r>
            <a:endParaRPr lang="en-IN" sz="1100" dirty="0">
              <a:solidFill>
                <a:srgbClr val="000000"/>
              </a:solidFill>
            </a:endParaRPr>
          </a:p>
        </p:txBody>
      </p:sp>
      <p:sp>
        <p:nvSpPr>
          <p:cNvPr id="10" name="Rectangle 9"/>
          <p:cNvSpPr/>
          <p:nvPr/>
        </p:nvSpPr>
        <p:spPr>
          <a:xfrm>
            <a:off x="901700" y="749458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Note: </a:t>
            </a:r>
            <a:r>
              <a:rPr lang="en-IN" sz="1100" dirty="0">
                <a:solidFill>
                  <a:srgbClr val="000000"/>
                </a:solidFill>
              </a:rPr>
              <a:t>This process will need to be complete once for each file that was exported in the Procedure: Export the Integration Port Data.</a:t>
            </a:r>
          </a:p>
        </p:txBody>
      </p:sp>
      <p:sp>
        <p:nvSpPr>
          <p:cNvPr id="11" name="Rectangle 10"/>
          <p:cNvSpPr/>
          <p:nvPr/>
        </p:nvSpPr>
        <p:spPr>
          <a:xfrm>
            <a:off x="901700" y="808894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Important: </a:t>
            </a:r>
            <a:r>
              <a:rPr lang="en-IN" sz="1100" dirty="0">
                <a:solidFill>
                  <a:srgbClr val="000000"/>
                </a:solidFill>
              </a:rPr>
              <a:t>If the production environment is part of a cluster, you must restart all AOS instances to guarantee that all configurations are updated</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487308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1695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677713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09683744"/>
              </p:ext>
            </p:extLst>
          </p:nvPr>
        </p:nvGraphicFramePr>
        <p:xfrm>
          <a:off x="874920" y="4246172"/>
          <a:ext cx="5389493" cy="3946596"/>
        </p:xfrm>
        <a:graphic>
          <a:graphicData uri="http://schemas.openxmlformats.org/drawingml/2006/table">
            <a:tbl>
              <a:tblPr firstRow="1" bandRow="1">
                <a:tableStyleId>{5C22544A-7EE6-4342-B048-85BDC9FD1C3A}</a:tableStyleId>
              </a:tblPr>
              <a:tblGrid>
                <a:gridCol w="819977"/>
                <a:gridCol w="2335696"/>
                <a:gridCol w="2233820"/>
              </a:tblGrid>
              <a:tr h="271873">
                <a:tc>
                  <a:txBody>
                    <a:bodyPr/>
                    <a:lstStyle/>
                    <a:p>
                      <a:pPr marL="0" marR="0">
                        <a:spcBef>
                          <a:spcPts val="200"/>
                        </a:spcBef>
                        <a:spcAft>
                          <a:spcPts val="200"/>
                        </a:spcAft>
                      </a:pPr>
                      <a:r>
                        <a:rPr lang="en-US" sz="1000" dirty="0">
                          <a:effectLst/>
                        </a:rPr>
                        <a:t>Category</a:t>
                      </a:r>
                      <a:endParaRPr lang="en-US" sz="1000" b="1" dirty="0">
                        <a:effectLst/>
                        <a:latin typeface="Segoe UI" pitchFamily="34" charset="0"/>
                        <a:ea typeface="Times New Roman"/>
                        <a:cs typeface="Segoe UI" pitchFamily="34" charset="0"/>
                      </a:endParaRPr>
                    </a:p>
                  </a:txBody>
                  <a:tcPr marL="31758" marR="31758" marT="0" marB="0"/>
                </a:tc>
                <a:tc>
                  <a:txBody>
                    <a:bodyPr/>
                    <a:lstStyle/>
                    <a:p>
                      <a:pPr marL="0" marR="0">
                        <a:spcBef>
                          <a:spcPts val="200"/>
                        </a:spcBef>
                        <a:spcAft>
                          <a:spcPts val="200"/>
                        </a:spcAft>
                      </a:pPr>
                      <a:r>
                        <a:rPr lang="en-US" sz="1000" dirty="0">
                          <a:effectLst/>
                        </a:rPr>
                        <a:t>Question</a:t>
                      </a:r>
                      <a:endParaRPr lang="en-US" sz="1000" b="1" dirty="0">
                        <a:effectLst/>
                        <a:latin typeface="Segoe UI" pitchFamily="34" charset="0"/>
                        <a:ea typeface="Times New Roman"/>
                        <a:cs typeface="Segoe UI" pitchFamily="34" charset="0"/>
                      </a:endParaRPr>
                    </a:p>
                  </a:txBody>
                  <a:tcPr marL="31758" marR="31758" marT="0" marB="0"/>
                </a:tc>
                <a:tc>
                  <a:txBody>
                    <a:bodyPr/>
                    <a:lstStyle/>
                    <a:p>
                      <a:pPr marL="0" marR="0">
                        <a:spcBef>
                          <a:spcPts val="200"/>
                        </a:spcBef>
                        <a:spcAft>
                          <a:spcPts val="200"/>
                        </a:spcAft>
                      </a:pPr>
                      <a:r>
                        <a:rPr lang="en-US" sz="1000">
                          <a:effectLst/>
                        </a:rPr>
                        <a:t>Design Impact</a:t>
                      </a:r>
                      <a:endParaRPr lang="en-US" sz="1000" b="1">
                        <a:effectLst/>
                        <a:latin typeface="Segoe UI" pitchFamily="34" charset="0"/>
                        <a:ea typeface="Times New Roman"/>
                        <a:cs typeface="Segoe UI" pitchFamily="34" charset="0"/>
                      </a:endParaRPr>
                    </a:p>
                  </a:txBody>
                  <a:tcPr marL="31758" marR="31758" marT="0" marB="0"/>
                </a:tc>
              </a:tr>
              <a:tr h="592460">
                <a:tc>
                  <a:txBody>
                    <a:bodyPr/>
                    <a:lstStyle/>
                    <a:p>
                      <a:pPr marL="0" marR="0">
                        <a:spcBef>
                          <a:spcPts val="300"/>
                        </a:spcBef>
                        <a:spcAft>
                          <a:spcPts val="300"/>
                        </a:spcAft>
                      </a:pPr>
                      <a:r>
                        <a:rPr lang="en-US" sz="1000" dirty="0">
                          <a:effectLst/>
                        </a:rPr>
                        <a:t>Data</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What data elements are involved in the exchange and what screens do those elements come from? Are there any calculated values?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Helps determine which AIF documents support the business needs. </a:t>
                      </a:r>
                      <a:endParaRPr lang="en-US" sz="1000">
                        <a:effectLst/>
                        <a:latin typeface="Segoe UI" pitchFamily="34" charset="0"/>
                        <a:ea typeface="Times New Roman"/>
                        <a:cs typeface="Segoe UI" pitchFamily="34" charset="0"/>
                      </a:endParaRPr>
                    </a:p>
                  </a:txBody>
                  <a:tcPr marL="31758" marR="31758" marT="0" marB="0"/>
                </a:tc>
              </a:tr>
              <a:tr h="592460">
                <a:tc>
                  <a:txBody>
                    <a:bodyPr/>
                    <a:lstStyle/>
                    <a:p>
                      <a:pPr marL="0" marR="0">
                        <a:spcBef>
                          <a:spcPts val="300"/>
                        </a:spcBef>
                        <a:spcAft>
                          <a:spcPts val="300"/>
                        </a:spcAft>
                      </a:pPr>
                      <a:r>
                        <a:rPr lang="en-US" sz="1000">
                          <a:effectLst/>
                        </a:rPr>
                        <a:t>Data</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Is the data being sent from Microsoft Dynamics AX to an external system or is the data received by Microsoft Dynamics AX from an external system?</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Helps determine how a document exchange is configured. </a:t>
                      </a:r>
                      <a:endParaRPr lang="en-US" sz="1000">
                        <a:effectLst/>
                        <a:latin typeface="Segoe UI" pitchFamily="34" charset="0"/>
                        <a:ea typeface="Times New Roman"/>
                        <a:cs typeface="Segoe UI" pitchFamily="34" charset="0"/>
                      </a:endParaRPr>
                    </a:p>
                  </a:txBody>
                  <a:tcPr marL="31758" marR="31758" marT="0" marB="0"/>
                </a:tc>
              </a:tr>
              <a:tr h="592460">
                <a:tc>
                  <a:txBody>
                    <a:bodyPr/>
                    <a:lstStyle/>
                    <a:p>
                      <a:pPr marL="0" marR="0">
                        <a:spcBef>
                          <a:spcPts val="300"/>
                        </a:spcBef>
                        <a:spcAft>
                          <a:spcPts val="300"/>
                        </a:spcAft>
                      </a:pPr>
                      <a:r>
                        <a:rPr lang="en-US" sz="1000" dirty="0">
                          <a:effectLst/>
                        </a:rPr>
                        <a:t>Data</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Does the external system request data from Microsoft Dynamics AX or is there an event in the application that triggers the sending of data to the external system?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This information helps determine how a document exchange is configured. </a:t>
                      </a:r>
                      <a:endParaRPr lang="en-US" sz="1000" dirty="0">
                        <a:effectLst/>
                        <a:latin typeface="Segoe UI" pitchFamily="34" charset="0"/>
                        <a:ea typeface="Times New Roman"/>
                        <a:cs typeface="Segoe UI" pitchFamily="34" charset="0"/>
                      </a:endParaRPr>
                    </a:p>
                  </a:txBody>
                  <a:tcPr marL="31758" marR="31758" marT="0" marB="0"/>
                </a:tc>
              </a:tr>
              <a:tr h="321923">
                <a:tc>
                  <a:txBody>
                    <a:bodyPr/>
                    <a:lstStyle/>
                    <a:p>
                      <a:pPr marL="0" marR="0">
                        <a:spcBef>
                          <a:spcPts val="300"/>
                        </a:spcBef>
                        <a:spcAft>
                          <a:spcPts val="300"/>
                        </a:spcAft>
                      </a:pPr>
                      <a:r>
                        <a:rPr lang="en-US" sz="1000">
                          <a:effectLst/>
                        </a:rPr>
                        <a:t>Data</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Are records in Microsoft Dynamics AX being created, updated, or deleted?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Helps determine whether the AIF documents will need any customizations. </a:t>
                      </a:r>
                      <a:endParaRPr lang="en-US" sz="1000">
                        <a:effectLst/>
                        <a:latin typeface="Segoe UI" pitchFamily="34" charset="0"/>
                        <a:ea typeface="Times New Roman"/>
                        <a:cs typeface="Segoe UI" pitchFamily="34" charset="0"/>
                      </a:endParaRPr>
                    </a:p>
                  </a:txBody>
                  <a:tcPr marL="31758" marR="31758" marT="0" marB="0"/>
                </a:tc>
              </a:tr>
              <a:tr h="888702">
                <a:tc>
                  <a:txBody>
                    <a:bodyPr/>
                    <a:lstStyle/>
                    <a:p>
                      <a:pPr marL="0" marR="0">
                        <a:spcBef>
                          <a:spcPts val="300"/>
                        </a:spcBef>
                        <a:spcAft>
                          <a:spcPts val="300"/>
                        </a:spcAft>
                      </a:pPr>
                      <a:r>
                        <a:rPr lang="en-US" sz="1000" dirty="0">
                          <a:effectLst/>
                        </a:rPr>
                        <a:t>Data</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What are the business rules associated with the data? For example, if data is created or updated, which data elements are mandatory? If data is deleted, what are the conditions under which a record can be deleted?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Helps determine whether any customizations must be made to existing AIF documents. </a:t>
                      </a:r>
                      <a:endParaRPr lang="en-US" sz="1000" dirty="0">
                        <a:effectLst/>
                        <a:latin typeface="Segoe UI" pitchFamily="34" charset="0"/>
                        <a:ea typeface="Times New Roman"/>
                        <a:cs typeface="Segoe UI" pitchFamily="34" charset="0"/>
                      </a:endParaRPr>
                    </a:p>
                  </a:txBody>
                  <a:tcPr marL="31758" marR="31758" marT="0" marB="0"/>
                </a:tc>
              </a:tr>
              <a:tr h="592460">
                <a:tc>
                  <a:txBody>
                    <a:bodyPr/>
                    <a:lstStyle/>
                    <a:p>
                      <a:pPr marL="0" marR="0">
                        <a:spcBef>
                          <a:spcPts val="300"/>
                        </a:spcBef>
                        <a:spcAft>
                          <a:spcPts val="300"/>
                        </a:spcAft>
                      </a:pPr>
                      <a:r>
                        <a:rPr lang="en-US" sz="1000" dirty="0">
                          <a:effectLst/>
                        </a:rPr>
                        <a:t>Data</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 the documents that ship with Microsoft Dynamics AX contain the data that must be exchanged?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Helps determine whether any customizations have to be made to existing AIF documents or if new documents must be created. </a:t>
                      </a:r>
                      <a:endParaRPr lang="en-US" sz="1000" dirty="0">
                        <a:effectLst/>
                        <a:latin typeface="Segoe UI" pitchFamily="34" charset="0"/>
                        <a:ea typeface="Times New Roman"/>
                        <a:cs typeface="Segoe UI" pitchFamily="34" charset="0"/>
                      </a:endParaRPr>
                    </a:p>
                  </a:txBody>
                  <a:tcPr marL="31758" marR="31758" marT="0" marB="0"/>
                </a:tc>
              </a:tr>
            </a:tbl>
          </a:graphicData>
        </a:graphic>
      </p:graphicFrame>
    </p:spTree>
    <p:extLst>
      <p:ext uri="{BB962C8B-B14F-4D97-AF65-F5344CB8AC3E}">
        <p14:creationId xmlns:p14="http://schemas.microsoft.com/office/powerpoint/2010/main" val="1123141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endParaRPr lang="en-US" b="1" i="1" dirty="0" smtClean="0"/>
          </a:p>
        </p:txBody>
      </p:sp>
      <p:sp>
        <p:nvSpPr>
          <p:cNvPr id="4" name="Slide Number Placeholder 3"/>
          <p:cNvSpPr>
            <a:spLocks noGrp="1"/>
          </p:cNvSpPr>
          <p:nvPr>
            <p:ph type="sldNum" sz="quarter" idx="10"/>
          </p:nvPr>
        </p:nvSpPr>
        <p:spPr/>
        <p:txBody>
          <a:bodyPr/>
          <a:lstStyle/>
          <a:p>
            <a:fld id="{675416BA-65F7-274A-AD61-D0FA78F3AA6E}" type="slidenum">
              <a:rPr lang="en-US" smtClean="0"/>
              <a:pPr/>
              <a:t>45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60558208"/>
              </p:ext>
            </p:extLst>
          </p:nvPr>
        </p:nvGraphicFramePr>
        <p:xfrm>
          <a:off x="747920" y="499672"/>
          <a:ext cx="5389493" cy="3777073"/>
        </p:xfrm>
        <a:graphic>
          <a:graphicData uri="http://schemas.openxmlformats.org/drawingml/2006/table">
            <a:tbl>
              <a:tblPr firstRow="1" bandRow="1">
                <a:tableStyleId>{5C22544A-7EE6-4342-B048-85BDC9FD1C3A}</a:tableStyleId>
              </a:tblPr>
              <a:tblGrid>
                <a:gridCol w="819977"/>
                <a:gridCol w="2335696"/>
                <a:gridCol w="2233820"/>
              </a:tblGrid>
              <a:tr h="271873">
                <a:tc>
                  <a:txBody>
                    <a:bodyPr/>
                    <a:lstStyle/>
                    <a:p>
                      <a:pPr marL="0" marR="0">
                        <a:spcBef>
                          <a:spcPts val="200"/>
                        </a:spcBef>
                        <a:spcAft>
                          <a:spcPts val="200"/>
                        </a:spcAft>
                      </a:pPr>
                      <a:r>
                        <a:rPr lang="en-US" sz="1000" dirty="0">
                          <a:effectLst/>
                        </a:rPr>
                        <a:t>Category</a:t>
                      </a:r>
                      <a:endParaRPr lang="en-US" sz="1000" b="1" dirty="0">
                        <a:effectLst/>
                        <a:latin typeface="Segoe UI" pitchFamily="34" charset="0"/>
                        <a:ea typeface="Times New Roman"/>
                        <a:cs typeface="Segoe UI" pitchFamily="34" charset="0"/>
                      </a:endParaRPr>
                    </a:p>
                  </a:txBody>
                  <a:tcPr marL="31758" marR="31758" marT="0" marB="0"/>
                </a:tc>
                <a:tc>
                  <a:txBody>
                    <a:bodyPr/>
                    <a:lstStyle/>
                    <a:p>
                      <a:pPr marL="0" marR="0">
                        <a:spcBef>
                          <a:spcPts val="200"/>
                        </a:spcBef>
                        <a:spcAft>
                          <a:spcPts val="200"/>
                        </a:spcAft>
                      </a:pPr>
                      <a:r>
                        <a:rPr lang="en-US" sz="1000" dirty="0">
                          <a:effectLst/>
                        </a:rPr>
                        <a:t>Question</a:t>
                      </a:r>
                      <a:endParaRPr lang="en-US" sz="1000" b="1" dirty="0">
                        <a:effectLst/>
                        <a:latin typeface="Segoe UI" pitchFamily="34" charset="0"/>
                        <a:ea typeface="Times New Roman"/>
                        <a:cs typeface="Segoe UI" pitchFamily="34" charset="0"/>
                      </a:endParaRPr>
                    </a:p>
                  </a:txBody>
                  <a:tcPr marL="31758" marR="31758" marT="0" marB="0"/>
                </a:tc>
                <a:tc>
                  <a:txBody>
                    <a:bodyPr/>
                    <a:lstStyle/>
                    <a:p>
                      <a:pPr marL="0" marR="0">
                        <a:spcBef>
                          <a:spcPts val="200"/>
                        </a:spcBef>
                        <a:spcAft>
                          <a:spcPts val="200"/>
                        </a:spcAft>
                      </a:pPr>
                      <a:r>
                        <a:rPr lang="en-US" sz="1000">
                          <a:effectLst/>
                        </a:rPr>
                        <a:t>Design Impact</a:t>
                      </a:r>
                      <a:endParaRPr lang="en-US" sz="1000" b="1">
                        <a:effectLst/>
                        <a:latin typeface="Segoe UI" pitchFamily="34" charset="0"/>
                        <a:ea typeface="Times New Roman"/>
                        <a:cs typeface="Segoe UI" pitchFamily="34" charset="0"/>
                      </a:endParaRPr>
                    </a:p>
                  </a:txBody>
                  <a:tcPr marL="31758" marR="31758" marT="0" marB="0"/>
                </a:tc>
              </a:tr>
              <a:tr h="592460">
                <a:tc>
                  <a:txBody>
                    <a:bodyPr/>
                    <a:lstStyle/>
                    <a:p>
                      <a:pPr marL="0" marR="0">
                        <a:spcBef>
                          <a:spcPts val="300"/>
                        </a:spcBef>
                        <a:spcAft>
                          <a:spcPts val="300"/>
                        </a:spcAft>
                      </a:pPr>
                      <a:r>
                        <a:rPr lang="en-US" sz="1000" dirty="0">
                          <a:effectLst/>
                        </a:rPr>
                        <a:t>Data</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 the relevant documents support the actions that must be performed on the data (read, create, update, or delete)?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If the existing documents do not support some of the data integration requirements, developers might need to make customizations. </a:t>
                      </a:r>
                      <a:endParaRPr lang="en-US" sz="1000" dirty="0">
                        <a:effectLst/>
                        <a:latin typeface="Segoe UI" pitchFamily="34" charset="0"/>
                        <a:ea typeface="Times New Roman"/>
                        <a:cs typeface="Segoe UI" pitchFamily="34" charset="0"/>
                      </a:endParaRPr>
                    </a:p>
                  </a:txBody>
                  <a:tcPr marL="31758" marR="31758" marT="0" marB="0"/>
                </a:tc>
              </a:tr>
              <a:tr h="888702">
                <a:tc>
                  <a:txBody>
                    <a:bodyPr/>
                    <a:lstStyle/>
                    <a:p>
                      <a:pPr marL="0" marR="0">
                        <a:spcBef>
                          <a:spcPts val="300"/>
                        </a:spcBef>
                        <a:spcAft>
                          <a:spcPts val="300"/>
                        </a:spcAft>
                      </a:pPr>
                      <a:r>
                        <a:rPr lang="en-US" sz="1000">
                          <a:effectLst/>
                        </a:rPr>
                        <a:t>Data</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Does the data need to be transformed by Microsoft Dynamics AX? This could be transformations that need to be performed before data is sent or when data is received. What is the extent of the data transformations?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Lets the team determine whether AIF value mapping or XSLT transformations should be used. </a:t>
                      </a:r>
                      <a:endParaRPr lang="en-US" sz="1000" dirty="0">
                        <a:effectLst/>
                        <a:latin typeface="Segoe UI" pitchFamily="34" charset="0"/>
                        <a:ea typeface="Times New Roman"/>
                        <a:cs typeface="Segoe UI" pitchFamily="34" charset="0"/>
                      </a:endParaRPr>
                    </a:p>
                  </a:txBody>
                  <a:tcPr marL="31758" marR="31758" marT="0" marB="0"/>
                </a:tc>
              </a:tr>
              <a:tr h="888702">
                <a:tc>
                  <a:txBody>
                    <a:bodyPr/>
                    <a:lstStyle/>
                    <a:p>
                      <a:pPr marL="0" marR="0">
                        <a:spcBef>
                          <a:spcPts val="300"/>
                        </a:spcBef>
                        <a:spcAft>
                          <a:spcPts val="300"/>
                        </a:spcAft>
                      </a:pPr>
                      <a:r>
                        <a:rPr lang="en-US" sz="1000">
                          <a:effectLst/>
                        </a:rPr>
                        <a:t>Configuration</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Does the local Microsoft Dynamics AX system have any restrictions on how data is exchanged? </a:t>
                      </a:r>
                      <a:endParaRPr lang="en-US" sz="1000" dirty="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Determines how a document exchange is configured. For example, if there is a requirement to use Message Queuing as a transport mechanism, then the MSMQ adapter would be used and the exchange would be asynchronous. </a:t>
                      </a:r>
                      <a:endParaRPr lang="en-US" sz="1000" dirty="0">
                        <a:effectLst/>
                        <a:latin typeface="Segoe UI" pitchFamily="34" charset="0"/>
                        <a:ea typeface="Times New Roman"/>
                        <a:cs typeface="Segoe UI" pitchFamily="34" charset="0"/>
                      </a:endParaRPr>
                    </a:p>
                  </a:txBody>
                  <a:tcPr marL="31758" marR="31758" marT="0" marB="0"/>
                </a:tc>
              </a:tr>
              <a:tr h="296230">
                <a:tc>
                  <a:txBody>
                    <a:bodyPr/>
                    <a:lstStyle/>
                    <a:p>
                      <a:pPr marL="0" marR="0">
                        <a:spcBef>
                          <a:spcPts val="300"/>
                        </a:spcBef>
                        <a:spcAft>
                          <a:spcPts val="300"/>
                        </a:spcAft>
                      </a:pPr>
                      <a:r>
                        <a:rPr lang="en-US" sz="1000">
                          <a:effectLst/>
                        </a:rPr>
                        <a:t>Configuration</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Does the external system have any restrictions on how data is exchanged? </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Does the external system have any restrictions on how data is exchanged? </a:t>
                      </a:r>
                      <a:endParaRPr lang="en-US" sz="1000" dirty="0">
                        <a:effectLst/>
                        <a:latin typeface="Segoe UI" pitchFamily="34" charset="0"/>
                        <a:ea typeface="Times New Roman"/>
                        <a:cs typeface="Segoe UI" pitchFamily="34" charset="0"/>
                      </a:endParaRPr>
                    </a:p>
                  </a:txBody>
                  <a:tcPr marL="31758" marR="31758" marT="0" marB="0"/>
                </a:tc>
              </a:tr>
              <a:tr h="444354">
                <a:tc>
                  <a:txBody>
                    <a:bodyPr/>
                    <a:lstStyle/>
                    <a:p>
                      <a:pPr marL="0" marR="0">
                        <a:spcBef>
                          <a:spcPts val="300"/>
                        </a:spcBef>
                        <a:spcAft>
                          <a:spcPts val="300"/>
                        </a:spcAft>
                      </a:pPr>
                      <a:r>
                        <a:rPr lang="en-US" sz="1000">
                          <a:effectLst/>
                        </a:rPr>
                        <a:t>Configuration</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Are there any constraints on the data? For example, is the document exchange limited to a particular vendor or customer? </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Determines how a document exchange is configured. </a:t>
                      </a:r>
                      <a:endParaRPr lang="en-US" sz="1000" dirty="0">
                        <a:effectLst/>
                        <a:latin typeface="Segoe UI" pitchFamily="34" charset="0"/>
                        <a:ea typeface="Times New Roman"/>
                        <a:cs typeface="Segoe UI" pitchFamily="34" charset="0"/>
                      </a:endParaRPr>
                    </a:p>
                  </a:txBody>
                  <a:tcPr marL="31758" marR="31758" marT="0" marB="0"/>
                </a:tc>
              </a:tr>
              <a:tr h="296230">
                <a:tc>
                  <a:txBody>
                    <a:bodyPr/>
                    <a:lstStyle/>
                    <a:p>
                      <a:pPr marL="0" marR="0">
                        <a:spcBef>
                          <a:spcPts val="300"/>
                        </a:spcBef>
                        <a:spcAft>
                          <a:spcPts val="300"/>
                        </a:spcAft>
                      </a:pPr>
                      <a:r>
                        <a:rPr lang="en-US" sz="1000">
                          <a:effectLst/>
                        </a:rPr>
                        <a:t>Configuration</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a:effectLst/>
                        </a:rPr>
                        <a:t>Is the external system an in-house system or external trading partner? </a:t>
                      </a:r>
                      <a:endParaRPr lang="en-US" sz="1000">
                        <a:effectLst/>
                        <a:latin typeface="Segoe UI" pitchFamily="34" charset="0"/>
                        <a:ea typeface="Times New Roman"/>
                        <a:cs typeface="Segoe UI" pitchFamily="34" charset="0"/>
                      </a:endParaRPr>
                    </a:p>
                  </a:txBody>
                  <a:tcPr marL="31758" marR="31758" marT="0" marB="0"/>
                </a:tc>
                <a:tc>
                  <a:txBody>
                    <a:bodyPr/>
                    <a:lstStyle/>
                    <a:p>
                      <a:pPr marL="0" marR="0">
                        <a:spcBef>
                          <a:spcPts val="300"/>
                        </a:spcBef>
                        <a:spcAft>
                          <a:spcPts val="300"/>
                        </a:spcAft>
                      </a:pPr>
                      <a:r>
                        <a:rPr lang="en-US" sz="1000" dirty="0">
                          <a:effectLst/>
                        </a:rPr>
                        <a:t>Impacts how users and security are configured. </a:t>
                      </a:r>
                      <a:endParaRPr lang="en-US" sz="1000" dirty="0">
                        <a:effectLst/>
                        <a:latin typeface="Segoe UI" pitchFamily="34" charset="0"/>
                        <a:ea typeface="Times New Roman"/>
                        <a:cs typeface="Segoe UI" pitchFamily="34" charset="0"/>
                      </a:endParaRPr>
                    </a:p>
                  </a:txBody>
                  <a:tcPr marL="31758" marR="31758" marT="0" marB="0"/>
                </a:tc>
              </a:tr>
            </a:tbl>
          </a:graphicData>
        </a:graphic>
      </p:graphicFrame>
    </p:spTree>
    <p:extLst>
      <p:ext uri="{BB962C8B-B14F-4D97-AF65-F5344CB8AC3E}">
        <p14:creationId xmlns:p14="http://schemas.microsoft.com/office/powerpoint/2010/main" val="487308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094427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8808656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8466479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dirty="0"/>
              <a:t>Whether you require integration with internal legacy systems or external trading partners, planning the integration process involves common key steps.</a:t>
            </a:r>
          </a:p>
          <a:p>
            <a:pPr marL="224325" indent="-224325">
              <a:buFont typeface="+mj-lt"/>
              <a:buAutoNum type="arabicPeriod"/>
            </a:pPr>
            <a:r>
              <a:rPr lang="en-US" dirty="0"/>
              <a:t>In a typical integration scenario, users who have business expertise first determine the document exchange needs. These are requirements from a business perspective. The business users work with the Implementation team to specify:</a:t>
            </a:r>
          </a:p>
          <a:p>
            <a:pPr marL="433323" lvl="1" indent="-224325">
              <a:buFont typeface="+mj-lt"/>
              <a:buAutoNum type="alphaLcPeriod"/>
            </a:pPr>
            <a:r>
              <a:rPr lang="en-US" dirty="0"/>
              <a:t>What data is to be exchanged.</a:t>
            </a:r>
          </a:p>
          <a:p>
            <a:pPr marL="433323" lvl="1" indent="-224325">
              <a:buFont typeface="+mj-lt"/>
              <a:buAutoNum type="alphaLcPeriod"/>
            </a:pPr>
            <a:r>
              <a:rPr lang="en-US" dirty="0"/>
              <a:t>Any business logic related to that data.</a:t>
            </a:r>
          </a:p>
          <a:p>
            <a:pPr marL="433323" lvl="1" indent="-224325">
              <a:buFont typeface="+mj-lt"/>
              <a:buAutoNum type="alphaLcPeriod"/>
            </a:pPr>
            <a:r>
              <a:rPr lang="en-US" dirty="0"/>
              <a:t>The external systems with which data is to be exchanged.</a:t>
            </a:r>
          </a:p>
          <a:p>
            <a:pPr marL="433323" lvl="1" indent="-224325">
              <a:buFont typeface="+mj-lt"/>
              <a:buAutoNum type="alphaLcPeriod"/>
            </a:pPr>
            <a:r>
              <a:rPr lang="en-US" dirty="0"/>
              <a:t>The conditions under which data is sent from or received by Microsoft Dynamics AX.</a:t>
            </a:r>
          </a:p>
          <a:p>
            <a:pPr marL="224325" indent="-224325">
              <a:buFont typeface="+mj-lt"/>
              <a:buAutoNum type="arabicPeriod"/>
            </a:pPr>
            <a:r>
              <a:rPr lang="en-US" dirty="0"/>
              <a:t>The partner or system implementer works with the customer and their IT staff to determine the hardware and software requirements for AIF. They analyze the existing environment and recommend any new hardware or software that must be installed.</a:t>
            </a:r>
          </a:p>
          <a:p>
            <a:pPr marL="224325" indent="-224325">
              <a:buFont typeface="+mj-lt"/>
              <a:buAutoNum type="arabicPeriod"/>
            </a:pPr>
            <a:r>
              <a:rPr lang="en-US" dirty="0"/>
              <a:t>The customer's IT staff installs and configures any required hardware and software to support AIF.</a:t>
            </a:r>
          </a:p>
          <a:p>
            <a:pPr marL="224325" indent="-224325">
              <a:buFont typeface="+mj-lt"/>
              <a:buAutoNum type="arabicPeriod"/>
            </a:pPr>
            <a:r>
              <a:rPr lang="en-US" dirty="0"/>
              <a:t>The partner or customer developer programs the document exchange. They can make customizations to the AIF documents or create new documents to meet the requirements of the business users. How AIF is configured depends in part on the network environment. Therefore, the developer may work with IT staff when implementing an integration scenario.</a:t>
            </a:r>
          </a:p>
          <a:p>
            <a:pPr marL="224325" indent="-224325">
              <a:buFont typeface="+mj-lt"/>
              <a:buAutoNum type="arabicPeriod"/>
            </a:pPr>
            <a:r>
              <a:rPr lang="en-US" dirty="0"/>
              <a:t>IT staff monitors the document exchanges and troubleshoot any errors that are generated</a:t>
            </a:r>
            <a:r>
              <a:rPr lang="en-US"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8042614"/>
            <a:ext cx="5080000" cy="580606"/>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Important: </a:t>
            </a:r>
            <a:r>
              <a:rPr lang="en-IN" sz="1100" dirty="0">
                <a:solidFill>
                  <a:srgbClr val="000000"/>
                </a:solidFill>
              </a:rPr>
              <a:t>This planning information is a guideline for what you might need to consider when planning your data integration. For more information about your specific implementation, contact your partner.</a:t>
            </a:r>
          </a:p>
        </p:txBody>
      </p:sp>
    </p:spTree>
    <p:extLst>
      <p:ext uri="{BB962C8B-B14F-4D97-AF65-F5344CB8AC3E}">
        <p14:creationId xmlns:p14="http://schemas.microsoft.com/office/powerpoint/2010/main" val="71727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6925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
        <p:nvSpPr>
          <p:cNvPr id="9" name="Rectangle 8"/>
          <p:cNvSpPr/>
          <p:nvPr/>
        </p:nvSpPr>
        <p:spPr>
          <a:xfrm>
            <a:off x="889000" y="398938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Important: </a:t>
            </a:r>
            <a:r>
              <a:rPr lang="en-IN" sz="1100" dirty="0">
                <a:solidFill>
                  <a:srgbClr val="000000"/>
                </a:solidFill>
              </a:rPr>
              <a:t>The AOS clustering solution affects only the Remote Procedure Call (RPC) based connections and does not load balance Microsoft Dynamics AX services</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2512256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38215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
        <p:nvSpPr>
          <p:cNvPr id="9" name="Rectangle 8"/>
          <p:cNvSpPr/>
          <p:nvPr/>
        </p:nvSpPr>
        <p:spPr>
          <a:xfrm>
            <a:off x="901700" y="4015708"/>
            <a:ext cx="5080000" cy="92970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Web services on IIS is an optional component. The Application AOS is the WCF service host for Microsoft Dynamics AX services. The AOS-hosted services are available to users and applications across the Intranet. To consume services over the Internet, you must host services on IIS. Skip this procedure if you do not need to expose the Microsoft Dynamics AX services over the Internet</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3029429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56164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
        <p:nvSpPr>
          <p:cNvPr id="3" name="Slide Image Placeholder 2"/>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278429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otes Placeholder 10"/>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
        <p:nvSpPr>
          <p:cNvPr id="10" name="Slide Image Placeholder 9"/>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988511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otes Placeholder 10"/>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
        <p:nvSpPr>
          <p:cNvPr id="10" name="Slide Image Placeholder 9"/>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845923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otes Placeholder 10"/>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
        <p:nvSpPr>
          <p:cNvPr id="10" name="Slide Image Placeholder 9"/>
          <p:cNvSpPr>
            <a:spLocks noGrp="1" noRot="1" noChangeAspect="1"/>
          </p:cNvSpPr>
          <p:nvPr>
            <p:ph type="sldImg"/>
          </p:nvPr>
        </p:nvSpPr>
        <p:spPr>
          <a:xfrm>
            <a:off x="381000" y="482600"/>
            <a:ext cx="6096000" cy="3429000"/>
          </a:xfrm>
        </p:spPr>
      </p:sp>
      <p:sp>
        <p:nvSpPr>
          <p:cNvPr id="8" name="Rectangle 7"/>
          <p:cNvSpPr/>
          <p:nvPr/>
        </p:nvSpPr>
        <p:spPr>
          <a:xfrm>
            <a:off x="901700" y="400462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It is recommended to create a new website to install the Microsoft Dynamics AX web services for the ease of administration.</a:t>
            </a:r>
          </a:p>
        </p:txBody>
      </p:sp>
      <p:sp>
        <p:nvSpPr>
          <p:cNvPr id="9" name="Rectangle 8"/>
          <p:cNvSpPr/>
          <p:nvPr/>
        </p:nvSpPr>
        <p:spPr>
          <a:xfrm>
            <a:off x="886460" y="455326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You must restart IIS after Setup installs the web services. Select Restart IIS after the installation is complete to automatically restart </a:t>
            </a:r>
            <a:r>
              <a:rPr lang="en-IN" sz="1100" dirty="0" smtClean="0">
                <a:solidFill>
                  <a:srgbClr val="000000"/>
                </a:solidFill>
              </a:rPr>
              <a:t>IIS.</a:t>
            </a:r>
            <a:endParaRPr lang="en-IN" sz="1100" dirty="0">
              <a:solidFill>
                <a:srgbClr val="000000"/>
              </a:solidFill>
            </a:endParaRPr>
          </a:p>
        </p:txBody>
      </p:sp>
    </p:spTree>
    <p:extLst>
      <p:ext uri="{BB962C8B-B14F-4D97-AF65-F5344CB8AC3E}">
        <p14:creationId xmlns:p14="http://schemas.microsoft.com/office/powerpoint/2010/main" val="15429707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dirty="0"/>
              <a:t>Microsoft Dynamics AX services rely on WCF for security.  You can change the WCF configuration to make necessary security settings that are required by Microsoft Dynamics AX services.  WCF is responsible for authenticating the user. </a:t>
            </a:r>
          </a:p>
          <a:p>
            <a:r>
              <a:rPr lang="en-US" dirty="0"/>
              <a:t>A service operation performs a specific action on the document such as read, update, or delete.  All service operations are performed in the context of a valid Microsoft Dynamics AX user.  </a:t>
            </a:r>
          </a:p>
          <a:p>
            <a:r>
              <a:rPr lang="en-US" dirty="0"/>
              <a:t>When the AOS receives a service call, the services framework (</a:t>
            </a:r>
            <a:r>
              <a:rPr lang="en-US" dirty="0" err="1"/>
              <a:t>AifMessageInspector</a:t>
            </a:r>
            <a:r>
              <a:rPr lang="en-US" dirty="0"/>
              <a:t>) retrieves the Windows identity by using the </a:t>
            </a:r>
            <a:r>
              <a:rPr lang="en-US" dirty="0" err="1"/>
              <a:t>ServiceSecurityContext</a:t>
            </a:r>
            <a:r>
              <a:rPr lang="en-US" dirty="0"/>
              <a:t> class.  This Windows identity is used to initialize a valid Microsoft Dynamics AX session.  This Microsoft Dynamics AX session is used for all X++ operations and is released when the call is completed. </a:t>
            </a:r>
          </a:p>
          <a:p>
            <a:r>
              <a:rPr lang="en-US" dirty="0"/>
              <a:t>Each service operation causes a Microsoft Dynamics AX logon and logoff. Microsoft Dynamics AX uses session pooling to reduce the overhead of creating and destroying a session on every call. </a:t>
            </a:r>
          </a:p>
          <a:p>
            <a:r>
              <a:rPr lang="en-US" dirty="0"/>
              <a:t>By default, all external WCF service calls are made in the context of the Microsoft Dynamics AX identity of the caller. WCF allows for client credentials to be specified in WCF configuration or in the code. Configuration based credentials (such as certificates) can be specified in the WCF client configuration for the service. </a:t>
            </a:r>
          </a:p>
          <a:p>
            <a:r>
              <a:rPr lang="en-US" dirty="0"/>
              <a:t>Some of the client credential values cannot be set using the WCF configuration file such as the user name and password or the Windows user name and password.  Such credential values must be specified in the code. </a:t>
            </a:r>
          </a:p>
        </p:txBody>
      </p:sp>
    </p:spTree>
    <p:extLst>
      <p:ext uri="{BB962C8B-B14F-4D97-AF65-F5344CB8AC3E}">
        <p14:creationId xmlns:p14="http://schemas.microsoft.com/office/powerpoint/2010/main" val="343798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624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AOS is the Windows Communication Foundation (WCF) service host for Microsoft Dynamics AX 2012 services exposed to users and applications on an intranet.</a:t>
            </a:r>
          </a:p>
          <a:p>
            <a:r>
              <a:rPr lang="en-US" dirty="0" smtClean="0"/>
              <a:t>To consume services over the Internet, you must host services on Internet Information Services (IIS). IIS-hosted services use the WCF message routing service. Microsoft Dynamics AX deploys the Web Services Description Language (WSDL)-based service in a subfolder in the virtual directory that is associated with the web site you provide.</a:t>
            </a:r>
          </a:p>
          <a:p>
            <a:r>
              <a:rPr lang="en-US" dirty="0" smtClean="0"/>
              <a:t>IIS routes all service requests (those originating on the Internet or the intranet) to the AOS. Then the AOS returns a response to the service consumer through IIS. Exchanges configured to use web services are processed synchronously and do not use the Microsoft Dynamics AX queues.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5723005"/>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rgbClr val="000000"/>
                </a:solidFill>
                <a:latin typeface="Calibri"/>
              </a:rPr>
              <a:t>Note: </a:t>
            </a:r>
            <a:r>
              <a:rPr lang="en-IN" sz="1100" dirty="0">
                <a:solidFill>
                  <a:srgbClr val="000000"/>
                </a:solidFill>
              </a:rPr>
              <a:t>System services cannot be customized and they are not mapped to any query or X++ code</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168863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34787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058759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132359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509259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7853254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367805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
        <p:nvSpPr>
          <p:cNvPr id="3" name="Slide Image Placeholder 2"/>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874655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67</a:t>
            </a:fld>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61216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Types of Services</a:t>
            </a:r>
          </a:p>
          <a:p>
            <a:r>
              <a:rPr lang="en-US" dirty="0" smtClean="0"/>
              <a:t>Microsoft Dynamics AX 2012 supports the following three kinds of services:</a:t>
            </a:r>
          </a:p>
          <a:p>
            <a:r>
              <a:rPr lang="en-US" dirty="0" smtClean="0"/>
              <a:t>Document services</a:t>
            </a:r>
            <a:r>
              <a:rPr lang="en-US" b="1" dirty="0" smtClean="0"/>
              <a:t>: </a:t>
            </a:r>
            <a:r>
              <a:rPr lang="en-US" dirty="0" smtClean="0"/>
              <a:t>Introduced in Microsoft Dynamics AX 4.0. They are query-based services, and exchange data with external systems by sending and receiving XML documents. These documents represent business entities, such as customers, vendors, or sales orders</a:t>
            </a:r>
          </a:p>
          <a:p>
            <a:r>
              <a:rPr lang="en-US" b="1" dirty="0" smtClean="0"/>
              <a:t>Custom services: </a:t>
            </a:r>
            <a:r>
              <a:rPr lang="en-US" dirty="0" smtClean="0"/>
              <a:t>Used by developers to expose any X++ logic, such as X++ classes and their members, through a service interface</a:t>
            </a:r>
          </a:p>
          <a:p>
            <a:r>
              <a:rPr lang="en-US" b="1" dirty="0" smtClean="0"/>
              <a:t>System services: </a:t>
            </a:r>
            <a:r>
              <a:rPr lang="en-US" dirty="0" smtClean="0"/>
              <a:t>Provided by Microsoft Dynamics AX. System services include the Query service, the Metadata service, and the User Session service</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676291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1" dirty="0" smtClean="0"/>
              <a:t>Application Integration</a:t>
            </a:r>
          </a:p>
          <a:p>
            <a:r>
              <a:rPr lang="en-US" dirty="0" smtClean="0"/>
              <a:t>Companies can use Microsoft Dynamics AX Application Integration Framework (AIF) to integrate and communicate with external business processes and partners through the exchange of XML over various transport media.  </a:t>
            </a:r>
          </a:p>
          <a:p>
            <a:r>
              <a:rPr lang="en-US" dirty="0" smtClean="0"/>
              <a:t>In addition to the AIF, Microsoft Dynamics AX includes several system services that include a Metadata service and a Query Service.  System services are WCF services that are included with Microsoft Dynamics AX; clients can use these services to interact with and retrieve system information. </a:t>
            </a:r>
          </a:p>
          <a:p>
            <a:r>
              <a:rPr lang="en-US" dirty="0" smtClean="0"/>
              <a:t>You can use the following methods to integrate Microsoft Dynamics AX 2012 with other applications: </a:t>
            </a:r>
          </a:p>
          <a:p>
            <a:pPr lvl="0"/>
            <a:r>
              <a:rPr lang="en-US" b="1" dirty="0" smtClean="0"/>
              <a:t>Services and the Application Integration Framework</a:t>
            </a:r>
            <a:r>
              <a:rPr lang="en-US" dirty="0" smtClean="0"/>
              <a:t>: </a:t>
            </a:r>
          </a:p>
          <a:p>
            <a:r>
              <a:rPr lang="en-US" dirty="0" smtClean="0"/>
              <a:t>Services are the preferred option for integration with Microsoft Dynamics AX.   </a:t>
            </a:r>
          </a:p>
          <a:p>
            <a:r>
              <a:rPr lang="en-US" dirty="0" smtClean="0"/>
              <a:t>Services in Microsoft Dynamics AX are used to expose its functionality through WCF-based services. </a:t>
            </a:r>
          </a:p>
          <a:p>
            <a:r>
              <a:rPr lang="en-US" dirty="0" smtClean="0"/>
              <a:t>Microsoft Dynamics AX code and external applications can consume Microsoft Dynamics AX services.   </a:t>
            </a:r>
          </a:p>
          <a:p>
            <a:r>
              <a:rPr lang="en-US" dirty="0" smtClean="0"/>
              <a:t>AIF supports the processing of inbound and outbound messages such as message transforms and value lookups.   </a:t>
            </a:r>
          </a:p>
          <a:p>
            <a:r>
              <a:rPr lang="en-US" dirty="0" smtClean="0"/>
              <a:t>Together, services and AIF provide the programming model, tools, and infrastructure support for XML-based integration with external applications and data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01955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280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
        <p:nvSpPr>
          <p:cNvPr id="5"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25277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3328708489"/>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71450"/>
            <a:ext cx="8534400" cy="685800"/>
          </a:xfrm>
        </p:spPr>
        <p:txBody>
          <a:bodyPr anchor="b" anchorCtr="0">
            <a:no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4857228"/>
            <a:ext cx="3657600" cy="273844"/>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2667481366"/>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3" descr="\\SFP\Work\White_Whale\3-30117_MS_Dynamic_TechCon2012\Template\Working\Art\Splines_Slideba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9145191" cy="9965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9436" y="171451"/>
            <a:ext cx="8363938" cy="499790"/>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6752" indent="-216752">
              <a:buFont typeface="Wingdings" pitchFamily="2" charset="2"/>
              <a:buChar char=""/>
              <a:defRPr sz="3001"/>
            </a:lvl1pPr>
            <a:lvl2pPr marL="384675" indent="-167923">
              <a:buFont typeface="Wingdings" pitchFamily="2" charset="2"/>
              <a:buChar char=""/>
              <a:defRPr>
                <a:latin typeface="+mn-lt"/>
              </a:defRPr>
            </a:lvl2pPr>
            <a:lvl3pPr marL="559743" indent="-175069">
              <a:buFont typeface="Wingdings" pitchFamily="2" charset="2"/>
              <a:buChar char=""/>
              <a:tabLst/>
              <a:defRPr>
                <a:latin typeface="+mn-lt"/>
              </a:defRPr>
            </a:lvl3pPr>
            <a:lvl4pPr marL="685983" indent="-126240">
              <a:buFont typeface="Wingdings" pitchFamily="2" charset="2"/>
              <a:buChar char=""/>
              <a:defRPr>
                <a:latin typeface="+mn-lt"/>
              </a:defRPr>
            </a:lvl4pPr>
            <a:lvl5pPr marL="812223" indent="-126240">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213619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5919"/>
            <a:ext cx="8138160" cy="75438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38565250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28" r:id="rId10"/>
    <p:sldLayoutId id="2147483815" r:id="rId11"/>
    <p:sldLayoutId id="2147483816" r:id="rId12"/>
    <p:sldLayoutId id="2147483772" r:id="rId13"/>
    <p:sldLayoutId id="2147483824" r:id="rId14"/>
    <p:sldLayoutId id="2147483825" r:id="rId15"/>
    <p:sldLayoutId id="2147483826" r:id="rId16"/>
    <p:sldLayoutId id="2147483827" r:id="rId17"/>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tags" Target="../tags/tag3.xml"/><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tags" Target="../tags/tag2.xml"/><Relationship Id="rId16" Type="http://schemas.openxmlformats.org/officeDocument/2006/relationships/image" Target="../media/image22.emf"/><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notesSlide" Target="../notesSlides/notesSlide14.xml"/><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emf"/><Relationship Id="rId4" Type="http://schemas.openxmlformats.org/officeDocument/2006/relationships/slideLayout" Target="../slideLayouts/slideLayout3.xml"/><Relationship Id="rId9" Type="http://schemas.openxmlformats.org/officeDocument/2006/relationships/image" Target="../media/image15.png"/><Relationship Id="rId1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55976" cy="1828800"/>
          </a:xfrm>
        </p:spPr>
        <p:txBody>
          <a:bodyPr>
            <a:normAutofit fontScale="90000"/>
          </a:bodyPr>
          <a:lstStyle/>
          <a:p>
            <a:r>
              <a:rPr lang="en-US" dirty="0" smtClean="0"/>
              <a:t>Microsoft Dynamics AX </a:t>
            </a:r>
            <a:r>
              <a:rPr lang="en-US" dirty="0"/>
              <a:t>2012 </a:t>
            </a:r>
            <a:r>
              <a:rPr lang="en-US" dirty="0" smtClean="0"/>
              <a:t>Administration </a:t>
            </a:r>
            <a:r>
              <a:rPr lang="en-US" dirty="0" smtClean="0"/>
              <a:t>Workshop</a:t>
            </a:r>
            <a:br>
              <a:rPr lang="en-US" dirty="0" smtClean="0"/>
            </a:br>
            <a:r>
              <a:rPr lang="en-US" sz="2400" dirty="0"/>
              <a:t>Chapter 14: </a:t>
            </a:r>
            <a:r>
              <a:rPr lang="en-US" sz="2400" dirty="0" smtClean="0"/>
              <a:t>Services</a:t>
            </a:r>
            <a:endParaRPr lang="en-US" sz="24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Service Groups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10</a:t>
            </a:fld>
            <a:endParaRPr lang="en-US" dirty="0"/>
          </a:p>
        </p:txBody>
      </p:sp>
      <p:sp>
        <p:nvSpPr>
          <p:cNvPr id="2" name="Content Placeholder 1"/>
          <p:cNvSpPr>
            <a:spLocks noGrp="1"/>
          </p:cNvSpPr>
          <p:nvPr>
            <p:ph sz="quarter" idx="13"/>
          </p:nvPr>
        </p:nvSpPr>
        <p:spPr/>
        <p:txBody>
          <a:bodyPr/>
          <a:lstStyle/>
          <a:p>
            <a:r>
              <a:rPr lang="en-US" dirty="0" smtClean="0"/>
              <a:t>A service group is a collection of services that are frequently consumed and managed together</a:t>
            </a:r>
          </a:p>
          <a:p>
            <a:pPr lvl="1"/>
            <a:r>
              <a:rPr lang="en-US" dirty="0" smtClean="0"/>
              <a:t>Service groups are associated only with basic inbound integration ports</a:t>
            </a:r>
          </a:p>
          <a:p>
            <a:pPr lvl="1"/>
            <a:r>
              <a:rPr lang="en-US" dirty="0" smtClean="0"/>
              <a:t>All services in a service group are published in a single WSDL file. A developer can create a service group in the AOT</a:t>
            </a:r>
          </a:p>
          <a:p>
            <a:pPr lvl="1"/>
            <a:r>
              <a:rPr lang="en-US" dirty="0" smtClean="0"/>
              <a:t>When creating service groups, developers can use the </a:t>
            </a:r>
            <a:r>
              <a:rPr lang="en-US" b="1" dirty="0" err="1" smtClean="0"/>
              <a:t>AutoDeploy</a:t>
            </a:r>
            <a:r>
              <a:rPr lang="en-US" dirty="0" smtClean="0"/>
              <a:t> property to specify whether a service group is deployed and activated upon creation</a:t>
            </a:r>
            <a:endParaRPr lang="en-US" dirty="0"/>
          </a:p>
        </p:txBody>
      </p:sp>
    </p:spTree>
    <p:extLst>
      <p:ext uri="{BB962C8B-B14F-4D97-AF65-F5344CB8AC3E}">
        <p14:creationId xmlns:p14="http://schemas.microsoft.com/office/powerpoint/2010/main" val="126513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Integration Ports</a:t>
            </a:r>
          </a:p>
        </p:txBody>
      </p:sp>
      <p:sp>
        <p:nvSpPr>
          <p:cNvPr id="5" name="Slide Number Placeholder 2"/>
          <p:cNvSpPr>
            <a:spLocks noGrp="1"/>
          </p:cNvSpPr>
          <p:nvPr>
            <p:ph type="sldNum" sz="quarter" idx="11"/>
          </p:nvPr>
        </p:nvSpPr>
        <p:spPr/>
        <p:txBody>
          <a:bodyPr/>
          <a:lstStyle/>
          <a:p>
            <a:fld id="{026CCAEB-CB17-44EB-A892-4553F1D666B6}" type="slidenum">
              <a:rPr lang="en-US" smtClean="0"/>
              <a:pPr/>
              <a:t>11</a:t>
            </a:fld>
            <a:endParaRPr lang="en-US" dirty="0"/>
          </a:p>
        </p:txBody>
      </p:sp>
      <p:sp>
        <p:nvSpPr>
          <p:cNvPr id="2" name="Content Placeholder 1"/>
          <p:cNvSpPr>
            <a:spLocks noGrp="1"/>
          </p:cNvSpPr>
          <p:nvPr>
            <p:ph sz="quarter" idx="13"/>
          </p:nvPr>
        </p:nvSpPr>
        <p:spPr/>
        <p:txBody>
          <a:bodyPr>
            <a:normAutofit/>
          </a:bodyPr>
          <a:lstStyle/>
          <a:p>
            <a:pPr>
              <a:buFont typeface="Arial" pitchFamily="34" charset="0"/>
              <a:buChar char="•"/>
            </a:pPr>
            <a:r>
              <a:rPr lang="en-US" sz="1400" dirty="0" smtClean="0"/>
              <a:t>Overview</a:t>
            </a:r>
          </a:p>
          <a:p>
            <a:pPr>
              <a:buFont typeface="Arial" pitchFamily="34" charset="0"/>
              <a:buChar char="•"/>
            </a:pPr>
            <a:r>
              <a:rPr lang="en-US" sz="1400" dirty="0" smtClean="0"/>
              <a:t>Inbound versus outbound ports</a:t>
            </a:r>
          </a:p>
          <a:p>
            <a:pPr>
              <a:buFont typeface="Arial" pitchFamily="34" charset="0"/>
              <a:buChar char="•"/>
            </a:pPr>
            <a:r>
              <a:rPr lang="en-US" sz="1400" dirty="0" smtClean="0"/>
              <a:t>Basic versus enhanced ports</a:t>
            </a:r>
          </a:p>
          <a:p>
            <a:pPr>
              <a:buFont typeface="Arial" pitchFamily="34" charset="0"/>
              <a:buChar char="•"/>
            </a:pPr>
            <a:r>
              <a:rPr lang="en-US" sz="1400" dirty="0" smtClean="0"/>
              <a:t>Procedure: Set up an enhanced inbound port</a:t>
            </a:r>
            <a:endParaRPr lang="en-US" sz="1400" dirty="0"/>
          </a:p>
        </p:txBody>
      </p:sp>
    </p:spTree>
    <p:extLst>
      <p:ext uri="{BB962C8B-B14F-4D97-AF65-F5344CB8AC3E}">
        <p14:creationId xmlns:p14="http://schemas.microsoft.com/office/powerpoint/2010/main" val="1391465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Integration Ports Overview	</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12</a:t>
            </a:fld>
            <a:endParaRPr lang="en-US" dirty="0"/>
          </a:p>
        </p:txBody>
      </p:sp>
      <p:sp>
        <p:nvSpPr>
          <p:cNvPr id="9" name="Content Placeholder 8"/>
          <p:cNvSpPr>
            <a:spLocks noGrp="1"/>
          </p:cNvSpPr>
          <p:nvPr>
            <p:ph sz="quarter" idx="13"/>
          </p:nvPr>
        </p:nvSpPr>
        <p:spPr/>
        <p:txBody>
          <a:bodyPr/>
          <a:lstStyle/>
          <a:p>
            <a:r>
              <a:rPr lang="en-US" dirty="0" smtClean="0"/>
              <a:t>Integration ports provide simplified administration of services and AIF. Integration ports replace the AIF endpoints and related concepts that were used in previous releases of </a:t>
            </a:r>
            <a:r>
              <a:rPr lang="en-US" dirty="0"/>
              <a:t>Microsoft Dynamics AX</a:t>
            </a:r>
            <a:endParaRPr lang="en-US" dirty="0" smtClean="0"/>
          </a:p>
          <a:p>
            <a:r>
              <a:rPr lang="en-US" dirty="0" smtClean="0"/>
              <a:t>Each integration port can expose one or more services</a:t>
            </a:r>
          </a:p>
          <a:p>
            <a:r>
              <a:rPr lang="en-US" dirty="0" smtClean="0"/>
              <a:t>Each integration port has a unique URI</a:t>
            </a:r>
          </a:p>
          <a:p>
            <a:r>
              <a:rPr lang="en-US" dirty="0" smtClean="0"/>
              <a:t>Inbound vs. outbound ports</a:t>
            </a:r>
          </a:p>
          <a:p>
            <a:pPr lvl="1"/>
            <a:r>
              <a:rPr lang="en-US" dirty="0" smtClean="0"/>
              <a:t>Depending on origin of the message</a:t>
            </a:r>
          </a:p>
          <a:p>
            <a:r>
              <a:rPr lang="en-US" dirty="0" smtClean="0"/>
              <a:t>Basic vs. enhanced ports</a:t>
            </a:r>
          </a:p>
          <a:p>
            <a:pPr lvl="1"/>
            <a:r>
              <a:rPr lang="en-US" dirty="0" smtClean="0"/>
              <a:t>Depending on functionality</a:t>
            </a:r>
          </a:p>
          <a:p>
            <a:pPr lvl="2"/>
            <a:r>
              <a:rPr lang="en-US" dirty="0" smtClean="0"/>
              <a:t>Varieties of protocols are supported through WCF adapters e.g. HTTP, </a:t>
            </a:r>
            <a:r>
              <a:rPr lang="en-US" dirty="0" err="1" smtClean="0"/>
              <a:t>NetTCP</a:t>
            </a:r>
            <a:r>
              <a:rPr lang="en-US" dirty="0" smtClean="0"/>
              <a:t>, MSMQ and File system adaptor</a:t>
            </a:r>
          </a:p>
          <a:p>
            <a:pPr lvl="2"/>
            <a:r>
              <a:rPr lang="en-US" dirty="0" smtClean="0"/>
              <a:t>Services can be hosted on either AOS or IIS</a:t>
            </a:r>
          </a:p>
        </p:txBody>
      </p:sp>
      <p:sp>
        <p:nvSpPr>
          <p:cNvPr id="6" name="Content Placeholder 1"/>
          <p:cNvSpPr txBox="1">
            <a:spLocks/>
          </p:cNvSpPr>
          <p:nvPr/>
        </p:nvSpPr>
        <p:spPr>
          <a:xfrm>
            <a:off x="640080" y="951570"/>
            <a:ext cx="8046720" cy="378045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indent="-350838">
              <a:lnSpc>
                <a:spcPct val="100000"/>
              </a:lnSpc>
              <a:buClr>
                <a:schemeClr val="tx1"/>
              </a:buClr>
            </a:pP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332819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99584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96" y="1059582"/>
            <a:ext cx="1828800" cy="1828800"/>
          </a:xfrm>
        </p:spPr>
        <p:txBody>
          <a:bodyPr/>
          <a:lstStyle/>
          <a:p>
            <a:r>
              <a:rPr lang="en-US" dirty="0" smtClean="0"/>
              <a:t>Concept: Integration Ports</a:t>
            </a:r>
            <a:endParaRPr lang="en-US" dirty="0"/>
          </a:p>
        </p:txBody>
      </p:sp>
      <p:sp>
        <p:nvSpPr>
          <p:cNvPr id="165" name="Footer Placeholder 2"/>
          <p:cNvSpPr txBox="1">
            <a:spLocks/>
          </p:cNvSpPr>
          <p:nvPr/>
        </p:nvSpPr>
        <p:spPr>
          <a:xfrm>
            <a:off x="1501044" y="6350436"/>
            <a:ext cx="1944689" cy="121823"/>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ysClr val="windowText" lastClr="000000"/>
                </a:solidFill>
                <a:effectLst/>
                <a:uLnTx/>
                <a:uFillTx/>
                <a:latin typeface="Segoe UI"/>
                <a:ea typeface="+mn-ea"/>
                <a:cs typeface="+mn-cs"/>
              </a:rPr>
              <a:t>© 2010 Microsoft Corporation. All rights reserved.</a:t>
            </a:r>
          </a:p>
        </p:txBody>
      </p:sp>
      <p:pic>
        <p:nvPicPr>
          <p:cNvPr id="66" name="Rectangle 6217"/>
          <p:cNvPicPr>
            <a:picLocks noChangeAspect="1" noChangeArrowheads="1"/>
          </p:cNvPicPr>
          <p:nvPr/>
        </p:nvPicPr>
        <p:blipFill>
          <a:blip r:embed="rId6"/>
          <a:srcRect/>
          <a:stretch>
            <a:fillRect/>
          </a:stretch>
        </p:blipFill>
        <p:spPr bwMode="auto">
          <a:xfrm>
            <a:off x="1339244" y="3229158"/>
            <a:ext cx="822570" cy="619118"/>
          </a:xfrm>
          <a:prstGeom prst="rect">
            <a:avLst/>
          </a:prstGeom>
          <a:noFill/>
          <a:ln w="9525">
            <a:noFill/>
            <a:miter lim="800000"/>
            <a:headEnd/>
            <a:tailEnd/>
          </a:ln>
        </p:spPr>
      </p:pic>
      <p:sp>
        <p:nvSpPr>
          <p:cNvPr id="68" name="Rectangle 67"/>
          <p:cNvSpPr/>
          <p:nvPr/>
        </p:nvSpPr>
        <p:spPr bwMode="auto">
          <a:xfrm>
            <a:off x="3807240" y="653089"/>
            <a:ext cx="3862939" cy="1090942"/>
          </a:xfrm>
          <a:prstGeom prst="rect">
            <a:avLst/>
          </a:prstGeom>
          <a:solidFill>
            <a:schemeClr val="bg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t"/>
          <a:lstStyle/>
          <a:p>
            <a:pPr algn="ctr" fontAlgn="base">
              <a:spcBef>
                <a:spcPct val="0"/>
              </a:spcBef>
              <a:spcAft>
                <a:spcPct val="0"/>
              </a:spcAft>
            </a:pPr>
            <a:r>
              <a:rPr lang="en-US" sz="1050" kern="0" dirty="0">
                <a:solidFill>
                  <a:schemeClr val="tx1"/>
                </a:solidFill>
              </a:rPr>
              <a:t>Basic Inbound Port</a:t>
            </a:r>
          </a:p>
          <a:p>
            <a:pPr algn="ctr" fontAlgn="base">
              <a:spcBef>
                <a:spcPct val="0"/>
              </a:spcBef>
              <a:spcAft>
                <a:spcPct val="0"/>
              </a:spcAft>
            </a:pPr>
            <a:r>
              <a:rPr lang="en-US" sz="1050" kern="0" dirty="0" smtClean="0">
                <a:solidFill>
                  <a:schemeClr val="tx1"/>
                </a:solidFill>
              </a:rPr>
              <a:t>(Service Group)</a:t>
            </a:r>
            <a:endParaRPr lang="en-US" sz="1050" kern="0" dirty="0">
              <a:solidFill>
                <a:schemeClr val="tx1"/>
              </a:solidFill>
            </a:endParaRPr>
          </a:p>
        </p:txBody>
      </p:sp>
      <p:sp>
        <p:nvSpPr>
          <p:cNvPr id="69" name="Rounded Rectangle 68"/>
          <p:cNvSpPr/>
          <p:nvPr/>
        </p:nvSpPr>
        <p:spPr bwMode="auto">
          <a:xfrm>
            <a:off x="8299378" y="1176423"/>
            <a:ext cx="809125" cy="112672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100" dirty="0">
                <a:solidFill>
                  <a:schemeClr val="tx1"/>
                </a:solidFill>
              </a:rPr>
              <a:t>Custom Service</a:t>
            </a:r>
          </a:p>
          <a:p>
            <a:pPr algn="ctr" defTabSz="685757" fontAlgn="base">
              <a:spcBef>
                <a:spcPct val="0"/>
              </a:spcBef>
              <a:spcAft>
                <a:spcPct val="0"/>
              </a:spcAft>
            </a:pPr>
            <a:r>
              <a:rPr lang="en-US" sz="1100" dirty="0">
                <a:solidFill>
                  <a:schemeClr val="tx1"/>
                </a:solidFill>
              </a:rPr>
              <a:t>(Running in IL)</a:t>
            </a:r>
          </a:p>
        </p:txBody>
      </p:sp>
      <p:sp>
        <p:nvSpPr>
          <p:cNvPr id="70" name="Rounded Rectangle 69"/>
          <p:cNvSpPr/>
          <p:nvPr/>
        </p:nvSpPr>
        <p:spPr bwMode="auto">
          <a:xfrm>
            <a:off x="8307400" y="2370645"/>
            <a:ext cx="801104" cy="103961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100" dirty="0">
                <a:solidFill>
                  <a:schemeClr val="tx1"/>
                </a:solidFill>
              </a:rPr>
              <a:t>Document Service</a:t>
            </a:r>
          </a:p>
          <a:p>
            <a:pPr algn="ctr" defTabSz="685757" fontAlgn="base">
              <a:spcBef>
                <a:spcPct val="0"/>
              </a:spcBef>
              <a:spcAft>
                <a:spcPct val="0"/>
              </a:spcAft>
            </a:pPr>
            <a:r>
              <a:rPr lang="en-US" sz="1100" dirty="0">
                <a:solidFill>
                  <a:schemeClr val="tx1"/>
                </a:solidFill>
              </a:rPr>
              <a:t>(Running in IL)</a:t>
            </a:r>
          </a:p>
        </p:txBody>
      </p:sp>
      <p:sp>
        <p:nvSpPr>
          <p:cNvPr id="71" name="Arc 70"/>
          <p:cNvSpPr/>
          <p:nvPr/>
        </p:nvSpPr>
        <p:spPr bwMode="auto">
          <a:xfrm flipH="1">
            <a:off x="2368916" y="287944"/>
            <a:ext cx="5446295" cy="4928214"/>
          </a:xfrm>
          <a:prstGeom prst="arc">
            <a:avLst>
              <a:gd name="adj1" fmla="val 16326268"/>
              <a:gd name="adj2" fmla="val 5400000"/>
            </a:avLst>
          </a:prstGeom>
          <a:ln w="31750">
            <a:gradFill flip="none" rotWithShape="1">
              <a:gsLst>
                <a:gs pos="0">
                  <a:schemeClr val="tx1">
                    <a:alpha val="0"/>
                  </a:schemeClr>
                </a:gs>
                <a:gs pos="50000">
                  <a:schemeClr val="tx1">
                    <a:alpha val="59000"/>
                  </a:schemeClr>
                </a:gs>
                <a:gs pos="100000">
                  <a:schemeClr val="tx1">
                    <a:alpha val="0"/>
                  </a:schemeClr>
                </a:gs>
              </a:gsLst>
              <a:path path="circle">
                <a:fillToRect l="100000" t="100000"/>
              </a:path>
              <a:tileRect r="-100000" b="-100000"/>
            </a:gradFill>
            <a:tailEnd type="none"/>
          </a:ln>
        </p:spPr>
        <p:style>
          <a:lnRef idx="1">
            <a:schemeClr val="accent1"/>
          </a:lnRef>
          <a:fillRef idx="0">
            <a:schemeClr val="accent1"/>
          </a:fillRef>
          <a:effectRef idx="0">
            <a:schemeClr val="accent1"/>
          </a:effectRef>
          <a:fontRef idx="minor">
            <a:schemeClr val="tx1"/>
          </a:fontRef>
        </p:style>
        <p:txBody>
          <a:bodyPr vert="horz" wrap="square" lIns="82317" tIns="41159" rIns="82317" bIns="41159" numCol="1" rtlCol="0" anchor="ctr" anchorCtr="0" compatLnSpc="1">
            <a:prstTxWarp prst="textNoShape">
              <a:avLst/>
            </a:prstTxWarp>
          </a:bodyPr>
          <a:lstStyle/>
          <a:p>
            <a:pPr defTabSz="822942" fontAlgn="base">
              <a:spcBef>
                <a:spcPct val="0"/>
              </a:spcBef>
              <a:spcAft>
                <a:spcPct val="0"/>
              </a:spcAft>
            </a:pPr>
            <a:r>
              <a:rPr lang="en-US" sz="2176" dirty="0">
                <a:latin typeface="Segoe Semibold" pitchFamily="34" charset="0"/>
              </a:rPr>
              <a:t>AOS</a:t>
            </a:r>
          </a:p>
        </p:txBody>
      </p:sp>
      <p:grpSp>
        <p:nvGrpSpPr>
          <p:cNvPr id="72" name="Group 71"/>
          <p:cNvGrpSpPr/>
          <p:nvPr/>
        </p:nvGrpSpPr>
        <p:grpSpPr>
          <a:xfrm>
            <a:off x="3030320" y="1051784"/>
            <a:ext cx="5269058" cy="998872"/>
            <a:chOff x="2603919" y="1530114"/>
            <a:chExt cx="7023581" cy="1331483"/>
          </a:xfrm>
        </p:grpSpPr>
        <p:sp>
          <p:nvSpPr>
            <p:cNvPr id="73" name="Oval 72"/>
            <p:cNvSpPr/>
            <p:nvPr/>
          </p:nvSpPr>
          <p:spPr bwMode="auto">
            <a:xfrm>
              <a:off x="2603919" y="1530114"/>
              <a:ext cx="181179" cy="123564"/>
            </a:xfrm>
            <a:prstGeom prst="ellipse">
              <a:avLst/>
            </a:prstGeom>
            <a:solidFill>
              <a:srgbClr val="FFFF00"/>
            </a:solidFill>
            <a:ln>
              <a:solidFill>
                <a:srgbClr val="FFFF00"/>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dirty="0">
                <a:solidFill>
                  <a:schemeClr val="tx1"/>
                </a:solidFill>
              </a:endParaRPr>
            </a:p>
          </p:txBody>
        </p:sp>
        <p:cxnSp>
          <p:nvCxnSpPr>
            <p:cNvPr id="74" name="Elbow Connector 73"/>
            <p:cNvCxnSpPr>
              <a:stCxn id="73" idx="6"/>
            </p:cNvCxnSpPr>
            <p:nvPr/>
          </p:nvCxnSpPr>
          <p:spPr bwMode="auto">
            <a:xfrm>
              <a:off x="2785098" y="1591896"/>
              <a:ext cx="6842402" cy="1269701"/>
            </a:xfrm>
            <a:prstGeom prst="bentConnector3">
              <a:avLst>
                <a:gd name="adj1" fmla="val 98943"/>
              </a:avLst>
            </a:prstGeom>
            <a:ln w="76200">
              <a:solidFill>
                <a:srgbClr val="FFFF0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grpSp>
      <p:pic>
        <p:nvPicPr>
          <p:cNvPr id="75" name="Picture 74"/>
          <p:cNvPicPr/>
          <p:nvPr>
            <p:extLst/>
          </p:nvPr>
        </p:nvPicPr>
        <p:blipFill>
          <a:blip r:embed="rId7"/>
          <a:stretch>
            <a:fillRect/>
          </a:stretch>
        </p:blipFill>
        <p:spPr>
          <a:xfrm>
            <a:off x="1891486" y="997262"/>
            <a:ext cx="635000" cy="192931"/>
          </a:xfrm>
          <a:prstGeom prst="rect">
            <a:avLst/>
          </a:prstGeom>
        </p:spPr>
      </p:pic>
      <p:sp>
        <p:nvSpPr>
          <p:cNvPr id="76" name="TextBox 75"/>
          <p:cNvSpPr txBox="1"/>
          <p:nvPr/>
        </p:nvSpPr>
        <p:spPr>
          <a:xfrm>
            <a:off x="2051720" y="2029802"/>
            <a:ext cx="2282997" cy="253916"/>
          </a:xfrm>
          <a:prstGeom prst="rect">
            <a:avLst/>
          </a:prstGeom>
          <a:noFill/>
          <a:ln>
            <a:solidFill>
              <a:schemeClr val="tx1"/>
            </a:solidFill>
          </a:ln>
        </p:spPr>
        <p:txBody>
          <a:bodyPr wrap="none" rtlCol="0">
            <a:spAutoFit/>
          </a:bodyPr>
          <a:lstStyle/>
          <a:p>
            <a:r>
              <a:rPr lang="en-US" sz="1050" dirty="0" err="1">
                <a:latin typeface="Segoe" pitchFamily="34" charset="0"/>
              </a:rPr>
              <a:t>Net.tcp</a:t>
            </a:r>
            <a:r>
              <a:rPr lang="en-US" sz="1050" dirty="0">
                <a:latin typeface="Segoe" pitchFamily="34" charset="0"/>
              </a:rPr>
              <a:t>://host1/port1/servicegroup1</a:t>
            </a:r>
          </a:p>
        </p:txBody>
      </p:sp>
      <p:sp>
        <p:nvSpPr>
          <p:cNvPr id="77" name="Rectangle 76"/>
          <p:cNvSpPr/>
          <p:nvPr/>
        </p:nvSpPr>
        <p:spPr bwMode="auto">
          <a:xfrm>
            <a:off x="3807241" y="2370645"/>
            <a:ext cx="3862937" cy="2267055"/>
          </a:xfrm>
          <a:prstGeom prst="rect">
            <a:avLst/>
          </a:prstGeom>
          <a:solidFill>
            <a:schemeClr val="bg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t"/>
          <a:lstStyle/>
          <a:p>
            <a:pPr algn="ctr" fontAlgn="base">
              <a:spcBef>
                <a:spcPct val="0"/>
              </a:spcBef>
              <a:spcAft>
                <a:spcPct val="0"/>
              </a:spcAft>
            </a:pPr>
            <a:r>
              <a:rPr lang="en-US" sz="1050" kern="0" dirty="0">
                <a:solidFill>
                  <a:schemeClr val="tx1"/>
                </a:solidFill>
              </a:rPr>
              <a:t>Enhanced Inbound Port</a:t>
            </a:r>
          </a:p>
        </p:txBody>
      </p:sp>
      <p:grpSp>
        <p:nvGrpSpPr>
          <p:cNvPr id="78" name="Group 77"/>
          <p:cNvGrpSpPr/>
          <p:nvPr/>
        </p:nvGrpSpPr>
        <p:grpSpPr>
          <a:xfrm>
            <a:off x="4185027" y="2801284"/>
            <a:ext cx="1082839" cy="514484"/>
            <a:chOff x="3188364" y="3408947"/>
            <a:chExt cx="1082839" cy="685800"/>
          </a:xfrm>
        </p:grpSpPr>
        <p:sp>
          <p:nvSpPr>
            <p:cNvPr id="79" name="Flowchart: Direct Access Storage 78"/>
            <p:cNvSpPr/>
            <p:nvPr/>
          </p:nvSpPr>
          <p:spPr bwMode="auto">
            <a:xfrm>
              <a:off x="3188364" y="3408947"/>
              <a:ext cx="457200" cy="685800"/>
            </a:xfrm>
            <a:prstGeom prst="flowChartMagneticDrum">
              <a:avLst/>
            </a:prstGeom>
            <a:gradFill>
              <a:gsLst>
                <a:gs pos="0">
                  <a:schemeClr val="accent5">
                    <a:lumMod val="75000"/>
                    <a:alpha val="25000"/>
                  </a:schemeClr>
                </a:gs>
                <a:gs pos="100000">
                  <a:schemeClr val="accent5">
                    <a:lumMod val="75000"/>
                  </a:schemeClr>
                </a:gs>
              </a:gsLst>
              <a:lin ang="16800000" scaled="0"/>
            </a:grad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80" name="Flowchart: Direct Access Storage 79"/>
            <p:cNvSpPr/>
            <p:nvPr/>
          </p:nvSpPr>
          <p:spPr bwMode="auto">
            <a:xfrm>
              <a:off x="3501184" y="3408947"/>
              <a:ext cx="457200" cy="685800"/>
            </a:xfrm>
            <a:prstGeom prst="flowChartMagneticDrum">
              <a:avLst/>
            </a:prstGeom>
            <a:gradFill>
              <a:gsLst>
                <a:gs pos="0">
                  <a:schemeClr val="accent5">
                    <a:lumMod val="75000"/>
                    <a:alpha val="25000"/>
                  </a:schemeClr>
                </a:gs>
                <a:gs pos="100000">
                  <a:schemeClr val="accent5">
                    <a:lumMod val="75000"/>
                  </a:schemeClr>
                </a:gs>
              </a:gsLst>
              <a:lin ang="16800000" scaled="0"/>
            </a:grad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81" name="Flowchart: Direct Access Storage 80"/>
            <p:cNvSpPr/>
            <p:nvPr/>
          </p:nvSpPr>
          <p:spPr bwMode="auto">
            <a:xfrm>
              <a:off x="3814003" y="3408947"/>
              <a:ext cx="457200" cy="685800"/>
            </a:xfrm>
            <a:prstGeom prst="flowChartMagneticDrum">
              <a:avLst/>
            </a:prstGeom>
            <a:gradFill>
              <a:gsLst>
                <a:gs pos="0">
                  <a:schemeClr val="accent5">
                    <a:lumMod val="75000"/>
                    <a:alpha val="25000"/>
                  </a:schemeClr>
                </a:gs>
                <a:gs pos="100000">
                  <a:schemeClr val="accent5">
                    <a:lumMod val="75000"/>
                  </a:schemeClr>
                </a:gs>
              </a:gsLst>
              <a:lin ang="16800000" scaled="0"/>
            </a:grad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grpSp>
      <p:grpSp>
        <p:nvGrpSpPr>
          <p:cNvPr id="82" name="Group 81"/>
          <p:cNvGrpSpPr/>
          <p:nvPr/>
        </p:nvGrpSpPr>
        <p:grpSpPr>
          <a:xfrm>
            <a:off x="4185027" y="4003246"/>
            <a:ext cx="729914" cy="514484"/>
            <a:chOff x="4343388" y="4559960"/>
            <a:chExt cx="729914" cy="685800"/>
          </a:xfrm>
        </p:grpSpPr>
        <p:sp>
          <p:nvSpPr>
            <p:cNvPr id="83" name="Flowchart: Direct Access Storage 82"/>
            <p:cNvSpPr/>
            <p:nvPr/>
          </p:nvSpPr>
          <p:spPr bwMode="auto">
            <a:xfrm>
              <a:off x="4343388" y="4559960"/>
              <a:ext cx="457200" cy="685800"/>
            </a:xfrm>
            <a:prstGeom prst="flowChartMagneticDrum">
              <a:avLst/>
            </a:prstGeom>
            <a:gradFill>
              <a:gsLst>
                <a:gs pos="0">
                  <a:schemeClr val="accent5">
                    <a:lumMod val="75000"/>
                    <a:alpha val="25000"/>
                  </a:schemeClr>
                </a:gs>
                <a:gs pos="100000">
                  <a:schemeClr val="accent5">
                    <a:lumMod val="75000"/>
                  </a:schemeClr>
                </a:gs>
              </a:gsLst>
              <a:lin ang="16800000" scaled="0"/>
            </a:grad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84" name="Flowchart: Direct Access Storage 83"/>
            <p:cNvSpPr/>
            <p:nvPr/>
          </p:nvSpPr>
          <p:spPr bwMode="auto">
            <a:xfrm>
              <a:off x="4616102" y="4559960"/>
              <a:ext cx="457200" cy="685800"/>
            </a:xfrm>
            <a:prstGeom prst="flowChartMagneticDrum">
              <a:avLst/>
            </a:prstGeom>
            <a:gradFill>
              <a:gsLst>
                <a:gs pos="0">
                  <a:schemeClr val="accent5">
                    <a:lumMod val="75000"/>
                    <a:alpha val="25000"/>
                  </a:schemeClr>
                </a:gs>
                <a:gs pos="100000">
                  <a:schemeClr val="accent5">
                    <a:lumMod val="75000"/>
                  </a:schemeClr>
                </a:gs>
              </a:gsLst>
              <a:lin ang="16800000" scaled="0"/>
            </a:grad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grpSp>
      <p:grpSp>
        <p:nvGrpSpPr>
          <p:cNvPr id="85" name="Group 84"/>
          <p:cNvGrpSpPr/>
          <p:nvPr/>
        </p:nvGrpSpPr>
        <p:grpSpPr>
          <a:xfrm>
            <a:off x="5995383" y="2801284"/>
            <a:ext cx="729914" cy="514484"/>
            <a:chOff x="4343388" y="4559960"/>
            <a:chExt cx="729914" cy="685800"/>
          </a:xfrm>
        </p:grpSpPr>
        <p:sp>
          <p:nvSpPr>
            <p:cNvPr id="86" name="Flowchart: Direct Access Storage 85"/>
            <p:cNvSpPr/>
            <p:nvPr/>
          </p:nvSpPr>
          <p:spPr bwMode="auto">
            <a:xfrm>
              <a:off x="4343388" y="4559960"/>
              <a:ext cx="457200" cy="685800"/>
            </a:xfrm>
            <a:prstGeom prst="flowChartMagneticDrum">
              <a:avLst/>
            </a:prstGeom>
            <a:gradFill>
              <a:gsLst>
                <a:gs pos="2000">
                  <a:schemeClr val="accent6">
                    <a:lumMod val="75000"/>
                    <a:alpha val="25000"/>
                  </a:schemeClr>
                </a:gs>
                <a:gs pos="99000">
                  <a:schemeClr val="accent6">
                    <a:lumMod val="75000"/>
                  </a:schemeClr>
                </a:gs>
              </a:gsLst>
              <a:lin ang="16800000" scaled="0"/>
            </a:gra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88" name="Flowchart: Direct Access Storage 87"/>
            <p:cNvSpPr/>
            <p:nvPr/>
          </p:nvSpPr>
          <p:spPr bwMode="auto">
            <a:xfrm>
              <a:off x="4616102" y="4559960"/>
              <a:ext cx="457200" cy="685800"/>
            </a:xfrm>
            <a:prstGeom prst="flowChartMagneticDrum">
              <a:avLst/>
            </a:prstGeom>
            <a:gradFill>
              <a:gsLst>
                <a:gs pos="2000">
                  <a:schemeClr val="accent6">
                    <a:lumMod val="75000"/>
                    <a:alpha val="25000"/>
                  </a:schemeClr>
                </a:gs>
                <a:gs pos="99000">
                  <a:schemeClr val="accent6">
                    <a:lumMod val="75000"/>
                  </a:schemeClr>
                </a:gs>
              </a:gsLst>
              <a:lin ang="16800000" scaled="0"/>
            </a:gra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grpSp>
      <p:grpSp>
        <p:nvGrpSpPr>
          <p:cNvPr id="89" name="Group 88"/>
          <p:cNvGrpSpPr/>
          <p:nvPr/>
        </p:nvGrpSpPr>
        <p:grpSpPr>
          <a:xfrm>
            <a:off x="5642458" y="4003246"/>
            <a:ext cx="1082839" cy="514484"/>
            <a:chOff x="3188364" y="3408947"/>
            <a:chExt cx="1082839" cy="685800"/>
          </a:xfrm>
        </p:grpSpPr>
        <p:sp>
          <p:nvSpPr>
            <p:cNvPr id="90" name="Flowchart: Direct Access Storage 89"/>
            <p:cNvSpPr/>
            <p:nvPr/>
          </p:nvSpPr>
          <p:spPr bwMode="auto">
            <a:xfrm>
              <a:off x="3188364" y="3408947"/>
              <a:ext cx="457200" cy="685800"/>
            </a:xfrm>
            <a:prstGeom prst="flowChartMagneticDrum">
              <a:avLst/>
            </a:prstGeom>
            <a:gradFill>
              <a:gsLst>
                <a:gs pos="2000">
                  <a:schemeClr val="accent6">
                    <a:lumMod val="75000"/>
                    <a:alpha val="25000"/>
                  </a:schemeClr>
                </a:gs>
                <a:gs pos="99000">
                  <a:schemeClr val="accent6">
                    <a:lumMod val="75000"/>
                  </a:schemeClr>
                </a:gs>
              </a:gsLst>
              <a:lin ang="16800000" scaled="0"/>
            </a:gra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91" name="Flowchart: Direct Access Storage 90"/>
            <p:cNvSpPr/>
            <p:nvPr/>
          </p:nvSpPr>
          <p:spPr bwMode="auto">
            <a:xfrm>
              <a:off x="3501184" y="3408947"/>
              <a:ext cx="457200" cy="685800"/>
            </a:xfrm>
            <a:prstGeom prst="flowChartMagneticDrum">
              <a:avLst/>
            </a:prstGeom>
            <a:gradFill>
              <a:gsLst>
                <a:gs pos="2000">
                  <a:schemeClr val="accent6">
                    <a:lumMod val="75000"/>
                    <a:alpha val="25000"/>
                  </a:schemeClr>
                </a:gs>
                <a:gs pos="99000">
                  <a:schemeClr val="accent6">
                    <a:lumMod val="75000"/>
                  </a:schemeClr>
                </a:gs>
              </a:gsLst>
              <a:lin ang="16800000" scaled="0"/>
            </a:gra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sp>
          <p:nvSpPr>
            <p:cNvPr id="92" name="Flowchart: Direct Access Storage 91"/>
            <p:cNvSpPr/>
            <p:nvPr/>
          </p:nvSpPr>
          <p:spPr bwMode="auto">
            <a:xfrm>
              <a:off x="3814003" y="3408947"/>
              <a:ext cx="457200" cy="685800"/>
            </a:xfrm>
            <a:prstGeom prst="flowChartMagneticDrum">
              <a:avLst/>
            </a:prstGeom>
            <a:gradFill>
              <a:gsLst>
                <a:gs pos="2000">
                  <a:schemeClr val="accent6">
                    <a:lumMod val="75000"/>
                    <a:alpha val="25000"/>
                  </a:schemeClr>
                </a:gs>
                <a:gs pos="99000">
                  <a:schemeClr val="accent6">
                    <a:lumMod val="75000"/>
                  </a:schemeClr>
                </a:gs>
              </a:gsLst>
              <a:lin ang="16800000" scaled="0"/>
            </a:gra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r"/>
              <a:endParaRPr lang="en-US" sz="1350" dirty="0">
                <a:solidFill>
                  <a:schemeClr val="tx1"/>
                </a:solidFill>
              </a:endParaRPr>
            </a:p>
          </p:txBody>
        </p:sp>
      </p:grpSp>
      <p:grpSp>
        <p:nvGrpSpPr>
          <p:cNvPr id="93" name="Group 92"/>
          <p:cNvGrpSpPr/>
          <p:nvPr/>
        </p:nvGrpSpPr>
        <p:grpSpPr>
          <a:xfrm>
            <a:off x="2218978" y="2890450"/>
            <a:ext cx="6160430" cy="878992"/>
            <a:chOff x="1522412" y="4373597"/>
            <a:chExt cx="8211767" cy="931567"/>
          </a:xfrm>
        </p:grpSpPr>
        <p:cxnSp>
          <p:nvCxnSpPr>
            <p:cNvPr id="94" name="Elbow Connector 93"/>
            <p:cNvCxnSpPr>
              <a:stCxn id="95" idx="4"/>
              <a:endCxn id="70" idx="1"/>
            </p:cNvCxnSpPr>
            <p:nvPr/>
          </p:nvCxnSpPr>
          <p:spPr bwMode="auto">
            <a:xfrm rot="5400000" flipH="1" flipV="1">
              <a:off x="5207807" y="778792"/>
              <a:ext cx="931567" cy="8121177"/>
            </a:xfrm>
            <a:prstGeom prst="bentConnector4">
              <a:avLst>
                <a:gd name="adj1" fmla="val -26007"/>
                <a:gd name="adj2" fmla="val 50558"/>
              </a:avLst>
            </a:prstGeom>
            <a:ln w="25400">
              <a:solidFill>
                <a:srgbClr val="59D01E"/>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95" name="Oval 94"/>
            <p:cNvSpPr/>
            <p:nvPr/>
          </p:nvSpPr>
          <p:spPr bwMode="auto">
            <a:xfrm>
              <a:off x="1522412" y="5181600"/>
              <a:ext cx="181179" cy="123564"/>
            </a:xfrm>
            <a:prstGeom prst="ellipse">
              <a:avLst/>
            </a:prstGeom>
            <a:solidFill>
              <a:srgbClr val="429A16"/>
            </a:solidFill>
            <a:ln>
              <a:solidFill>
                <a:srgbClr val="59D01E"/>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dirty="0">
                <a:solidFill>
                  <a:schemeClr val="tx1"/>
                </a:solidFill>
              </a:endParaRPr>
            </a:p>
          </p:txBody>
        </p:sp>
      </p:grpSp>
      <p:sp>
        <p:nvSpPr>
          <p:cNvPr id="96" name="TextBox 95"/>
          <p:cNvSpPr txBox="1"/>
          <p:nvPr/>
        </p:nvSpPr>
        <p:spPr>
          <a:xfrm>
            <a:off x="6328773" y="3795248"/>
            <a:ext cx="1075869" cy="577081"/>
          </a:xfrm>
          <a:prstGeom prst="rect">
            <a:avLst/>
          </a:prstGeom>
          <a:noFill/>
        </p:spPr>
        <p:txBody>
          <a:bodyPr wrap="square" rtlCol="0">
            <a:spAutoFit/>
          </a:bodyPr>
          <a:lstStyle/>
          <a:p>
            <a:pPr algn="r"/>
            <a:r>
              <a:rPr lang="en-US" sz="1050" dirty="0">
                <a:latin typeface="Segoe" pitchFamily="34" charset="0"/>
              </a:rPr>
              <a:t>Custom carved contract</a:t>
            </a:r>
          </a:p>
        </p:txBody>
      </p:sp>
      <p:sp>
        <p:nvSpPr>
          <p:cNvPr id="97" name="TextBox 96"/>
          <p:cNvSpPr txBox="1"/>
          <p:nvPr/>
        </p:nvSpPr>
        <p:spPr>
          <a:xfrm>
            <a:off x="4287367" y="2991487"/>
            <a:ext cx="720069" cy="219291"/>
          </a:xfrm>
          <a:prstGeom prst="rect">
            <a:avLst/>
          </a:prstGeom>
          <a:noFill/>
        </p:spPr>
        <p:txBody>
          <a:bodyPr wrap="none" rtlCol="0">
            <a:spAutoFit/>
          </a:bodyPr>
          <a:lstStyle/>
          <a:p>
            <a:r>
              <a:rPr lang="en-US" sz="825" dirty="0">
                <a:latin typeface="Segoe" pitchFamily="34" charset="0"/>
              </a:rPr>
              <a:t>Transforms</a:t>
            </a:r>
          </a:p>
        </p:txBody>
      </p:sp>
      <p:sp>
        <p:nvSpPr>
          <p:cNvPr id="98" name="TextBox 97"/>
          <p:cNvSpPr txBox="1"/>
          <p:nvPr/>
        </p:nvSpPr>
        <p:spPr>
          <a:xfrm>
            <a:off x="5756605" y="2985469"/>
            <a:ext cx="947695" cy="219291"/>
          </a:xfrm>
          <a:prstGeom prst="rect">
            <a:avLst/>
          </a:prstGeom>
          <a:noFill/>
        </p:spPr>
        <p:txBody>
          <a:bodyPr wrap="none" rtlCol="0">
            <a:spAutoFit/>
          </a:bodyPr>
          <a:lstStyle/>
          <a:p>
            <a:r>
              <a:rPr lang="en-US" sz="825" dirty="0">
                <a:latin typeface="Segoe" pitchFamily="34" charset="0"/>
              </a:rPr>
              <a:t>Custom pipeline</a:t>
            </a:r>
          </a:p>
        </p:txBody>
      </p:sp>
      <p:sp>
        <p:nvSpPr>
          <p:cNvPr id="99" name="TextBox 98"/>
          <p:cNvSpPr txBox="1"/>
          <p:nvPr/>
        </p:nvSpPr>
        <p:spPr>
          <a:xfrm>
            <a:off x="4167053" y="4146812"/>
            <a:ext cx="720069" cy="219291"/>
          </a:xfrm>
          <a:prstGeom prst="rect">
            <a:avLst/>
          </a:prstGeom>
          <a:noFill/>
        </p:spPr>
        <p:txBody>
          <a:bodyPr wrap="none" rtlCol="0">
            <a:spAutoFit/>
          </a:bodyPr>
          <a:lstStyle/>
          <a:p>
            <a:r>
              <a:rPr lang="en-US" sz="825" dirty="0">
                <a:latin typeface="Segoe" pitchFamily="34" charset="0"/>
              </a:rPr>
              <a:t>Transforms</a:t>
            </a:r>
          </a:p>
        </p:txBody>
      </p:sp>
      <p:sp>
        <p:nvSpPr>
          <p:cNvPr id="100" name="TextBox 99"/>
          <p:cNvSpPr txBox="1"/>
          <p:nvPr/>
        </p:nvSpPr>
        <p:spPr>
          <a:xfrm>
            <a:off x="5574041" y="4146812"/>
            <a:ext cx="947695" cy="219291"/>
          </a:xfrm>
          <a:prstGeom prst="rect">
            <a:avLst/>
          </a:prstGeom>
          <a:noFill/>
        </p:spPr>
        <p:txBody>
          <a:bodyPr wrap="none" rtlCol="0">
            <a:spAutoFit/>
          </a:bodyPr>
          <a:lstStyle/>
          <a:p>
            <a:r>
              <a:rPr lang="en-US" sz="825" dirty="0">
                <a:latin typeface="Segoe" pitchFamily="34" charset="0"/>
              </a:rPr>
              <a:t>Custom pipeline</a:t>
            </a:r>
          </a:p>
        </p:txBody>
      </p:sp>
      <p:grpSp>
        <p:nvGrpSpPr>
          <p:cNvPr id="101" name="Group 50"/>
          <p:cNvGrpSpPr/>
          <p:nvPr/>
        </p:nvGrpSpPr>
        <p:grpSpPr>
          <a:xfrm>
            <a:off x="1403648" y="123478"/>
            <a:ext cx="606545" cy="878658"/>
            <a:chOff x="1416399" y="1595902"/>
            <a:chExt cx="1111164" cy="1349628"/>
          </a:xfrm>
        </p:grpSpPr>
        <p:grpSp>
          <p:nvGrpSpPr>
            <p:cNvPr id="103" name="Group 53"/>
            <p:cNvGrpSpPr/>
            <p:nvPr/>
          </p:nvGrpSpPr>
          <p:grpSpPr>
            <a:xfrm>
              <a:off x="1585447" y="1595902"/>
              <a:ext cx="942116" cy="1050878"/>
              <a:chOff x="1204856" y="1225523"/>
              <a:chExt cx="1595240" cy="1599873"/>
            </a:xfrm>
          </p:grpSpPr>
          <p:pic>
            <p:nvPicPr>
              <p:cNvPr id="105" name="Picture 3">
                <a:hlinkClick r:id="" action="ppaction://noaction"/>
              </p:cNvPr>
              <p:cNvPicPr>
                <a:picLocks noChangeAspect="1" noChangeArrowheads="1"/>
              </p:cNvPicPr>
              <p:nvPr/>
            </p:nvPicPr>
            <p:blipFill>
              <a:blip r:embed="rId8" cstate="print"/>
              <a:srcRect/>
              <a:stretch>
                <a:fillRect/>
              </a:stretch>
            </p:blipFill>
            <p:spPr bwMode="auto">
              <a:xfrm>
                <a:off x="1204856" y="1551185"/>
                <a:ext cx="1523968" cy="1142256"/>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pic>
            <p:nvPicPr>
              <p:cNvPr id="106" name="Picture 67" descr="Group_HiR-Man copy 2"/>
              <p:cNvPicPr>
                <a:picLocks noChangeAspect="1" noChangeArrowheads="1"/>
              </p:cNvPicPr>
              <p:nvPr>
                <p:custDataLst>
                  <p:tags r:id="rId3"/>
                </p:custDataLst>
              </p:nvPr>
            </p:nvPicPr>
            <p:blipFill>
              <a:blip r:embed="rId9"/>
              <a:srcRect/>
              <a:stretch>
                <a:fillRect/>
              </a:stretch>
            </p:blipFill>
            <p:spPr bwMode="auto">
              <a:xfrm>
                <a:off x="2033621" y="1225523"/>
                <a:ext cx="766475" cy="1599873"/>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p:spPr>
          </p:pic>
        </p:grpSp>
        <p:sp>
          <p:nvSpPr>
            <p:cNvPr id="104" name="Rectangle 29"/>
            <p:cNvSpPr>
              <a:spLocks noChangeArrowheads="1"/>
            </p:cNvSpPr>
            <p:nvPr/>
          </p:nvSpPr>
          <p:spPr bwMode="auto">
            <a:xfrm>
              <a:off x="1416399" y="2739531"/>
              <a:ext cx="1111164" cy="205999"/>
            </a:xfrm>
            <a:prstGeom prst="rect">
              <a:avLst/>
            </a:prstGeom>
            <a:noFill/>
            <a:ln w="9525">
              <a:noFill/>
              <a:miter lim="800000"/>
              <a:headEnd/>
              <a:tailEnd/>
            </a:ln>
          </p:spPr>
          <p:txBody>
            <a:bodyPr wrap="none" anchor="ctr"/>
            <a:lstStyle/>
            <a:p>
              <a:r>
                <a:rPr lang="en-US" sz="1200" b="1" dirty="0"/>
                <a:t>Custom application</a:t>
              </a:r>
            </a:p>
          </p:txBody>
        </p:sp>
      </p:grpSp>
      <p:sp>
        <p:nvSpPr>
          <p:cNvPr id="108" name="Footer Placeholder 2"/>
          <p:cNvSpPr txBox="1">
            <a:spLocks/>
          </p:cNvSpPr>
          <p:nvPr/>
        </p:nvSpPr>
        <p:spPr>
          <a:xfrm>
            <a:off x="232312" y="6054935"/>
            <a:ext cx="2847219" cy="178360"/>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900" dirty="0"/>
              <a:t>© 2010 Microsoft Corporation. All rights reserved.</a:t>
            </a:r>
          </a:p>
        </p:txBody>
      </p:sp>
      <p:grpSp>
        <p:nvGrpSpPr>
          <p:cNvPr id="110" name="Group 109"/>
          <p:cNvGrpSpPr/>
          <p:nvPr/>
        </p:nvGrpSpPr>
        <p:grpSpPr>
          <a:xfrm>
            <a:off x="2218830" y="2041454"/>
            <a:ext cx="6080548" cy="1578163"/>
            <a:chOff x="1522214" y="3001731"/>
            <a:chExt cx="8105286" cy="2103669"/>
          </a:xfrm>
        </p:grpSpPr>
        <p:cxnSp>
          <p:nvCxnSpPr>
            <p:cNvPr id="111" name="Elbow Connector 110"/>
            <p:cNvCxnSpPr>
              <a:stCxn id="115" idx="4"/>
            </p:cNvCxnSpPr>
            <p:nvPr/>
          </p:nvCxnSpPr>
          <p:spPr bwMode="auto">
            <a:xfrm rot="5400000" flipH="1" flipV="1">
              <a:off x="4568317" y="46218"/>
              <a:ext cx="2103669" cy="8014696"/>
            </a:xfrm>
            <a:prstGeom prst="bentConnector4">
              <a:avLst>
                <a:gd name="adj1" fmla="val 2780"/>
                <a:gd name="adj2" fmla="val 84925"/>
              </a:avLst>
            </a:prstGeom>
            <a:ln w="28575">
              <a:solidFill>
                <a:srgbClr val="FFFF00"/>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15" name="Oval 114"/>
            <p:cNvSpPr/>
            <p:nvPr/>
          </p:nvSpPr>
          <p:spPr bwMode="auto">
            <a:xfrm>
              <a:off x="1522214" y="4981836"/>
              <a:ext cx="181179" cy="123564"/>
            </a:xfrm>
            <a:prstGeom prst="ellipse">
              <a:avLst/>
            </a:prstGeom>
            <a:solidFill>
              <a:srgbClr val="FFFF00"/>
            </a:solidFill>
            <a:ln>
              <a:solidFill>
                <a:srgbClr val="FFFF00"/>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dirty="0">
                <a:solidFill>
                  <a:schemeClr val="tx1"/>
                </a:solidFill>
              </a:endParaRPr>
            </a:p>
          </p:txBody>
        </p:sp>
      </p:grpSp>
      <p:pic>
        <p:nvPicPr>
          <p:cNvPr id="120" name="Picture 3"/>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7204341" y="3494498"/>
            <a:ext cx="389543" cy="35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1" name="Group 120"/>
          <p:cNvGrpSpPr/>
          <p:nvPr/>
        </p:nvGrpSpPr>
        <p:grpSpPr>
          <a:xfrm>
            <a:off x="3035972" y="1193357"/>
            <a:ext cx="5263406" cy="1463365"/>
            <a:chOff x="2603919" y="1530114"/>
            <a:chExt cx="7016047" cy="1950645"/>
          </a:xfrm>
        </p:grpSpPr>
        <p:sp>
          <p:nvSpPr>
            <p:cNvPr id="122" name="Oval 121"/>
            <p:cNvSpPr/>
            <p:nvPr/>
          </p:nvSpPr>
          <p:spPr bwMode="auto">
            <a:xfrm>
              <a:off x="2603919" y="1530114"/>
              <a:ext cx="181179" cy="123564"/>
            </a:xfrm>
            <a:prstGeom prst="ellipse">
              <a:avLst/>
            </a:prstGeom>
            <a:solidFill>
              <a:srgbClr val="429A16"/>
            </a:solidFill>
            <a:ln>
              <a:solidFill>
                <a:srgbClr val="59D01E"/>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dirty="0">
                <a:solidFill>
                  <a:schemeClr val="tx1"/>
                </a:solidFill>
              </a:endParaRPr>
            </a:p>
          </p:txBody>
        </p:sp>
        <p:cxnSp>
          <p:nvCxnSpPr>
            <p:cNvPr id="123" name="Elbow Connector 122"/>
            <p:cNvCxnSpPr>
              <a:stCxn id="122" idx="6"/>
            </p:cNvCxnSpPr>
            <p:nvPr/>
          </p:nvCxnSpPr>
          <p:spPr bwMode="auto">
            <a:xfrm>
              <a:off x="2785098" y="1591896"/>
              <a:ext cx="6834868" cy="1888863"/>
            </a:xfrm>
            <a:prstGeom prst="bentConnector3">
              <a:avLst>
                <a:gd name="adj1" fmla="val 97259"/>
              </a:avLst>
            </a:prstGeom>
            <a:ln w="76200">
              <a:solidFill>
                <a:srgbClr val="59D01E"/>
              </a:solidFill>
              <a:headEnd type="none" w="med" len="med"/>
              <a:tailEnd type="none" w="med" len="med"/>
            </a:ln>
          </p:spPr>
          <p:style>
            <a:lnRef idx="2">
              <a:schemeClr val="accent3"/>
            </a:lnRef>
            <a:fillRef idx="0">
              <a:schemeClr val="accent3"/>
            </a:fillRef>
            <a:effectRef idx="1">
              <a:schemeClr val="accent3"/>
            </a:effectRef>
            <a:fontRef idx="minor">
              <a:schemeClr val="tx1"/>
            </a:fontRef>
          </p:style>
        </p:cxnSp>
      </p:grpSp>
      <p:pic>
        <p:nvPicPr>
          <p:cNvPr id="12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558116" y="812321"/>
            <a:ext cx="846526" cy="76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124"/>
          <p:cNvPicPr/>
          <p:nvPr>
            <p:extLst/>
          </p:nvPr>
        </p:nvPicPr>
        <p:blipFill>
          <a:blip r:embed="rId12"/>
          <a:stretch>
            <a:fillRect/>
          </a:stretch>
        </p:blipFill>
        <p:spPr>
          <a:xfrm>
            <a:off x="7751140" y="1853409"/>
            <a:ext cx="685800" cy="192931"/>
          </a:xfrm>
          <a:prstGeom prst="rect">
            <a:avLst/>
          </a:prstGeom>
        </p:spPr>
      </p:pic>
      <p:pic>
        <p:nvPicPr>
          <p:cNvPr id="137"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1692221" y="2906683"/>
            <a:ext cx="659996" cy="27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5"/>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3721559" y="4164032"/>
            <a:ext cx="776288" cy="29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 name="TextBox 138"/>
          <p:cNvSpPr txBox="1"/>
          <p:nvPr/>
        </p:nvSpPr>
        <p:spPr>
          <a:xfrm>
            <a:off x="2122007" y="3190964"/>
            <a:ext cx="1074333" cy="219291"/>
          </a:xfrm>
          <a:prstGeom prst="rect">
            <a:avLst/>
          </a:prstGeom>
          <a:noFill/>
          <a:ln>
            <a:solidFill>
              <a:schemeClr val="tx1"/>
            </a:solidFill>
          </a:ln>
        </p:spPr>
        <p:txBody>
          <a:bodyPr wrap="none" rtlCol="0">
            <a:spAutoFit/>
          </a:bodyPr>
          <a:lstStyle/>
          <a:p>
            <a:r>
              <a:rPr lang="en-US" sz="825" dirty="0">
                <a:latin typeface="Segoe" pitchFamily="34" charset="0"/>
              </a:rPr>
              <a:t>file://port1/Request</a:t>
            </a:r>
          </a:p>
        </p:txBody>
      </p:sp>
      <p:sp>
        <p:nvSpPr>
          <p:cNvPr id="143" name="TextBox 142"/>
          <p:cNvSpPr txBox="1"/>
          <p:nvPr/>
        </p:nvSpPr>
        <p:spPr>
          <a:xfrm>
            <a:off x="2122006" y="3955645"/>
            <a:ext cx="1157689" cy="219291"/>
          </a:xfrm>
          <a:prstGeom prst="rect">
            <a:avLst/>
          </a:prstGeom>
          <a:noFill/>
          <a:ln>
            <a:solidFill>
              <a:schemeClr val="tx1"/>
            </a:solidFill>
          </a:ln>
        </p:spPr>
        <p:txBody>
          <a:bodyPr wrap="none" rtlCol="0">
            <a:spAutoFit/>
          </a:bodyPr>
          <a:lstStyle/>
          <a:p>
            <a:r>
              <a:rPr lang="en-US" sz="825" dirty="0">
                <a:latin typeface="Segoe" pitchFamily="34" charset="0"/>
              </a:rPr>
              <a:t>file://port1/Response</a:t>
            </a:r>
          </a:p>
        </p:txBody>
      </p:sp>
      <p:grpSp>
        <p:nvGrpSpPr>
          <p:cNvPr id="144" name="Group 49"/>
          <p:cNvGrpSpPr/>
          <p:nvPr/>
        </p:nvGrpSpPr>
        <p:grpSpPr>
          <a:xfrm>
            <a:off x="1297880" y="3303871"/>
            <a:ext cx="641778" cy="770086"/>
            <a:chOff x="1770137" y="5382435"/>
            <a:chExt cx="1167143" cy="1291744"/>
          </a:xfrm>
        </p:grpSpPr>
        <p:pic>
          <p:nvPicPr>
            <p:cNvPr id="145" name="Picture 144" descr="Group_HiR-Man copy"/>
            <p:cNvPicPr>
              <a:picLocks noChangeAspect="1" noChangeArrowheads="1"/>
            </p:cNvPicPr>
            <p:nvPr>
              <p:custDataLst>
                <p:tags r:id="rId2"/>
              </p:custDataLst>
            </p:nvPr>
          </p:nvPicPr>
          <p:blipFill>
            <a:blip r:embed="rId15"/>
            <a:srcRect/>
            <a:stretch>
              <a:fillRect/>
            </a:stretch>
          </p:blipFill>
          <p:spPr bwMode="auto">
            <a:xfrm>
              <a:off x="1770137" y="5382435"/>
              <a:ext cx="373823" cy="98391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p:spPr>
        </p:pic>
        <p:sp>
          <p:nvSpPr>
            <p:cNvPr id="146" name="Rectangle 29"/>
            <p:cNvSpPr>
              <a:spLocks noChangeArrowheads="1"/>
            </p:cNvSpPr>
            <p:nvPr/>
          </p:nvSpPr>
          <p:spPr bwMode="auto">
            <a:xfrm>
              <a:off x="1826115" y="6468180"/>
              <a:ext cx="1111165" cy="205999"/>
            </a:xfrm>
            <a:prstGeom prst="rect">
              <a:avLst/>
            </a:prstGeom>
            <a:noFill/>
            <a:ln w="9525">
              <a:noFill/>
              <a:miter lim="800000"/>
              <a:headEnd/>
              <a:tailEnd/>
            </a:ln>
          </p:spPr>
          <p:txBody>
            <a:bodyPr wrap="none" anchor="ctr"/>
            <a:lstStyle/>
            <a:p>
              <a:pPr algn="ctr"/>
              <a:r>
                <a:rPr lang="en-US" sz="1200" b="1" dirty="0"/>
                <a:t>Vendor</a:t>
              </a:r>
            </a:p>
          </p:txBody>
        </p:sp>
      </p:grpSp>
      <p:pic>
        <p:nvPicPr>
          <p:cNvPr id="150" name="Picture 149"/>
          <p:cNvPicPr/>
          <p:nvPr>
            <p:extLst/>
          </p:nvPr>
        </p:nvPicPr>
        <p:blipFill>
          <a:blip r:embed="rId16"/>
          <a:stretch>
            <a:fillRect/>
          </a:stretch>
        </p:blipFill>
        <p:spPr>
          <a:xfrm>
            <a:off x="5296449" y="2889951"/>
            <a:ext cx="276225" cy="192931"/>
          </a:xfrm>
          <a:prstGeom prst="rect">
            <a:avLst/>
          </a:prstGeom>
        </p:spPr>
      </p:pic>
      <p:pic>
        <p:nvPicPr>
          <p:cNvPr id="152" name="Picture 151"/>
          <p:cNvPicPr/>
          <p:nvPr>
            <p:extLst/>
          </p:nvPr>
        </p:nvPicPr>
        <p:blipFill>
          <a:blip r:embed="rId17"/>
          <a:stretch>
            <a:fillRect/>
          </a:stretch>
        </p:blipFill>
        <p:spPr>
          <a:xfrm>
            <a:off x="6746885" y="2956544"/>
            <a:ext cx="276225" cy="192931"/>
          </a:xfrm>
          <a:prstGeom prst="rect">
            <a:avLst/>
          </a:prstGeom>
        </p:spPr>
      </p:pic>
      <p:pic>
        <p:nvPicPr>
          <p:cNvPr id="153" name="Picture 152"/>
          <p:cNvPicPr>
            <a:picLocks noChangeAspect="1" noChangeArrowheads="1"/>
          </p:cNvPicPr>
          <p:nvPr>
            <p:extLst/>
          </p:nvPr>
        </p:nvPicPr>
        <p:blipFill>
          <a:blip r:embed="rId18"/>
          <a:srcRect/>
          <a:stretch>
            <a:fillRect/>
          </a:stretch>
        </p:blipFill>
        <p:spPr bwMode="auto">
          <a:xfrm>
            <a:off x="5500215" y="4164032"/>
            <a:ext cx="276225" cy="1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153"/>
          <p:cNvPicPr>
            <a:picLocks noChangeAspect="1" noChangeArrowheads="1"/>
          </p:cNvPicPr>
          <p:nvPr>
            <p:extLst/>
          </p:nvPr>
        </p:nvPicPr>
        <p:blipFill>
          <a:blip r:embed="rId19"/>
          <a:srcRect/>
          <a:stretch>
            <a:fillRect/>
          </a:stretch>
        </p:blipFill>
        <p:spPr bwMode="auto">
          <a:xfrm>
            <a:off x="7243182" y="3743974"/>
            <a:ext cx="276225" cy="1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154"/>
          <p:cNvPicPr/>
          <p:nvPr>
            <p:extLst/>
          </p:nvPr>
        </p:nvPicPr>
        <p:blipFill>
          <a:blip r:embed="rId17"/>
          <a:stretch>
            <a:fillRect/>
          </a:stretch>
        </p:blipFill>
        <p:spPr>
          <a:xfrm>
            <a:off x="7474915" y="3464853"/>
            <a:ext cx="276225" cy="192931"/>
          </a:xfrm>
          <a:prstGeom prst="rect">
            <a:avLst/>
          </a:prstGeom>
        </p:spPr>
      </p:pic>
      <p:pic>
        <p:nvPicPr>
          <p:cNvPr id="175" name="Picture 174"/>
          <p:cNvPicPr>
            <a:picLocks noChangeAspect="1" noChangeArrowheads="1"/>
          </p:cNvPicPr>
          <p:nvPr>
            <p:extLst/>
          </p:nvPr>
        </p:nvPicPr>
        <p:blipFill>
          <a:blip r:embed="rId19"/>
          <a:srcRect/>
          <a:stretch>
            <a:fillRect/>
          </a:stretch>
        </p:blipFill>
        <p:spPr bwMode="auto">
          <a:xfrm>
            <a:off x="8103330" y="2700076"/>
            <a:ext cx="276225" cy="19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12082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nodeType="clickEffect">
                                  <p:stCondLst>
                                    <p:cond delay="0"/>
                                  </p:stCondLst>
                                  <p:childTnLst>
                                    <p:animMotion origin="layout" path="M -3.05556E-6 -4.32099E-6 L 0.32292 -4.32099E-6 C 0.46806 -4.32099E-6 0.64653 0.05124 0.64653 0.09291 L 0.64653 0.18581 " pathEditMode="relative" rAng="0" ptsTypes="AAAA">
                                      <p:cBhvr>
                                        <p:cTn id="34" dur="2000" fill="hold"/>
                                        <p:tgtEl>
                                          <p:spTgt spid="75"/>
                                        </p:tgtEl>
                                        <p:attrNameLst>
                                          <p:attrName>ppt_x</p:attrName>
                                          <p:attrName>ppt_y</p:attrName>
                                        </p:attrNameLst>
                                      </p:cBhvr>
                                      <p:rCtr x="32326" y="9290"/>
                                    </p:animMotion>
                                  </p:childTnLst>
                                </p:cTn>
                              </p:par>
                            </p:childTnLst>
                          </p:cTn>
                        </p:par>
                        <p:par>
                          <p:cTn id="35" fill="hold">
                            <p:stCondLst>
                              <p:cond delay="2000"/>
                            </p:stCondLst>
                            <p:childTnLst>
                              <p:par>
                                <p:cTn id="36" presetID="1" presetClass="exit" presetSubtype="0" fill="hold" nodeType="afterEffect">
                                  <p:stCondLst>
                                    <p:cond delay="0"/>
                                  </p:stCondLst>
                                  <p:childTnLst>
                                    <p:set>
                                      <p:cBhvr>
                                        <p:cTn id="37" dur="1" fill="hold">
                                          <p:stCondLst>
                                            <p:cond delay="0"/>
                                          </p:stCondLst>
                                        </p:cTn>
                                        <p:tgtEl>
                                          <p:spTgt spid="75"/>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childTnLst>
                          </p:cTn>
                        </p:par>
                        <p:par>
                          <p:cTn id="41" fill="hold">
                            <p:stCondLst>
                              <p:cond delay="2000"/>
                            </p:stCondLst>
                            <p:childTnLst>
                              <p:par>
                                <p:cTn id="42" presetID="50" presetClass="path" presetSubtype="0" accel="50000" decel="50000" fill="hold" nodeType="afterEffect">
                                  <p:stCondLst>
                                    <p:cond delay="0"/>
                                  </p:stCondLst>
                                  <p:childTnLst>
                                    <p:animMotion origin="layout" path="M -0.64566 -0.21543 L -0.325 -0.21543 C -0.18194 -0.21543 -0.00017 -0.15741 -0.00017 -0.10802 L -0.00017 -2.34568E-6 " pathEditMode="relative" rAng="0" ptsTypes="AAAA">
                                      <p:cBhvr>
                                        <p:cTn id="43" dur="2000" spd="-100000" fill="hold"/>
                                        <p:tgtEl>
                                          <p:spTgt spid="125"/>
                                        </p:tgtEl>
                                        <p:attrNameLst>
                                          <p:attrName>ppt_x</p:attrName>
                                          <p:attrName>ppt_y</p:attrName>
                                        </p:attrNameLst>
                                      </p:cBhvr>
                                      <p:rCtr x="32274" y="10772"/>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1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2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4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4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5.55556E-7 1.97531E-6 L 0.23976 -0.00155 " pathEditMode="relative" rAng="0" ptsTypes="AA">
                                      <p:cBhvr>
                                        <p:cTn id="85" dur="2000" fill="hold"/>
                                        <p:tgtEl>
                                          <p:spTgt spid="137"/>
                                        </p:tgtEl>
                                        <p:attrNameLst>
                                          <p:attrName>ppt_x</p:attrName>
                                          <p:attrName>ppt_y</p:attrName>
                                        </p:attrNameLst>
                                      </p:cBhvr>
                                      <p:rCtr x="11979" y="-93"/>
                                    </p:animMotion>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37"/>
                                        </p:tgtEl>
                                        <p:attrNameLst>
                                          <p:attrName>style.visibility</p:attrName>
                                        </p:attrNameLst>
                                      </p:cBhvr>
                                      <p:to>
                                        <p:strVal val="hidden"/>
                                      </p:to>
                                    </p:set>
                                  </p:childTnLst>
                                </p:cTn>
                              </p:par>
                            </p:childTnLst>
                          </p:cTn>
                        </p:par>
                        <p:par>
                          <p:cTn id="90" fill="hold">
                            <p:stCondLst>
                              <p:cond delay="0"/>
                            </p:stCondLst>
                            <p:childTnLst>
                              <p:par>
                                <p:cTn id="91" presetID="1" presetClass="entr" presetSubtype="0" fill="hold" nodeType="afterEffect">
                                  <p:stCondLst>
                                    <p:cond delay="0"/>
                                  </p:stCondLst>
                                  <p:childTnLst>
                                    <p:set>
                                      <p:cBhvr>
                                        <p:cTn id="92" dur="1" fill="hold">
                                          <p:stCondLst>
                                            <p:cond delay="0"/>
                                          </p:stCondLst>
                                        </p:cTn>
                                        <p:tgtEl>
                                          <p:spTgt spid="150"/>
                                        </p:tgtEl>
                                        <p:attrNameLst>
                                          <p:attrName>style.visibility</p:attrName>
                                        </p:attrNameLst>
                                      </p:cBhvr>
                                      <p:to>
                                        <p:strVal val="visible"/>
                                      </p:to>
                                    </p:set>
                                  </p:childTnLst>
                                </p:cTn>
                              </p:par>
                            </p:childTnLst>
                          </p:cTn>
                        </p:par>
                        <p:par>
                          <p:cTn id="93" fill="hold">
                            <p:stCondLst>
                              <p:cond delay="0"/>
                            </p:stCondLst>
                            <p:childTnLst>
                              <p:par>
                                <p:cTn id="94" presetID="42" presetClass="path" presetSubtype="0" accel="50000" decel="50000" fill="hold" nodeType="afterEffect">
                                  <p:stCondLst>
                                    <p:cond delay="0"/>
                                  </p:stCondLst>
                                  <p:childTnLst>
                                    <p:animMotion origin="layout" path="M -8.33333E-7 4.44444E-6 L 0.06285 0.0003 " pathEditMode="relative" rAng="0" ptsTypes="AA">
                                      <p:cBhvr>
                                        <p:cTn id="95" dur="2000" fill="hold"/>
                                        <p:tgtEl>
                                          <p:spTgt spid="150"/>
                                        </p:tgtEl>
                                        <p:attrNameLst>
                                          <p:attrName>ppt_x</p:attrName>
                                          <p:attrName>ppt_y</p:attrName>
                                        </p:attrNameLst>
                                      </p:cBhvr>
                                      <p:rCtr x="3142" y="0"/>
                                    </p:animMotion>
                                  </p:childTnLst>
                                </p:cTn>
                              </p:par>
                            </p:childTnLst>
                          </p:cTn>
                        </p:par>
                        <p:par>
                          <p:cTn id="96" fill="hold">
                            <p:stCondLst>
                              <p:cond delay="2000"/>
                            </p:stCondLst>
                            <p:childTnLst>
                              <p:par>
                                <p:cTn id="97" presetID="1" presetClass="exit" presetSubtype="0" fill="hold" nodeType="afterEffect">
                                  <p:stCondLst>
                                    <p:cond delay="0"/>
                                  </p:stCondLst>
                                  <p:childTnLst>
                                    <p:set>
                                      <p:cBhvr>
                                        <p:cTn id="98" dur="1" fill="hold">
                                          <p:stCondLst>
                                            <p:cond delay="0"/>
                                          </p:stCondLst>
                                        </p:cTn>
                                        <p:tgtEl>
                                          <p:spTgt spid="150"/>
                                        </p:tgtEl>
                                        <p:attrNameLst>
                                          <p:attrName>style.visibility</p:attrName>
                                        </p:attrNameLst>
                                      </p:cBhvr>
                                      <p:to>
                                        <p:strVal val="hidden"/>
                                      </p:to>
                                    </p:set>
                                  </p:childTnLst>
                                </p:cTn>
                              </p:par>
                            </p:childTnLst>
                          </p:cTn>
                        </p:par>
                        <p:par>
                          <p:cTn id="99" fill="hold">
                            <p:stCondLst>
                              <p:cond delay="2000"/>
                            </p:stCondLst>
                            <p:childTnLst>
                              <p:par>
                                <p:cTn id="100" presetID="1" presetClass="entr" presetSubtype="0" fill="hold" nodeType="afterEffect">
                                  <p:stCondLst>
                                    <p:cond delay="0"/>
                                  </p:stCondLst>
                                  <p:childTnLst>
                                    <p:set>
                                      <p:cBhvr>
                                        <p:cTn id="101" dur="1" fill="hold">
                                          <p:stCondLst>
                                            <p:cond delay="0"/>
                                          </p:stCondLst>
                                        </p:cTn>
                                        <p:tgtEl>
                                          <p:spTgt spid="152"/>
                                        </p:tgtEl>
                                        <p:attrNameLst>
                                          <p:attrName>style.visibility</p:attrName>
                                        </p:attrNameLst>
                                      </p:cBhvr>
                                      <p:to>
                                        <p:strVal val="visible"/>
                                      </p:to>
                                    </p:set>
                                  </p:childTnLst>
                                </p:cTn>
                              </p:par>
                            </p:childTnLst>
                          </p:cTn>
                        </p:par>
                        <p:par>
                          <p:cTn id="102" fill="hold">
                            <p:stCondLst>
                              <p:cond delay="2000"/>
                            </p:stCondLst>
                            <p:childTnLst>
                              <p:par>
                                <p:cTn id="103" presetID="50" presetClass="path" presetSubtype="0" accel="50000" decel="50000" fill="hold" nodeType="afterEffect">
                                  <p:stCondLst>
                                    <p:cond delay="0"/>
                                  </p:stCondLst>
                                  <p:childTnLst>
                                    <p:animMotion origin="layout" path="M -1.38889E-6 1.48148E-6 L 0.02761 1.48148E-6 C 0.03993 1.48148E-6 0.05521 0.02222 0.05521 0.04043 L 0.05521 0.08086 " pathEditMode="relative" rAng="0" ptsTypes="AAAA">
                                      <p:cBhvr>
                                        <p:cTn id="104" dur="2000" fill="hold"/>
                                        <p:tgtEl>
                                          <p:spTgt spid="152"/>
                                        </p:tgtEl>
                                        <p:attrNameLst>
                                          <p:attrName>ppt_x</p:attrName>
                                          <p:attrName>ppt_y</p:attrName>
                                        </p:attrNameLst>
                                      </p:cBhvr>
                                      <p:rCtr x="2760" y="4043"/>
                                    </p:animMotion>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152"/>
                                        </p:tgtEl>
                                        <p:attrNameLst>
                                          <p:attrName>style.visibility</p:attrName>
                                        </p:attrNameLst>
                                      </p:cBhvr>
                                      <p:to>
                                        <p:strVal val="hidden"/>
                                      </p:to>
                                    </p:set>
                                  </p:childTnLst>
                                </p:cTn>
                              </p:par>
                            </p:childTnLst>
                          </p:cTn>
                        </p:par>
                        <p:par>
                          <p:cTn id="109" fill="hold">
                            <p:stCondLst>
                              <p:cond delay="0"/>
                            </p:stCondLst>
                            <p:childTnLst>
                              <p:par>
                                <p:cTn id="110" presetID="1" presetClass="entr" presetSubtype="0" fill="hold" nodeType="afterEffect">
                                  <p:stCondLst>
                                    <p:cond delay="0"/>
                                  </p:stCondLst>
                                  <p:childTnLst>
                                    <p:set>
                                      <p:cBhvr>
                                        <p:cTn id="111" dur="1" fill="hold">
                                          <p:stCondLst>
                                            <p:cond delay="0"/>
                                          </p:stCondLst>
                                        </p:cTn>
                                        <p:tgtEl>
                                          <p:spTgt spid="155"/>
                                        </p:tgtEl>
                                        <p:attrNameLst>
                                          <p:attrName>style.visibility</p:attrName>
                                        </p:attrNameLst>
                                      </p:cBhvr>
                                      <p:to>
                                        <p:strVal val="visible"/>
                                      </p:to>
                                    </p:set>
                                  </p:childTnLst>
                                </p:cTn>
                              </p:par>
                            </p:childTnLst>
                          </p:cTn>
                        </p:par>
                        <p:par>
                          <p:cTn id="112" fill="hold">
                            <p:stCondLst>
                              <p:cond delay="0"/>
                            </p:stCondLst>
                            <p:childTnLst>
                              <p:par>
                                <p:cTn id="113" presetID="50" presetClass="path" presetSubtype="0" accel="50000" decel="50000" fill="hold" nodeType="afterEffect">
                                  <p:stCondLst>
                                    <p:cond delay="0"/>
                                  </p:stCondLst>
                                  <p:childTnLst>
                                    <p:animMotion origin="layout" path="M 0.07239 -0.17932 L 0.03576 -0.17932 C 0.01962 -0.17932 1.11111E-6 -0.13055 1.11111E-6 -0.09012 L 1.11111E-6 -3.95062E-6 " pathEditMode="relative" rAng="0" ptsTypes="AAAA">
                                      <p:cBhvr>
                                        <p:cTn id="114" dur="2000" spd="-100000" fill="hold"/>
                                        <p:tgtEl>
                                          <p:spTgt spid="155"/>
                                        </p:tgtEl>
                                        <p:attrNameLst>
                                          <p:attrName>ppt_x</p:attrName>
                                          <p:attrName>ppt_y</p:attrName>
                                        </p:attrNameLst>
                                      </p:cBhvr>
                                      <p:rCtr x="-3628" y="8951"/>
                                    </p:animMotion>
                                  </p:childTnLst>
                                </p:cTn>
                              </p:par>
                            </p:childTnLst>
                          </p:cTn>
                        </p:par>
                        <p:par>
                          <p:cTn id="115" fill="hold">
                            <p:stCondLst>
                              <p:cond delay="2000"/>
                            </p:stCondLst>
                            <p:childTnLst>
                              <p:par>
                                <p:cTn id="116" presetID="1" presetClass="exit" presetSubtype="0" fill="hold" nodeType="afterEffect">
                                  <p:stCondLst>
                                    <p:cond delay="0"/>
                                  </p:stCondLst>
                                  <p:childTnLst>
                                    <p:set>
                                      <p:cBhvr>
                                        <p:cTn id="117" dur="1" fill="hold">
                                          <p:stCondLst>
                                            <p:cond delay="0"/>
                                          </p:stCondLst>
                                        </p:cTn>
                                        <p:tgtEl>
                                          <p:spTgt spid="155"/>
                                        </p:tgtEl>
                                        <p:attrNameLst>
                                          <p:attrName>style.visibility</p:attrName>
                                        </p:attrNameLst>
                                      </p:cBhvr>
                                      <p:to>
                                        <p:strVal val="hidden"/>
                                      </p:to>
                                    </p:set>
                                  </p:childTnLst>
                                </p:cTn>
                              </p:par>
                            </p:childTnLst>
                          </p:cTn>
                        </p:par>
                        <p:par>
                          <p:cTn id="118" fill="hold">
                            <p:stCondLst>
                              <p:cond delay="2000"/>
                            </p:stCondLst>
                            <p:childTnLst>
                              <p:par>
                                <p:cTn id="119" presetID="1" presetClass="entr" presetSubtype="0" fill="hold" nodeType="afterEffect">
                                  <p:stCondLst>
                                    <p:cond delay="0"/>
                                  </p:stCondLst>
                                  <p:childTnLst>
                                    <p:set>
                                      <p:cBhvr>
                                        <p:cTn id="120" dur="1" fill="hold">
                                          <p:stCondLst>
                                            <p:cond delay="0"/>
                                          </p:stCondLst>
                                        </p:cTn>
                                        <p:tgtEl>
                                          <p:spTgt spid="175"/>
                                        </p:tgtEl>
                                        <p:attrNameLst>
                                          <p:attrName>style.visibility</p:attrName>
                                        </p:attrNameLst>
                                      </p:cBhvr>
                                      <p:to>
                                        <p:strVal val="visible"/>
                                      </p:to>
                                    </p:set>
                                  </p:childTnLst>
                                </p:cTn>
                              </p:par>
                            </p:childTnLst>
                          </p:cTn>
                        </p:par>
                        <p:par>
                          <p:cTn id="121" fill="hold">
                            <p:stCondLst>
                              <p:cond delay="2000"/>
                            </p:stCondLst>
                            <p:childTnLst>
                              <p:par>
                                <p:cTn id="122" presetID="50" presetClass="path" presetSubtype="0" accel="50000" decel="50000" fill="hold" nodeType="afterEffect">
                                  <p:stCondLst>
                                    <p:cond delay="0"/>
                                  </p:stCondLst>
                                  <p:childTnLst>
                                    <p:animMotion origin="layout" path="M -0.09323 0.13055 L -0.04775 0.13055 C -0.02726 0.13055 -0.00209 0.09907 -0.00209 0.07407 L -0.00209 0.01883 " pathEditMode="relative" rAng="0" ptsTypes="AAAA">
                                      <p:cBhvr>
                                        <p:cTn id="123" dur="2000" spd="-100000" fill="hold"/>
                                        <p:tgtEl>
                                          <p:spTgt spid="175"/>
                                        </p:tgtEl>
                                        <p:attrNameLst>
                                          <p:attrName>ppt_x</p:attrName>
                                          <p:attrName>ppt_y</p:attrName>
                                        </p:attrNameLst>
                                      </p:cBhvr>
                                      <p:rCtr x="4549" y="-5586"/>
                                    </p:animMotion>
                                  </p:childTnLst>
                                </p:cTn>
                              </p:par>
                            </p:childTnLst>
                          </p:cTn>
                        </p:par>
                        <p:par>
                          <p:cTn id="124" fill="hold">
                            <p:stCondLst>
                              <p:cond delay="4000"/>
                            </p:stCondLst>
                            <p:childTnLst>
                              <p:par>
                                <p:cTn id="125" presetID="1" presetClass="exit" presetSubtype="0" fill="hold" nodeType="afterEffect">
                                  <p:stCondLst>
                                    <p:cond delay="0"/>
                                  </p:stCondLst>
                                  <p:childTnLst>
                                    <p:set>
                                      <p:cBhvr>
                                        <p:cTn id="126" dur="1" fill="hold">
                                          <p:stCondLst>
                                            <p:cond delay="0"/>
                                          </p:stCondLst>
                                        </p:cTn>
                                        <p:tgtEl>
                                          <p:spTgt spid="175"/>
                                        </p:tgtEl>
                                        <p:attrNameLst>
                                          <p:attrName>style.visibility</p:attrName>
                                        </p:attrNameLst>
                                      </p:cBhvr>
                                      <p:to>
                                        <p:strVal val="hidden"/>
                                      </p:to>
                                    </p:set>
                                  </p:childTnLst>
                                </p:cTn>
                              </p:par>
                            </p:childTnLst>
                          </p:cTn>
                        </p:par>
                        <p:par>
                          <p:cTn id="127" fill="hold">
                            <p:stCondLst>
                              <p:cond delay="4000"/>
                            </p:stCondLst>
                            <p:childTnLst>
                              <p:par>
                                <p:cTn id="128" presetID="1" presetClass="entr" presetSubtype="0" fill="hold" nodeType="afterEffect">
                                  <p:stCondLst>
                                    <p:cond delay="0"/>
                                  </p:stCondLst>
                                  <p:childTnLst>
                                    <p:set>
                                      <p:cBhvr>
                                        <p:cTn id="129" dur="1" fill="hold">
                                          <p:stCondLst>
                                            <p:cond delay="0"/>
                                          </p:stCondLst>
                                        </p:cTn>
                                        <p:tgtEl>
                                          <p:spTgt spid="154"/>
                                        </p:tgtEl>
                                        <p:attrNameLst>
                                          <p:attrName>style.visibility</p:attrName>
                                        </p:attrNameLst>
                                      </p:cBhvr>
                                      <p:to>
                                        <p:strVal val="visible"/>
                                      </p:to>
                                    </p:set>
                                  </p:childTnLst>
                                </p:cTn>
                              </p:par>
                            </p:childTnLst>
                          </p:cTn>
                        </p:par>
                        <p:par>
                          <p:cTn id="130" fill="hold">
                            <p:stCondLst>
                              <p:cond delay="4000"/>
                            </p:stCondLst>
                            <p:childTnLst>
                              <p:par>
                                <p:cTn id="131" presetID="50" presetClass="path" presetSubtype="0" accel="50000" decel="50000" fill="hold" nodeType="afterEffect">
                                  <p:stCondLst>
                                    <p:cond delay="0"/>
                                  </p:stCondLst>
                                  <p:childTnLst>
                                    <p:animMotion origin="layout" path="M -0.08298 0.07717 L -0.04444 0.08149 C -0.02743 0.08396 -0.00469 0.06204 -0.0033 0.04229 L -0.00052 -0.00123 " pathEditMode="relative" rAng="11100000" ptsTypes="AAAA">
                                      <p:cBhvr>
                                        <p:cTn id="132" dur="2000" spd="-100000" fill="hold"/>
                                        <p:tgtEl>
                                          <p:spTgt spid="154"/>
                                        </p:tgtEl>
                                        <p:attrNameLst>
                                          <p:attrName>ppt_x</p:attrName>
                                          <p:attrName>ppt_y</p:attrName>
                                        </p:attrNameLst>
                                      </p:cBhvr>
                                      <p:rCtr x="4132" y="-3920"/>
                                    </p:animMotion>
                                  </p:childTnLst>
                                </p:cTn>
                              </p:par>
                            </p:childTnLst>
                          </p:cTn>
                        </p:par>
                        <p:par>
                          <p:cTn id="133" fill="hold">
                            <p:stCondLst>
                              <p:cond delay="6000"/>
                            </p:stCondLst>
                            <p:childTnLst>
                              <p:par>
                                <p:cTn id="134" presetID="1" presetClass="exit" presetSubtype="0" fill="hold" nodeType="afterEffect">
                                  <p:stCondLst>
                                    <p:cond delay="0"/>
                                  </p:stCondLst>
                                  <p:childTnLst>
                                    <p:set>
                                      <p:cBhvr>
                                        <p:cTn id="135" dur="1" fill="hold">
                                          <p:stCondLst>
                                            <p:cond delay="0"/>
                                          </p:stCondLst>
                                        </p:cTn>
                                        <p:tgtEl>
                                          <p:spTgt spid="154"/>
                                        </p:tgtEl>
                                        <p:attrNameLst>
                                          <p:attrName>style.visibility</p:attrName>
                                        </p:attrNameLst>
                                      </p:cBhvr>
                                      <p:to>
                                        <p:strVal val="hidden"/>
                                      </p:to>
                                    </p:set>
                                  </p:childTnLst>
                                </p:cTn>
                              </p:par>
                            </p:childTnLst>
                          </p:cTn>
                        </p:par>
                        <p:par>
                          <p:cTn id="136" fill="hold">
                            <p:stCondLst>
                              <p:cond delay="6000"/>
                            </p:stCondLst>
                            <p:childTnLst>
                              <p:par>
                                <p:cTn id="137" presetID="1" presetClass="entr" presetSubtype="0" fill="hold" nodeType="afterEffect">
                                  <p:stCondLst>
                                    <p:cond delay="0"/>
                                  </p:stCondLst>
                                  <p:childTnLst>
                                    <p:set>
                                      <p:cBhvr>
                                        <p:cTn id="138" dur="1" fill="hold">
                                          <p:stCondLst>
                                            <p:cond delay="0"/>
                                          </p:stCondLst>
                                        </p:cTn>
                                        <p:tgtEl>
                                          <p:spTgt spid="153"/>
                                        </p:tgtEl>
                                        <p:attrNameLst>
                                          <p:attrName>style.visibility</p:attrName>
                                        </p:attrNameLst>
                                      </p:cBhvr>
                                      <p:to>
                                        <p:strVal val="visible"/>
                                      </p:to>
                                    </p:set>
                                  </p:childTnLst>
                                </p:cTn>
                              </p:par>
                            </p:childTnLst>
                          </p:cTn>
                        </p:par>
                        <p:par>
                          <p:cTn id="139" fill="hold">
                            <p:stCondLst>
                              <p:cond delay="6000"/>
                            </p:stCondLst>
                            <p:childTnLst>
                              <p:par>
                                <p:cTn id="140" presetID="42" presetClass="path" presetSubtype="0" accel="50000" decel="50000" fill="hold" nodeType="afterEffect">
                                  <p:stCondLst>
                                    <p:cond delay="0"/>
                                  </p:stCondLst>
                                  <p:childTnLst>
                                    <p:animMotion origin="layout" path="M 3.33333E-6 4.93827E-6 L -0.07813 -0.00155 " pathEditMode="relative" rAng="0" ptsTypes="AA">
                                      <p:cBhvr>
                                        <p:cTn id="141" dur="2000" fill="hold"/>
                                        <p:tgtEl>
                                          <p:spTgt spid="153"/>
                                        </p:tgtEl>
                                        <p:attrNameLst>
                                          <p:attrName>ppt_x</p:attrName>
                                          <p:attrName>ppt_y</p:attrName>
                                        </p:attrNameLst>
                                      </p:cBhvr>
                                      <p:rCtr x="-3906" y="-93"/>
                                    </p:animMotion>
                                  </p:childTnLst>
                                </p:cTn>
                              </p:par>
                            </p:childTnLst>
                          </p:cTn>
                        </p:par>
                        <p:par>
                          <p:cTn id="142" fill="hold">
                            <p:stCondLst>
                              <p:cond delay="8000"/>
                            </p:stCondLst>
                            <p:childTnLst>
                              <p:par>
                                <p:cTn id="143" presetID="1" presetClass="exit" presetSubtype="0" fill="hold" nodeType="afterEffect">
                                  <p:stCondLst>
                                    <p:cond delay="0"/>
                                  </p:stCondLst>
                                  <p:childTnLst>
                                    <p:set>
                                      <p:cBhvr>
                                        <p:cTn id="144" dur="1" fill="hold">
                                          <p:stCondLst>
                                            <p:cond delay="0"/>
                                          </p:stCondLst>
                                        </p:cTn>
                                        <p:tgtEl>
                                          <p:spTgt spid="153"/>
                                        </p:tgtEl>
                                        <p:attrNameLst>
                                          <p:attrName>style.visibility</p:attrName>
                                        </p:attrNameLst>
                                      </p:cBhvr>
                                      <p:to>
                                        <p:strVal val="hidden"/>
                                      </p:to>
                                    </p:set>
                                  </p:childTnLst>
                                </p:cTn>
                              </p:par>
                            </p:childTnLst>
                          </p:cTn>
                        </p:par>
                        <p:par>
                          <p:cTn id="145" fill="hold">
                            <p:stCondLst>
                              <p:cond delay="8000"/>
                            </p:stCondLst>
                            <p:childTnLst>
                              <p:par>
                                <p:cTn id="146" presetID="1" presetClass="entr" presetSubtype="0" fill="hold" nodeType="afterEffect">
                                  <p:stCondLst>
                                    <p:cond delay="0"/>
                                  </p:stCondLst>
                                  <p:childTnLst>
                                    <p:set>
                                      <p:cBhvr>
                                        <p:cTn id="147" dur="1" fill="hold">
                                          <p:stCondLst>
                                            <p:cond delay="0"/>
                                          </p:stCondLst>
                                        </p:cTn>
                                        <p:tgtEl>
                                          <p:spTgt spid="138"/>
                                        </p:tgtEl>
                                        <p:attrNameLst>
                                          <p:attrName>style.visibility</p:attrName>
                                        </p:attrNameLst>
                                      </p:cBhvr>
                                      <p:to>
                                        <p:strVal val="visible"/>
                                      </p:to>
                                    </p:set>
                                  </p:childTnLst>
                                </p:cTn>
                              </p:par>
                            </p:childTnLst>
                          </p:cTn>
                        </p:par>
                        <p:par>
                          <p:cTn id="148" fill="hold">
                            <p:stCondLst>
                              <p:cond delay="8000"/>
                            </p:stCondLst>
                            <p:childTnLst>
                              <p:par>
                                <p:cTn id="149" presetID="42" presetClass="path" presetSubtype="0" accel="50000" decel="50000" fill="hold" nodeType="afterEffect">
                                  <p:stCondLst>
                                    <p:cond delay="0"/>
                                  </p:stCondLst>
                                  <p:childTnLst>
                                    <p:animMotion origin="layout" path="M 4.44444E-6 -1.60494E-6 L -0.22309 -0.00308 " pathEditMode="relative" rAng="0" ptsTypes="AA">
                                      <p:cBhvr>
                                        <p:cTn id="150" dur="2000" fill="hold"/>
                                        <p:tgtEl>
                                          <p:spTgt spid="138"/>
                                        </p:tgtEl>
                                        <p:attrNameLst>
                                          <p:attrName>ppt_x</p:attrName>
                                          <p:attrName>ppt_y</p:attrName>
                                        </p:attrNameLst>
                                      </p:cBhvr>
                                      <p:rCtr x="-11163"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6" grpId="0" animBg="1"/>
      <p:bldP spid="77" grpId="0" animBg="1"/>
      <p:bldP spid="96" grpId="0"/>
      <p:bldP spid="97" grpId="0"/>
      <p:bldP spid="98" grpId="0"/>
      <p:bldP spid="99" grpId="0"/>
      <p:bldP spid="100" grpId="0"/>
      <p:bldP spid="139" grpId="0" animBg="1"/>
      <p:bldP spid="1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 14.1: Set Up Enhanced Inbound Port</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15</a:t>
            </a:fld>
            <a:endParaRPr lang="en-US" dirty="0"/>
          </a:p>
        </p:txBody>
      </p:sp>
      <p:sp>
        <p:nvSpPr>
          <p:cNvPr id="2" name="Content Placeholder 1"/>
          <p:cNvSpPr>
            <a:spLocks noGrp="1"/>
          </p:cNvSpPr>
          <p:nvPr>
            <p:ph sz="quarter" idx="13"/>
          </p:nvPr>
        </p:nvSpPr>
        <p:spPr/>
        <p:txBody>
          <a:bodyPr>
            <a:normAutofit/>
          </a:bodyPr>
          <a:lstStyle/>
          <a:p>
            <a:r>
              <a:rPr lang="en-US" sz="1200" dirty="0" smtClean="0"/>
              <a:t>Lab Scenario</a:t>
            </a:r>
          </a:p>
          <a:p>
            <a:pPr lvl="1"/>
            <a:r>
              <a:rPr lang="en-US" sz="1200" dirty="0" smtClean="0"/>
              <a:t>You would </a:t>
            </a:r>
            <a:r>
              <a:rPr lang="en-US" sz="1200" dirty="0" smtClean="0"/>
              <a:t>like to set up an inbound port to create document handling attachments for various records in the system</a:t>
            </a:r>
            <a:endParaRPr lang="en-US" sz="1200" dirty="0"/>
          </a:p>
        </p:txBody>
      </p:sp>
    </p:spTree>
    <p:extLst>
      <p:ext uri="{BB962C8B-B14F-4D97-AF65-F5344CB8AC3E}">
        <p14:creationId xmlns:p14="http://schemas.microsoft.com/office/powerpoint/2010/main" val="263155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Adapters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16</a:t>
            </a:fld>
            <a:endParaRPr lang="en-US" dirty="0"/>
          </a:p>
        </p:txBody>
      </p:sp>
      <p:sp>
        <p:nvSpPr>
          <p:cNvPr id="2" name="Content Placeholder 1"/>
          <p:cNvSpPr>
            <a:spLocks noGrp="1"/>
          </p:cNvSpPr>
          <p:nvPr>
            <p:ph sz="quarter" idx="13"/>
          </p:nvPr>
        </p:nvSpPr>
        <p:spPr/>
        <p:txBody>
          <a:bodyPr/>
          <a:lstStyle/>
          <a:p>
            <a:r>
              <a:rPr lang="en-US" dirty="0" smtClean="0"/>
              <a:t>Overview</a:t>
            </a:r>
          </a:p>
          <a:p>
            <a:r>
              <a:rPr lang="en-US" dirty="0" smtClean="0"/>
              <a:t>Addresses</a:t>
            </a:r>
          </a:p>
          <a:p>
            <a:r>
              <a:rPr lang="en-US" dirty="0" smtClean="0"/>
              <a:t>Procedure: Exchanging documents – File system adapter</a:t>
            </a:r>
          </a:p>
        </p:txBody>
      </p:sp>
    </p:spTree>
    <p:extLst>
      <p:ext uri="{BB962C8B-B14F-4D97-AF65-F5344CB8AC3E}">
        <p14:creationId xmlns:p14="http://schemas.microsoft.com/office/powerpoint/2010/main" val="24424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Adapters Overview</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17</a:t>
            </a:fld>
            <a:endParaRPr lang="en-US" dirty="0"/>
          </a:p>
        </p:txBody>
      </p:sp>
      <p:sp>
        <p:nvSpPr>
          <p:cNvPr id="9" name="Content Placeholder 8"/>
          <p:cNvSpPr>
            <a:spLocks noGrp="1"/>
          </p:cNvSpPr>
          <p:nvPr>
            <p:ph sz="quarter" idx="13"/>
          </p:nvPr>
        </p:nvSpPr>
        <p:spPr/>
        <p:txBody>
          <a:bodyPr/>
          <a:lstStyle/>
          <a:p>
            <a:r>
              <a:rPr lang="en-US" dirty="0" smtClean="0"/>
              <a:t>In </a:t>
            </a:r>
            <a:r>
              <a:rPr lang="en-US" dirty="0"/>
              <a:t>Microsoft Dynamics AX </a:t>
            </a:r>
            <a:r>
              <a:rPr lang="en-US" dirty="0" smtClean="0"/>
              <a:t>2012 integration ports use adapters. These adapters enable </a:t>
            </a:r>
            <a:r>
              <a:rPr lang="en-US" dirty="0"/>
              <a:t>Microsoft Dynamics AX </a:t>
            </a:r>
            <a:r>
              <a:rPr lang="en-US" dirty="0" smtClean="0"/>
              <a:t>to communicate by using various transport protocols. </a:t>
            </a:r>
          </a:p>
          <a:p>
            <a:pPr lvl="1"/>
            <a:r>
              <a:rPr lang="en-US" b="1" dirty="0" smtClean="0"/>
              <a:t>HTTP Adapter </a:t>
            </a:r>
            <a:r>
              <a:rPr lang="en-US" dirty="0" smtClean="0"/>
              <a:t>- This adapter provides for synchronous message exchanges by using an HTTP or HTTPs transport</a:t>
            </a:r>
          </a:p>
          <a:p>
            <a:pPr lvl="1"/>
            <a:r>
              <a:rPr lang="en-US" dirty="0" err="1" smtClean="0"/>
              <a:t>NetTCP</a:t>
            </a:r>
            <a:r>
              <a:rPr lang="en-US" dirty="0" smtClean="0"/>
              <a:t> Adapter - This adapter provides for synchronous exchange by using WS-* over TCP</a:t>
            </a:r>
          </a:p>
          <a:p>
            <a:pPr lvl="1"/>
            <a:r>
              <a:rPr lang="en-US" b="1" dirty="0" smtClean="0"/>
              <a:t>MSMQ Adapter </a:t>
            </a:r>
            <a:r>
              <a:rPr lang="en-US" dirty="0" smtClean="0"/>
              <a:t>- This adapter provides support for queuing by using Message Queuing as a transport. Message Queuing is a type of asynchronous communication. This adapter corresponds to the WCF-</a:t>
            </a:r>
            <a:r>
              <a:rPr lang="en-US" dirty="0" err="1" smtClean="0"/>
              <a:t>NetMsmq</a:t>
            </a:r>
            <a:r>
              <a:rPr lang="en-US" dirty="0" smtClean="0"/>
              <a:t> binding in WCF</a:t>
            </a:r>
          </a:p>
          <a:p>
            <a:pPr lvl="1"/>
            <a:r>
              <a:rPr lang="en-US" b="1" dirty="0" smtClean="0"/>
              <a:t>File System Adapter </a:t>
            </a:r>
            <a:r>
              <a:rPr lang="en-US" dirty="0" smtClean="0"/>
              <a:t>- This adapter provides support for the asynchronous exchange of documents through file system directories</a:t>
            </a:r>
            <a:endParaRPr lang="en-US" dirty="0"/>
          </a:p>
        </p:txBody>
      </p:sp>
    </p:spTree>
    <p:extLst>
      <p:ext uri="{BB962C8B-B14F-4D97-AF65-F5344CB8AC3E}">
        <p14:creationId xmlns:p14="http://schemas.microsoft.com/office/powerpoint/2010/main" val="140476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18</a:t>
            </a:fld>
            <a:endParaRPr lang="en-US" dirty="0"/>
          </a:p>
        </p:txBody>
      </p:sp>
      <p:sp>
        <p:nvSpPr>
          <p:cNvPr id="10" name="Content Placeholder 9"/>
          <p:cNvSpPr>
            <a:spLocks noGrp="1"/>
          </p:cNvSpPr>
          <p:nvPr>
            <p:ph sz="quarter" idx="13"/>
          </p:nvPr>
        </p:nvSpPr>
        <p:spPr/>
        <p:txBody>
          <a:bodyPr/>
          <a:lstStyle/>
          <a:p>
            <a:r>
              <a:rPr lang="en-US" dirty="0" smtClean="0"/>
              <a:t>An address consists of a Uniform Resource Identifier (URI) that is associated with a particular adapter</a:t>
            </a:r>
          </a:p>
          <a:p>
            <a:pPr lvl="1"/>
            <a:r>
              <a:rPr lang="en-US" dirty="0" smtClean="0"/>
              <a:t>A URI provides the location of the source or destination that the adapter can use, for example a file folder path or an HTTP URL</a:t>
            </a:r>
          </a:p>
          <a:p>
            <a:pPr lvl="1"/>
            <a:r>
              <a:rPr lang="en-US" dirty="0" smtClean="0"/>
              <a:t>Addresses depend on the type of adapter being used</a:t>
            </a:r>
          </a:p>
          <a:p>
            <a:pPr lvl="1"/>
            <a:endParaRPr lang="en-US" dirty="0"/>
          </a:p>
        </p:txBody>
      </p:sp>
      <p:sp>
        <p:nvSpPr>
          <p:cNvPr id="5"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39914490"/>
              </p:ext>
            </p:extLst>
          </p:nvPr>
        </p:nvGraphicFramePr>
        <p:xfrm>
          <a:off x="2743199" y="2743201"/>
          <a:ext cx="5706999" cy="2139737"/>
        </p:xfrm>
        <a:graphic>
          <a:graphicData uri="http://schemas.openxmlformats.org/drawingml/2006/table">
            <a:tbl>
              <a:tblPr firstRow="1" bandRow="1">
                <a:tableStyleId>{5C22544A-7EE6-4342-B048-85BDC9FD1C3A}</a:tableStyleId>
              </a:tblPr>
              <a:tblGrid>
                <a:gridCol w="2075273"/>
                <a:gridCol w="1729393"/>
                <a:gridCol w="1902333"/>
              </a:tblGrid>
              <a:tr h="193628">
                <a:tc>
                  <a:txBody>
                    <a:bodyPr/>
                    <a:lstStyle/>
                    <a:p>
                      <a:pPr marL="0" marR="0">
                        <a:spcBef>
                          <a:spcPts val="200"/>
                        </a:spcBef>
                        <a:spcAft>
                          <a:spcPts val="200"/>
                        </a:spcAft>
                      </a:pPr>
                      <a:r>
                        <a:rPr lang="en-US" sz="1400" dirty="0">
                          <a:effectLst/>
                        </a:rPr>
                        <a:t>Adapter Name</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200"/>
                        </a:spcBef>
                        <a:spcAft>
                          <a:spcPts val="200"/>
                        </a:spcAft>
                      </a:pPr>
                      <a:r>
                        <a:rPr lang="en-US" sz="1400">
                          <a:effectLst/>
                        </a:rPr>
                        <a:t>Adapter Type</a:t>
                      </a:r>
                      <a:endParaRPr lang="en-US" sz="1400" b="1">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200"/>
                        </a:spcBef>
                        <a:spcAft>
                          <a:spcPts val="200"/>
                        </a:spcAft>
                      </a:pPr>
                      <a:r>
                        <a:rPr lang="en-US" sz="1400" dirty="0">
                          <a:effectLst/>
                        </a:rPr>
                        <a:t>URI Type</a:t>
                      </a:r>
                      <a:endParaRPr lang="en-US" sz="1400" b="1" dirty="0">
                        <a:effectLst/>
                        <a:latin typeface="Times New Roman" panose="02020603050405020304" pitchFamily="18" charset="0"/>
                        <a:ea typeface="Times New Roman" panose="02020603050405020304" pitchFamily="18" charset="0"/>
                      </a:endParaRPr>
                    </a:p>
                  </a:txBody>
                  <a:tcPr marL="73025" marR="73025" marT="0" marB="0"/>
                </a:tc>
              </a:tr>
              <a:tr h="219497">
                <a:tc>
                  <a:txBody>
                    <a:bodyPr/>
                    <a:lstStyle/>
                    <a:p>
                      <a:pPr marL="0" marR="0">
                        <a:spcBef>
                          <a:spcPts val="300"/>
                        </a:spcBef>
                        <a:spcAft>
                          <a:spcPts val="300"/>
                        </a:spcAft>
                      </a:pPr>
                      <a:r>
                        <a:rPr lang="en-US" sz="1400">
                          <a:effectLst/>
                        </a:rPr>
                        <a:t>HTTP</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Send and receive</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URL</a:t>
                      </a:r>
                      <a:endParaRPr lang="en-US" sz="1400">
                        <a:effectLst/>
                        <a:latin typeface="Times New Roman" panose="02020603050405020304" pitchFamily="18" charset="0"/>
                        <a:ea typeface="Times New Roman" panose="02020603050405020304" pitchFamily="18" charset="0"/>
                      </a:endParaRPr>
                    </a:p>
                  </a:txBody>
                  <a:tcPr marL="73025" marR="73025" marT="0" marB="0"/>
                </a:tc>
              </a:tr>
              <a:tr h="774512">
                <a:tc>
                  <a:txBody>
                    <a:bodyPr/>
                    <a:lstStyle/>
                    <a:p>
                      <a:pPr marL="0" marR="0">
                        <a:spcBef>
                          <a:spcPts val="300"/>
                        </a:spcBef>
                        <a:spcAft>
                          <a:spcPts val="300"/>
                        </a:spcAft>
                      </a:pPr>
                      <a:r>
                        <a:rPr lang="en-US" sz="1400" dirty="0" err="1">
                          <a:effectLst/>
                        </a:rPr>
                        <a:t>NetTCP</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Send and receive</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automatically provided by Microsoft Dynamics AX, based on the port name</a:t>
                      </a:r>
                      <a:endParaRPr lang="en-US" sz="1400" dirty="0">
                        <a:effectLst/>
                        <a:latin typeface="Times New Roman" panose="02020603050405020304" pitchFamily="18" charset="0"/>
                        <a:ea typeface="Times New Roman" panose="02020603050405020304" pitchFamily="18" charset="0"/>
                      </a:endParaRPr>
                    </a:p>
                  </a:txBody>
                  <a:tcPr marL="73025" marR="73025" marT="0" marB="0"/>
                </a:tc>
              </a:tr>
              <a:tr h="387256">
                <a:tc>
                  <a:txBody>
                    <a:bodyPr/>
                    <a:lstStyle/>
                    <a:p>
                      <a:pPr marL="0" marR="0">
                        <a:spcBef>
                          <a:spcPts val="300"/>
                        </a:spcBef>
                        <a:spcAft>
                          <a:spcPts val="300"/>
                        </a:spcAft>
                      </a:pPr>
                      <a:r>
                        <a:rPr lang="en-US" sz="1400" dirty="0">
                          <a:effectLst/>
                        </a:rPr>
                        <a:t>MSMQ</a:t>
                      </a:r>
                      <a:endParaRPr lang="en-US" sz="1400" dirty="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Receive or send</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based on the queue that you select</a:t>
                      </a:r>
                      <a:endParaRPr lang="en-US" sz="1400">
                        <a:effectLst/>
                        <a:latin typeface="Times New Roman" panose="02020603050405020304" pitchFamily="18" charset="0"/>
                        <a:ea typeface="Times New Roman" panose="02020603050405020304" pitchFamily="18" charset="0"/>
                      </a:endParaRPr>
                    </a:p>
                  </a:txBody>
                  <a:tcPr marL="73025" marR="73025" marT="0" marB="0"/>
                </a:tc>
              </a:tr>
              <a:tr h="387256">
                <a:tc>
                  <a:txBody>
                    <a:bodyPr/>
                    <a:lstStyle/>
                    <a:p>
                      <a:pPr marL="0" marR="0">
                        <a:spcBef>
                          <a:spcPts val="300"/>
                        </a:spcBef>
                        <a:spcAft>
                          <a:spcPts val="300"/>
                        </a:spcAft>
                      </a:pPr>
                      <a:r>
                        <a:rPr lang="en-US" sz="1400">
                          <a:effectLst/>
                        </a:rPr>
                        <a:t>File System Adapter</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a:effectLst/>
                        </a:rPr>
                        <a:t>Receive or send</a:t>
                      </a:r>
                      <a:endParaRPr lang="en-US" sz="1400">
                        <a:effectLst/>
                        <a:latin typeface="Times New Roman" panose="02020603050405020304" pitchFamily="18" charset="0"/>
                        <a:ea typeface="Times New Roman" panose="02020603050405020304" pitchFamily="18" charset="0"/>
                      </a:endParaRPr>
                    </a:p>
                  </a:txBody>
                  <a:tcPr marL="73025" marR="73025" marT="0" marB="0"/>
                </a:tc>
                <a:tc>
                  <a:txBody>
                    <a:bodyPr/>
                    <a:lstStyle/>
                    <a:p>
                      <a:pPr marL="0" marR="0">
                        <a:spcBef>
                          <a:spcPts val="300"/>
                        </a:spcBef>
                        <a:spcAft>
                          <a:spcPts val="300"/>
                        </a:spcAft>
                      </a:pPr>
                      <a:r>
                        <a:rPr lang="en-US" sz="1400" dirty="0">
                          <a:effectLst/>
                        </a:rPr>
                        <a:t>file system path of the directory</a:t>
                      </a:r>
                      <a:endParaRPr lang="en-US" sz="1400" dirty="0">
                        <a:effectLst/>
                        <a:latin typeface="Times New Roman" panose="02020603050405020304" pitchFamily="18" charset="0"/>
                        <a:ea typeface="Times New Roman" panose="02020603050405020304" pitchFamily="18" charset="0"/>
                      </a:endParaRPr>
                    </a:p>
                  </a:txBody>
                  <a:tcPr marL="73025" marR="73025" marT="0" marB="0"/>
                </a:tc>
              </a:tr>
            </a:tbl>
          </a:graphicData>
        </a:graphic>
      </p:graphicFrame>
    </p:spTree>
    <p:extLst>
      <p:ext uri="{BB962C8B-B14F-4D97-AF65-F5344CB8AC3E}">
        <p14:creationId xmlns:p14="http://schemas.microsoft.com/office/powerpoint/2010/main" val="376547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600" dirty="0" smtClean="0"/>
              <a:t>Lab 14.2: Exchange Documents Using File System Adapter</a:t>
            </a:r>
            <a:endParaRPr lang="en-US" sz="16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19</a:t>
            </a:fld>
            <a:endParaRPr lang="en-US" dirty="0"/>
          </a:p>
        </p:txBody>
      </p:sp>
      <p:sp>
        <p:nvSpPr>
          <p:cNvPr id="2" name="Content Placeholder 1"/>
          <p:cNvSpPr>
            <a:spLocks noGrp="1"/>
          </p:cNvSpPr>
          <p:nvPr>
            <p:ph sz="quarter" idx="13"/>
          </p:nvPr>
        </p:nvSpPr>
        <p:spPr/>
        <p:txBody>
          <a:bodyPr/>
          <a:lstStyle/>
          <a:p>
            <a:r>
              <a:rPr lang="en-US" dirty="0" smtClean="0"/>
              <a:t>Lab Scenario</a:t>
            </a:r>
          </a:p>
          <a:p>
            <a:pPr lvl="1"/>
            <a:r>
              <a:rPr lang="en-US" dirty="0" smtClean="0"/>
              <a:t>Contoso works with a trading partner who needs to read sales orders in their system. </a:t>
            </a:r>
            <a:r>
              <a:rPr lang="en-US" dirty="0" smtClean="0"/>
              <a:t>You have to </a:t>
            </a:r>
            <a:r>
              <a:rPr lang="en-US" dirty="0" smtClean="0"/>
              <a:t>setup </a:t>
            </a:r>
            <a:r>
              <a:rPr lang="en-US" dirty="0" smtClean="0"/>
              <a:t>a file </a:t>
            </a:r>
            <a:r>
              <a:rPr lang="en-US" dirty="0" smtClean="0"/>
              <a:t>system adapter to read sales order request</a:t>
            </a:r>
            <a:endParaRPr lang="en-US" dirty="0"/>
          </a:p>
        </p:txBody>
      </p:sp>
    </p:spTree>
    <p:extLst>
      <p:ext uri="{BB962C8B-B14F-4D97-AF65-F5344CB8AC3E}">
        <p14:creationId xmlns:p14="http://schemas.microsoft.com/office/powerpoint/2010/main" val="2488204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Internet Explorer®, Outlook®, SkyDrive®, Windows Vista®, Zune®, Xbox 360®, DirectX®, Windows Server®, Windows® </a:t>
            </a:r>
            <a:r>
              <a:rPr lang="en-US" sz="1900" dirty="0" smtClean="0"/>
              <a:t>and Microsoft Dynamics®  </a:t>
            </a:r>
            <a:r>
              <a:rPr lang="en-US" sz="1900" dirty="0"/>
              <a:t>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6" name="Content Placeholder 5"/>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387693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1079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Services and AIF </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22</a:t>
            </a:fld>
            <a:endParaRPr lang="en-US" dirty="0"/>
          </a:p>
        </p:txBody>
      </p:sp>
      <p:sp>
        <p:nvSpPr>
          <p:cNvPr id="9" name="Content Placeholder 8"/>
          <p:cNvSpPr>
            <a:spLocks noGrp="1"/>
          </p:cNvSpPr>
          <p:nvPr>
            <p:ph sz="quarter" idx="13"/>
          </p:nvPr>
        </p:nvSpPr>
        <p:spPr/>
        <p:txBody>
          <a:bodyPr/>
          <a:lstStyle/>
          <a:p>
            <a:pPr marL="0" indent="0">
              <a:buNone/>
            </a:pPr>
            <a:r>
              <a:rPr lang="en-US" dirty="0"/>
              <a:t>The maintenance and management of document exchanges involves the following tasks:</a:t>
            </a:r>
          </a:p>
          <a:p>
            <a:pPr lvl="1"/>
            <a:r>
              <a:rPr lang="en-US" dirty="0"/>
              <a:t>Monitor traffic and view the document history as documents pass through the </a:t>
            </a:r>
            <a:r>
              <a:rPr lang="en-US" dirty="0" smtClean="0"/>
              <a:t>framework</a:t>
            </a:r>
            <a:endParaRPr lang="en-US" dirty="0"/>
          </a:p>
          <a:p>
            <a:pPr lvl="1"/>
            <a:r>
              <a:rPr lang="en-US" dirty="0"/>
              <a:t>Clear and review messages in the queues for adapter-based </a:t>
            </a:r>
            <a:r>
              <a:rPr lang="en-US" dirty="0" smtClean="0"/>
              <a:t>exchanges</a:t>
            </a:r>
            <a:endParaRPr lang="en-US" dirty="0"/>
          </a:p>
          <a:p>
            <a:pPr lvl="1"/>
            <a:r>
              <a:rPr lang="en-US" dirty="0"/>
              <a:t>View the exception logs when problems </a:t>
            </a:r>
            <a:r>
              <a:rPr lang="en-US" dirty="0" smtClean="0"/>
              <a:t>occur</a:t>
            </a:r>
            <a:endParaRPr lang="en-US" dirty="0"/>
          </a:p>
          <a:p>
            <a:pPr lvl="1"/>
            <a:r>
              <a:rPr lang="en-US" dirty="0"/>
              <a:t>Modify and resubmit messages that contain formatting </a:t>
            </a:r>
            <a:r>
              <a:rPr lang="en-US" dirty="0" smtClean="0"/>
              <a:t>errors</a:t>
            </a:r>
            <a:endParaRPr lang="en-US" dirty="0"/>
          </a:p>
          <a:p>
            <a:pPr lvl="1"/>
            <a:r>
              <a:rPr lang="en-US" dirty="0"/>
              <a:t>Stop and start the batch services when </a:t>
            </a:r>
            <a:r>
              <a:rPr lang="en-US" dirty="0" smtClean="0"/>
              <a:t>necessary</a:t>
            </a:r>
            <a:endParaRPr lang="en-US" dirty="0"/>
          </a:p>
        </p:txBody>
      </p:sp>
    </p:spTree>
    <p:extLst>
      <p:ext uri="{BB962C8B-B14F-4D97-AF65-F5344CB8AC3E}">
        <p14:creationId xmlns:p14="http://schemas.microsoft.com/office/powerpoint/2010/main" val="293775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View the Document History</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23</a:t>
            </a:fld>
            <a:endParaRPr lang="en-US" dirty="0"/>
          </a:p>
        </p:txBody>
      </p:sp>
      <p:sp>
        <p:nvSpPr>
          <p:cNvPr id="10" name="Content Placeholder 9"/>
          <p:cNvSpPr>
            <a:spLocks noGrp="1"/>
          </p:cNvSpPr>
          <p:nvPr>
            <p:ph sz="quarter" idx="13"/>
          </p:nvPr>
        </p:nvSpPr>
        <p:spPr/>
        <p:txBody>
          <a:bodyPr/>
          <a:lstStyle/>
          <a:p>
            <a:r>
              <a:rPr lang="en-US" dirty="0" smtClean="0"/>
              <a:t>Information about messages and the document history are organized by the service operation for each port</a:t>
            </a:r>
          </a:p>
          <a:p>
            <a:pPr lvl="1"/>
            <a:r>
              <a:rPr lang="en-US" dirty="0" smtClean="0"/>
              <a:t>Click </a:t>
            </a:r>
            <a:r>
              <a:rPr lang="en-US" b="1" dirty="0" smtClean="0"/>
              <a:t>System administration </a:t>
            </a:r>
            <a:r>
              <a:rPr lang="en-US" dirty="0" smtClean="0"/>
              <a:t>&gt; </a:t>
            </a:r>
            <a:r>
              <a:rPr lang="en-US" b="1" dirty="0" smtClean="0"/>
              <a:t>Periodic </a:t>
            </a:r>
            <a:r>
              <a:rPr lang="en-US" dirty="0" smtClean="0"/>
              <a:t>&gt; </a:t>
            </a:r>
            <a:r>
              <a:rPr lang="en-US" b="1" dirty="0" smtClean="0"/>
              <a:t>Services and Application Integration Framework </a:t>
            </a:r>
            <a:r>
              <a:rPr lang="en-US" dirty="0" smtClean="0"/>
              <a:t>&gt; </a:t>
            </a:r>
            <a:r>
              <a:rPr lang="en-US" b="1" dirty="0" smtClean="0"/>
              <a:t>History</a:t>
            </a:r>
          </a:p>
          <a:p>
            <a:pPr lvl="1"/>
            <a:r>
              <a:rPr lang="en-US" dirty="0" smtClean="0"/>
              <a:t>In the </a:t>
            </a:r>
            <a:r>
              <a:rPr lang="en-US" b="1" dirty="0" smtClean="0"/>
              <a:t>Display</a:t>
            </a:r>
            <a:r>
              <a:rPr lang="en-US" dirty="0" smtClean="0"/>
              <a:t> </a:t>
            </a:r>
            <a:r>
              <a:rPr lang="en-US" b="1" dirty="0" smtClean="0"/>
              <a:t>by</a:t>
            </a:r>
            <a:r>
              <a:rPr lang="en-US" dirty="0" smtClean="0"/>
              <a:t> field, you can filter the display by selecting either </a:t>
            </a:r>
            <a:r>
              <a:rPr lang="en-US" b="1" dirty="0" smtClean="0"/>
              <a:t>Message</a:t>
            </a:r>
            <a:r>
              <a:rPr lang="en-US" dirty="0" smtClean="0"/>
              <a:t> or </a:t>
            </a:r>
            <a:r>
              <a:rPr lang="en-US" b="1" dirty="0" smtClean="0"/>
              <a:t>Document</a:t>
            </a:r>
          </a:p>
          <a:p>
            <a:pPr lvl="2"/>
            <a:r>
              <a:rPr lang="en-US" dirty="0" smtClean="0"/>
              <a:t>If you select </a:t>
            </a:r>
            <a:r>
              <a:rPr lang="en-US" b="1" dirty="0" smtClean="0"/>
              <a:t>Message</a:t>
            </a:r>
            <a:r>
              <a:rPr lang="en-US" dirty="0" smtClean="0"/>
              <a:t>, you see the following information about the message: the port, service operation, message ID, company accounts ID, and date and time that the message was created</a:t>
            </a:r>
          </a:p>
          <a:p>
            <a:pPr lvl="2"/>
            <a:r>
              <a:rPr lang="en-US" dirty="0" smtClean="0"/>
              <a:t>If you select </a:t>
            </a:r>
            <a:r>
              <a:rPr lang="en-US" b="1" dirty="0" smtClean="0"/>
              <a:t>Document</a:t>
            </a:r>
            <a:r>
              <a:rPr lang="en-US" dirty="0" smtClean="0"/>
              <a:t>, you see both the information about the message, and the form name and entity key for the document</a:t>
            </a:r>
            <a:endParaRPr lang="en-US" dirty="0"/>
          </a:p>
        </p:txBody>
      </p:sp>
      <p:sp>
        <p:nvSpPr>
          <p:cNvPr id="5"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7249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View the Document History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24</a:t>
            </a:fld>
            <a:endParaRPr lang="en-US" dirty="0"/>
          </a:p>
        </p:txBody>
      </p:sp>
      <p:sp>
        <p:nvSpPr>
          <p:cNvPr id="5"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4"/>
          <a:stretch>
            <a:fillRect/>
          </a:stretch>
        </p:blipFill>
        <p:spPr>
          <a:xfrm>
            <a:off x="2340480" y="915566"/>
            <a:ext cx="6552000" cy="2876328"/>
          </a:xfrm>
          <a:prstGeom prst="rect">
            <a:avLst/>
          </a:prstGeom>
          <a:noFill/>
          <a:ln>
            <a:noFill/>
          </a:ln>
        </p:spPr>
      </p:pic>
    </p:spTree>
    <p:extLst>
      <p:ext uri="{BB962C8B-B14F-4D97-AF65-F5344CB8AC3E}">
        <p14:creationId xmlns:p14="http://schemas.microsoft.com/office/powerpoint/2010/main" val="114464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View the Data in a Document for a Message</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25</a:t>
            </a:fld>
            <a:endParaRPr lang="en-US" dirty="0"/>
          </a:p>
        </p:txBody>
      </p:sp>
      <p:sp>
        <p:nvSpPr>
          <p:cNvPr id="10" name="Content Placeholder 9"/>
          <p:cNvSpPr>
            <a:spLocks noGrp="1"/>
          </p:cNvSpPr>
          <p:nvPr>
            <p:ph type="body" sz="quarter" idx="12"/>
          </p:nvPr>
        </p:nvSpPr>
        <p:spPr/>
        <p:txBody>
          <a:bodyPr/>
          <a:lstStyle/>
          <a:p>
            <a:r>
              <a:rPr lang="en-US" dirty="0" smtClean="0"/>
              <a:t>Click </a:t>
            </a:r>
            <a:r>
              <a:rPr lang="en-US" b="1" dirty="0" smtClean="0"/>
              <a:t>System administration </a:t>
            </a:r>
            <a:r>
              <a:rPr lang="en-US" dirty="0" smtClean="0"/>
              <a:t>&gt; </a:t>
            </a:r>
            <a:r>
              <a:rPr lang="en-US" b="1" dirty="0" smtClean="0"/>
              <a:t>Periodic </a:t>
            </a:r>
            <a:r>
              <a:rPr lang="en-US" dirty="0" smtClean="0"/>
              <a:t>&gt; </a:t>
            </a:r>
            <a:r>
              <a:rPr lang="en-US" b="1" dirty="0" smtClean="0"/>
              <a:t>Services and Application Integration Framework </a:t>
            </a:r>
            <a:r>
              <a:rPr lang="en-US" dirty="0" smtClean="0"/>
              <a:t>&gt; </a:t>
            </a:r>
            <a:r>
              <a:rPr lang="en-US" b="1" dirty="0" smtClean="0"/>
              <a:t>History</a:t>
            </a:r>
          </a:p>
          <a:p>
            <a:r>
              <a:rPr lang="en-US" dirty="0" smtClean="0"/>
              <a:t>In the Display by field, select Message. Select a message, and then click Correlation</a:t>
            </a:r>
          </a:p>
          <a:p>
            <a:r>
              <a:rPr lang="en-US" dirty="0" smtClean="0"/>
              <a:t>In the Document correlation form, view the form name, table name, and entity key for the database record that is contained in the selected message. Click View to display the data in the default form for the document</a:t>
            </a:r>
          </a:p>
          <a:p>
            <a:endParaRPr lang="en-US" dirty="0"/>
          </a:p>
        </p:txBody>
      </p:sp>
      <p:pic>
        <p:nvPicPr>
          <p:cNvPr id="7" name="Picture 6"/>
          <p:cNvPicPr>
            <a:picLocks noChangeAspect="1"/>
          </p:cNvPicPr>
          <p:nvPr/>
        </p:nvPicPr>
        <p:blipFill>
          <a:blip r:embed="rId3"/>
          <a:stretch>
            <a:fillRect/>
          </a:stretch>
        </p:blipFill>
        <p:spPr>
          <a:xfrm>
            <a:off x="5508104" y="1635664"/>
            <a:ext cx="3636000" cy="2238413"/>
          </a:xfrm>
          <a:prstGeom prst="rect">
            <a:avLst/>
          </a:prstGeom>
          <a:noFill/>
          <a:ln>
            <a:noFill/>
          </a:ln>
        </p:spPr>
      </p:pic>
    </p:spTree>
    <p:extLst>
      <p:ext uri="{BB962C8B-B14F-4D97-AF65-F5344CB8AC3E}">
        <p14:creationId xmlns:p14="http://schemas.microsoft.com/office/powerpoint/2010/main" val="414749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Delete a Message</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26</a:t>
            </a:fld>
            <a:endParaRPr lang="en-US" dirty="0"/>
          </a:p>
        </p:txBody>
      </p:sp>
      <p:sp>
        <p:nvSpPr>
          <p:cNvPr id="10" name="Content Placeholder 9"/>
          <p:cNvSpPr>
            <a:spLocks noGrp="1"/>
          </p:cNvSpPr>
          <p:nvPr>
            <p:ph type="body" sz="quarter" idx="12"/>
          </p:nvPr>
        </p:nvSpPr>
        <p:spPr/>
        <p:txBody>
          <a:bodyPr/>
          <a:lstStyle/>
          <a:p>
            <a:r>
              <a:rPr lang="en-US" dirty="0"/>
              <a:t>When you delete a message by using the </a:t>
            </a:r>
            <a:r>
              <a:rPr lang="en-US" b="1" dirty="0"/>
              <a:t>History</a:t>
            </a:r>
            <a:r>
              <a:rPr lang="en-US" dirty="0"/>
              <a:t> form, you delete that message from the </a:t>
            </a:r>
            <a:r>
              <a:rPr lang="en-US" dirty="0" err="1"/>
              <a:t>AifMessageLog</a:t>
            </a:r>
            <a:r>
              <a:rPr lang="en-US" dirty="0"/>
              <a:t> </a:t>
            </a:r>
            <a:r>
              <a:rPr lang="en-US" dirty="0" smtClean="0"/>
              <a:t>table</a:t>
            </a:r>
            <a:endParaRPr lang="en-US" dirty="0"/>
          </a:p>
          <a:p>
            <a:pPr lvl="1"/>
            <a:r>
              <a:rPr lang="en-US" dirty="0"/>
              <a:t>Click </a:t>
            </a:r>
            <a:r>
              <a:rPr lang="en-US" b="1" dirty="0"/>
              <a:t>System administration </a:t>
            </a:r>
            <a:r>
              <a:rPr lang="en-US" dirty="0"/>
              <a:t>&gt; </a:t>
            </a:r>
            <a:r>
              <a:rPr lang="en-US" b="1" dirty="0"/>
              <a:t>Periodic </a:t>
            </a:r>
            <a:r>
              <a:rPr lang="en-US" dirty="0"/>
              <a:t>&gt; </a:t>
            </a:r>
            <a:r>
              <a:rPr lang="en-US" b="1" dirty="0"/>
              <a:t>Services and Application Integration Framework </a:t>
            </a:r>
            <a:r>
              <a:rPr lang="en-US" dirty="0"/>
              <a:t>&gt; </a:t>
            </a:r>
            <a:r>
              <a:rPr lang="en-US" b="1" dirty="0"/>
              <a:t>History</a:t>
            </a:r>
          </a:p>
          <a:p>
            <a:pPr lvl="1"/>
            <a:r>
              <a:rPr lang="en-US" dirty="0"/>
              <a:t>In the </a:t>
            </a:r>
            <a:r>
              <a:rPr lang="en-US" b="1" dirty="0"/>
              <a:t>Display by </a:t>
            </a:r>
            <a:r>
              <a:rPr lang="en-US" dirty="0"/>
              <a:t>field, select </a:t>
            </a:r>
            <a:r>
              <a:rPr lang="en-US" b="1" dirty="0" smtClean="0"/>
              <a:t>Message</a:t>
            </a:r>
            <a:endParaRPr lang="en-US" dirty="0"/>
          </a:p>
          <a:p>
            <a:pPr lvl="1"/>
            <a:r>
              <a:rPr lang="en-US" dirty="0"/>
              <a:t>Press ALT+F9 to delete the record from the document</a:t>
            </a:r>
          </a:p>
        </p:txBody>
      </p:sp>
      <p:pic>
        <p:nvPicPr>
          <p:cNvPr id="8" name="Picture 7"/>
          <p:cNvPicPr>
            <a:picLocks noChangeAspect="1"/>
          </p:cNvPicPr>
          <p:nvPr/>
        </p:nvPicPr>
        <p:blipFill>
          <a:blip r:embed="rId3"/>
          <a:stretch>
            <a:fillRect/>
          </a:stretch>
        </p:blipFill>
        <p:spPr>
          <a:xfrm>
            <a:off x="5508104" y="1851670"/>
            <a:ext cx="3600000" cy="1580400"/>
          </a:xfrm>
          <a:prstGeom prst="rect">
            <a:avLst/>
          </a:prstGeom>
          <a:noFill/>
          <a:ln>
            <a:noFill/>
          </a:ln>
        </p:spPr>
      </p:pic>
    </p:spTree>
    <p:extLst>
      <p:ext uri="{BB962C8B-B14F-4D97-AF65-F5344CB8AC3E}">
        <p14:creationId xmlns:p14="http://schemas.microsoft.com/office/powerpoint/2010/main" val="392988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Delete the XML for a Document</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27</a:t>
            </a:fld>
            <a:endParaRPr lang="en-US" dirty="0"/>
          </a:p>
        </p:txBody>
      </p:sp>
      <p:sp>
        <p:nvSpPr>
          <p:cNvPr id="10" name="Content Placeholder 9"/>
          <p:cNvSpPr>
            <a:spLocks noGrp="1"/>
          </p:cNvSpPr>
          <p:nvPr>
            <p:ph type="body" sz="quarter" idx="12"/>
          </p:nvPr>
        </p:nvSpPr>
        <p:spPr/>
        <p:txBody>
          <a:bodyPr/>
          <a:lstStyle/>
          <a:p>
            <a:r>
              <a:rPr lang="en-US" dirty="0"/>
              <a:t>Click </a:t>
            </a:r>
            <a:r>
              <a:rPr lang="en-US" b="1" dirty="0"/>
              <a:t>System administration </a:t>
            </a:r>
            <a:r>
              <a:rPr lang="en-US" dirty="0"/>
              <a:t>&gt; </a:t>
            </a:r>
            <a:r>
              <a:rPr lang="en-US" b="1" dirty="0"/>
              <a:t>Periodic </a:t>
            </a:r>
            <a:r>
              <a:rPr lang="en-US" dirty="0"/>
              <a:t>&gt; </a:t>
            </a:r>
            <a:r>
              <a:rPr lang="en-US" b="1" dirty="0"/>
              <a:t>Services and Application Integration Framework </a:t>
            </a:r>
            <a:r>
              <a:rPr lang="en-US" dirty="0"/>
              <a:t>&gt; </a:t>
            </a:r>
            <a:r>
              <a:rPr lang="en-US" b="1" dirty="0"/>
              <a:t>History</a:t>
            </a:r>
          </a:p>
          <a:p>
            <a:r>
              <a:rPr lang="en-US" dirty="0"/>
              <a:t>In the </a:t>
            </a:r>
            <a:r>
              <a:rPr lang="en-US" b="1" dirty="0"/>
              <a:t>Display by </a:t>
            </a:r>
            <a:r>
              <a:rPr lang="en-US" dirty="0"/>
              <a:t>field, select </a:t>
            </a:r>
            <a:r>
              <a:rPr lang="en-US" b="1" dirty="0" smtClean="0"/>
              <a:t>Document</a:t>
            </a:r>
            <a:endParaRPr lang="en-US" dirty="0"/>
          </a:p>
          <a:p>
            <a:r>
              <a:rPr lang="en-US" dirty="0"/>
              <a:t>Select a document, and then click </a:t>
            </a:r>
            <a:r>
              <a:rPr lang="en-US" b="1" dirty="0"/>
              <a:t>Clear document </a:t>
            </a:r>
            <a:r>
              <a:rPr lang="en-US" b="1" dirty="0" smtClean="0"/>
              <a:t>XML</a:t>
            </a:r>
            <a:endParaRPr lang="en-US" dirty="0"/>
          </a:p>
          <a:p>
            <a:r>
              <a:rPr lang="en-US" dirty="0"/>
              <a:t>To clear all the versions of the XML document that exist in the system, click </a:t>
            </a:r>
            <a:r>
              <a:rPr lang="en-US" b="1" dirty="0"/>
              <a:t>Clear all versions</a:t>
            </a:r>
            <a:r>
              <a:rPr lang="en-US" dirty="0"/>
              <a:t>. To clear all intermediate versions of the XML document, click </a:t>
            </a:r>
            <a:r>
              <a:rPr lang="en-US" b="1" dirty="0"/>
              <a:t>Clear interim </a:t>
            </a:r>
            <a:r>
              <a:rPr lang="en-US" b="1" dirty="0" smtClean="0"/>
              <a:t>versions</a:t>
            </a:r>
            <a:endParaRPr lang="en-US" dirty="0"/>
          </a:p>
        </p:txBody>
      </p:sp>
      <p:pic>
        <p:nvPicPr>
          <p:cNvPr id="2" name="Picture 1"/>
          <p:cNvPicPr>
            <a:picLocks noChangeAspect="1"/>
          </p:cNvPicPr>
          <p:nvPr/>
        </p:nvPicPr>
        <p:blipFill>
          <a:blip r:embed="rId3"/>
          <a:stretch>
            <a:fillRect/>
          </a:stretch>
        </p:blipFill>
        <p:spPr>
          <a:xfrm>
            <a:off x="5544504" y="2090697"/>
            <a:ext cx="3564000" cy="1027529"/>
          </a:xfrm>
          <a:prstGeom prst="rect">
            <a:avLst/>
          </a:prstGeom>
          <a:noFill/>
          <a:ln>
            <a:noFill/>
          </a:ln>
        </p:spPr>
      </p:pic>
    </p:spTree>
    <p:extLst>
      <p:ext uri="{BB962C8B-B14F-4D97-AF65-F5344CB8AC3E}">
        <p14:creationId xmlns:p14="http://schemas.microsoft.com/office/powerpoint/2010/main" val="2717716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View the Document Log</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28</a:t>
            </a:fld>
            <a:endParaRPr lang="en-US" dirty="0"/>
          </a:p>
        </p:txBody>
      </p:sp>
      <p:sp>
        <p:nvSpPr>
          <p:cNvPr id="10" name="Content Placeholder 9"/>
          <p:cNvSpPr>
            <a:spLocks noGrp="1"/>
          </p:cNvSpPr>
          <p:nvPr>
            <p:ph sz="quarter" idx="13"/>
          </p:nvPr>
        </p:nvSpPr>
        <p:spPr/>
        <p:txBody>
          <a:bodyPr/>
          <a:lstStyle/>
          <a:p>
            <a:r>
              <a:rPr lang="en-US" dirty="0" smtClean="0"/>
              <a:t>We can store copies of the XML code for documents that are exchanged with AIF and view them in the Document log form.  When you configured the troubleshooting options for a port, you selected a logging mode. To use the document log, follow these steps</a:t>
            </a:r>
          </a:p>
          <a:p>
            <a:pPr lvl="1"/>
            <a:r>
              <a:rPr lang="en-US" dirty="0" smtClean="0"/>
              <a:t>Click </a:t>
            </a:r>
            <a:r>
              <a:rPr lang="en-US" b="1" dirty="0" smtClean="0"/>
              <a:t>System administration </a:t>
            </a:r>
            <a:r>
              <a:rPr lang="en-US" dirty="0" smtClean="0"/>
              <a:t>&gt; </a:t>
            </a:r>
            <a:r>
              <a:rPr lang="en-US" b="1" dirty="0" smtClean="0"/>
              <a:t>Periodic </a:t>
            </a:r>
            <a:r>
              <a:rPr lang="en-US" dirty="0" smtClean="0"/>
              <a:t>&gt; </a:t>
            </a:r>
            <a:r>
              <a:rPr lang="en-US" b="1" dirty="0" smtClean="0"/>
              <a:t>Services and Application Integration Framework </a:t>
            </a:r>
            <a:r>
              <a:rPr lang="en-US" dirty="0" smtClean="0"/>
              <a:t>&gt; </a:t>
            </a:r>
            <a:r>
              <a:rPr lang="en-US" b="1" dirty="0" smtClean="0"/>
              <a:t>History</a:t>
            </a:r>
          </a:p>
          <a:p>
            <a:pPr lvl="1"/>
            <a:r>
              <a:rPr lang="en-US" dirty="0" smtClean="0"/>
              <a:t>In the </a:t>
            </a:r>
            <a:r>
              <a:rPr lang="en-US" b="1" dirty="0" smtClean="0"/>
              <a:t>Display by </a:t>
            </a:r>
            <a:r>
              <a:rPr lang="en-US" dirty="0" smtClean="0"/>
              <a:t>field, select </a:t>
            </a:r>
            <a:r>
              <a:rPr lang="en-US" b="1" dirty="0" smtClean="0"/>
              <a:t>Document</a:t>
            </a:r>
            <a:r>
              <a:rPr lang="en-US" dirty="0" smtClean="0"/>
              <a:t>. On the </a:t>
            </a:r>
            <a:r>
              <a:rPr lang="en-US" b="1" dirty="0" smtClean="0"/>
              <a:t>Overview</a:t>
            </a:r>
            <a:r>
              <a:rPr lang="en-US" dirty="0" smtClean="0"/>
              <a:t> tab, select a document, and then click </a:t>
            </a:r>
            <a:r>
              <a:rPr lang="en-US" b="1" dirty="0" smtClean="0"/>
              <a:t>Document logs</a:t>
            </a:r>
            <a:endParaRPr lang="en-US" dirty="0" smtClean="0"/>
          </a:p>
          <a:p>
            <a:pPr lvl="1"/>
            <a:r>
              <a:rPr lang="en-US" dirty="0" smtClean="0"/>
              <a:t>To view the XML code that is associated with one of the versions, select the record, and then click </a:t>
            </a:r>
            <a:r>
              <a:rPr lang="en-US" b="1" dirty="0" smtClean="0"/>
              <a:t>View XML</a:t>
            </a:r>
            <a:endParaRPr lang="en-US" b="1" dirty="0"/>
          </a:p>
        </p:txBody>
      </p:sp>
    </p:spTree>
    <p:extLst>
      <p:ext uri="{BB962C8B-B14F-4D97-AF65-F5344CB8AC3E}">
        <p14:creationId xmlns:p14="http://schemas.microsoft.com/office/powerpoint/2010/main" val="14055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View the Document Log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29</a:t>
            </a:fld>
            <a:endParaRPr lang="en-US" dirty="0"/>
          </a:p>
        </p:txBody>
      </p:sp>
      <p:pic>
        <p:nvPicPr>
          <p:cNvPr id="7" name="Picture 6"/>
          <p:cNvPicPr>
            <a:picLocks noChangeAspect="1"/>
          </p:cNvPicPr>
          <p:nvPr/>
        </p:nvPicPr>
        <p:blipFill>
          <a:blip r:embed="rId3"/>
          <a:stretch>
            <a:fillRect/>
          </a:stretch>
        </p:blipFill>
        <p:spPr>
          <a:xfrm>
            <a:off x="2987824" y="906423"/>
            <a:ext cx="5429250" cy="2714625"/>
          </a:xfrm>
          <a:prstGeom prst="rect">
            <a:avLst/>
          </a:prstGeom>
          <a:noFill/>
          <a:ln>
            <a:noFill/>
          </a:ln>
        </p:spPr>
      </p:pic>
    </p:spTree>
    <p:extLst>
      <p:ext uri="{BB962C8B-B14F-4D97-AF65-F5344CB8AC3E}">
        <p14:creationId xmlns:p14="http://schemas.microsoft.com/office/powerpoint/2010/main" val="636605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Students:</a:t>
            </a:r>
            <a:br>
              <a:rPr lang="en-US" dirty="0" smtClean="0"/>
            </a:br>
            <a:r>
              <a:rPr lang="en-US" dirty="0"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Queue Manager</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30</a:t>
            </a:fld>
            <a:endParaRPr lang="en-US" dirty="0"/>
          </a:p>
        </p:txBody>
      </p:sp>
      <p:sp>
        <p:nvSpPr>
          <p:cNvPr id="10" name="Content Placeholder 9"/>
          <p:cNvSpPr>
            <a:spLocks noGrp="1"/>
          </p:cNvSpPr>
          <p:nvPr>
            <p:ph type="body" sz="quarter" idx="12"/>
          </p:nvPr>
        </p:nvSpPr>
        <p:spPr/>
        <p:txBody>
          <a:bodyPr/>
          <a:lstStyle/>
          <a:p>
            <a:r>
              <a:rPr lang="en-US" dirty="0" smtClean="0"/>
              <a:t>The </a:t>
            </a:r>
            <a:r>
              <a:rPr lang="en-US" b="1" dirty="0" smtClean="0"/>
              <a:t>Queue manager </a:t>
            </a:r>
            <a:r>
              <a:rPr lang="en-US" dirty="0" smtClean="0"/>
              <a:t>form displays information about messages in the Application Integration Framework (AIF) queues. This information includes the status of each message. </a:t>
            </a:r>
          </a:p>
          <a:p>
            <a:pPr lvl="1"/>
            <a:r>
              <a:rPr lang="en-US" dirty="0" smtClean="0"/>
              <a:t>Click </a:t>
            </a:r>
            <a:r>
              <a:rPr lang="en-US" b="1" dirty="0" smtClean="0"/>
              <a:t>System administration </a:t>
            </a:r>
            <a:r>
              <a:rPr lang="en-US" dirty="0" smtClean="0"/>
              <a:t>&gt; </a:t>
            </a:r>
            <a:r>
              <a:rPr lang="en-US" b="1" dirty="0" smtClean="0"/>
              <a:t>Periodic </a:t>
            </a:r>
            <a:r>
              <a:rPr lang="en-US" dirty="0" smtClean="0"/>
              <a:t>&gt; </a:t>
            </a:r>
            <a:r>
              <a:rPr lang="en-US" b="1" dirty="0" smtClean="0"/>
              <a:t>Services and Application Integration Framework </a:t>
            </a:r>
            <a:r>
              <a:rPr lang="en-US" dirty="0" smtClean="0"/>
              <a:t>&gt; </a:t>
            </a:r>
            <a:r>
              <a:rPr lang="en-US" b="1" dirty="0" smtClean="0"/>
              <a:t>Queue manager</a:t>
            </a:r>
            <a:endParaRPr lang="en-US" dirty="0" smtClean="0"/>
          </a:p>
          <a:p>
            <a:endParaRPr lang="en-US" dirty="0"/>
          </a:p>
        </p:txBody>
      </p:sp>
      <p:sp>
        <p:nvSpPr>
          <p:cNvPr id="5"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a:p>
            <a:pPr marL="0" indent="0">
              <a:buNone/>
            </a:pPr>
            <a:r>
              <a:rPr lang="en-US" dirty="0" smtClean="0"/>
              <a:t> </a:t>
            </a:r>
            <a:endParaRPr lang="en-US" dirty="0"/>
          </a:p>
        </p:txBody>
      </p:sp>
      <p:pic>
        <p:nvPicPr>
          <p:cNvPr id="2" name="Picture 1"/>
          <p:cNvPicPr>
            <a:picLocks noChangeAspect="1"/>
          </p:cNvPicPr>
          <p:nvPr/>
        </p:nvPicPr>
        <p:blipFill>
          <a:blip r:embed="rId4"/>
          <a:stretch>
            <a:fillRect/>
          </a:stretch>
        </p:blipFill>
        <p:spPr>
          <a:xfrm>
            <a:off x="5486400" y="1995686"/>
            <a:ext cx="3672000" cy="1122000"/>
          </a:xfrm>
          <a:prstGeom prst="rect">
            <a:avLst/>
          </a:prstGeom>
          <a:noFill/>
          <a:ln>
            <a:noFill/>
          </a:ln>
        </p:spPr>
      </p:pic>
    </p:spTree>
    <p:extLst>
      <p:ext uri="{BB962C8B-B14F-4D97-AF65-F5344CB8AC3E}">
        <p14:creationId xmlns:p14="http://schemas.microsoft.com/office/powerpoint/2010/main" val="236809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429030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Queue Manager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32</a:t>
            </a:fld>
            <a:endParaRPr lang="en-US" dirty="0"/>
          </a:p>
        </p:txBody>
      </p:sp>
      <p:sp>
        <p:nvSpPr>
          <p:cNvPr id="9" name="Content Placeholder 8"/>
          <p:cNvSpPr>
            <a:spLocks noGrp="1"/>
          </p:cNvSpPr>
          <p:nvPr>
            <p:ph sz="quarter" idx="13"/>
          </p:nvPr>
        </p:nvSpPr>
        <p:spPr/>
        <p:txBody>
          <a:bodyPr/>
          <a:lstStyle/>
          <a:p>
            <a:r>
              <a:rPr lang="en-US" dirty="0" smtClean="0"/>
              <a:t>The following statuses are used: </a:t>
            </a:r>
          </a:p>
          <a:p>
            <a:pPr lvl="1"/>
            <a:r>
              <a:rPr lang="en-US" b="1" dirty="0" smtClean="0"/>
              <a:t>Ready </a:t>
            </a:r>
          </a:p>
          <a:p>
            <a:pPr lvl="1"/>
            <a:r>
              <a:rPr lang="en-US" b="1" dirty="0" smtClean="0"/>
              <a:t>In process </a:t>
            </a:r>
            <a:r>
              <a:rPr lang="en-US" dirty="0" smtClean="0"/>
              <a:t>– This status is used for inbound messages only</a:t>
            </a:r>
          </a:p>
          <a:p>
            <a:pPr lvl="1"/>
            <a:r>
              <a:rPr lang="en-US" b="1" dirty="0" smtClean="0"/>
              <a:t>Hold </a:t>
            </a:r>
          </a:p>
          <a:p>
            <a:pPr lvl="1"/>
            <a:r>
              <a:rPr lang="en-US" b="1" dirty="0" smtClean="0"/>
              <a:t>Error </a:t>
            </a:r>
          </a:p>
          <a:p>
            <a:pPr lvl="1"/>
            <a:r>
              <a:rPr lang="en-US" b="1" dirty="0" smtClean="0"/>
              <a:t>In transport process </a:t>
            </a:r>
            <a:r>
              <a:rPr lang="en-US" dirty="0" smtClean="0"/>
              <a:t>– This status is used for outbound messages only</a:t>
            </a:r>
          </a:p>
          <a:p>
            <a:pPr lvl="1"/>
            <a:r>
              <a:rPr lang="en-US" b="1" dirty="0" smtClean="0"/>
              <a:t>Malformed XML </a:t>
            </a:r>
          </a:p>
          <a:p>
            <a:r>
              <a:rPr lang="en-US" dirty="0" smtClean="0"/>
              <a:t>If the status of a message is set to </a:t>
            </a:r>
            <a:r>
              <a:rPr lang="en-US" b="1" dirty="0" smtClean="0"/>
              <a:t>Ready</a:t>
            </a:r>
            <a:r>
              <a:rPr lang="en-US" dirty="0" smtClean="0"/>
              <a:t>, you can change the status to </a:t>
            </a:r>
            <a:r>
              <a:rPr lang="en-US" b="1" dirty="0" smtClean="0"/>
              <a:t>Hold</a:t>
            </a:r>
            <a:r>
              <a:rPr lang="en-US" dirty="0" smtClean="0"/>
              <a:t>. If the status is set to </a:t>
            </a:r>
            <a:r>
              <a:rPr lang="en-US" b="1" dirty="0" smtClean="0"/>
              <a:t>Hold</a:t>
            </a:r>
            <a:r>
              <a:rPr lang="en-US" dirty="0" smtClean="0"/>
              <a:t>, you can change it to </a:t>
            </a:r>
            <a:r>
              <a:rPr lang="en-US" b="1" dirty="0" smtClean="0"/>
              <a:t>Ready</a:t>
            </a:r>
            <a:r>
              <a:rPr lang="en-US" dirty="0" smtClean="0"/>
              <a:t>. If the status is set to </a:t>
            </a:r>
            <a:r>
              <a:rPr lang="en-US" b="1" dirty="0" smtClean="0"/>
              <a:t>Error </a:t>
            </a:r>
            <a:r>
              <a:rPr lang="en-US" dirty="0" smtClean="0"/>
              <a:t>or </a:t>
            </a:r>
            <a:r>
              <a:rPr lang="en-US" b="1" dirty="0" smtClean="0"/>
              <a:t>Hold</a:t>
            </a:r>
            <a:r>
              <a:rPr lang="en-US" dirty="0" smtClean="0"/>
              <a:t>, you can delete or modify the message</a:t>
            </a:r>
            <a:endParaRPr lang="en-US" dirty="0"/>
          </a:p>
        </p:txBody>
      </p:sp>
    </p:spTree>
    <p:extLst>
      <p:ext uri="{BB962C8B-B14F-4D97-AF65-F5344CB8AC3E}">
        <p14:creationId xmlns:p14="http://schemas.microsoft.com/office/powerpoint/2010/main" val="150593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Exception</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33</a:t>
            </a:fld>
            <a:endParaRPr lang="en-US" dirty="0"/>
          </a:p>
        </p:txBody>
      </p:sp>
      <p:sp>
        <p:nvSpPr>
          <p:cNvPr id="9" name="Content Placeholder 8"/>
          <p:cNvSpPr>
            <a:spLocks noGrp="1"/>
          </p:cNvSpPr>
          <p:nvPr>
            <p:ph sz="quarter" idx="13"/>
          </p:nvPr>
        </p:nvSpPr>
        <p:spPr/>
        <p:txBody>
          <a:bodyPr/>
          <a:lstStyle/>
          <a:p>
            <a:pPr marL="0" indent="0">
              <a:buNone/>
            </a:pPr>
            <a:r>
              <a:rPr lang="en-US" dirty="0"/>
              <a:t>The exceptions log contains a record of all the errors that occur during document exchanges in Application Integration Framework (AIF). In the </a:t>
            </a:r>
            <a:r>
              <a:rPr lang="en-US" b="1" dirty="0"/>
              <a:t>Exceptions</a:t>
            </a:r>
            <a:r>
              <a:rPr lang="en-US" dirty="0"/>
              <a:t> form, you can view information about the module and subsystem where the error occurred, and a description of the error</a:t>
            </a:r>
            <a:r>
              <a:rPr lang="en-US" dirty="0" smtClean="0"/>
              <a:t>.</a:t>
            </a:r>
            <a:endParaRPr lang="en-US" dirty="0"/>
          </a:p>
          <a:p>
            <a:pPr lvl="1"/>
            <a:r>
              <a:rPr lang="en-US" dirty="0"/>
              <a:t>Click System administration &gt; Periodic &gt; Services and Application Integration Framework &gt; Exceptions. </a:t>
            </a:r>
          </a:p>
          <a:p>
            <a:pPr lvl="1"/>
            <a:r>
              <a:rPr lang="en-US" dirty="0"/>
              <a:t>Click </a:t>
            </a:r>
            <a:r>
              <a:rPr lang="en-US" b="1" dirty="0"/>
              <a:t>Exception help</a:t>
            </a:r>
            <a:r>
              <a:rPr lang="en-US" dirty="0"/>
              <a:t> to see more information about the exception, if more information is available</a:t>
            </a:r>
          </a:p>
          <a:p>
            <a:pPr lvl="1"/>
            <a:r>
              <a:rPr lang="en-US" dirty="0"/>
              <a:t>Press ALT+F9 to delete the exception record from the system</a:t>
            </a:r>
          </a:p>
          <a:p>
            <a:endParaRPr lang="en-US" dirty="0"/>
          </a:p>
        </p:txBody>
      </p:sp>
      <p:sp>
        <p:nvSpPr>
          <p:cNvPr id="5"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02589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9" name="Content Placeholder 8"/>
          <p:cNvSpPr>
            <a:spLocks noGrp="1"/>
          </p:cNvSpPr>
          <p:nvPr>
            <p:ph sz="quarter" idx="13"/>
          </p:nvPr>
        </p:nvSpPr>
        <p:spPr/>
        <p:txBody>
          <a:bodyPr/>
          <a:lstStyle/>
          <a:p>
            <a:endParaRPr lang="en-US"/>
          </a:p>
        </p:txBody>
      </p:sp>
    </p:spTree>
    <p:extLst>
      <p:ext uri="{BB962C8B-B14F-4D97-AF65-F5344CB8AC3E}">
        <p14:creationId xmlns:p14="http://schemas.microsoft.com/office/powerpoint/2010/main" val="414956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Starting and Stopping the Batch Services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35</a:t>
            </a:fld>
            <a:endParaRPr lang="en-US" dirty="0"/>
          </a:p>
        </p:txBody>
      </p:sp>
      <p:sp>
        <p:nvSpPr>
          <p:cNvPr id="9" name="Content Placeholder 8"/>
          <p:cNvSpPr>
            <a:spLocks noGrp="1"/>
          </p:cNvSpPr>
          <p:nvPr>
            <p:ph sz="quarter" idx="13"/>
          </p:nvPr>
        </p:nvSpPr>
        <p:spPr/>
        <p:txBody>
          <a:bodyPr/>
          <a:lstStyle/>
          <a:p>
            <a:pPr marL="0" indent="0">
              <a:buNone/>
            </a:pPr>
            <a:r>
              <a:rPr lang="en-US" dirty="0"/>
              <a:t>For adapter-based exchanges, you use the Microsoft Dynamics AX batch functionality to start and stop the operation of the following four AIF services: </a:t>
            </a:r>
          </a:p>
          <a:p>
            <a:pPr lvl="0"/>
            <a:r>
              <a:rPr lang="en-US" dirty="0" err="1"/>
              <a:t>AIFGatewayReceiveService</a:t>
            </a:r>
            <a:endParaRPr lang="en-US" dirty="0"/>
          </a:p>
          <a:p>
            <a:pPr lvl="0"/>
            <a:r>
              <a:rPr lang="en-US" dirty="0" err="1"/>
              <a:t>AIFInboundProcessingService</a:t>
            </a:r>
            <a:endParaRPr lang="en-US" dirty="0"/>
          </a:p>
          <a:p>
            <a:pPr lvl="0"/>
            <a:r>
              <a:rPr lang="en-US" dirty="0" err="1"/>
              <a:t>AIFOutboundProcessingService</a:t>
            </a:r>
            <a:endParaRPr lang="en-US" dirty="0"/>
          </a:p>
          <a:p>
            <a:pPr lvl="0"/>
            <a:r>
              <a:rPr lang="en-US" dirty="0" err="1" smtClean="0"/>
              <a:t>AIFGatewaySendService</a:t>
            </a:r>
            <a:endParaRPr lang="en-US" dirty="0"/>
          </a:p>
        </p:txBody>
      </p:sp>
    </p:spTree>
    <p:extLst>
      <p:ext uri="{BB962C8B-B14F-4D97-AF65-F5344CB8AC3E}">
        <p14:creationId xmlns:p14="http://schemas.microsoft.com/office/powerpoint/2010/main" val="360018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Migrating Configurations between Environments</a:t>
            </a:r>
            <a:endParaRPr lang="en-US" sz="1800"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36</a:t>
            </a:fld>
            <a:endParaRPr lang="en-US" dirty="0"/>
          </a:p>
        </p:txBody>
      </p:sp>
      <p:sp>
        <p:nvSpPr>
          <p:cNvPr id="2" name="Content Placeholder 1"/>
          <p:cNvSpPr>
            <a:spLocks noGrp="1"/>
          </p:cNvSpPr>
          <p:nvPr>
            <p:ph sz="quarter" idx="13"/>
          </p:nvPr>
        </p:nvSpPr>
        <p:spPr/>
        <p:txBody>
          <a:bodyPr/>
          <a:lstStyle/>
          <a:p>
            <a:r>
              <a:rPr lang="en-US" dirty="0" smtClean="0"/>
              <a:t>Overview</a:t>
            </a:r>
          </a:p>
          <a:p>
            <a:r>
              <a:rPr lang="en-US" dirty="0" smtClean="0"/>
              <a:t>Prerequisites</a:t>
            </a:r>
          </a:p>
          <a:p>
            <a:r>
              <a:rPr lang="en-US" dirty="0" smtClean="0"/>
              <a:t>Exporting/importing the service metadata</a:t>
            </a:r>
          </a:p>
          <a:p>
            <a:r>
              <a:rPr lang="en-US" dirty="0" smtClean="0"/>
              <a:t>Export/importing the integration port data</a:t>
            </a:r>
          </a:p>
        </p:txBody>
      </p:sp>
    </p:spTree>
    <p:extLst>
      <p:ext uri="{BB962C8B-B14F-4D97-AF65-F5344CB8AC3E}">
        <p14:creationId xmlns:p14="http://schemas.microsoft.com/office/powerpoint/2010/main" val="1811627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Migrating Configurations Overview</a:t>
            </a:r>
            <a:endParaRPr lang="en-US" sz="1800"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37</a:t>
            </a:fld>
            <a:endParaRPr lang="en-US" dirty="0"/>
          </a:p>
        </p:txBody>
      </p:sp>
      <p:sp>
        <p:nvSpPr>
          <p:cNvPr id="9" name="Content Placeholder 8"/>
          <p:cNvSpPr>
            <a:spLocks noGrp="1"/>
          </p:cNvSpPr>
          <p:nvPr>
            <p:ph sz="quarter" idx="13"/>
          </p:nvPr>
        </p:nvSpPr>
        <p:spPr/>
        <p:txBody>
          <a:bodyPr/>
          <a:lstStyle/>
          <a:p>
            <a:r>
              <a:rPr lang="en-US" dirty="0"/>
              <a:t>Microsoft </a:t>
            </a:r>
            <a:r>
              <a:rPr lang="en-US" dirty="0" smtClean="0"/>
              <a:t>Dynamics AX 2012 integration port configurations can be move between environments, such as from a test environment to a production environment, by using Microsoft Dynamics AX import/export</a:t>
            </a:r>
          </a:p>
          <a:p>
            <a:r>
              <a:rPr lang="en-US" dirty="0" smtClean="0"/>
              <a:t>To move integration port configurations from a test environment to a production environment, you must complete the following tasks: </a:t>
            </a:r>
          </a:p>
          <a:p>
            <a:pPr lvl="1"/>
            <a:r>
              <a:rPr lang="en-US" dirty="0" smtClean="0"/>
              <a:t>Make sure that the prerequisites have been met</a:t>
            </a:r>
          </a:p>
          <a:p>
            <a:pPr lvl="1"/>
            <a:r>
              <a:rPr lang="en-US" dirty="0" smtClean="0"/>
              <a:t>Export the data about integration ports from the source environment. The data is exported as a .</a:t>
            </a:r>
            <a:r>
              <a:rPr lang="en-US" dirty="0" err="1" smtClean="0"/>
              <a:t>dat</a:t>
            </a:r>
            <a:r>
              <a:rPr lang="en-US" dirty="0" smtClean="0"/>
              <a:t> file</a:t>
            </a:r>
          </a:p>
          <a:p>
            <a:pPr lvl="1"/>
            <a:r>
              <a:rPr lang="en-US" dirty="0" smtClean="0"/>
              <a:t>Import the data about integration ports into the destination environment</a:t>
            </a:r>
          </a:p>
          <a:p>
            <a:pPr lvl="1"/>
            <a:r>
              <a:rPr lang="en-US" dirty="0" smtClean="0"/>
              <a:t>To export or import service metadata, you must use the command-line tool AXUtil.exe</a:t>
            </a:r>
          </a:p>
        </p:txBody>
      </p:sp>
    </p:spTree>
    <p:extLst>
      <p:ext uri="{BB962C8B-B14F-4D97-AF65-F5344CB8AC3E}">
        <p14:creationId xmlns:p14="http://schemas.microsoft.com/office/powerpoint/2010/main" val="29238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sz="1800" dirty="0" smtClean="0"/>
              <a:t>Migrating Configurations Prerequisites</a:t>
            </a:r>
            <a:endParaRPr lang="en-US" sz="1800"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38</a:t>
            </a:fld>
            <a:endParaRPr lang="en-US" dirty="0"/>
          </a:p>
        </p:txBody>
      </p:sp>
      <p:sp>
        <p:nvSpPr>
          <p:cNvPr id="9" name="Content Placeholder 8"/>
          <p:cNvSpPr>
            <a:spLocks noGrp="1"/>
          </p:cNvSpPr>
          <p:nvPr>
            <p:ph sz="quarter" idx="13"/>
          </p:nvPr>
        </p:nvSpPr>
        <p:spPr/>
        <p:txBody>
          <a:bodyPr>
            <a:normAutofit/>
          </a:bodyPr>
          <a:lstStyle/>
          <a:p>
            <a:r>
              <a:rPr lang="en-US" dirty="0" smtClean="0"/>
              <a:t>Before you copy integration port configurations from a test environment to a production environment, make sure that the following prerequisites have been met: </a:t>
            </a:r>
          </a:p>
          <a:p>
            <a:pPr lvl="1"/>
            <a:r>
              <a:rPr lang="en-US" dirty="0" smtClean="0"/>
              <a:t>For file-based integrations, the account for Application Object Server (AOS) must have read/write permissions for the directory that is used to import and export data</a:t>
            </a:r>
          </a:p>
          <a:p>
            <a:pPr lvl="1"/>
            <a:r>
              <a:rPr lang="en-US" dirty="0" smtClean="0"/>
              <a:t>The user who imports the port configurations into the destination environment must belong to a role that has </a:t>
            </a:r>
            <a:r>
              <a:rPr lang="en-US" b="1" dirty="0" smtClean="0"/>
              <a:t>the Manage services and integrations</a:t>
            </a:r>
            <a:r>
              <a:rPr lang="en-US" dirty="0" smtClean="0"/>
              <a:t> privilege</a:t>
            </a:r>
          </a:p>
          <a:p>
            <a:pPr lvl="1"/>
            <a:r>
              <a:rPr lang="en-US" dirty="0" smtClean="0"/>
              <a:t>All customizations must first be added to the source environment, and the application must compile without errors</a:t>
            </a:r>
          </a:p>
          <a:p>
            <a:pPr lvl="1"/>
            <a:r>
              <a:rPr lang="en-US" dirty="0" smtClean="0"/>
              <a:t>All ports must be activated and tested. For ports that are based on </a:t>
            </a:r>
            <a:r>
              <a:rPr lang="en-US" dirty="0" err="1" smtClean="0"/>
              <a:t>NetTCP</a:t>
            </a:r>
            <a:r>
              <a:rPr lang="en-US" dirty="0" smtClean="0"/>
              <a:t> and HTTP, the Web Service Description Language (WSDL) files must be published</a:t>
            </a:r>
            <a:endParaRPr lang="en-US" dirty="0"/>
          </a:p>
        </p:txBody>
      </p:sp>
    </p:spTree>
    <p:extLst>
      <p:ext uri="{BB962C8B-B14F-4D97-AF65-F5344CB8AC3E}">
        <p14:creationId xmlns:p14="http://schemas.microsoft.com/office/powerpoint/2010/main" val="3172242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39</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50055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buFont typeface="Arial" pitchFamily="34" charset="0"/>
              <a:buChar char="•"/>
            </a:pPr>
            <a:r>
              <a:rPr lang="en-IN" sz="1400" dirty="0"/>
              <a:t>This chapter reviews the installation and deployment of </a:t>
            </a:r>
            <a:r>
              <a:rPr lang="en-IN" sz="1400" dirty="0" smtClean="0"/>
              <a:t>services.</a:t>
            </a:r>
          </a:p>
          <a:p>
            <a:pPr>
              <a:buFont typeface="Arial" pitchFamily="34" charset="0"/>
              <a:buChar char="•"/>
            </a:pPr>
            <a:r>
              <a:rPr lang="en-IN" sz="1400" dirty="0" smtClean="0"/>
              <a:t>Steps </a:t>
            </a:r>
            <a:r>
              <a:rPr lang="en-IN" sz="1400" dirty="0"/>
              <a:t>required for configuring inbound and outbound ports will also be </a:t>
            </a:r>
            <a:r>
              <a:rPr lang="en-IN" sz="1400" dirty="0" smtClean="0"/>
              <a:t>covered.</a:t>
            </a:r>
          </a:p>
          <a:p>
            <a:pPr>
              <a:buFont typeface="Arial" pitchFamily="34" charset="0"/>
              <a:buChar char="•"/>
            </a:pPr>
            <a:r>
              <a:rPr lang="en-IN" sz="1400" dirty="0" smtClean="0"/>
              <a:t>In </a:t>
            </a:r>
            <a:r>
              <a:rPr lang="en-IN" sz="1400" dirty="0"/>
              <a:t>addition, the following topics and features will be reviewed:</a:t>
            </a:r>
          </a:p>
          <a:p>
            <a:pPr marL="893763" indent="-441325">
              <a:buFont typeface="Arial" pitchFamily="34" charset="0"/>
              <a:buChar char="•"/>
              <a:tabLst/>
            </a:pPr>
            <a:r>
              <a:rPr lang="en-IN" sz="1400" dirty="0"/>
              <a:t>Simplified user interface </a:t>
            </a:r>
          </a:p>
          <a:p>
            <a:pPr marL="893763" indent="-441325">
              <a:buFont typeface="Arial" pitchFamily="34" charset="0"/>
              <a:buChar char="•"/>
              <a:tabLst/>
            </a:pPr>
            <a:r>
              <a:rPr lang="en-IN" sz="1400" dirty="0"/>
              <a:t>Services and AIF adapters </a:t>
            </a:r>
          </a:p>
          <a:p>
            <a:pPr marL="893763" indent="-441325">
              <a:buFont typeface="Arial" pitchFamily="34" charset="0"/>
              <a:buChar char="•"/>
              <a:tabLst/>
            </a:pPr>
            <a:r>
              <a:rPr lang="en-IN" sz="1400" dirty="0"/>
              <a:t>Services hosted on the Application Object Server (AOS) </a:t>
            </a:r>
          </a:p>
          <a:p>
            <a:pPr marL="893763" indent="-441325">
              <a:buFont typeface="Arial" pitchFamily="34" charset="0"/>
              <a:buChar char="•"/>
              <a:tabLst/>
            </a:pPr>
            <a:r>
              <a:rPr lang="en-IN" sz="1400" dirty="0"/>
              <a:t>IIS service hosting without .NET Business Connector </a:t>
            </a:r>
          </a:p>
          <a:p>
            <a:pPr marL="893763" indent="-441325">
              <a:buFont typeface="Arial" pitchFamily="34" charset="0"/>
              <a:buChar char="•"/>
              <a:tabLst/>
            </a:pPr>
            <a:r>
              <a:rPr lang="en-IN" sz="1400" dirty="0"/>
              <a:t>Service Groups </a:t>
            </a:r>
          </a:p>
          <a:p>
            <a:pPr marL="893763" indent="-441325">
              <a:buFont typeface="Arial" pitchFamily="34" charset="0"/>
              <a:buChar char="•"/>
              <a:tabLst/>
            </a:pPr>
            <a:r>
              <a:rPr lang="en-IN" sz="1400" dirty="0"/>
              <a:t>Support for non-XML files </a:t>
            </a:r>
          </a:p>
          <a:p>
            <a:pPr marL="893763" indent="-441325">
              <a:buFont typeface="Arial" pitchFamily="34" charset="0"/>
              <a:buChar char="•"/>
              <a:tabLst/>
            </a:pPr>
            <a:r>
              <a:rPr lang="en-IN" sz="1400" dirty="0"/>
              <a:t>Performance improvements in services and </a:t>
            </a:r>
            <a:r>
              <a:rPr lang="en-IN" sz="1400" dirty="0" smtClean="0"/>
              <a:t>AIF</a:t>
            </a:r>
            <a:endParaRPr lang="en-IN" sz="1400" dirty="0"/>
          </a:p>
        </p:txBody>
      </p:sp>
      <p:sp>
        <p:nvSpPr>
          <p:cNvPr id="6" name="Text Placeholder 5"/>
          <p:cNvSpPr>
            <a:spLocks noGrp="1"/>
          </p:cNvSpPr>
          <p:nvPr>
            <p:ph type="body" sz="quarter" idx="14"/>
          </p:nvPr>
        </p:nvSpPr>
        <p:spPr/>
        <p:txBody>
          <a:bodyPr/>
          <a:lstStyle/>
          <a:p>
            <a:r>
              <a:rPr lang="en-US" dirty="0" smtClean="0"/>
              <a:t>Overview</a:t>
            </a:r>
            <a:endParaRPr lang="en-US" dirty="0"/>
          </a:p>
        </p:txBody>
      </p:sp>
      <p:sp>
        <p:nvSpPr>
          <p:cNvPr id="3" name="Slide Number Placeholder 2"/>
          <p:cNvSpPr>
            <a:spLocks noGrp="1"/>
          </p:cNvSpPr>
          <p:nvPr>
            <p:ph type="sldNum" sz="quarter" idx="4"/>
          </p:nvPr>
        </p:nvSpPr>
        <p:spPr/>
        <p:txBody>
          <a:bodyPr/>
          <a:lstStyle/>
          <a:p>
            <a:fld id="{74A398B2-5A34-1A4A-811E-F4027282568C}" type="slidenum">
              <a:rPr lang="en-US" smtClean="0"/>
              <a:pPr/>
              <a:t>4</a:t>
            </a:fld>
            <a:endParaRPr lang="en-US"/>
          </a:p>
        </p:txBody>
      </p:sp>
      <p:sp>
        <p:nvSpPr>
          <p:cNvPr id="7" name="Title 7"/>
          <p:cNvSpPr txBox="1">
            <a:spLocks/>
          </p:cNvSpPr>
          <p:nvPr/>
        </p:nvSpPr>
        <p:spPr>
          <a:xfrm>
            <a:off x="7006" y="914400"/>
            <a:ext cx="1828800" cy="1828800"/>
          </a:xfrm>
          <a:prstGeom prst="rect">
            <a:avLst/>
          </a:prstGeom>
          <a:solidFill>
            <a:schemeClr val="accent1"/>
          </a:solidFill>
        </p:spPr>
        <p:txBody>
          <a:bodyPr/>
          <a:lstStyle>
            <a:lvl1pPr eaLnBrk="1" hangingPunct="1">
              <a:defRPr sz="2000" kern="800">
                <a:solidFill>
                  <a:schemeClr val="tx1"/>
                </a:solidFill>
                <a:latin typeface="+mn-lt"/>
                <a:cs typeface="Segoe UI Light"/>
              </a:defRPr>
            </a:lvl1pPr>
          </a:lstStyle>
          <a:p>
            <a:pPr defTabSz="914400"/>
            <a:r>
              <a:rPr lang="en-US" dirty="0" smtClean="0"/>
              <a:t>Overview</a:t>
            </a:r>
            <a:endParaRPr lang="en-US" dirty="0"/>
          </a:p>
        </p:txBody>
      </p:sp>
    </p:spTree>
    <p:extLst>
      <p:ext uri="{BB962C8B-B14F-4D97-AF65-F5344CB8AC3E}">
        <p14:creationId xmlns:p14="http://schemas.microsoft.com/office/powerpoint/2010/main" val="4017052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Migrating Service Metadata and Integration Port Data</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40</a:t>
            </a:fld>
            <a:endParaRPr lang="en-US" dirty="0"/>
          </a:p>
        </p:txBody>
      </p:sp>
      <p:sp>
        <p:nvSpPr>
          <p:cNvPr id="2" name="Content Placeholder 1"/>
          <p:cNvSpPr>
            <a:spLocks noGrp="1"/>
          </p:cNvSpPr>
          <p:nvPr>
            <p:ph sz="quarter" idx="13"/>
          </p:nvPr>
        </p:nvSpPr>
        <p:spPr/>
        <p:txBody>
          <a:bodyPr>
            <a:normAutofit lnSpcReduction="10000"/>
          </a:bodyPr>
          <a:lstStyle/>
          <a:p>
            <a:r>
              <a:rPr lang="en-US" dirty="0" smtClean="0"/>
              <a:t>Scenario</a:t>
            </a:r>
          </a:p>
          <a:p>
            <a:pPr lvl="1"/>
            <a:r>
              <a:rPr lang="en-US" dirty="0" smtClean="0"/>
              <a:t>Simon, the Systems Implementer has to move Service metadata and integration port data from test to production</a:t>
            </a:r>
          </a:p>
          <a:p>
            <a:r>
              <a:rPr lang="en-US" dirty="0" smtClean="0"/>
              <a:t>Procedure</a:t>
            </a:r>
          </a:p>
          <a:p>
            <a:pPr lvl="1"/>
            <a:r>
              <a:rPr lang="en-US" dirty="0" smtClean="0"/>
              <a:t>Export Metadata from source</a:t>
            </a:r>
          </a:p>
          <a:p>
            <a:pPr lvl="2"/>
            <a:r>
              <a:rPr lang="en-US" dirty="0" smtClean="0"/>
              <a:t>Model or model store export – covered in previous chapter</a:t>
            </a:r>
          </a:p>
          <a:p>
            <a:pPr lvl="1"/>
            <a:r>
              <a:rPr lang="en-US" dirty="0" smtClean="0"/>
              <a:t>Export Integration Port data from source</a:t>
            </a:r>
          </a:p>
          <a:p>
            <a:pPr lvl="2"/>
            <a:r>
              <a:rPr lang="en-US" b="1" dirty="0" smtClean="0"/>
              <a:t>System administration </a:t>
            </a:r>
            <a:r>
              <a:rPr lang="en-US" dirty="0" smtClean="0"/>
              <a:t>&gt; </a:t>
            </a:r>
            <a:r>
              <a:rPr lang="en-US" b="1" dirty="0" smtClean="0"/>
              <a:t>Common </a:t>
            </a:r>
            <a:r>
              <a:rPr lang="en-US" dirty="0" smtClean="0"/>
              <a:t>&gt; </a:t>
            </a:r>
            <a:r>
              <a:rPr lang="en-US" b="1" dirty="0" smtClean="0"/>
              <a:t>Data export/import </a:t>
            </a:r>
            <a:r>
              <a:rPr lang="en-US" dirty="0" smtClean="0"/>
              <a:t>&gt; </a:t>
            </a:r>
            <a:r>
              <a:rPr lang="en-US" b="1" dirty="0" smtClean="0"/>
              <a:t>Definition groups</a:t>
            </a:r>
          </a:p>
          <a:p>
            <a:pPr lvl="1"/>
            <a:r>
              <a:rPr lang="en-US" dirty="0" smtClean="0"/>
              <a:t>Import Metadata to destination</a:t>
            </a:r>
          </a:p>
          <a:p>
            <a:pPr lvl="2"/>
            <a:r>
              <a:rPr lang="en-US" dirty="0" smtClean="0"/>
              <a:t>Model or model store import – covered in previous chapter</a:t>
            </a:r>
          </a:p>
          <a:p>
            <a:pPr lvl="1"/>
            <a:r>
              <a:rPr lang="en-US" dirty="0" smtClean="0"/>
              <a:t>Import Integration Port data to destination</a:t>
            </a:r>
          </a:p>
          <a:p>
            <a:pPr lvl="2"/>
            <a:r>
              <a:rPr lang="en-US" b="1" dirty="0" smtClean="0"/>
              <a:t>System administration </a:t>
            </a:r>
            <a:r>
              <a:rPr lang="en-US" dirty="0" smtClean="0"/>
              <a:t>&gt; </a:t>
            </a:r>
            <a:r>
              <a:rPr lang="en-US" b="1" dirty="0" smtClean="0"/>
              <a:t>Common </a:t>
            </a:r>
            <a:r>
              <a:rPr lang="en-US" dirty="0" smtClean="0"/>
              <a:t>&gt; </a:t>
            </a:r>
            <a:r>
              <a:rPr lang="en-US" b="1" dirty="0" smtClean="0"/>
              <a:t>Data export/import </a:t>
            </a:r>
            <a:r>
              <a:rPr lang="en-US" dirty="0" smtClean="0"/>
              <a:t>&gt; </a:t>
            </a:r>
            <a:r>
              <a:rPr lang="en-US" b="1" dirty="0" smtClean="0"/>
              <a:t>Import</a:t>
            </a:r>
          </a:p>
          <a:p>
            <a:pPr lvl="1"/>
            <a:endParaRPr lang="en-US" dirty="0" smtClean="0"/>
          </a:p>
          <a:p>
            <a:pPr lvl="1"/>
            <a:endParaRPr lang="en-US" dirty="0" smtClean="0"/>
          </a:p>
        </p:txBody>
      </p:sp>
    </p:spTree>
    <p:extLst>
      <p:ext uri="{BB962C8B-B14F-4D97-AF65-F5344CB8AC3E}">
        <p14:creationId xmlns:p14="http://schemas.microsoft.com/office/powerpoint/2010/main" val="223351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41</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56785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Integration and Planning</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42</a:t>
            </a:fld>
            <a:endParaRPr lang="en-US" dirty="0"/>
          </a:p>
        </p:txBody>
      </p:sp>
      <p:sp>
        <p:nvSpPr>
          <p:cNvPr id="2" name="Content Placeholder 1"/>
          <p:cNvSpPr>
            <a:spLocks noGrp="1"/>
          </p:cNvSpPr>
          <p:nvPr>
            <p:ph sz="quarter" idx="13"/>
          </p:nvPr>
        </p:nvSpPr>
        <p:spPr/>
        <p:txBody>
          <a:bodyPr/>
          <a:lstStyle/>
          <a:p>
            <a:r>
              <a:rPr lang="en-US" smtClean="0"/>
              <a:t>Overview</a:t>
            </a:r>
          </a:p>
          <a:p>
            <a:r>
              <a:rPr lang="en-US" smtClean="0"/>
              <a:t>Support for non-XML files</a:t>
            </a:r>
          </a:p>
          <a:p>
            <a:r>
              <a:rPr lang="en-US" smtClean="0"/>
              <a:t>Messages and transforms in AIF</a:t>
            </a:r>
          </a:p>
          <a:p>
            <a:r>
              <a:rPr lang="en-US" smtClean="0"/>
              <a:t>Plan for integration</a:t>
            </a:r>
            <a:endParaRPr lang="en-US" dirty="0" smtClean="0"/>
          </a:p>
        </p:txBody>
      </p:sp>
    </p:spTree>
    <p:extLst>
      <p:ext uri="{BB962C8B-B14F-4D97-AF65-F5344CB8AC3E}">
        <p14:creationId xmlns:p14="http://schemas.microsoft.com/office/powerpoint/2010/main" val="356355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43</a:t>
            </a:fld>
            <a:endParaRPr lang="en-US" dirty="0"/>
          </a:p>
        </p:txBody>
      </p:sp>
      <p:sp>
        <p:nvSpPr>
          <p:cNvPr id="9" name="Content Placeholder 8"/>
          <p:cNvSpPr>
            <a:spLocks noGrp="1"/>
          </p:cNvSpPr>
          <p:nvPr>
            <p:ph sz="quarter" idx="13"/>
          </p:nvPr>
        </p:nvSpPr>
        <p:spPr/>
        <p:txBody>
          <a:bodyPr/>
          <a:lstStyle/>
          <a:p>
            <a:r>
              <a:rPr lang="en-US" dirty="0" smtClean="0"/>
              <a:t>Services are expanded to support additional integration scenarios. These changes include the following:</a:t>
            </a:r>
          </a:p>
          <a:p>
            <a:pPr lvl="1"/>
            <a:r>
              <a:rPr lang="en-US" dirty="0" smtClean="0"/>
              <a:t>Support for non-XML file formats</a:t>
            </a:r>
          </a:p>
          <a:p>
            <a:pPr lvl="1"/>
            <a:r>
              <a:rPr lang="en-US" dirty="0" smtClean="0"/>
              <a:t>Out-of-the-box integration "templates" for banking scenarios </a:t>
            </a:r>
          </a:p>
          <a:p>
            <a:pPr lvl="1"/>
            <a:r>
              <a:rPr lang="en-US" dirty="0" smtClean="0"/>
              <a:t>Support for large messages import</a:t>
            </a:r>
          </a:p>
          <a:p>
            <a:pPr lvl="2"/>
            <a:r>
              <a:rPr lang="en-US" dirty="0" smtClean="0"/>
              <a:t>10 MB limit removed. </a:t>
            </a:r>
          </a:p>
          <a:p>
            <a:pPr lvl="1"/>
            <a:r>
              <a:rPr lang="en-US" dirty="0" smtClean="0"/>
              <a:t>Support for flexible error handling on large imports</a:t>
            </a:r>
          </a:p>
          <a:p>
            <a:pPr lvl="1"/>
            <a:r>
              <a:rPr lang="en-US" dirty="0" smtClean="0"/>
              <a:t>Rollback, halt, and continue paradigms supported in error</a:t>
            </a:r>
            <a:endParaRPr lang="en-US" dirty="0"/>
          </a:p>
        </p:txBody>
      </p:sp>
    </p:spTree>
    <p:extLst>
      <p:ext uri="{BB962C8B-B14F-4D97-AF65-F5344CB8AC3E}">
        <p14:creationId xmlns:p14="http://schemas.microsoft.com/office/powerpoint/2010/main" val="177752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Non-XML Files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44</a:t>
            </a:fld>
            <a:endParaRPr lang="en-US" dirty="0"/>
          </a:p>
        </p:txBody>
      </p:sp>
      <p:sp>
        <p:nvSpPr>
          <p:cNvPr id="9" name="Content Placeholder 8"/>
          <p:cNvSpPr>
            <a:spLocks noGrp="1"/>
          </p:cNvSpPr>
          <p:nvPr>
            <p:ph sz="quarter" idx="13"/>
          </p:nvPr>
        </p:nvSpPr>
        <p:spPr/>
        <p:txBody>
          <a:bodyPr/>
          <a:lstStyle/>
          <a:p>
            <a:r>
              <a:rPr lang="en-US" dirty="0" smtClean="0"/>
              <a:t>A transform pipeline is introduced to change the format of service requests and responses to fit the requirements of external systems</a:t>
            </a:r>
          </a:p>
          <a:p>
            <a:pPr lvl="1"/>
            <a:r>
              <a:rPr lang="en-US" dirty="0" smtClean="0"/>
              <a:t>These transforms are configured at the port level and apply to all services on that port</a:t>
            </a:r>
          </a:p>
          <a:p>
            <a:pPr lvl="1"/>
            <a:r>
              <a:rPr lang="en-US" dirty="0" smtClean="0"/>
              <a:t>The transforms types supported are Extensible Style sheet Language Transformations (XSLT), and .NET assemblies</a:t>
            </a:r>
          </a:p>
          <a:p>
            <a:pPr lvl="1"/>
            <a:r>
              <a:rPr lang="en-US" dirty="0" smtClean="0"/>
              <a:t>We can consume and respond to XML formatted messages using a different schema, or to messages that are not XML such as Comma Separated Value (CSV) or fixed width files</a:t>
            </a:r>
            <a:endParaRPr lang="en-US" dirty="0"/>
          </a:p>
        </p:txBody>
      </p:sp>
    </p:spTree>
    <p:extLst>
      <p:ext uri="{BB962C8B-B14F-4D97-AF65-F5344CB8AC3E}">
        <p14:creationId xmlns:p14="http://schemas.microsoft.com/office/powerpoint/2010/main" val="771995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45</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4113369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and Transforms in AIF</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46</a:t>
            </a:fld>
            <a:endParaRPr lang="en-US" dirty="0"/>
          </a:p>
        </p:txBody>
      </p:sp>
      <p:sp>
        <p:nvSpPr>
          <p:cNvPr id="9" name="Content Placeholder 8"/>
          <p:cNvSpPr>
            <a:spLocks noGrp="1"/>
          </p:cNvSpPr>
          <p:nvPr>
            <p:ph sz="quarter" idx="13"/>
          </p:nvPr>
        </p:nvSpPr>
        <p:spPr/>
        <p:txBody>
          <a:bodyPr/>
          <a:lstStyle/>
          <a:p>
            <a:r>
              <a:rPr lang="en-US" dirty="0"/>
              <a:t>In </a:t>
            </a:r>
            <a:r>
              <a:rPr lang="en-US" dirty="0" smtClean="0"/>
              <a:t>Microsoft Dynamics AX </a:t>
            </a:r>
            <a:r>
              <a:rPr lang="en-US" dirty="0"/>
              <a:t>2012 services and Application Integration Framework (AIF), a message corresponds to a Windows Communication Foundation (WCF) </a:t>
            </a:r>
            <a:r>
              <a:rPr lang="en-US" dirty="0" smtClean="0"/>
              <a:t>message</a:t>
            </a:r>
            <a:endParaRPr lang="en-US" dirty="0"/>
          </a:p>
          <a:p>
            <a:r>
              <a:rPr lang="en-US" dirty="0" smtClean="0"/>
              <a:t>A </a:t>
            </a:r>
            <a:r>
              <a:rPr lang="en-US" dirty="0"/>
              <a:t>message is a self-contained unit of data that can consist of several parts. These parts include a body and </a:t>
            </a:r>
            <a:r>
              <a:rPr lang="en-US" dirty="0" smtClean="0"/>
              <a:t>headers</a:t>
            </a:r>
            <a:endParaRPr lang="en-US" dirty="0"/>
          </a:p>
          <a:p>
            <a:r>
              <a:rPr lang="en-US" dirty="0"/>
              <a:t>Transforms provide an extensible framework that developers can use to apply XSLT or .NET-based transforms to messages. </a:t>
            </a:r>
            <a:r>
              <a:rPr lang="en-US" dirty="0" err="1"/>
              <a:t>.Net</a:t>
            </a:r>
            <a:r>
              <a:rPr lang="en-US" dirty="0"/>
              <a:t>-based transforms can convert messages to or from any proprietary </a:t>
            </a:r>
            <a:r>
              <a:rPr lang="en-US" dirty="0" smtClean="0"/>
              <a:t>format</a:t>
            </a:r>
            <a:endParaRPr lang="en-US" dirty="0"/>
          </a:p>
          <a:p>
            <a:r>
              <a:rPr lang="en-US" dirty="0"/>
              <a:t>Transforms are run for inbound exchanges before they are run for outbound exchanges. Transforms process the whole message. Headers are included in the </a:t>
            </a:r>
            <a:r>
              <a:rPr lang="en-US" dirty="0" smtClean="0"/>
              <a:t>processing</a:t>
            </a:r>
            <a:endParaRPr lang="en-US" dirty="0"/>
          </a:p>
        </p:txBody>
      </p:sp>
    </p:spTree>
    <p:extLst>
      <p:ext uri="{BB962C8B-B14F-4D97-AF65-F5344CB8AC3E}">
        <p14:creationId xmlns:p14="http://schemas.microsoft.com/office/powerpoint/2010/main" val="411169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Integration Planning </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47</a:t>
            </a:fld>
            <a:endParaRPr lang="en-US" dirty="0"/>
          </a:p>
        </p:txBody>
      </p:sp>
      <p:sp>
        <p:nvSpPr>
          <p:cNvPr id="9" name="Content Placeholder 8"/>
          <p:cNvSpPr>
            <a:spLocks noGrp="1"/>
          </p:cNvSpPr>
          <p:nvPr>
            <p:ph sz="quarter" idx="13"/>
          </p:nvPr>
        </p:nvSpPr>
        <p:spPr/>
        <p:txBody>
          <a:bodyPr/>
          <a:lstStyle/>
          <a:p>
            <a:r>
              <a:rPr lang="en-US" dirty="0" smtClean="0"/>
              <a:t>In the planning phase, the implementation team must define high-level requirements and make decisions about the design of the integration</a:t>
            </a:r>
          </a:p>
          <a:p>
            <a:r>
              <a:rPr lang="en-US" dirty="0" smtClean="0"/>
              <a:t>Integration design fits in two categories: </a:t>
            </a:r>
          </a:p>
          <a:p>
            <a:r>
              <a:rPr lang="en-US" b="1" dirty="0" smtClean="0"/>
              <a:t>Data </a:t>
            </a:r>
            <a:r>
              <a:rPr lang="en-US" dirty="0" smtClean="0"/>
              <a:t>- Many decisions must be made about the data that is being exchanged and the associated business rules</a:t>
            </a:r>
          </a:p>
          <a:p>
            <a:r>
              <a:rPr lang="en-US" b="1" dirty="0" smtClean="0"/>
              <a:t>Environment</a:t>
            </a:r>
            <a:r>
              <a:rPr lang="en-US" dirty="0" smtClean="0"/>
              <a:t> - Factors that affect these requirements include</a:t>
            </a:r>
          </a:p>
          <a:p>
            <a:pPr lvl="1"/>
            <a:r>
              <a:rPr lang="en-US" dirty="0" smtClean="0"/>
              <a:t> Network configuration</a:t>
            </a:r>
          </a:p>
          <a:p>
            <a:pPr lvl="1"/>
            <a:r>
              <a:rPr lang="en-US" dirty="0" smtClean="0"/>
              <a:t> Hardware and software configuration of the external system </a:t>
            </a:r>
          </a:p>
          <a:p>
            <a:pPr lvl="1"/>
            <a:r>
              <a:rPr lang="en-US" dirty="0" smtClean="0"/>
              <a:t> Level of trust between Microsoft Dynamics AX and the external system</a:t>
            </a:r>
            <a:endParaRPr lang="en-US" dirty="0"/>
          </a:p>
        </p:txBody>
      </p:sp>
    </p:spTree>
    <p:extLst>
      <p:ext uri="{BB962C8B-B14F-4D97-AF65-F5344CB8AC3E}">
        <p14:creationId xmlns:p14="http://schemas.microsoft.com/office/powerpoint/2010/main" val="22812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Planning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48</a:t>
            </a:fld>
            <a:endParaRPr lang="en-US" dirty="0"/>
          </a:p>
        </p:txBody>
      </p:sp>
      <p:sp>
        <p:nvSpPr>
          <p:cNvPr id="9" name="Content Placeholder 8"/>
          <p:cNvSpPr>
            <a:spLocks noGrp="1"/>
          </p:cNvSpPr>
          <p:nvPr>
            <p:ph sz="quarter" idx="13"/>
          </p:nvPr>
        </p:nvSpPr>
        <p:spPr/>
        <p:txBody>
          <a:bodyPr/>
          <a:lstStyle/>
          <a:p>
            <a:r>
              <a:rPr lang="en-US" dirty="0" smtClean="0"/>
              <a:t>Sample planning questions: </a:t>
            </a:r>
          </a:p>
          <a:p>
            <a:r>
              <a:rPr lang="en-US" dirty="0" smtClean="0"/>
              <a:t>Data</a:t>
            </a:r>
          </a:p>
          <a:p>
            <a:pPr lvl="1"/>
            <a:r>
              <a:rPr lang="en-US" dirty="0" smtClean="0"/>
              <a:t>What direction is the data flowing?</a:t>
            </a:r>
          </a:p>
          <a:p>
            <a:pPr lvl="1"/>
            <a:r>
              <a:rPr lang="en-US" dirty="0" smtClean="0"/>
              <a:t>Are records in Microsoft Dynamics AX being created, updated, or deleted?</a:t>
            </a:r>
          </a:p>
          <a:p>
            <a:r>
              <a:rPr lang="en-US" dirty="0" smtClean="0"/>
              <a:t>Environment</a:t>
            </a:r>
          </a:p>
          <a:p>
            <a:pPr lvl="1"/>
            <a:r>
              <a:rPr lang="en-US" dirty="0" smtClean="0"/>
              <a:t>Is the exchange with an internal or external system?</a:t>
            </a:r>
          </a:p>
          <a:p>
            <a:pPr lvl="1"/>
            <a:r>
              <a:rPr lang="en-US" dirty="0" smtClean="0"/>
              <a:t>Any restrictions on how data is exchanged?</a:t>
            </a:r>
            <a:endParaRPr lang="en-US" dirty="0"/>
          </a:p>
        </p:txBody>
      </p:sp>
    </p:spTree>
    <p:extLst>
      <p:ext uri="{BB962C8B-B14F-4D97-AF65-F5344CB8AC3E}">
        <p14:creationId xmlns:p14="http://schemas.microsoft.com/office/powerpoint/2010/main" val="49376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500" dirty="0" smtClean="0"/>
              <a:t>Overview of the Process of Integrating Microsoft Dynamics AX with Other Systems </a:t>
            </a:r>
            <a:endParaRPr lang="en-US" sz="1500"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95486"/>
            <a:ext cx="4248000" cy="4743961"/>
          </a:xfrm>
          <a:prstGeom prst="rect">
            <a:avLst/>
          </a:prstGeom>
          <a:noFill/>
          <a:ln>
            <a:noFill/>
          </a:ln>
        </p:spPr>
      </p:pic>
    </p:spTree>
    <p:extLst>
      <p:ext uri="{BB962C8B-B14F-4D97-AF65-F5344CB8AC3E}">
        <p14:creationId xmlns:p14="http://schemas.microsoft.com/office/powerpoint/2010/main" val="147918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Objectives</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2" name="Content Placeholder 1"/>
          <p:cNvSpPr>
            <a:spLocks noGrp="1"/>
          </p:cNvSpPr>
          <p:nvPr>
            <p:ph sz="quarter" idx="13"/>
          </p:nvPr>
        </p:nvSpPr>
        <p:spPr/>
        <p:txBody>
          <a:bodyPr/>
          <a:lstStyle/>
          <a:p>
            <a:pPr lvl="0"/>
            <a:r>
              <a:rPr lang="en-US" dirty="0" smtClean="0"/>
              <a:t>Review how documents are exchanged with the Application Integration Framework and discuss the system services</a:t>
            </a:r>
          </a:p>
          <a:p>
            <a:pPr lvl="0"/>
            <a:r>
              <a:rPr lang="en-US" dirty="0" smtClean="0"/>
              <a:t>Explain how to set up and administer services</a:t>
            </a:r>
          </a:p>
          <a:p>
            <a:pPr lvl="0"/>
            <a:r>
              <a:rPr lang="en-US" dirty="0" smtClean="0"/>
              <a:t>Describe the integration features and how to plan for the integration</a:t>
            </a:r>
          </a:p>
          <a:p>
            <a:pPr lvl="0"/>
            <a:r>
              <a:rPr lang="en-US" dirty="0" smtClean="0"/>
              <a:t>Review tools for troubleshooting and monitoring services</a:t>
            </a:r>
          </a:p>
          <a:p>
            <a:pPr lvl="0"/>
            <a:r>
              <a:rPr lang="en-US" dirty="0" smtClean="0"/>
              <a:t>Explain services security</a:t>
            </a:r>
            <a:endParaRPr lang="en-US" dirty="0"/>
          </a:p>
        </p:txBody>
      </p:sp>
    </p:spTree>
    <p:extLst>
      <p:ext uri="{BB962C8B-B14F-4D97-AF65-F5344CB8AC3E}">
        <p14:creationId xmlns:p14="http://schemas.microsoft.com/office/powerpoint/2010/main" val="1097015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Infrastructure and Deployment</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50</a:t>
            </a:fld>
            <a:endParaRPr lang="en-US" dirty="0"/>
          </a:p>
        </p:txBody>
      </p:sp>
      <p:sp>
        <p:nvSpPr>
          <p:cNvPr id="2" name="Content Placeholder 1"/>
          <p:cNvSpPr>
            <a:spLocks noGrp="1"/>
          </p:cNvSpPr>
          <p:nvPr>
            <p:ph sz="quarter" idx="13"/>
          </p:nvPr>
        </p:nvSpPr>
        <p:spPr/>
        <p:txBody>
          <a:bodyPr/>
          <a:lstStyle/>
          <a:p>
            <a:r>
              <a:rPr lang="en-US" smtClean="0"/>
              <a:t>Overview</a:t>
            </a:r>
          </a:p>
          <a:p>
            <a:r>
              <a:rPr lang="en-US" smtClean="0"/>
              <a:t>Performance improvements</a:t>
            </a:r>
          </a:p>
          <a:p>
            <a:r>
              <a:rPr lang="en-US" smtClean="0"/>
              <a:t>Data model</a:t>
            </a:r>
          </a:p>
          <a:p>
            <a:r>
              <a:rPr lang="en-US" smtClean="0"/>
              <a:t>Windows communications foundation runtime</a:t>
            </a:r>
          </a:p>
          <a:p>
            <a:r>
              <a:rPr lang="en-US" smtClean="0"/>
              <a:t>Services hosted on the AOS</a:t>
            </a:r>
            <a:endParaRPr lang="en-US" dirty="0" smtClean="0"/>
          </a:p>
        </p:txBody>
      </p:sp>
    </p:spTree>
    <p:extLst>
      <p:ext uri="{BB962C8B-B14F-4D97-AF65-F5344CB8AC3E}">
        <p14:creationId xmlns:p14="http://schemas.microsoft.com/office/powerpoint/2010/main" val="236025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51</a:t>
            </a:fld>
            <a:endParaRPr lang="en-US" dirty="0"/>
          </a:p>
        </p:txBody>
      </p:sp>
      <p:sp>
        <p:nvSpPr>
          <p:cNvPr id="9" name="Content Placeholder 8"/>
          <p:cNvSpPr>
            <a:spLocks noGrp="1"/>
          </p:cNvSpPr>
          <p:nvPr>
            <p:ph sz="quarter" idx="13"/>
          </p:nvPr>
        </p:nvSpPr>
        <p:spPr/>
        <p:txBody>
          <a:bodyPr/>
          <a:lstStyle/>
          <a:p>
            <a:r>
              <a:rPr lang="en-US" dirty="0"/>
              <a:t>In Microsoft Dynamics AX 2012, improvements to the services framework result in significant changes in functionality, configuration, database schema, and document schemas (XSDs) to simplify the </a:t>
            </a:r>
            <a:r>
              <a:rPr lang="en-US" dirty="0" smtClean="0"/>
              <a:t>setup</a:t>
            </a:r>
            <a:endParaRPr lang="en-US" dirty="0"/>
          </a:p>
          <a:p>
            <a:pPr lvl="2"/>
            <a:r>
              <a:rPr lang="en-US" dirty="0"/>
              <a:t>Performance improvement</a:t>
            </a:r>
          </a:p>
          <a:p>
            <a:pPr lvl="2"/>
            <a:r>
              <a:rPr lang="en-US" dirty="0"/>
              <a:t>Data model changes</a:t>
            </a:r>
          </a:p>
          <a:p>
            <a:pPr lvl="2"/>
            <a:r>
              <a:rPr lang="en-US" dirty="0"/>
              <a:t>Windows Communication Foundation runtime</a:t>
            </a:r>
          </a:p>
          <a:p>
            <a:pPr lvl="2"/>
            <a:r>
              <a:rPr lang="en-US" dirty="0"/>
              <a:t>Services are hosted on AOS</a:t>
            </a:r>
          </a:p>
          <a:p>
            <a:pPr lvl="2"/>
            <a:r>
              <a:rPr lang="en-US" dirty="0"/>
              <a:t>IIS services are hosted without .NET Business connector</a:t>
            </a:r>
          </a:p>
          <a:p>
            <a:endParaRPr lang="en-US" dirty="0"/>
          </a:p>
        </p:txBody>
      </p:sp>
      <p:sp>
        <p:nvSpPr>
          <p:cNvPr id="6"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261365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Performance Over Previous Versions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52</a:t>
            </a:fld>
            <a:endParaRPr lang="en-US" dirty="0"/>
          </a:p>
        </p:txBody>
      </p:sp>
      <p:sp>
        <p:nvSpPr>
          <p:cNvPr id="9" name="Content Placeholder 8"/>
          <p:cNvSpPr>
            <a:spLocks noGrp="1"/>
          </p:cNvSpPr>
          <p:nvPr>
            <p:ph sz="quarter" idx="13"/>
          </p:nvPr>
        </p:nvSpPr>
        <p:spPr/>
        <p:txBody>
          <a:bodyPr/>
          <a:lstStyle/>
          <a:p>
            <a:pPr marL="0" indent="0">
              <a:buNone/>
            </a:pPr>
            <a:r>
              <a:rPr lang="en-US" dirty="0"/>
              <a:t>Improvements in services and in the AIF include the following:</a:t>
            </a:r>
          </a:p>
          <a:p>
            <a:pPr lvl="1"/>
            <a:r>
              <a:rPr lang="en-US" dirty="0"/>
              <a:t>Scale out by using Network Load Balancing (NLB) for Microsoft Dynamics AX </a:t>
            </a:r>
            <a:r>
              <a:rPr lang="en-US" dirty="0" smtClean="0"/>
              <a:t>services</a:t>
            </a:r>
            <a:endParaRPr lang="en-US" dirty="0"/>
          </a:p>
          <a:p>
            <a:pPr lvl="1"/>
            <a:r>
              <a:rPr lang="en-US" dirty="0"/>
              <a:t>X++ services are complied into Common Intermediate Language (CIL</a:t>
            </a:r>
            <a:r>
              <a:rPr lang="en-US" dirty="0" smtClean="0"/>
              <a:t>)</a:t>
            </a:r>
            <a:endParaRPr lang="en-US" dirty="0"/>
          </a:p>
          <a:p>
            <a:pPr lvl="1"/>
            <a:r>
              <a:rPr lang="en-US" dirty="0"/>
              <a:t>Client applications can access services via the WCF runtime, without using .NET Business </a:t>
            </a:r>
            <a:r>
              <a:rPr lang="en-US" dirty="0" smtClean="0"/>
              <a:t>Connector</a:t>
            </a:r>
            <a:endParaRPr lang="en-US" dirty="0"/>
          </a:p>
          <a:p>
            <a:pPr lvl="1"/>
            <a:r>
              <a:rPr lang="en-US" dirty="0"/>
              <a:t>A deployment on an intranet does not require IIS, because by default, services are now hosted on </a:t>
            </a:r>
            <a:r>
              <a:rPr lang="en-US" dirty="0" smtClean="0"/>
              <a:t>AOS</a:t>
            </a:r>
            <a:endParaRPr lang="en-US" dirty="0"/>
          </a:p>
          <a:p>
            <a:pPr lvl="1"/>
            <a:r>
              <a:rPr lang="en-US" dirty="0"/>
              <a:t>Services can be hosted on IIS. However, all service requests, regardless of the origin, are routed to and processed on the </a:t>
            </a:r>
            <a:r>
              <a:rPr lang="en-US" dirty="0" smtClean="0"/>
              <a:t>AOS</a:t>
            </a:r>
            <a:endParaRPr lang="en-US" dirty="0"/>
          </a:p>
          <a:p>
            <a:endParaRPr lang="en-US" dirty="0"/>
          </a:p>
        </p:txBody>
      </p:sp>
    </p:spTree>
    <p:extLst>
      <p:ext uri="{BB962C8B-B14F-4D97-AF65-F5344CB8AC3E}">
        <p14:creationId xmlns:p14="http://schemas.microsoft.com/office/powerpoint/2010/main" val="118044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Performance Over Previous Versions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53</a:t>
            </a:fld>
            <a:endParaRPr lang="en-US" dirty="0"/>
          </a:p>
        </p:txBody>
      </p:sp>
      <p:sp>
        <p:nvSpPr>
          <p:cNvPr id="9" name="Content Placeholder 8"/>
          <p:cNvSpPr>
            <a:spLocks noGrp="1"/>
          </p:cNvSpPr>
          <p:nvPr>
            <p:ph sz="quarter" idx="13"/>
          </p:nvPr>
        </p:nvSpPr>
        <p:spPr/>
        <p:txBody>
          <a:bodyPr/>
          <a:lstStyle/>
          <a:p>
            <a:pPr lvl="1"/>
            <a:r>
              <a:rPr lang="en-US" dirty="0"/>
              <a:t>The services framework uses connection pooling to reduce the overhead of creating and destroying a session on service </a:t>
            </a:r>
            <a:r>
              <a:rPr lang="en-US" dirty="0" smtClean="0"/>
              <a:t>calls </a:t>
            </a:r>
            <a:endParaRPr lang="en-US" dirty="0"/>
          </a:p>
          <a:p>
            <a:pPr lvl="1"/>
            <a:r>
              <a:rPr lang="en-US" dirty="0"/>
              <a:t>All the service references are placed in a single web services description language (WSDL) file. The single WSDL file lets developers reuse types when Microsoft Dynamics AX services are </a:t>
            </a:r>
            <a:r>
              <a:rPr lang="en-US" dirty="0" smtClean="0"/>
              <a:t>consumed</a:t>
            </a:r>
            <a:endParaRPr lang="en-US" dirty="0"/>
          </a:p>
        </p:txBody>
      </p:sp>
    </p:spTree>
    <p:extLst>
      <p:ext uri="{BB962C8B-B14F-4D97-AF65-F5344CB8AC3E}">
        <p14:creationId xmlns:p14="http://schemas.microsoft.com/office/powerpoint/2010/main" val="248653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Model Changes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54</a:t>
            </a:fld>
            <a:endParaRPr lang="en-US" dirty="0"/>
          </a:p>
        </p:txBody>
      </p:sp>
      <p:sp>
        <p:nvSpPr>
          <p:cNvPr id="9" name="Content Placeholder 8"/>
          <p:cNvSpPr>
            <a:spLocks noGrp="1"/>
          </p:cNvSpPr>
          <p:nvPr>
            <p:ph sz="quarter" idx="13"/>
          </p:nvPr>
        </p:nvSpPr>
        <p:spPr/>
        <p:txBody>
          <a:bodyPr>
            <a:normAutofit fontScale="92500" lnSpcReduction="10000"/>
          </a:bodyPr>
          <a:lstStyle/>
          <a:p>
            <a:r>
              <a:rPr lang="en-US" dirty="0" smtClean="0"/>
              <a:t>The document services framework supports the data model changes implemented in </a:t>
            </a:r>
            <a:r>
              <a:rPr lang="en-US" dirty="0"/>
              <a:t>Microsoft Dynamics AX </a:t>
            </a:r>
            <a:r>
              <a:rPr lang="en-US" dirty="0" smtClean="0"/>
              <a:t>2012. The document services framework handles the following scenarios to produce a usable data contract schema: </a:t>
            </a:r>
          </a:p>
          <a:p>
            <a:pPr lvl="1"/>
            <a:r>
              <a:rPr lang="en-US" dirty="0" smtClean="0"/>
              <a:t>Replaces a surrogate foreign key (SFK) with the natural key for a specific table relationship. This means that the service contract has user-friendly, readable fields instead of obscure SFKs. </a:t>
            </a:r>
          </a:p>
          <a:p>
            <a:pPr lvl="1"/>
            <a:r>
              <a:rPr lang="en-US" dirty="0" smtClean="0"/>
              <a:t>Handles all queries that contain the Global Address Book (GAB) views as one of their data sources. </a:t>
            </a:r>
          </a:p>
          <a:p>
            <a:pPr lvl="1"/>
            <a:r>
              <a:rPr lang="en-US" dirty="0" smtClean="0"/>
              <a:t>Supports query data source tables that implement table inheritance. </a:t>
            </a:r>
          </a:p>
          <a:p>
            <a:pPr lvl="1"/>
            <a:r>
              <a:rPr lang="en-US" dirty="0" smtClean="0"/>
              <a:t>Supports query data sources that contain tables with date effective fields. </a:t>
            </a:r>
          </a:p>
          <a:p>
            <a:pPr lvl="1"/>
            <a:r>
              <a:rPr lang="en-US" dirty="0" smtClean="0"/>
              <a:t>Handles query data sources that contain tables with dimension columns. The framework supports serialization and deserialization of the dimension columns across the service boundary. </a:t>
            </a:r>
          </a:p>
          <a:p>
            <a:pPr lvl="1"/>
            <a:r>
              <a:rPr lang="en-US" dirty="0" smtClean="0"/>
              <a:t>The wizards used to create and update document services support these data model changes.</a:t>
            </a:r>
            <a:endParaRPr lang="en-US" dirty="0"/>
          </a:p>
        </p:txBody>
      </p:sp>
      <p:sp>
        <p:nvSpPr>
          <p:cNvPr id="6"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p:txBody>
      </p:sp>
    </p:spTree>
    <p:extLst>
      <p:ext uri="{BB962C8B-B14F-4D97-AF65-F5344CB8AC3E}">
        <p14:creationId xmlns:p14="http://schemas.microsoft.com/office/powerpoint/2010/main" val="382540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WCF Runtime</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55</a:t>
            </a:fld>
            <a:endParaRPr lang="en-US" dirty="0"/>
          </a:p>
        </p:txBody>
      </p:sp>
      <p:sp>
        <p:nvSpPr>
          <p:cNvPr id="9" name="Content Placeholder 8"/>
          <p:cNvSpPr>
            <a:spLocks noGrp="1"/>
          </p:cNvSpPr>
          <p:nvPr>
            <p:ph sz="quarter" idx="13"/>
          </p:nvPr>
        </p:nvSpPr>
        <p:spPr/>
        <p:txBody>
          <a:bodyPr/>
          <a:lstStyle/>
          <a:p>
            <a:r>
              <a:rPr lang="en-US" dirty="0"/>
              <a:t>Microsoft Dynamics AX 2012 provides expanded support for WCF beyond the basic HTTP and HTTPS </a:t>
            </a:r>
            <a:r>
              <a:rPr lang="en-US" dirty="0" smtClean="0"/>
              <a:t>bindings</a:t>
            </a:r>
            <a:endParaRPr lang="en-US" dirty="0"/>
          </a:p>
          <a:p>
            <a:r>
              <a:rPr lang="en-US" dirty="0"/>
              <a:t>The proprietary MSMQ and BizTalk Server adapters used in the previous releases of Microsoft Dynamics AX are no longer </a:t>
            </a:r>
            <a:r>
              <a:rPr lang="en-US" dirty="0" smtClean="0"/>
              <a:t>available</a:t>
            </a:r>
            <a:endParaRPr lang="en-US" dirty="0"/>
          </a:p>
          <a:p>
            <a:r>
              <a:rPr lang="en-US" dirty="0"/>
              <a:t>Instead, Microsoft Dynamics AX 2012 provides equivalent functionality through native WCF </a:t>
            </a:r>
            <a:r>
              <a:rPr lang="en-US" dirty="0" smtClean="0"/>
              <a:t>functionality</a:t>
            </a:r>
            <a:endParaRPr lang="en-US" dirty="0"/>
          </a:p>
          <a:p>
            <a:r>
              <a:rPr lang="en-US" dirty="0"/>
              <a:t>Custom adapters developed by customers and partners using the AIF adapter framework continue to be supported in this </a:t>
            </a:r>
            <a:r>
              <a:rPr lang="en-US" dirty="0" smtClean="0"/>
              <a:t>release</a:t>
            </a:r>
            <a:endParaRPr lang="en-US" dirty="0"/>
          </a:p>
        </p:txBody>
      </p:sp>
    </p:spTree>
    <p:extLst>
      <p:ext uri="{BB962C8B-B14F-4D97-AF65-F5344CB8AC3E}">
        <p14:creationId xmlns:p14="http://schemas.microsoft.com/office/powerpoint/2010/main" val="2518809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are Hosted on AOS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56</a:t>
            </a:fld>
            <a:endParaRPr lang="en-US" dirty="0"/>
          </a:p>
        </p:txBody>
      </p:sp>
      <p:sp>
        <p:nvSpPr>
          <p:cNvPr id="9" name="Content Placeholder 8"/>
          <p:cNvSpPr>
            <a:spLocks noGrp="1"/>
          </p:cNvSpPr>
          <p:nvPr>
            <p:ph sz="quarter" idx="13"/>
          </p:nvPr>
        </p:nvSpPr>
        <p:spPr/>
        <p:txBody>
          <a:bodyPr/>
          <a:lstStyle/>
          <a:p>
            <a:r>
              <a:rPr lang="en-US" dirty="0"/>
              <a:t>Services in Microsoft Dynamics AX 2012 are hosted on the AOS by default, but can also be hosted on </a:t>
            </a:r>
            <a:r>
              <a:rPr lang="en-US" dirty="0" smtClean="0"/>
              <a:t>IIS</a:t>
            </a:r>
            <a:endParaRPr lang="en-US" dirty="0"/>
          </a:p>
          <a:p>
            <a:r>
              <a:rPr lang="en-US" dirty="0"/>
              <a:t>If the AOS is used to host services no additional components need to be installed or configured to deploy </a:t>
            </a:r>
            <a:r>
              <a:rPr lang="en-US" dirty="0" smtClean="0"/>
              <a:t>services</a:t>
            </a:r>
            <a:endParaRPr lang="en-US" dirty="0"/>
          </a:p>
          <a:p>
            <a:r>
              <a:rPr lang="en-US" dirty="0"/>
              <a:t>To consume services over the Internet, you must host services on IIS.</a:t>
            </a:r>
          </a:p>
          <a:p>
            <a:r>
              <a:rPr lang="en-US" dirty="0"/>
              <a:t>Regardless of the origin of the service request, Internet or intranet, all the service requests are processed on the </a:t>
            </a:r>
            <a:r>
              <a:rPr lang="en-US" dirty="0" smtClean="0"/>
              <a:t>AOS</a:t>
            </a:r>
            <a:endParaRPr lang="en-US" dirty="0"/>
          </a:p>
        </p:txBody>
      </p:sp>
      <p:sp>
        <p:nvSpPr>
          <p:cNvPr id="6"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smtClean="0"/>
          </a:p>
        </p:txBody>
      </p:sp>
    </p:spTree>
    <p:extLst>
      <p:ext uri="{BB962C8B-B14F-4D97-AF65-F5344CB8AC3E}">
        <p14:creationId xmlns:p14="http://schemas.microsoft.com/office/powerpoint/2010/main" val="103295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Services are Hosted Without .NET BC</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57</a:t>
            </a:fld>
            <a:endParaRPr lang="en-US" dirty="0"/>
          </a:p>
        </p:txBody>
      </p:sp>
      <p:sp>
        <p:nvSpPr>
          <p:cNvPr id="9" name="Content Placeholder 8"/>
          <p:cNvSpPr>
            <a:spLocks noGrp="1"/>
          </p:cNvSpPr>
          <p:nvPr>
            <p:ph sz="quarter" idx="13"/>
          </p:nvPr>
        </p:nvSpPr>
        <p:spPr/>
        <p:txBody>
          <a:bodyPr/>
          <a:lstStyle/>
          <a:p>
            <a:r>
              <a:rPr lang="en-US" dirty="0"/>
              <a:t>In the previous release of Microsoft Dynamics AX, services that were hosted on IIS required .NET Business Connector to communicate with </a:t>
            </a:r>
            <a:r>
              <a:rPr lang="en-US" dirty="0" smtClean="0"/>
              <a:t>AOS</a:t>
            </a:r>
            <a:endParaRPr lang="en-US" dirty="0"/>
          </a:p>
          <a:p>
            <a:r>
              <a:rPr lang="en-US" dirty="0"/>
              <a:t>In Microsoft Dynamics AX 2012, IIS-hosted services use the WCF routing service instead of .NET Business </a:t>
            </a:r>
            <a:r>
              <a:rPr lang="en-US" dirty="0" smtClean="0"/>
              <a:t>Connector</a:t>
            </a:r>
            <a:endParaRPr lang="en-US" dirty="0"/>
          </a:p>
        </p:txBody>
      </p:sp>
      <p:sp>
        <p:nvSpPr>
          <p:cNvPr id="6" name="Content Placeholder 1"/>
          <p:cNvSpPr txBox="1">
            <a:spLocks/>
          </p:cNvSpPr>
          <p:nvPr/>
        </p:nvSpPr>
        <p:spPr>
          <a:xfrm>
            <a:off x="304800" y="891540"/>
            <a:ext cx="8534400" cy="3874770"/>
          </a:xfrm>
          <a:prstGeom prst="rect">
            <a:avLst/>
          </a:prstGeom>
        </p:spPr>
        <p:txBody>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smtClean="0"/>
          </a:p>
        </p:txBody>
      </p:sp>
    </p:spTree>
    <p:extLst>
      <p:ext uri="{BB962C8B-B14F-4D97-AF65-F5344CB8AC3E}">
        <p14:creationId xmlns:p14="http://schemas.microsoft.com/office/powerpoint/2010/main" val="105019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Security</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58</a:t>
            </a:fld>
            <a:endParaRPr lang="en-US" dirty="0"/>
          </a:p>
        </p:txBody>
      </p:sp>
      <p:sp>
        <p:nvSpPr>
          <p:cNvPr id="2" name="Content Placeholder 1"/>
          <p:cNvSpPr>
            <a:spLocks noGrp="1"/>
          </p:cNvSpPr>
          <p:nvPr>
            <p:ph sz="quarter" idx="13"/>
          </p:nvPr>
        </p:nvSpPr>
        <p:spPr/>
        <p:txBody>
          <a:bodyPr/>
          <a:lstStyle/>
          <a:p>
            <a:r>
              <a:rPr lang="en-US" dirty="0"/>
              <a:t>WCF is responsible for authenticating the </a:t>
            </a:r>
            <a:r>
              <a:rPr lang="en-US" dirty="0" smtClean="0"/>
              <a:t>user</a:t>
            </a:r>
            <a:endParaRPr lang="en-US" dirty="0"/>
          </a:p>
          <a:p>
            <a:r>
              <a:rPr lang="en-US" dirty="0" smtClean="0"/>
              <a:t>Each </a:t>
            </a:r>
            <a:r>
              <a:rPr lang="en-US" dirty="0"/>
              <a:t>service operation causes a Microsoft Dynamics AX logon and </a:t>
            </a:r>
            <a:r>
              <a:rPr lang="en-US" dirty="0" smtClean="0"/>
              <a:t>logoff</a:t>
            </a:r>
          </a:p>
          <a:p>
            <a:r>
              <a:rPr lang="en-US" dirty="0" smtClean="0"/>
              <a:t>By </a:t>
            </a:r>
            <a:r>
              <a:rPr lang="en-US" dirty="0"/>
              <a:t>default, all external WCF service calls are made in the context of the Microsoft Dynamics AX identity of the </a:t>
            </a:r>
            <a:r>
              <a:rPr lang="en-US" dirty="0" smtClean="0"/>
              <a:t>caller</a:t>
            </a:r>
          </a:p>
        </p:txBody>
      </p:sp>
    </p:spTree>
    <p:extLst>
      <p:ext uri="{BB962C8B-B14F-4D97-AF65-F5344CB8AC3E}">
        <p14:creationId xmlns:p14="http://schemas.microsoft.com/office/powerpoint/2010/main" val="127653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Activity: Test </a:t>
            </a:r>
            <a:r>
              <a:rPr lang="en-US" dirty="0" smtClean="0"/>
              <a:t>Your Knowledge</a:t>
            </a:r>
            <a:endParaRPr lang="en-US" dirty="0"/>
          </a:p>
        </p:txBody>
      </p:sp>
      <p:sp>
        <p:nvSpPr>
          <p:cNvPr id="4" name="Slide Number Placeholder 2"/>
          <p:cNvSpPr>
            <a:spLocks noGrp="1"/>
          </p:cNvSpPr>
          <p:nvPr>
            <p:ph type="sldNum" sz="quarter" idx="11"/>
          </p:nvPr>
        </p:nvSpPr>
        <p:spPr/>
        <p:txBody>
          <a:bodyPr/>
          <a:lstStyle/>
          <a:p>
            <a:fld id="{026CCAEB-CB17-44EB-A892-4553F1D666B6}" type="slidenum">
              <a:rPr lang="en-US" smtClean="0"/>
              <a:pPr/>
              <a:t>59</a:t>
            </a:fld>
            <a:endParaRPr lang="en-US" dirty="0"/>
          </a:p>
        </p:txBody>
      </p:sp>
      <p:sp>
        <p:nvSpPr>
          <p:cNvPr id="2" name="Content Placeholder 1"/>
          <p:cNvSpPr>
            <a:spLocks noGrp="1"/>
          </p:cNvSpPr>
          <p:nvPr>
            <p:ph sz="quarter" idx="13"/>
          </p:nvPr>
        </p:nvSpPr>
        <p:spPr/>
        <p:txBody>
          <a:bodyPr/>
          <a:lstStyle/>
          <a:p>
            <a:r>
              <a:rPr lang="en-US" smtClean="0"/>
              <a:t>The class will complete this section</a:t>
            </a:r>
            <a:endParaRPr lang="en-US" dirty="0"/>
          </a:p>
        </p:txBody>
      </p:sp>
    </p:spTree>
    <p:extLst>
      <p:ext uri="{BB962C8B-B14F-4D97-AF65-F5344CB8AC3E}">
        <p14:creationId xmlns:p14="http://schemas.microsoft.com/office/powerpoint/2010/main" val="151397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Services Overview</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6</a:t>
            </a:fld>
            <a:endParaRPr lang="en-US" dirty="0"/>
          </a:p>
        </p:txBody>
      </p:sp>
      <p:pic>
        <p:nvPicPr>
          <p:cNvPr id="5" name="Picture 4" descr="window"/>
          <p:cNvPicPr>
            <a:picLocks noChangeAspect="1"/>
          </p:cNvPicPr>
          <p:nvPr/>
        </p:nvPicPr>
        <p:blipFill>
          <a:blip r:embed="rId3"/>
          <a:stretch>
            <a:fillRect/>
          </a:stretch>
        </p:blipFill>
        <p:spPr bwMode="auto">
          <a:xfrm>
            <a:off x="3204240" y="195486"/>
            <a:ext cx="4248000" cy="4776453"/>
          </a:xfrm>
          <a:prstGeom prst="rect">
            <a:avLst/>
          </a:prstGeom>
          <a:noFill/>
          <a:ln>
            <a:noFill/>
          </a:ln>
        </p:spPr>
      </p:pic>
    </p:spTree>
    <p:extLst>
      <p:ext uri="{BB962C8B-B14F-4D97-AF65-F5344CB8AC3E}">
        <p14:creationId xmlns:p14="http://schemas.microsoft.com/office/powerpoint/2010/main" val="1349505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60</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a:pPr>
            <a:r>
              <a:rPr lang="en-US" dirty="0" smtClean="0"/>
              <a:t>Which AX system services are included with Microsoft Dynamics AX 2012? (Select all that apply)</a:t>
            </a:r>
          </a:p>
          <a:p>
            <a:pPr marL="265112" lvl="1" indent="0">
              <a:buNone/>
            </a:pPr>
            <a:r>
              <a:rPr lang="en-US" dirty="0" smtClean="0"/>
              <a:t>( ) Metadata service</a:t>
            </a:r>
          </a:p>
          <a:p>
            <a:pPr marL="265112" lvl="1" indent="0">
              <a:buNone/>
            </a:pPr>
            <a:r>
              <a:rPr lang="en-US" dirty="0" smtClean="0"/>
              <a:t>( ) Query service</a:t>
            </a:r>
          </a:p>
          <a:p>
            <a:pPr marL="265112" lvl="1" indent="0">
              <a:buNone/>
            </a:pPr>
            <a:r>
              <a:rPr lang="en-US" dirty="0" smtClean="0"/>
              <a:t>( ) AOS service</a:t>
            </a:r>
          </a:p>
          <a:p>
            <a:pPr marL="265112" lvl="1" indent="0">
              <a:buNone/>
            </a:pPr>
            <a:r>
              <a:rPr lang="en-US" dirty="0" smtClean="0"/>
              <a:t>( ) AOT service</a:t>
            </a:r>
          </a:p>
          <a:p>
            <a:pPr marL="342900" lvl="0" indent="-342900">
              <a:buFont typeface="+mj-lt"/>
              <a:buAutoNum type="arabicPeriod"/>
            </a:pPr>
            <a:endParaRPr lang="en-US" dirty="0" smtClean="0"/>
          </a:p>
          <a:p>
            <a:pPr marL="342900" lvl="0" indent="-342900">
              <a:buFont typeface="+mj-lt"/>
              <a:buAutoNum type="arabicPeriod"/>
            </a:pPr>
            <a:r>
              <a:rPr lang="en-US" dirty="0" smtClean="0"/>
              <a:t>What </a:t>
            </a:r>
            <a:r>
              <a:rPr lang="en-US" dirty="0" smtClean="0"/>
              <a:t>applications can host Microsoft Dynamics AX 2012 Services? (Select all that apply)</a:t>
            </a:r>
          </a:p>
          <a:p>
            <a:pPr marL="265112" lvl="1" indent="0">
              <a:buNone/>
            </a:pPr>
            <a:r>
              <a:rPr lang="en-US" dirty="0" smtClean="0"/>
              <a:t>( ) Application Object Server (AOS)</a:t>
            </a:r>
          </a:p>
          <a:p>
            <a:pPr marL="265112" lvl="1" indent="0">
              <a:buNone/>
            </a:pPr>
            <a:r>
              <a:rPr lang="en-US" dirty="0" smtClean="0"/>
              <a:t>( ) Internet Information Services (IIS)</a:t>
            </a:r>
          </a:p>
          <a:p>
            <a:pPr marL="265112" lvl="1" indent="0">
              <a:buNone/>
            </a:pPr>
            <a:r>
              <a:rPr lang="en-US" dirty="0" smtClean="0"/>
              <a:t>( ) Apache</a:t>
            </a:r>
          </a:p>
          <a:p>
            <a:pPr marL="265112" lvl="1" indent="0">
              <a:buNone/>
            </a:pPr>
            <a:r>
              <a:rPr lang="en-US" dirty="0" smtClean="0"/>
              <a:t>( ) Microsoft Dynamics AX 2012 Client</a:t>
            </a:r>
            <a:endParaRPr lang="en-US" dirty="0"/>
          </a:p>
        </p:txBody>
      </p:sp>
    </p:spTree>
    <p:extLst>
      <p:ext uri="{BB962C8B-B14F-4D97-AF65-F5344CB8AC3E}">
        <p14:creationId xmlns:p14="http://schemas.microsoft.com/office/powerpoint/2010/main" val="186090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61</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startAt="3"/>
            </a:pPr>
            <a:r>
              <a:rPr lang="en-US" dirty="0" smtClean="0"/>
              <a:t>What are service groups used for? </a:t>
            </a:r>
          </a:p>
          <a:p>
            <a:pPr marL="342900" lvl="0" indent="-342900">
              <a:buFont typeface="+mj-lt"/>
              <a:buAutoNum type="arabicPeriod" startAt="4"/>
            </a:pPr>
            <a:endParaRPr lang="en-US" dirty="0" smtClean="0"/>
          </a:p>
          <a:p>
            <a:pPr marL="342900" lvl="0" indent="-342900">
              <a:buFont typeface="+mj-lt"/>
              <a:buAutoNum type="arabicPeriod" startAt="4"/>
            </a:pPr>
            <a:r>
              <a:rPr lang="en-US" dirty="0" smtClean="0"/>
              <a:t>You want Microsoft </a:t>
            </a:r>
            <a:r>
              <a:rPr lang="en-US" dirty="0" smtClean="0"/>
              <a:t>Dynamics AX to consume data from a flat file provided by another system. What kind of Integration port would Simon need to create?</a:t>
            </a:r>
          </a:p>
          <a:p>
            <a:pPr marL="265112" lvl="1" indent="0">
              <a:buNone/>
            </a:pPr>
            <a:r>
              <a:rPr lang="en-US" dirty="0" smtClean="0"/>
              <a:t>( ) Inbound-Basic</a:t>
            </a:r>
          </a:p>
          <a:p>
            <a:pPr marL="265112" lvl="1" indent="0">
              <a:buNone/>
            </a:pPr>
            <a:r>
              <a:rPr lang="en-US" dirty="0" smtClean="0"/>
              <a:t>( ) Inbound-Enhanced</a:t>
            </a:r>
          </a:p>
          <a:p>
            <a:pPr marL="265112" lvl="1" indent="0">
              <a:buNone/>
            </a:pPr>
            <a:r>
              <a:rPr lang="en-US" dirty="0" smtClean="0"/>
              <a:t>( ) Outbound-Basic</a:t>
            </a:r>
          </a:p>
          <a:p>
            <a:pPr marL="265112" lvl="1" indent="0">
              <a:buNone/>
            </a:pPr>
            <a:r>
              <a:rPr lang="en-US" dirty="0" smtClean="0"/>
              <a:t>( ) Outbound-Enhanced</a:t>
            </a:r>
            <a:endParaRPr lang="en-US" dirty="0"/>
          </a:p>
        </p:txBody>
      </p:sp>
    </p:spTree>
    <p:extLst>
      <p:ext uri="{BB962C8B-B14F-4D97-AF65-F5344CB8AC3E}">
        <p14:creationId xmlns:p14="http://schemas.microsoft.com/office/powerpoint/2010/main" val="564888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62</a:t>
            </a:fld>
            <a:endParaRPr lang="en-US" dirty="0"/>
          </a:p>
        </p:txBody>
      </p:sp>
      <p:sp>
        <p:nvSpPr>
          <p:cNvPr id="2" name="Content Placeholder 1"/>
          <p:cNvSpPr>
            <a:spLocks noGrp="1"/>
          </p:cNvSpPr>
          <p:nvPr>
            <p:ph sz="quarter" idx="13"/>
          </p:nvPr>
        </p:nvSpPr>
        <p:spPr/>
        <p:txBody>
          <a:bodyPr>
            <a:normAutofit lnSpcReduction="10000"/>
          </a:bodyPr>
          <a:lstStyle/>
          <a:p>
            <a:pPr marL="342900" lvl="0" indent="-342900">
              <a:buFont typeface="+mj-lt"/>
              <a:buAutoNum type="arabicPeriod" startAt="5"/>
            </a:pPr>
            <a:r>
              <a:rPr lang="en-US" dirty="0" smtClean="0"/>
              <a:t>What transform types does the Microsoft Dynamics AX 2012 services transformation pipeline support? (Select all that apply)</a:t>
            </a:r>
          </a:p>
          <a:p>
            <a:pPr marL="265112" lvl="1" indent="0">
              <a:buNone/>
            </a:pPr>
            <a:r>
              <a:rPr lang="en-US" dirty="0" smtClean="0"/>
              <a:t>( ) Extensible </a:t>
            </a:r>
            <a:r>
              <a:rPr lang="en-US" dirty="0" err="1" smtClean="0"/>
              <a:t>Stylesheet</a:t>
            </a:r>
            <a:r>
              <a:rPr lang="en-US" dirty="0" smtClean="0"/>
              <a:t> Language Transformations (XSLT)</a:t>
            </a:r>
          </a:p>
          <a:p>
            <a:pPr marL="265112" lvl="1" indent="0">
              <a:buNone/>
            </a:pPr>
            <a:r>
              <a:rPr lang="en-US" dirty="0" smtClean="0"/>
              <a:t>( ) .NET assemblies</a:t>
            </a:r>
          </a:p>
          <a:p>
            <a:pPr marL="265112" lvl="1" indent="0">
              <a:buNone/>
            </a:pPr>
            <a:r>
              <a:rPr lang="en-US" dirty="0" smtClean="0"/>
              <a:t>( ) Comma separated</a:t>
            </a:r>
          </a:p>
          <a:p>
            <a:pPr marL="265112" lvl="1" indent="0">
              <a:buNone/>
            </a:pPr>
            <a:r>
              <a:rPr lang="en-US" dirty="0" smtClean="0"/>
              <a:t>( ) Flat file</a:t>
            </a:r>
          </a:p>
          <a:p>
            <a:pPr marL="342900" lvl="0" indent="-342900">
              <a:buFont typeface="+mj-lt"/>
              <a:buAutoNum type="arabicPeriod" startAt="6"/>
            </a:pPr>
            <a:endParaRPr lang="en-US" dirty="0" smtClean="0"/>
          </a:p>
          <a:p>
            <a:pPr marL="342900" lvl="0" indent="-342900">
              <a:buFont typeface="+mj-lt"/>
              <a:buAutoNum type="arabicPeriod" startAt="6"/>
            </a:pPr>
            <a:r>
              <a:rPr lang="en-US" dirty="0" smtClean="0"/>
              <a:t>What </a:t>
            </a:r>
            <a:r>
              <a:rPr lang="en-US" dirty="0" smtClean="0"/>
              <a:t>changes in services in Microsoft Dynamics AX 2012 improve performance? (Select all that apply)</a:t>
            </a:r>
          </a:p>
          <a:p>
            <a:pPr marL="265112" lvl="1" indent="0">
              <a:buNone/>
            </a:pPr>
            <a:r>
              <a:rPr lang="en-US" dirty="0" smtClean="0"/>
              <a:t>( ) Network Load Balancing (NLB) for Microsoft Dynamics AX services</a:t>
            </a:r>
          </a:p>
          <a:p>
            <a:pPr marL="265112" lvl="1" indent="0">
              <a:buNone/>
            </a:pPr>
            <a:r>
              <a:rPr lang="en-US" dirty="0" smtClean="0"/>
              <a:t>( ) X++ services have been compiled into Common Intermediate Language (CIL) </a:t>
            </a:r>
          </a:p>
          <a:p>
            <a:pPr marL="265112" lvl="1" indent="0">
              <a:buNone/>
            </a:pPr>
            <a:r>
              <a:rPr lang="en-US" dirty="0" smtClean="0"/>
              <a:t>( ) Support for non-XML files</a:t>
            </a:r>
          </a:p>
          <a:p>
            <a:pPr marL="265112" lvl="1" indent="0">
              <a:buNone/>
            </a:pPr>
            <a:r>
              <a:rPr lang="en-US" dirty="0" smtClean="0"/>
              <a:t>( ) The services framework uses connection pooling to reduce the overhead of creating and destroying a session on service calls</a:t>
            </a:r>
            <a:endParaRPr lang="en-US" dirty="0"/>
          </a:p>
        </p:txBody>
      </p:sp>
    </p:spTree>
    <p:extLst>
      <p:ext uri="{BB962C8B-B14F-4D97-AF65-F5344CB8AC3E}">
        <p14:creationId xmlns:p14="http://schemas.microsoft.com/office/powerpoint/2010/main" val="349836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 (Answers)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63</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a:pPr>
            <a:r>
              <a:rPr lang="en-US" dirty="0" smtClean="0"/>
              <a:t>Which AX system services are included with Microsoft Dynamics AX 2012? (Select all that apply)</a:t>
            </a:r>
          </a:p>
          <a:p>
            <a:pPr marL="265112" lvl="1" indent="0">
              <a:buNone/>
            </a:pPr>
            <a:r>
              <a:rPr lang="en-US" dirty="0" smtClean="0"/>
              <a:t>(x) Metadata service</a:t>
            </a:r>
          </a:p>
          <a:p>
            <a:pPr marL="265112" lvl="1" indent="0">
              <a:buNone/>
            </a:pPr>
            <a:r>
              <a:rPr lang="en-US" dirty="0" smtClean="0"/>
              <a:t>(x) Query service</a:t>
            </a:r>
          </a:p>
          <a:p>
            <a:pPr marL="265112" lvl="1" indent="0">
              <a:buNone/>
            </a:pPr>
            <a:r>
              <a:rPr lang="en-US" dirty="0" smtClean="0"/>
              <a:t>( ) AOS service</a:t>
            </a:r>
          </a:p>
          <a:p>
            <a:pPr marL="265112" lvl="1" indent="0">
              <a:buNone/>
            </a:pPr>
            <a:r>
              <a:rPr lang="en-US" dirty="0" smtClean="0"/>
              <a:t>( ) AOT service</a:t>
            </a:r>
          </a:p>
          <a:p>
            <a:pPr marL="342900" lvl="0" indent="-342900">
              <a:buFont typeface="+mj-lt"/>
              <a:buAutoNum type="arabicPeriod"/>
            </a:pPr>
            <a:endParaRPr lang="en-US" dirty="0" smtClean="0"/>
          </a:p>
          <a:p>
            <a:pPr marL="342900" lvl="0" indent="-342900">
              <a:buFont typeface="+mj-lt"/>
              <a:buAutoNum type="arabicPeriod"/>
            </a:pPr>
            <a:r>
              <a:rPr lang="en-US" dirty="0" smtClean="0"/>
              <a:t>What </a:t>
            </a:r>
            <a:r>
              <a:rPr lang="en-US" dirty="0" smtClean="0"/>
              <a:t>applications can host Microsoft Dynamics AX 2012 Services? (Select all that apply)</a:t>
            </a:r>
          </a:p>
          <a:p>
            <a:pPr marL="265112" lvl="1" indent="0">
              <a:buNone/>
            </a:pPr>
            <a:r>
              <a:rPr lang="en-US" dirty="0" smtClean="0"/>
              <a:t>(x) Application Object Server (AOS)</a:t>
            </a:r>
          </a:p>
          <a:p>
            <a:pPr marL="265112" lvl="1" indent="0">
              <a:buNone/>
            </a:pPr>
            <a:r>
              <a:rPr lang="en-US" dirty="0" smtClean="0"/>
              <a:t>(x) Internet Information Services (IIS)</a:t>
            </a:r>
          </a:p>
          <a:p>
            <a:pPr marL="265112" lvl="1" indent="0">
              <a:buNone/>
            </a:pPr>
            <a:r>
              <a:rPr lang="en-US" dirty="0" smtClean="0"/>
              <a:t>( ) Apache</a:t>
            </a:r>
          </a:p>
          <a:p>
            <a:pPr marL="265112" lvl="1" indent="0">
              <a:buNone/>
            </a:pPr>
            <a:r>
              <a:rPr lang="en-US" dirty="0" smtClean="0"/>
              <a:t>( ) Microsoft Dynamics AX 2012 Client</a:t>
            </a:r>
            <a:endParaRPr lang="en-US" dirty="0"/>
          </a:p>
        </p:txBody>
      </p:sp>
    </p:spTree>
    <p:extLst>
      <p:ext uri="{BB962C8B-B14F-4D97-AF65-F5344CB8AC3E}">
        <p14:creationId xmlns:p14="http://schemas.microsoft.com/office/powerpoint/2010/main" val="2965962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 (Answers)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64</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startAt="3"/>
            </a:pPr>
            <a:r>
              <a:rPr lang="en-US" dirty="0" smtClean="0"/>
              <a:t>What are service groups used for? </a:t>
            </a:r>
          </a:p>
          <a:p>
            <a:pPr marL="265112" lvl="1" indent="0">
              <a:buNone/>
            </a:pPr>
            <a:r>
              <a:rPr lang="en-US" b="1" dirty="0" smtClean="0"/>
              <a:t>To manage and deploy a group of services together</a:t>
            </a:r>
          </a:p>
          <a:p>
            <a:pPr marL="342900" lvl="0" indent="-342900">
              <a:buFont typeface="+mj-lt"/>
              <a:buAutoNum type="arabicPeriod" startAt="4"/>
            </a:pPr>
            <a:endParaRPr lang="en-US" dirty="0" smtClean="0"/>
          </a:p>
          <a:p>
            <a:pPr marL="342900" lvl="0" indent="-342900">
              <a:buFont typeface="+mj-lt"/>
              <a:buAutoNum type="arabicPeriod" startAt="4"/>
            </a:pPr>
            <a:r>
              <a:rPr lang="en-US" dirty="0" smtClean="0"/>
              <a:t>You want Microsoft </a:t>
            </a:r>
            <a:r>
              <a:rPr lang="en-US" dirty="0" smtClean="0"/>
              <a:t>Dynamics AX to consume data from a flat file provided by another system. What kind of Integration port would Simon need to create?</a:t>
            </a:r>
          </a:p>
          <a:p>
            <a:pPr marL="265112" lvl="1" indent="0">
              <a:buNone/>
            </a:pPr>
            <a:r>
              <a:rPr lang="en-US" dirty="0" smtClean="0"/>
              <a:t>( ) Inbound-Basic</a:t>
            </a:r>
          </a:p>
          <a:p>
            <a:pPr marL="265112" lvl="1" indent="0">
              <a:buNone/>
            </a:pPr>
            <a:r>
              <a:rPr lang="en-US" dirty="0" smtClean="0"/>
              <a:t>(x) Inbound-Enhanced</a:t>
            </a:r>
          </a:p>
          <a:p>
            <a:pPr marL="265112" lvl="1" indent="0">
              <a:buNone/>
            </a:pPr>
            <a:r>
              <a:rPr lang="en-US" dirty="0" smtClean="0"/>
              <a:t>( ) Outbound-Basic</a:t>
            </a:r>
          </a:p>
          <a:p>
            <a:pPr marL="265112" lvl="1" indent="0">
              <a:buNone/>
            </a:pPr>
            <a:r>
              <a:rPr lang="en-US" dirty="0" smtClean="0"/>
              <a:t>( ) Outbound-Enhanced</a:t>
            </a:r>
            <a:endParaRPr lang="en-US" dirty="0"/>
          </a:p>
        </p:txBody>
      </p:sp>
    </p:spTree>
    <p:extLst>
      <p:ext uri="{BB962C8B-B14F-4D97-AF65-F5344CB8AC3E}">
        <p14:creationId xmlns:p14="http://schemas.microsoft.com/office/powerpoint/2010/main" val="272891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 (Answers)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65</a:t>
            </a:fld>
            <a:endParaRPr lang="en-US" dirty="0"/>
          </a:p>
        </p:txBody>
      </p:sp>
      <p:sp>
        <p:nvSpPr>
          <p:cNvPr id="2" name="Content Placeholder 1"/>
          <p:cNvSpPr>
            <a:spLocks noGrp="1"/>
          </p:cNvSpPr>
          <p:nvPr>
            <p:ph sz="quarter" idx="13"/>
          </p:nvPr>
        </p:nvSpPr>
        <p:spPr>
          <a:xfrm>
            <a:off x="2555776" y="914400"/>
            <a:ext cx="6359624" cy="3790950"/>
          </a:xfrm>
        </p:spPr>
        <p:txBody>
          <a:bodyPr>
            <a:normAutofit lnSpcReduction="10000"/>
          </a:bodyPr>
          <a:lstStyle/>
          <a:p>
            <a:pPr marL="342900" lvl="0" indent="-342900">
              <a:buFont typeface="+mj-lt"/>
              <a:buAutoNum type="arabicPeriod" startAt="5"/>
            </a:pPr>
            <a:r>
              <a:rPr lang="en-US" dirty="0" smtClean="0"/>
              <a:t>What transform types does the Microsoft Dynamics AX 2012 services transformation pipeline support? (Select all that apply)</a:t>
            </a:r>
          </a:p>
          <a:p>
            <a:pPr marL="265112" lvl="1" indent="0">
              <a:buNone/>
            </a:pPr>
            <a:r>
              <a:rPr lang="en-US" dirty="0" smtClean="0"/>
              <a:t>(x) Extensible </a:t>
            </a:r>
            <a:r>
              <a:rPr lang="en-US" dirty="0" err="1" smtClean="0"/>
              <a:t>Stylesheet</a:t>
            </a:r>
            <a:r>
              <a:rPr lang="en-US" dirty="0" smtClean="0"/>
              <a:t> Language Transformations (XSLT)</a:t>
            </a:r>
          </a:p>
          <a:p>
            <a:pPr marL="265112" lvl="1" indent="0">
              <a:buNone/>
            </a:pPr>
            <a:r>
              <a:rPr lang="en-US" dirty="0" smtClean="0"/>
              <a:t>(x) .NET assemblies</a:t>
            </a:r>
          </a:p>
          <a:p>
            <a:pPr marL="265112" lvl="1" indent="0">
              <a:buNone/>
            </a:pPr>
            <a:r>
              <a:rPr lang="en-US" dirty="0" smtClean="0"/>
              <a:t>( ) Comma separated</a:t>
            </a:r>
          </a:p>
          <a:p>
            <a:pPr marL="265112" lvl="1" indent="0">
              <a:buNone/>
            </a:pPr>
            <a:r>
              <a:rPr lang="en-US" dirty="0" smtClean="0"/>
              <a:t>( ) Flat file</a:t>
            </a:r>
          </a:p>
          <a:p>
            <a:pPr marL="342900" lvl="0" indent="-342900">
              <a:buFont typeface="+mj-lt"/>
              <a:buAutoNum type="arabicPeriod" startAt="6"/>
            </a:pPr>
            <a:endParaRPr lang="en-US" dirty="0" smtClean="0"/>
          </a:p>
          <a:p>
            <a:pPr marL="342900" lvl="0" indent="-342900">
              <a:buFont typeface="+mj-lt"/>
              <a:buAutoNum type="arabicPeriod" startAt="6"/>
            </a:pPr>
            <a:r>
              <a:rPr lang="en-US" dirty="0" smtClean="0"/>
              <a:t>What </a:t>
            </a:r>
            <a:r>
              <a:rPr lang="en-US" dirty="0" smtClean="0"/>
              <a:t>changes in services in Microsoft Dynamics AX 2012 improve performance? (Select all that apply)</a:t>
            </a:r>
          </a:p>
          <a:p>
            <a:pPr marL="265112" lvl="1" indent="0">
              <a:buNone/>
            </a:pPr>
            <a:r>
              <a:rPr lang="en-US" dirty="0" smtClean="0"/>
              <a:t>(x) Network Load Balancing (NLB) for Microsoft Dynamics AX services</a:t>
            </a:r>
          </a:p>
          <a:p>
            <a:pPr marL="265112" lvl="1" indent="0">
              <a:buNone/>
            </a:pPr>
            <a:r>
              <a:rPr lang="en-US" dirty="0" smtClean="0"/>
              <a:t>(x) X++ services have been compiled into Common Intermediate Language (CIL) </a:t>
            </a:r>
          </a:p>
          <a:p>
            <a:pPr marL="265112" lvl="1" indent="0">
              <a:buNone/>
            </a:pPr>
            <a:r>
              <a:rPr lang="en-US" dirty="0" smtClean="0"/>
              <a:t>( ) Support for non-XML files</a:t>
            </a:r>
          </a:p>
          <a:p>
            <a:pPr marL="265112" lvl="1" indent="0">
              <a:buNone/>
            </a:pPr>
            <a:r>
              <a:rPr lang="en-US" dirty="0" smtClean="0"/>
              <a:t>(x) The services framework uses connection pooling to reduce the overhead of creating and destroying a session on service calls</a:t>
            </a:r>
            <a:endParaRPr lang="en-US" dirty="0"/>
          </a:p>
        </p:txBody>
      </p:sp>
    </p:spTree>
    <p:extLst>
      <p:ext uri="{BB962C8B-B14F-4D97-AF65-F5344CB8AC3E}">
        <p14:creationId xmlns:p14="http://schemas.microsoft.com/office/powerpoint/2010/main" val="335487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Summary</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66</a:t>
            </a:fld>
            <a:endParaRPr lang="en-US" dirty="0"/>
          </a:p>
        </p:txBody>
      </p:sp>
      <p:sp>
        <p:nvSpPr>
          <p:cNvPr id="2" name="Content Placeholder 1"/>
          <p:cNvSpPr>
            <a:spLocks noGrp="1"/>
          </p:cNvSpPr>
          <p:nvPr>
            <p:ph sz="quarter" idx="13"/>
          </p:nvPr>
        </p:nvSpPr>
        <p:spPr/>
        <p:txBody>
          <a:bodyPr/>
          <a:lstStyle/>
          <a:p>
            <a:pPr lvl="0"/>
            <a:r>
              <a:rPr lang="en-US" dirty="0" smtClean="0"/>
              <a:t>In this chapter we discussed the following:</a:t>
            </a:r>
          </a:p>
          <a:p>
            <a:pPr lvl="1"/>
            <a:r>
              <a:rPr lang="en-US" dirty="0" smtClean="0"/>
              <a:t>How documents are exchanged with services and AIF</a:t>
            </a:r>
          </a:p>
          <a:p>
            <a:pPr lvl="1"/>
            <a:r>
              <a:rPr lang="en-US" dirty="0" smtClean="0"/>
              <a:t>How to set up and administer services</a:t>
            </a:r>
          </a:p>
          <a:p>
            <a:pPr lvl="1"/>
            <a:r>
              <a:rPr lang="en-US" dirty="0" smtClean="0"/>
              <a:t>Integration features </a:t>
            </a:r>
          </a:p>
          <a:p>
            <a:pPr lvl="1"/>
            <a:r>
              <a:rPr lang="en-US" dirty="0" smtClean="0"/>
              <a:t>Tools for troubleshooting and monitoring services</a:t>
            </a:r>
          </a:p>
          <a:p>
            <a:pPr lvl="1"/>
            <a:r>
              <a:rPr lang="en-US" dirty="0" smtClean="0"/>
              <a:t>Security</a:t>
            </a:r>
            <a:endParaRPr lang="en-US" dirty="0"/>
          </a:p>
        </p:txBody>
      </p:sp>
    </p:spTree>
    <p:extLst>
      <p:ext uri="{BB962C8B-B14F-4D97-AF65-F5344CB8AC3E}">
        <p14:creationId xmlns:p14="http://schemas.microsoft.com/office/powerpoint/2010/main" val="417098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67</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Types of Services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7</a:t>
            </a:fld>
            <a:endParaRPr lang="en-US" dirty="0"/>
          </a:p>
        </p:txBody>
      </p:sp>
      <p:sp>
        <p:nvSpPr>
          <p:cNvPr id="2" name="Content Placeholder 1"/>
          <p:cNvSpPr>
            <a:spLocks noGrp="1"/>
          </p:cNvSpPr>
          <p:nvPr>
            <p:ph sz="quarter" idx="13"/>
          </p:nvPr>
        </p:nvSpPr>
        <p:spPr/>
        <p:txBody>
          <a:bodyPr/>
          <a:lstStyle/>
          <a:p>
            <a:pPr lvl="0"/>
            <a:r>
              <a:rPr lang="en-US" b="1" dirty="0" smtClean="0"/>
              <a:t>Document services</a:t>
            </a:r>
            <a:r>
              <a:rPr lang="en-US" dirty="0" smtClean="0"/>
              <a:t>: Introduced in Microsoft Dynamics AX 4.0. They are query-based services, and exchange data with external systems by sending and receiving XML documents. These documents represent business entities, such as customers, vendors, or sales orders</a:t>
            </a:r>
          </a:p>
          <a:p>
            <a:pPr lvl="0"/>
            <a:r>
              <a:rPr lang="en-US" b="1" dirty="0" smtClean="0"/>
              <a:t>Custom services</a:t>
            </a:r>
            <a:r>
              <a:rPr lang="en-US" dirty="0" smtClean="0"/>
              <a:t>: Used by developers to expose any X++ logic, such as X++ classes and their members, through a service interface</a:t>
            </a:r>
          </a:p>
          <a:p>
            <a:pPr lvl="0"/>
            <a:r>
              <a:rPr lang="en-US" b="1" dirty="0" smtClean="0"/>
              <a:t>System services</a:t>
            </a:r>
            <a:r>
              <a:rPr lang="en-US" dirty="0" smtClean="0"/>
              <a:t>: Provided by Microsoft Dynamics AX.  System services include the Query service, the Metadata service, and the User Session service</a:t>
            </a:r>
            <a:endParaRPr lang="en-US" dirty="0"/>
          </a:p>
        </p:txBody>
      </p:sp>
    </p:spTree>
    <p:extLst>
      <p:ext uri="{BB962C8B-B14F-4D97-AF65-F5344CB8AC3E}">
        <p14:creationId xmlns:p14="http://schemas.microsoft.com/office/powerpoint/2010/main" val="366920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Methods to Integrate</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8</a:t>
            </a:fld>
            <a:endParaRPr lang="en-US" dirty="0"/>
          </a:p>
        </p:txBody>
      </p:sp>
      <p:sp>
        <p:nvSpPr>
          <p:cNvPr id="2" name="Content Placeholder 1"/>
          <p:cNvSpPr>
            <a:spLocks noGrp="1"/>
          </p:cNvSpPr>
          <p:nvPr>
            <p:ph sz="quarter" idx="13"/>
          </p:nvPr>
        </p:nvSpPr>
        <p:spPr/>
        <p:txBody>
          <a:bodyPr/>
          <a:lstStyle/>
          <a:p>
            <a:r>
              <a:rPr lang="en-US" dirty="0" smtClean="0"/>
              <a:t>You can use the following methods to integrate Microsoft Dynamics AX 2012 with other applications: </a:t>
            </a:r>
          </a:p>
          <a:p>
            <a:pPr lvl="1"/>
            <a:r>
              <a:rPr lang="en-US" b="1" dirty="0" smtClean="0"/>
              <a:t>.NET </a:t>
            </a:r>
            <a:r>
              <a:rPr lang="en-US" b="1" dirty="0" err="1" smtClean="0"/>
              <a:t>interop</a:t>
            </a:r>
            <a:r>
              <a:rPr lang="en-US" b="1" dirty="0" smtClean="0"/>
              <a:t> to X++: </a:t>
            </a:r>
          </a:p>
          <a:p>
            <a:pPr lvl="2"/>
            <a:r>
              <a:rPr lang="en-US" dirty="0" smtClean="0"/>
              <a:t>You can use the .NET </a:t>
            </a:r>
            <a:r>
              <a:rPr lang="en-US" dirty="0" err="1" smtClean="0"/>
              <a:t>interop</a:t>
            </a:r>
            <a:r>
              <a:rPr lang="en-US" dirty="0" smtClean="0"/>
              <a:t> to X++ feature to call X++ code using C# or another managed language</a:t>
            </a:r>
          </a:p>
          <a:p>
            <a:pPr lvl="1"/>
            <a:r>
              <a:rPr lang="en-US" b="1" dirty="0" smtClean="0"/>
              <a:t>.NET </a:t>
            </a:r>
            <a:r>
              <a:rPr lang="en-US" b="1" dirty="0" err="1" smtClean="0"/>
              <a:t>interop</a:t>
            </a:r>
            <a:r>
              <a:rPr lang="en-US" b="1" dirty="0" smtClean="0"/>
              <a:t> from X++: </a:t>
            </a:r>
          </a:p>
          <a:p>
            <a:pPr lvl="2"/>
            <a:r>
              <a:rPr lang="en-US" dirty="0" smtClean="0"/>
              <a:t>The .NET </a:t>
            </a:r>
            <a:r>
              <a:rPr lang="en-US" dirty="0" err="1" smtClean="0"/>
              <a:t>interop</a:t>
            </a:r>
            <a:r>
              <a:rPr lang="en-US" dirty="0" smtClean="0"/>
              <a:t> from X++ (also known as the CLR </a:t>
            </a:r>
            <a:r>
              <a:rPr lang="en-US" dirty="0" err="1" smtClean="0"/>
              <a:t>Interop</a:t>
            </a:r>
            <a:r>
              <a:rPr lang="en-US" dirty="0" smtClean="0"/>
              <a:t> in the previous release) provides interoperability with external .NET components and you can execute managed-code components from within X++ code</a:t>
            </a:r>
          </a:p>
          <a:p>
            <a:pPr lvl="1"/>
            <a:r>
              <a:rPr lang="en-US" b="1" dirty="0" smtClean="0"/>
              <a:t>Consume external web services: </a:t>
            </a:r>
          </a:p>
          <a:p>
            <a:pPr lvl="2"/>
            <a:r>
              <a:rPr lang="en-US" dirty="0" smtClean="0"/>
              <a:t>You can use the Microsoft Dynamics AX programming model to consume external web services from within X++ code</a:t>
            </a:r>
          </a:p>
        </p:txBody>
      </p:sp>
    </p:spTree>
    <p:extLst>
      <p:ext uri="{BB962C8B-B14F-4D97-AF65-F5344CB8AC3E}">
        <p14:creationId xmlns:p14="http://schemas.microsoft.com/office/powerpoint/2010/main" val="141897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Types of Exchanges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9</a:t>
            </a:fld>
            <a:endParaRPr lang="en-US" dirty="0"/>
          </a:p>
        </p:txBody>
      </p:sp>
      <p:sp>
        <p:nvSpPr>
          <p:cNvPr id="2" name="Content Placeholder 1"/>
          <p:cNvSpPr>
            <a:spLocks noGrp="1"/>
          </p:cNvSpPr>
          <p:nvPr>
            <p:ph sz="quarter" idx="13"/>
          </p:nvPr>
        </p:nvSpPr>
        <p:spPr/>
        <p:txBody>
          <a:bodyPr/>
          <a:lstStyle/>
          <a:p>
            <a:r>
              <a:rPr lang="en-US" dirty="0" smtClean="0"/>
              <a:t>Inbound and outbound exchanges can be categorized as follows: </a:t>
            </a:r>
          </a:p>
          <a:p>
            <a:pPr lvl="1"/>
            <a:r>
              <a:rPr lang="en-US" b="1" dirty="0" smtClean="0"/>
              <a:t>Send data: </a:t>
            </a:r>
          </a:p>
          <a:p>
            <a:pPr lvl="2"/>
            <a:r>
              <a:rPr lang="en-US" dirty="0" smtClean="0"/>
              <a:t>Microsoft Dynamics AX sends documents to an external system</a:t>
            </a:r>
          </a:p>
          <a:p>
            <a:pPr lvl="1"/>
            <a:r>
              <a:rPr lang="en-US" b="1" dirty="0" smtClean="0"/>
              <a:t>Send data in response to requests: </a:t>
            </a:r>
          </a:p>
          <a:p>
            <a:pPr lvl="2"/>
            <a:r>
              <a:rPr lang="en-US" dirty="0" smtClean="0"/>
              <a:t>Microsoft Dynamics AX receives requests for documents from another authorized system, and returns it to the requesting system with appropriate filtering and security </a:t>
            </a:r>
          </a:p>
          <a:p>
            <a:pPr lvl="1"/>
            <a:r>
              <a:rPr lang="en-US" b="1" dirty="0" smtClean="0"/>
              <a:t>Receive and create data: </a:t>
            </a:r>
          </a:p>
          <a:p>
            <a:pPr lvl="2"/>
            <a:r>
              <a:rPr lang="en-US" dirty="0" smtClean="0"/>
              <a:t>Microsoft Dynamics AX receives documents from another authorized system and creates new records in the Microsoft Dynamics AX database</a:t>
            </a:r>
          </a:p>
        </p:txBody>
      </p:sp>
    </p:spTree>
    <p:extLst>
      <p:ext uri="{BB962C8B-B14F-4D97-AF65-F5344CB8AC3E}">
        <p14:creationId xmlns:p14="http://schemas.microsoft.com/office/powerpoint/2010/main" val="128549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9.7|10.6|7.9|0|0|2|9.6|6.9|76.4|7.5|3|0|2|0|0|2|31.5|0|2|0|0|2|0|0|2|0|0|2|0|0|2"/>
</p:tagLst>
</file>

<file path=ppt/tags/tag2.xml><?xml version="1.0" encoding="utf-8"?>
<p:tagLst xmlns:a="http://schemas.openxmlformats.org/drawingml/2006/main" xmlns:r="http://schemas.openxmlformats.org/officeDocument/2006/relationships" xmlns:p="http://schemas.openxmlformats.org/presentationml/2006/main">
  <p:tag name="PICTUREPATH" val="GROUP_HIR-MAN COPY.PNG"/>
  <p:tag name="PSDSOURCE" val="C:\Projects\MBS\Microsoft Guidelines\Partner Ready\Partner Ready Photos\send_HiRes\"/>
  <p:tag name="PSDSOURCELAYER" val="Man copy"/>
</p:tagLst>
</file>

<file path=ppt/tags/tag3.xml><?xml version="1.0" encoding="utf-8"?>
<p:tagLst xmlns:a="http://schemas.openxmlformats.org/drawingml/2006/main" xmlns:r="http://schemas.openxmlformats.org/officeDocument/2006/relationships" xmlns:p="http://schemas.openxmlformats.org/presentationml/2006/main">
  <p:tag name="PICTUREPATH" val="GROUP_HIR-MAN COPY 2.PNG"/>
  <p:tag name="PSDSOURCE" val="C:\Projects\MBS\Microsoft Guidelines\Partner Ready\Partner Ready Photos\send_HiRes\"/>
  <p:tag name="PSDSOURCELAYER" val="Man copy 2"/>
</p:tagLst>
</file>

<file path=ppt/theme/theme1.xml><?xml version="1.0" encoding="utf-8"?>
<a:theme xmlns:a="http://schemas.openxmlformats.org/drawingml/2006/main" name="ASD_Presentation_Template_v1.1">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C57387-026E-431C-9973-32AD6CD170BE}">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fefda408-4b97-40c5-a63d-5a76ba7b8d18"/>
    <ds:schemaRef ds:uri="http://www.w3.org/XML/1998/namespace"/>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5AF6C4BF-5FBE-471F-9EA0-DC36B0ECC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ASD_Presentation_Template_v1.1</Template>
  <TotalTime>828</TotalTime>
  <Words>10324</Words>
  <Application>Microsoft Office PowerPoint</Application>
  <PresentationFormat>On-screen Show (16:9)</PresentationFormat>
  <Paragraphs>883</Paragraphs>
  <Slides>67</Slides>
  <Notes>67</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67</vt:i4>
      </vt:variant>
    </vt:vector>
  </HeadingPairs>
  <TitlesOfParts>
    <vt:vector size="80" baseType="lpstr">
      <vt:lpstr>Arial</vt:lpstr>
      <vt:lpstr>Calibri</vt:lpstr>
      <vt:lpstr>Courier New</vt:lpstr>
      <vt:lpstr>Lucida Sans Typewriter</vt:lpstr>
      <vt:lpstr>Segoe</vt:lpstr>
      <vt:lpstr>Segoe Pro Light</vt:lpstr>
      <vt:lpstr>Segoe Semibold</vt:lpstr>
      <vt:lpstr>Segoe UI</vt:lpstr>
      <vt:lpstr>Segoe UI Light</vt:lpstr>
      <vt:lpstr>Segoe UI Semibold</vt:lpstr>
      <vt:lpstr>Times New Roman</vt:lpstr>
      <vt:lpstr>Wingdings</vt:lpstr>
      <vt:lpstr>ASD_Presentation_Template_v1.1</vt:lpstr>
      <vt:lpstr>Microsoft Dynamics AX 2012 Administration Workshop Chapter 14: Services</vt:lpstr>
      <vt:lpstr>PowerPoint Presentation</vt:lpstr>
      <vt:lpstr>Students: How to View this Presentation</vt:lpstr>
      <vt:lpstr>PowerPoint Presentation</vt:lpstr>
      <vt:lpstr>Objectives</vt:lpstr>
      <vt:lpstr>Services Overview</vt:lpstr>
      <vt:lpstr>Types of Services</vt:lpstr>
      <vt:lpstr>Methods to Integrate</vt:lpstr>
      <vt:lpstr>Types of Exchanges</vt:lpstr>
      <vt:lpstr>Service Groups</vt:lpstr>
      <vt:lpstr>Integration Ports</vt:lpstr>
      <vt:lpstr>Integration Ports Overview </vt:lpstr>
      <vt:lpstr>Notes Continued</vt:lpstr>
      <vt:lpstr>Concept: Integration Ports</vt:lpstr>
      <vt:lpstr>Lab 14.1: Set Up Enhanced Inbound Port</vt:lpstr>
      <vt:lpstr>Adapters</vt:lpstr>
      <vt:lpstr>Adapters Overview</vt:lpstr>
      <vt:lpstr>Address</vt:lpstr>
      <vt:lpstr>Lab 14.2: Exchange Documents Using File System Adapter</vt:lpstr>
      <vt:lpstr>Notes Continued</vt:lpstr>
      <vt:lpstr>Notes Continued</vt:lpstr>
      <vt:lpstr>Monitoring Services and AIF </vt:lpstr>
      <vt:lpstr>View the Document History</vt:lpstr>
      <vt:lpstr>View the Document History (continued)</vt:lpstr>
      <vt:lpstr>View the Data in a Document for a Message</vt:lpstr>
      <vt:lpstr>Delete a Message</vt:lpstr>
      <vt:lpstr>Delete the XML for a Document</vt:lpstr>
      <vt:lpstr>View the Document Log</vt:lpstr>
      <vt:lpstr>View the Document Log (continued)</vt:lpstr>
      <vt:lpstr>Queue Manager</vt:lpstr>
      <vt:lpstr>Notes Continued</vt:lpstr>
      <vt:lpstr>Queue Manager (continued)</vt:lpstr>
      <vt:lpstr>Exception</vt:lpstr>
      <vt:lpstr>Notes Continued</vt:lpstr>
      <vt:lpstr>Starting and Stopping the Batch Services</vt:lpstr>
      <vt:lpstr>Migrating Configurations between Environments</vt:lpstr>
      <vt:lpstr>Migrating Configurations Overview</vt:lpstr>
      <vt:lpstr>Migrating Configurations Prerequisites</vt:lpstr>
      <vt:lpstr>Notes Continued</vt:lpstr>
      <vt:lpstr>Migrating Service Metadata and Integration Port Data</vt:lpstr>
      <vt:lpstr>Notes Continued</vt:lpstr>
      <vt:lpstr>Integration and Planning</vt:lpstr>
      <vt:lpstr>Overview</vt:lpstr>
      <vt:lpstr>Support for Non-XML Files</vt:lpstr>
      <vt:lpstr>Notes Continued</vt:lpstr>
      <vt:lpstr>Messages and Transforms in AIF</vt:lpstr>
      <vt:lpstr>Integration Planning </vt:lpstr>
      <vt:lpstr>Integration Planning (continued)</vt:lpstr>
      <vt:lpstr>Overview of the Process of Integrating Microsoft Dynamics AX with Other Systems </vt:lpstr>
      <vt:lpstr>Infrastructure and Deployment</vt:lpstr>
      <vt:lpstr>Overview</vt:lpstr>
      <vt:lpstr>Improved Performance Over Previous Versions</vt:lpstr>
      <vt:lpstr>Improved Performance Over Previous Versions (continued)</vt:lpstr>
      <vt:lpstr>Data Model Changes</vt:lpstr>
      <vt:lpstr>WCF Runtime</vt:lpstr>
      <vt:lpstr>Services are Hosted on AOS</vt:lpstr>
      <vt:lpstr>IIS Services are Hosted Without .NET BC</vt:lpstr>
      <vt:lpstr>Security</vt:lpstr>
      <vt:lpstr>Activity: Test Your Knowledge</vt:lpstr>
      <vt:lpstr>Chapter Review</vt:lpstr>
      <vt:lpstr>Chapter Review</vt:lpstr>
      <vt:lpstr>Chapter Review</vt:lpstr>
      <vt:lpstr>Chapter Review (Answers)</vt:lpstr>
      <vt:lpstr>Chapter Review (Answers)</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Vedavathi</dc:creator>
  <cp:lastModifiedBy>Tom Stumpf</cp:lastModifiedBy>
  <cp:revision>127</cp:revision>
  <dcterms:created xsi:type="dcterms:W3CDTF">2013-05-27T09:14:03Z</dcterms:created>
  <dcterms:modified xsi:type="dcterms:W3CDTF">2013-06-26T04:30:06Z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