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 id="2147483765" r:id="rId5"/>
    <p:sldMasterId id="2147483778" r:id="rId6"/>
  </p:sldMasterIdLst>
  <p:notesMasterIdLst>
    <p:notesMasterId r:id="rId22"/>
  </p:notesMasterIdLst>
  <p:handoutMasterIdLst>
    <p:handoutMasterId r:id="rId23"/>
  </p:handoutMasterIdLst>
  <p:sldIdLst>
    <p:sldId id="327" r:id="rId7"/>
    <p:sldId id="328" r:id="rId8"/>
    <p:sldId id="323" r:id="rId9"/>
    <p:sldId id="317" r:id="rId10"/>
    <p:sldId id="329" r:id="rId11"/>
    <p:sldId id="305" r:id="rId12"/>
    <p:sldId id="318" r:id="rId13"/>
    <p:sldId id="330" r:id="rId14"/>
    <p:sldId id="320" r:id="rId15"/>
    <p:sldId id="310" r:id="rId16"/>
    <p:sldId id="319" r:id="rId17"/>
    <p:sldId id="277" r:id="rId18"/>
    <p:sldId id="331" r:id="rId19"/>
    <p:sldId id="285" r:id="rId20"/>
    <p:sldId id="326"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EF0E33-B246-45EB-8CBA-64E061BE8BF1}">
          <p14:sldIdLst>
            <p14:sldId id="327"/>
            <p14:sldId id="328"/>
            <p14:sldId id="323"/>
          </p14:sldIdLst>
        </p14:section>
        <p14:section name="Contents" id="{89B18269-A995-4FBA-8B95-2D7CE79484AC}">
          <p14:sldIdLst>
            <p14:sldId id="317"/>
            <p14:sldId id="329"/>
            <p14:sldId id="305"/>
            <p14:sldId id="318"/>
            <p14:sldId id="330"/>
            <p14:sldId id="320"/>
            <p14:sldId id="310"/>
            <p14:sldId id="319"/>
            <p14:sldId id="277"/>
            <p14:sldId id="331"/>
            <p14:sldId id="285"/>
          </p14:sldIdLst>
        </p14:section>
        <p14:section name="Back Section" id="{0E39F054-FACA-4FBF-BB47-A60DFEDE8CF4}">
          <p14:sldIdLst>
            <p14:sldId id="32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twb101" initials="t" lastIdx="5" clrIdx="1"/>
  <p:cmAuthor id="2" name="twb5" initials="t" lastIdx="3" clrIdx="2"/>
  <p:cmAuthor id="3" name="Sarah Rogers (Insight Global)" initials="SR(G" lastIdx="1" clrIdx="3">
    <p:extLst>
      <p:ext uri="{19B8F6BF-5375-455C-9EA6-DF929625EA0E}">
        <p15:presenceInfo xmlns:p15="http://schemas.microsoft.com/office/powerpoint/2012/main" userId="S-1-5-21-2127521184-1604012920-1887927527-9067638" providerId="AD"/>
      </p:ext>
    </p:extLst>
  </p:cmAuthor>
  <p:cmAuthor id="4" name="Biju K (Spectrum Consultants India Pvt)" initials="BK(CIP" lastIdx="4" clrIdx="4">
    <p:extLst>
      <p:ext uri="{19B8F6BF-5375-455C-9EA6-DF929625EA0E}">
        <p15:presenceInfo xmlns:p15="http://schemas.microsoft.com/office/powerpoint/2012/main" userId="S-1-5-21-2146773085-903363285-719344707-13149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3" autoAdjust="0"/>
    <p:restoredTop sz="76198" autoAdjust="0"/>
  </p:normalViewPr>
  <p:slideViewPr>
    <p:cSldViewPr>
      <p:cViewPr varScale="1">
        <p:scale>
          <a:sx n="70" d="100"/>
          <a:sy n="70" d="100"/>
        </p:scale>
        <p:origin x="954"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9" d="100"/>
          <a:sy n="69" d="100"/>
        </p:scale>
        <p:origin x="3234"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9/18/2013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2013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5257800" y="8767170"/>
            <a:ext cx="1750978" cy="464820"/>
          </a:xfrm>
          <a:prstGeom prst="rect">
            <a:avLst/>
          </a:prstGeom>
        </p:spPr>
        <p:txBody>
          <a:bodyPr vert="horz" lIns="93177" tIns="46589" rIns="93177" bIns="46589" rtlCol="0" anchor="b"/>
          <a:lstStyle>
            <a:lvl1pPr algn="r">
              <a:defRPr sz="1200">
                <a:latin typeface="Segoe UI" pitchFamily="34" charset="0"/>
                <a:cs typeface="Segoe UI" pitchFamily="34" charset="0"/>
              </a:defRPr>
            </a:lvl1pPr>
          </a:lstStyle>
          <a:p>
            <a:fld id="{89920E16-7E2D-4061-8759-5F8497A7A433}" type="slidenum">
              <a:rPr lang="en-US" smtClean="0"/>
              <a:pPr/>
              <a:t>‹#›</a:t>
            </a:fld>
            <a:endParaRPr lang="en-US" dirty="0"/>
          </a:p>
        </p:txBody>
      </p:sp>
      <p:sp>
        <p:nvSpPr>
          <p:cNvPr id="8" name="Footer Placeholder 5"/>
          <p:cNvSpPr txBox="1">
            <a:spLocks/>
          </p:cNvSpPr>
          <p:nvPr/>
        </p:nvSpPr>
        <p:spPr>
          <a:xfrm>
            <a:off x="0" y="8915400"/>
            <a:ext cx="4572000" cy="314033"/>
          </a:xfrm>
          <a:prstGeom prst="rect">
            <a:avLst/>
          </a:prstGeom>
        </p:spPr>
        <p:txBody>
          <a:bodyPr vert="horz" lIns="93177" tIns="46589" rIns="93177" bIns="46589" rtlCol="0" anchor="b"/>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Segoe UI" pitchFamily="34" charset="0"/>
                <a:cs typeface="Segoe UI" pitchFamily="34" charset="0"/>
              </a:rPr>
              <a:t>© 2013 Microsoft Corporation    	Microsoft Confidential</a:t>
            </a:r>
            <a:endParaRPr lang="en-US" dirty="0">
              <a:latin typeface="Segoe UI" pitchFamily="34" charset="0"/>
              <a:cs typeface="Segoe UI" pitchFamily="34" charset="0"/>
            </a:endParaRPr>
          </a:p>
        </p:txBody>
      </p:sp>
      <p:sp>
        <p:nvSpPr>
          <p:cNvPr id="12" name="Notes Placeholder 4"/>
          <p:cNvSpPr>
            <a:spLocks noGrp="1"/>
          </p:cNvSpPr>
          <p:nvPr>
            <p:ph type="body" sz="quarter" idx="3"/>
          </p:nvPr>
        </p:nvSpPr>
        <p:spPr>
          <a:xfrm>
            <a:off x="387458" y="3912010"/>
            <a:ext cx="6089542"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300"/>
      </a:spcBef>
      <a:spcAft>
        <a:spcPts val="600"/>
      </a:spcAft>
      <a:defRPr sz="1100" kern="1200">
        <a:solidFill>
          <a:schemeClr val="tx1"/>
        </a:solidFill>
        <a:latin typeface="Segoe UI" pitchFamily="34" charset="0"/>
        <a:ea typeface="Segoe UI" pitchFamily="34" charset="0"/>
        <a:cs typeface="Segoe UI" pitchFamily="34" charset="0"/>
      </a:defRPr>
    </a:lvl1pPr>
    <a:lvl2pPr marL="457200" algn="l" defTabSz="914400" rtl="0" eaLnBrk="1" latinLnBrk="0" hangingPunct="1">
      <a:spcBef>
        <a:spcPts val="300"/>
      </a:spcBef>
      <a:spcAft>
        <a:spcPts val="600"/>
      </a:spcAft>
      <a:defRPr sz="1100" kern="1200">
        <a:solidFill>
          <a:schemeClr val="tx1"/>
        </a:solidFill>
        <a:latin typeface="Segoe UI" pitchFamily="34" charset="0"/>
        <a:ea typeface="Segoe UI" pitchFamily="34" charset="0"/>
        <a:cs typeface="Segoe UI" pitchFamily="34" charset="0"/>
      </a:defRPr>
    </a:lvl2pPr>
    <a:lvl3pPr marL="914400" algn="l" defTabSz="914400" rtl="0" eaLnBrk="1" latinLnBrk="0" hangingPunct="1">
      <a:spcBef>
        <a:spcPts val="300"/>
      </a:spcBef>
      <a:spcAft>
        <a:spcPts val="600"/>
      </a:spcAft>
      <a:defRPr sz="1100" kern="1200">
        <a:solidFill>
          <a:schemeClr val="tx1"/>
        </a:solidFill>
        <a:latin typeface="Segoe UI" pitchFamily="34" charset="0"/>
        <a:ea typeface="Segoe UI" pitchFamily="34" charset="0"/>
        <a:cs typeface="Segoe UI" pitchFamily="34" charset="0"/>
      </a:defRPr>
    </a:lvl3pPr>
    <a:lvl4pPr marL="1371600" algn="l" defTabSz="914400" rtl="0" eaLnBrk="1" latinLnBrk="0" hangingPunct="1">
      <a:spcBef>
        <a:spcPts val="300"/>
      </a:spcBef>
      <a:spcAft>
        <a:spcPts val="600"/>
      </a:spcAft>
      <a:defRPr sz="1100" kern="1200">
        <a:solidFill>
          <a:schemeClr val="tx1"/>
        </a:solidFill>
        <a:latin typeface="Segoe UI" pitchFamily="34" charset="0"/>
        <a:ea typeface="Segoe UI" pitchFamily="34" charset="0"/>
        <a:cs typeface="Segoe UI" pitchFamily="34" charset="0"/>
      </a:defRPr>
    </a:lvl4pPr>
    <a:lvl5pPr marL="1828800" algn="l" defTabSz="914400" rtl="0" eaLnBrk="1" latinLnBrk="0" hangingPunct="1">
      <a:spcBef>
        <a:spcPts val="300"/>
      </a:spcBef>
      <a:spcAft>
        <a:spcPts val="600"/>
      </a:spcAft>
      <a:defRPr sz="11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5259422" y="8857619"/>
            <a:ext cx="1750978" cy="389426"/>
          </a:xfrm>
        </p:spPr>
        <p:txBody>
          <a:bodyPr/>
          <a:lstStyle/>
          <a:p>
            <a:fld id="{675416BA-65F7-274A-AD61-D0FA78F3AA6E}" type="slidenum">
              <a:rPr lang="en-US" smtClean="0">
                <a:solidFill>
                  <a:prstClr val="black"/>
                </a:solidFill>
              </a:rPr>
              <a:pPr/>
              <a:t>0</a:t>
            </a:fld>
            <a:endParaRPr lang="en-US" dirty="0">
              <a:solidFill>
                <a:prstClr val="black"/>
              </a:solidFill>
            </a:endParaRPr>
          </a:p>
        </p:txBody>
      </p:sp>
      <p:sp>
        <p:nvSpPr>
          <p:cNvPr id="10" name="Slide Image Placeholder 9"/>
          <p:cNvSpPr>
            <a:spLocks noGrp="1" noRot="1" noChangeAspect="1"/>
          </p:cNvSpPr>
          <p:nvPr>
            <p:ph type="sldImg"/>
          </p:nvPr>
        </p:nvSpPr>
        <p:spPr>
          <a:xfrm>
            <a:off x="381000" y="482600"/>
            <a:ext cx="6096000" cy="342900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1670445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r>
              <a:rPr lang="en-US" dirty="0">
                <a:latin typeface="Segoe"/>
              </a:rPr>
              <a:t>You can monitor the status of email messages while they are in the process of being sent, and you can set up a retry schedule to define retries. </a:t>
            </a:r>
          </a:p>
          <a:p>
            <a:r>
              <a:rPr lang="en-US" b="1" dirty="0">
                <a:latin typeface="Segoe"/>
              </a:rPr>
              <a:t>Monitor Email Messages Waiting to be Sent Out</a:t>
            </a:r>
            <a:br>
              <a:rPr lang="en-US" b="1" dirty="0">
                <a:latin typeface="Segoe"/>
              </a:rPr>
            </a:br>
            <a:r>
              <a:rPr lang="en-US" b="1" dirty="0">
                <a:latin typeface="Segoe"/>
              </a:rPr>
              <a:t/>
            </a:r>
            <a:br>
              <a:rPr lang="en-US" b="1" dirty="0">
                <a:latin typeface="Segoe"/>
              </a:rPr>
            </a:br>
            <a:r>
              <a:rPr lang="en-US" dirty="0">
                <a:latin typeface="Segoe"/>
              </a:rPr>
              <a:t>All email messages processed by an email batch are logged in the email sending status form.</a:t>
            </a:r>
            <a:r>
              <a:rPr lang="en-US" b="1" dirty="0">
                <a:latin typeface="Segoe"/>
              </a:rPr>
              <a:t> </a:t>
            </a:r>
          </a:p>
          <a:p>
            <a:pPr marL="171450" lvl="0" indent="-171450">
              <a:buFont typeface="Arial" pitchFamily="34" charset="0"/>
              <a:buChar char="•"/>
            </a:pPr>
            <a:r>
              <a:rPr lang="en-US" dirty="0">
                <a:latin typeface="Segoe"/>
              </a:rPr>
              <a:t>When email messages are sent, they have the status </a:t>
            </a:r>
            <a:r>
              <a:rPr lang="en-US" b="1" dirty="0">
                <a:latin typeface="Segoe"/>
              </a:rPr>
              <a:t>Sent</a:t>
            </a:r>
            <a:r>
              <a:rPr lang="en-US" dirty="0">
                <a:latin typeface="Segoe"/>
              </a:rPr>
              <a:t>. </a:t>
            </a:r>
          </a:p>
          <a:p>
            <a:pPr marL="171450" lvl="0" indent="-171450">
              <a:buFont typeface="Arial" pitchFamily="34" charset="0"/>
              <a:buChar char="•"/>
            </a:pPr>
            <a:r>
              <a:rPr lang="en-US" dirty="0">
                <a:latin typeface="Segoe"/>
              </a:rPr>
              <a:t>When email messages have failed to be sent, they have either the status </a:t>
            </a:r>
            <a:r>
              <a:rPr lang="en-US" b="1" dirty="0">
                <a:latin typeface="Segoe"/>
              </a:rPr>
              <a:t>Waiting </a:t>
            </a:r>
            <a:r>
              <a:rPr lang="en-US" dirty="0">
                <a:latin typeface="Segoe"/>
              </a:rPr>
              <a:t>or </a:t>
            </a:r>
            <a:r>
              <a:rPr lang="en-US" b="1" dirty="0">
                <a:latin typeface="Segoe"/>
              </a:rPr>
              <a:t>Failed</a:t>
            </a:r>
            <a:r>
              <a:rPr lang="en-US" dirty="0">
                <a:latin typeface="Segoe"/>
              </a:rPr>
              <a:t>. </a:t>
            </a:r>
          </a:p>
          <a:p>
            <a:pPr marL="171450" lvl="0" indent="-171450">
              <a:buFont typeface="Arial" pitchFamily="34" charset="0"/>
              <a:buChar char="•"/>
            </a:pPr>
            <a:r>
              <a:rPr lang="en-US" dirty="0">
                <a:latin typeface="Segoe"/>
              </a:rPr>
              <a:t>If an email message is </a:t>
            </a:r>
            <a:r>
              <a:rPr lang="en-US" b="1" dirty="0">
                <a:latin typeface="Segoe"/>
              </a:rPr>
              <a:t>Waiting</a:t>
            </a:r>
            <a:r>
              <a:rPr lang="en-US" dirty="0">
                <a:latin typeface="Segoe"/>
              </a:rPr>
              <a:t>, it is waiting for a retry. </a:t>
            </a:r>
          </a:p>
          <a:p>
            <a:endParaRPr lang="en-US" b="1" dirty="0">
              <a:latin typeface="Segoe"/>
            </a:endParaRPr>
          </a:p>
          <a:p>
            <a:r>
              <a:rPr lang="en-US" b="1" dirty="0">
                <a:latin typeface="Segoe"/>
              </a:rPr>
              <a:t>Procedure: Set Up a Retry Schedule</a:t>
            </a:r>
          </a:p>
          <a:p>
            <a:r>
              <a:rPr lang="en-US" dirty="0">
                <a:latin typeface="Segoe"/>
              </a:rPr>
              <a:t>To set up a retry schedule, follow these steps.</a:t>
            </a:r>
          </a:p>
          <a:p>
            <a:pPr marL="228600" lvl="0" indent="-228600">
              <a:buFont typeface="+mj-lt"/>
              <a:buAutoNum type="arabicPeriod"/>
            </a:pPr>
            <a:r>
              <a:rPr lang="en-US" dirty="0">
                <a:latin typeface="Segoe"/>
              </a:rPr>
              <a:t>Open </a:t>
            </a:r>
            <a:r>
              <a:rPr lang="en-US" b="1" dirty="0">
                <a:latin typeface="Segoe"/>
              </a:rPr>
              <a:t>System administration &gt; Periodic &gt; E-mail processing &gt; Retry schedule</a:t>
            </a:r>
            <a:r>
              <a:rPr lang="en-US" dirty="0">
                <a:latin typeface="Segoe"/>
              </a:rPr>
              <a:t>. </a:t>
            </a:r>
          </a:p>
          <a:p>
            <a:pPr marL="228600" lvl="0" indent="-228600">
              <a:buFont typeface="+mj-lt"/>
              <a:buAutoNum type="arabicPeriod"/>
            </a:pPr>
            <a:r>
              <a:rPr lang="en-US" dirty="0">
                <a:latin typeface="Segoe"/>
              </a:rPr>
              <a:t>Click </a:t>
            </a:r>
            <a:r>
              <a:rPr lang="en-US" b="1" dirty="0">
                <a:latin typeface="Segoe"/>
              </a:rPr>
              <a:t>New</a:t>
            </a:r>
            <a:r>
              <a:rPr lang="en-US" dirty="0">
                <a:latin typeface="Segoe"/>
              </a:rPr>
              <a:t> to create a new retry period. </a:t>
            </a:r>
          </a:p>
          <a:p>
            <a:pPr marL="228600" lvl="0" indent="-228600">
              <a:buFont typeface="+mj-lt"/>
              <a:buAutoNum type="arabicPeriod"/>
            </a:pPr>
            <a:r>
              <a:rPr lang="en-US" dirty="0">
                <a:latin typeface="Segoe"/>
              </a:rPr>
              <a:t>In the </a:t>
            </a:r>
            <a:r>
              <a:rPr lang="en-US" b="1" dirty="0">
                <a:latin typeface="Segoe"/>
              </a:rPr>
              <a:t>Retry delay</a:t>
            </a:r>
            <a:r>
              <a:rPr lang="en-US" dirty="0">
                <a:latin typeface="Segoe"/>
              </a:rPr>
              <a:t> field, enter the retry delay for the next attempt to send the email. </a:t>
            </a:r>
          </a:p>
          <a:p>
            <a:pPr marL="228600" lvl="0" indent="-228600">
              <a:buFont typeface="+mj-lt"/>
              <a:buAutoNum type="arabicPeriod"/>
            </a:pPr>
            <a:r>
              <a:rPr lang="en-US" dirty="0">
                <a:latin typeface="Segoe"/>
              </a:rPr>
              <a:t>In the </a:t>
            </a:r>
            <a:r>
              <a:rPr lang="en-US" b="1" dirty="0">
                <a:latin typeface="Segoe"/>
              </a:rPr>
              <a:t>Measurement </a:t>
            </a:r>
            <a:r>
              <a:rPr lang="en-US" dirty="0">
                <a:latin typeface="Segoe"/>
              </a:rPr>
              <a:t>field, select the unit for retry delay as Minutes, Hours, or Days.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563297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r>
              <a:rPr lang="en-US" dirty="0">
                <a:latin typeface="Segoe"/>
              </a:rPr>
              <a:t>An email broadcast is designed to send an email message to either all online users or all users of the system. For example, if you are planning to restart the Microsoft Dynamics AX system later today, you could send an email message to all of the users to let them know. To send an email broadcast, follow these steps:</a:t>
            </a:r>
          </a:p>
          <a:p>
            <a:pPr>
              <a:defRPr/>
            </a:pPr>
            <a:r>
              <a:rPr lang="en-US" b="1" dirty="0" smtClean="0">
                <a:latin typeface="Segoe"/>
              </a:rPr>
              <a:t>To send </a:t>
            </a:r>
            <a:r>
              <a:rPr lang="en-US" b="1" dirty="0">
                <a:latin typeface="Segoe"/>
              </a:rPr>
              <a:t>an Email </a:t>
            </a:r>
            <a:r>
              <a:rPr lang="en-US" b="1" dirty="0" smtClean="0">
                <a:latin typeface="Segoe"/>
              </a:rPr>
              <a:t>Broadcast:</a:t>
            </a:r>
            <a:endParaRPr lang="en-US" b="1" dirty="0">
              <a:latin typeface="Segoe"/>
            </a:endParaRPr>
          </a:p>
          <a:p>
            <a:pPr marL="228600" lvl="0" indent="-228600">
              <a:buFont typeface="+mj-lt"/>
              <a:buAutoNum type="arabicPeriod"/>
            </a:pPr>
            <a:r>
              <a:rPr lang="en-US" dirty="0">
                <a:latin typeface="Segoe"/>
              </a:rPr>
              <a:t>Open </a:t>
            </a:r>
            <a:r>
              <a:rPr lang="en-US" b="1" dirty="0">
                <a:latin typeface="Segoe"/>
              </a:rPr>
              <a:t>System administration </a:t>
            </a:r>
            <a:r>
              <a:rPr lang="en-US" dirty="0">
                <a:latin typeface="Segoe"/>
              </a:rPr>
              <a:t>&gt;</a:t>
            </a:r>
            <a:r>
              <a:rPr lang="en-US" b="1" dirty="0">
                <a:latin typeface="Segoe"/>
              </a:rPr>
              <a:t> Periodic </a:t>
            </a:r>
            <a:r>
              <a:rPr lang="en-US" dirty="0">
                <a:latin typeface="Segoe"/>
              </a:rPr>
              <a:t>&gt;</a:t>
            </a:r>
            <a:r>
              <a:rPr lang="en-US" b="1" dirty="0">
                <a:latin typeface="Segoe"/>
              </a:rPr>
              <a:t> E-mail processing </a:t>
            </a:r>
            <a:r>
              <a:rPr lang="en-US" dirty="0">
                <a:latin typeface="Segoe"/>
              </a:rPr>
              <a:t>&gt;</a:t>
            </a:r>
            <a:r>
              <a:rPr lang="en-US" b="1" dirty="0">
                <a:latin typeface="Segoe"/>
              </a:rPr>
              <a:t> E-mail broadcast</a:t>
            </a:r>
            <a:r>
              <a:rPr lang="en-US" dirty="0">
                <a:latin typeface="Segoe"/>
              </a:rPr>
              <a:t>. </a:t>
            </a:r>
          </a:p>
          <a:p>
            <a:pPr marL="228600" lvl="0" indent="-228600">
              <a:buFont typeface="+mj-lt"/>
              <a:buAutoNum type="arabicPeriod"/>
            </a:pPr>
            <a:r>
              <a:rPr lang="en-US" dirty="0">
                <a:latin typeface="Segoe"/>
              </a:rPr>
              <a:t>Select an email template in the </a:t>
            </a:r>
            <a:r>
              <a:rPr lang="en-US" b="1" dirty="0">
                <a:latin typeface="Segoe"/>
              </a:rPr>
              <a:t>E-mail ID</a:t>
            </a:r>
            <a:r>
              <a:rPr lang="en-US" dirty="0">
                <a:latin typeface="Segoe"/>
              </a:rPr>
              <a:t> field. </a:t>
            </a:r>
            <a:endParaRPr lang="en-US" dirty="0" smtClean="0">
              <a:latin typeface="Segoe"/>
            </a:endParaRPr>
          </a:p>
          <a:p>
            <a:pPr marL="228600" lvl="0" indent="-228600">
              <a:buFont typeface="+mj-lt"/>
              <a:buAutoNum type="arabicPeriod"/>
            </a:pPr>
            <a:endParaRPr lang="en-US" dirty="0">
              <a:latin typeface="Segoe"/>
            </a:endParaRPr>
          </a:p>
          <a:p>
            <a:pPr marL="228600" lvl="0" indent="-228600">
              <a:buFont typeface="+mj-lt"/>
              <a:buAutoNum type="arabicPeriod"/>
            </a:pPr>
            <a:endParaRPr lang="en-US" dirty="0" smtClean="0">
              <a:latin typeface="Segoe"/>
            </a:endParaRPr>
          </a:p>
          <a:p>
            <a:pPr marL="228600" lvl="0" indent="-228600">
              <a:buFont typeface="+mj-lt"/>
              <a:buAutoNum type="arabicPeriod"/>
            </a:pPr>
            <a:endParaRPr lang="en-US" dirty="0" smtClean="0">
              <a:latin typeface="Segoe"/>
            </a:endParaRPr>
          </a:p>
          <a:p>
            <a:pPr marL="228600" lvl="0" indent="-228600">
              <a:buFont typeface="+mj-lt"/>
              <a:buAutoNum type="arabicPeriod"/>
            </a:pPr>
            <a:r>
              <a:rPr lang="en-US" dirty="0" smtClean="0">
                <a:latin typeface="Segoe"/>
              </a:rPr>
              <a:t>In </a:t>
            </a:r>
            <a:r>
              <a:rPr lang="en-US" dirty="0">
                <a:latin typeface="Segoe"/>
              </a:rPr>
              <a:t>the </a:t>
            </a:r>
            <a:r>
              <a:rPr lang="en-US" b="1" dirty="0">
                <a:latin typeface="Segoe"/>
              </a:rPr>
              <a:t>Receiver</a:t>
            </a:r>
            <a:r>
              <a:rPr lang="en-US" dirty="0">
                <a:latin typeface="Segoe"/>
              </a:rPr>
              <a:t> </a:t>
            </a:r>
            <a:r>
              <a:rPr lang="en-US" dirty="0" smtClean="0">
                <a:latin typeface="Segoe"/>
              </a:rPr>
              <a:t>field, </a:t>
            </a:r>
            <a:r>
              <a:rPr lang="en-US" dirty="0">
                <a:latin typeface="Segoe"/>
              </a:rPr>
              <a:t>select </a:t>
            </a:r>
            <a:r>
              <a:rPr lang="en-US" b="1" dirty="0">
                <a:latin typeface="Segoe"/>
              </a:rPr>
              <a:t>All online </a:t>
            </a:r>
            <a:r>
              <a:rPr lang="en-US" b="1" dirty="0" smtClean="0">
                <a:latin typeface="Segoe"/>
              </a:rPr>
              <a:t>users </a:t>
            </a:r>
            <a:r>
              <a:rPr lang="en-US" dirty="0" smtClean="0">
                <a:latin typeface="Segoe"/>
              </a:rPr>
              <a:t>or </a:t>
            </a:r>
            <a:r>
              <a:rPr lang="en-US" b="1" dirty="0" smtClean="0">
                <a:latin typeface="Segoe"/>
              </a:rPr>
              <a:t>All users</a:t>
            </a:r>
            <a:r>
              <a:rPr lang="en-US" dirty="0" smtClean="0">
                <a:latin typeface="Segoe"/>
              </a:rPr>
              <a:t>. </a:t>
            </a:r>
            <a:endParaRPr lang="en-US" dirty="0">
              <a:latin typeface="Segoe"/>
            </a:endParaRPr>
          </a:p>
          <a:p>
            <a:pPr marL="228600" lvl="0" indent="-228600">
              <a:buFont typeface="+mj-lt"/>
              <a:buAutoNum type="arabicPeriod"/>
            </a:pPr>
            <a:r>
              <a:rPr lang="en-US" dirty="0">
                <a:latin typeface="Segoe"/>
              </a:rPr>
              <a:t>Click </a:t>
            </a:r>
            <a:r>
              <a:rPr lang="en-US" b="1" dirty="0">
                <a:latin typeface="Segoe"/>
              </a:rPr>
              <a:t>OK</a:t>
            </a:r>
            <a:r>
              <a:rPr lang="en-US" dirty="0" smtClean="0">
                <a:latin typeface="Segoe"/>
              </a:rPr>
              <a:t>.</a:t>
            </a:r>
            <a:endParaRPr lang="en-US" dirty="0">
              <a:latin typeface="Segoe"/>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9" name="Rectangle 8"/>
          <p:cNvSpPr/>
          <p:nvPr/>
        </p:nvSpPr>
        <p:spPr>
          <a:xfrm>
            <a:off x="889000" y="5645510"/>
            <a:ext cx="5080000" cy="6350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rgbClr val="000000"/>
                </a:solidFill>
                <a:latin typeface="Calibri" panose="020F0502020204030204" pitchFamily="34" charset="0"/>
              </a:rPr>
              <a:t>Note: </a:t>
            </a:r>
            <a:r>
              <a:rPr lang="en-US" sz="1100" dirty="0">
                <a:solidFill>
                  <a:srgbClr val="000000"/>
                </a:solidFill>
                <a:latin typeface="Calibri" panose="020F0502020204030204" pitchFamily="34" charset="0"/>
              </a:rPr>
              <a:t>Only system templates can be selected, and if no templates are created, the broadcast cannot be sent. For more information about email templates, refer to the help.</a:t>
            </a: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71428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11</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406329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6689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13</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64830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0"/>
          </p:nvPr>
        </p:nvSpPr>
        <p:spPr/>
        <p:txBody>
          <a:bodyPr/>
          <a:lstStyle/>
          <a:p>
            <a:fld id="{89920E16-7E2D-4061-8759-5F8497A7A433}" type="slidenum">
              <a:rPr lang="en-US" smtClean="0"/>
              <a:pPr/>
              <a:t>14</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0142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145187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49708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6" name="Notes Placeholder 5"/>
          <p:cNvSpPr>
            <a:spLocks noGrp="1"/>
          </p:cNvSpPr>
          <p:nvPr>
            <p:ph type="body" idx="1"/>
          </p:nvPr>
        </p:nvSpPr>
        <p:spPr/>
        <p:txBody>
          <a:bodyPr>
            <a:normAutofit/>
          </a:bodyPr>
          <a:lstStyle/>
          <a:p>
            <a:pPr lvl="0" defTabSz="914363">
              <a:lnSpc>
                <a:spcPct val="114000"/>
              </a:lnSpc>
              <a:spcBef>
                <a:spcPts val="0"/>
              </a:spcBef>
              <a:spcAft>
                <a:spcPts val="333"/>
              </a:spcAft>
            </a:pPr>
            <a:r>
              <a:rPr lang="en-US" sz="1050" dirty="0">
                <a:solidFill>
                  <a:prstClr val="black"/>
                </a:solidFill>
                <a:latin typeface="Segoe"/>
              </a:rPr>
              <a:t>You can send e-mail messages to contacts in Microsoft Dynamics AX by selecting the e-mail icon. To save sent copies of your e-mail messages, you must set up Microsoft Office Outlook integration in the </a:t>
            </a:r>
            <a:r>
              <a:rPr lang="en-US" sz="1050" b="1" dirty="0">
                <a:solidFill>
                  <a:prstClr val="black"/>
                </a:solidFill>
                <a:latin typeface="Segoe"/>
              </a:rPr>
              <a:t>Employee</a:t>
            </a:r>
            <a:r>
              <a:rPr lang="en-US" sz="1050" dirty="0">
                <a:solidFill>
                  <a:prstClr val="black"/>
                </a:solidFill>
                <a:latin typeface="Segoe"/>
              </a:rPr>
              <a:t> form. You can send e-mail and save copies of them in Microsoft Dynamics AX from the following forms: </a:t>
            </a:r>
          </a:p>
          <a:p>
            <a:pPr marL="171450" lvl="0" indent="-171450" defTabSz="914363">
              <a:lnSpc>
                <a:spcPct val="114000"/>
              </a:lnSpc>
              <a:spcBef>
                <a:spcPts val="0"/>
              </a:spcBef>
              <a:spcAft>
                <a:spcPts val="333"/>
              </a:spcAft>
              <a:buFont typeface="Arial" pitchFamily="34" charset="0"/>
              <a:buChar char="•"/>
            </a:pPr>
            <a:r>
              <a:rPr lang="en-US" sz="1050" b="1" dirty="0">
                <a:solidFill>
                  <a:prstClr val="black"/>
                </a:solidFill>
                <a:latin typeface="Segoe"/>
              </a:rPr>
              <a:t>Contact details: </a:t>
            </a:r>
            <a:r>
              <a:rPr lang="en-US" sz="1050" dirty="0">
                <a:solidFill>
                  <a:prstClr val="black"/>
                </a:solidFill>
                <a:latin typeface="Segoe"/>
              </a:rPr>
              <a:t>You can send an e-mail or an SMS message from the </a:t>
            </a:r>
            <a:r>
              <a:rPr lang="en-US" sz="1050" b="1" dirty="0">
                <a:solidFill>
                  <a:prstClr val="black"/>
                </a:solidFill>
                <a:latin typeface="Segoe"/>
              </a:rPr>
              <a:t>Contact info</a:t>
            </a:r>
            <a:r>
              <a:rPr lang="en-US" sz="1050" dirty="0">
                <a:solidFill>
                  <a:prstClr val="black"/>
                </a:solidFill>
                <a:latin typeface="Segoe"/>
              </a:rPr>
              <a:t> tab. You can also send an e-mail with an active document attached from the </a:t>
            </a:r>
            <a:r>
              <a:rPr lang="en-US" sz="1050" b="1" dirty="0">
                <a:solidFill>
                  <a:prstClr val="black"/>
                </a:solidFill>
                <a:latin typeface="Segoe"/>
              </a:rPr>
              <a:t>Documents</a:t>
            </a:r>
            <a:r>
              <a:rPr lang="en-US" sz="1050" dirty="0">
                <a:solidFill>
                  <a:prstClr val="black"/>
                </a:solidFill>
                <a:latin typeface="Segoe"/>
              </a:rPr>
              <a:t> form, which is opened from the </a:t>
            </a:r>
            <a:r>
              <a:rPr lang="en-US" sz="1050" b="1" dirty="0">
                <a:solidFill>
                  <a:prstClr val="black"/>
                </a:solidFill>
                <a:latin typeface="Segoe"/>
              </a:rPr>
              <a:t>Contact details</a:t>
            </a:r>
            <a:r>
              <a:rPr lang="en-US" sz="1050" dirty="0">
                <a:solidFill>
                  <a:prstClr val="black"/>
                </a:solidFill>
                <a:latin typeface="Segoe"/>
              </a:rPr>
              <a:t> form. The e-mail address will be automatically filled in with the address that is specified in the </a:t>
            </a:r>
            <a:r>
              <a:rPr lang="en-US" sz="1050" b="1" dirty="0">
                <a:solidFill>
                  <a:prstClr val="black"/>
                </a:solidFill>
                <a:latin typeface="Segoe"/>
              </a:rPr>
              <a:t>Contact info</a:t>
            </a:r>
            <a:r>
              <a:rPr lang="en-US" sz="1050" dirty="0">
                <a:solidFill>
                  <a:prstClr val="black"/>
                </a:solidFill>
                <a:latin typeface="Segoe"/>
              </a:rPr>
              <a:t> tab. </a:t>
            </a:r>
          </a:p>
          <a:p>
            <a:pPr marL="171450" lvl="0" indent="-171450" defTabSz="914363">
              <a:lnSpc>
                <a:spcPct val="114000"/>
              </a:lnSpc>
              <a:spcBef>
                <a:spcPts val="0"/>
              </a:spcBef>
              <a:spcAft>
                <a:spcPts val="333"/>
              </a:spcAft>
              <a:buFont typeface="Arial" pitchFamily="34" charset="0"/>
              <a:buChar char="•"/>
            </a:pPr>
            <a:r>
              <a:rPr lang="en-US" sz="1050" b="1" dirty="0">
                <a:solidFill>
                  <a:prstClr val="black"/>
                </a:solidFill>
                <a:latin typeface="Segoe"/>
              </a:rPr>
              <a:t>Prospect</a:t>
            </a:r>
            <a:r>
              <a:rPr lang="en-US" sz="1050" dirty="0">
                <a:solidFill>
                  <a:prstClr val="black"/>
                </a:solidFill>
                <a:latin typeface="Segoe"/>
              </a:rPr>
              <a:t>: You can send an e-mail from the </a:t>
            </a:r>
            <a:r>
              <a:rPr lang="en-US" sz="1050" b="1" dirty="0">
                <a:solidFill>
                  <a:prstClr val="black"/>
                </a:solidFill>
                <a:latin typeface="Segoe"/>
              </a:rPr>
              <a:t>Contact info</a:t>
            </a:r>
            <a:r>
              <a:rPr lang="en-US" sz="1050" dirty="0">
                <a:solidFill>
                  <a:prstClr val="black"/>
                </a:solidFill>
                <a:latin typeface="Segoe"/>
              </a:rPr>
              <a:t> tab. You can also send an e-mail with an active document attached from the </a:t>
            </a:r>
            <a:r>
              <a:rPr lang="en-US" sz="1050" b="1" dirty="0">
                <a:solidFill>
                  <a:prstClr val="black"/>
                </a:solidFill>
                <a:latin typeface="Segoe"/>
              </a:rPr>
              <a:t>Documents</a:t>
            </a:r>
            <a:r>
              <a:rPr lang="en-US" sz="1050" dirty="0">
                <a:solidFill>
                  <a:prstClr val="black"/>
                </a:solidFill>
                <a:latin typeface="Segoe"/>
              </a:rPr>
              <a:t> form, which is opened from the </a:t>
            </a:r>
            <a:r>
              <a:rPr lang="en-US" sz="1050" b="1" dirty="0">
                <a:solidFill>
                  <a:prstClr val="black"/>
                </a:solidFill>
                <a:latin typeface="Segoe"/>
              </a:rPr>
              <a:t>Prospect </a:t>
            </a:r>
            <a:r>
              <a:rPr lang="en-US" sz="1050" dirty="0">
                <a:solidFill>
                  <a:prstClr val="black"/>
                </a:solidFill>
                <a:latin typeface="Segoe"/>
              </a:rPr>
              <a:t>form. The e-mail address will be automatically filled in with the address that is specified in the </a:t>
            </a:r>
            <a:r>
              <a:rPr lang="en-US" sz="1050" b="1" dirty="0">
                <a:solidFill>
                  <a:prstClr val="black"/>
                </a:solidFill>
                <a:latin typeface="Segoe"/>
              </a:rPr>
              <a:t>Contact info</a:t>
            </a:r>
            <a:r>
              <a:rPr lang="en-US" sz="1050" dirty="0">
                <a:solidFill>
                  <a:prstClr val="black"/>
                </a:solidFill>
                <a:latin typeface="Segoe"/>
              </a:rPr>
              <a:t> tab. </a:t>
            </a:r>
          </a:p>
          <a:p>
            <a:pPr marL="171450" lvl="0" indent="-171450" defTabSz="914363">
              <a:lnSpc>
                <a:spcPct val="114000"/>
              </a:lnSpc>
              <a:spcBef>
                <a:spcPts val="0"/>
              </a:spcBef>
              <a:spcAft>
                <a:spcPts val="333"/>
              </a:spcAft>
              <a:buFont typeface="Arial" pitchFamily="34" charset="0"/>
              <a:buChar char="•"/>
            </a:pPr>
            <a:r>
              <a:rPr lang="en-US" sz="1050" b="1" dirty="0">
                <a:solidFill>
                  <a:prstClr val="black"/>
                </a:solidFill>
                <a:latin typeface="Segoe"/>
              </a:rPr>
              <a:t>Sales quotation</a:t>
            </a:r>
            <a:r>
              <a:rPr lang="en-US" sz="1050" dirty="0">
                <a:solidFill>
                  <a:prstClr val="black"/>
                </a:solidFill>
                <a:latin typeface="Segoe"/>
              </a:rPr>
              <a:t>: You can send an e-mail with an active document attached from the </a:t>
            </a:r>
            <a:r>
              <a:rPr lang="en-US" sz="1050" b="1" dirty="0">
                <a:solidFill>
                  <a:prstClr val="black"/>
                </a:solidFill>
                <a:latin typeface="Segoe"/>
              </a:rPr>
              <a:t>Sales quotation</a:t>
            </a:r>
            <a:r>
              <a:rPr lang="en-US" sz="1050" dirty="0">
                <a:solidFill>
                  <a:prstClr val="black"/>
                </a:solidFill>
                <a:latin typeface="Segoe"/>
              </a:rPr>
              <a:t> form. The e-mail address is automatically filled in with the e-mail address for the contact person who is selected in the </a:t>
            </a:r>
            <a:r>
              <a:rPr lang="en-US" sz="1050" b="1" dirty="0">
                <a:solidFill>
                  <a:prstClr val="black"/>
                </a:solidFill>
                <a:latin typeface="Segoe"/>
              </a:rPr>
              <a:t>General</a:t>
            </a:r>
            <a:r>
              <a:rPr lang="en-US" sz="1050" dirty="0">
                <a:solidFill>
                  <a:prstClr val="black"/>
                </a:solidFill>
                <a:latin typeface="Segoe"/>
              </a:rPr>
              <a:t> tab. </a:t>
            </a:r>
          </a:p>
          <a:p>
            <a:pPr marL="171450" lvl="0" indent="-171450" defTabSz="914363">
              <a:lnSpc>
                <a:spcPct val="114000"/>
              </a:lnSpc>
              <a:spcBef>
                <a:spcPts val="0"/>
              </a:spcBef>
              <a:spcAft>
                <a:spcPts val="333"/>
              </a:spcAft>
              <a:buFont typeface="Arial" pitchFamily="34" charset="0"/>
              <a:buChar char="•"/>
            </a:pPr>
            <a:r>
              <a:rPr lang="en-US" sz="1050" b="1" dirty="0">
                <a:solidFill>
                  <a:prstClr val="black"/>
                </a:solidFill>
                <a:latin typeface="Segoe"/>
              </a:rPr>
              <a:t>Documents</a:t>
            </a:r>
            <a:r>
              <a:rPr lang="en-US" sz="1050" dirty="0">
                <a:solidFill>
                  <a:prstClr val="black"/>
                </a:solidFill>
                <a:latin typeface="Segoe"/>
              </a:rPr>
              <a:t>: You can send an e-mail message that has the active document attached from the </a:t>
            </a:r>
            <a:r>
              <a:rPr lang="en-US" sz="1050" b="1" dirty="0">
                <a:solidFill>
                  <a:prstClr val="black"/>
                </a:solidFill>
                <a:latin typeface="Segoe"/>
              </a:rPr>
              <a:t>Documents</a:t>
            </a:r>
            <a:r>
              <a:rPr lang="en-US" sz="1050" dirty="0">
                <a:solidFill>
                  <a:prstClr val="black"/>
                </a:solidFill>
                <a:latin typeface="Segoe"/>
              </a:rPr>
              <a:t> form. Because the </a:t>
            </a:r>
            <a:r>
              <a:rPr lang="en-US" sz="1050" b="1" dirty="0">
                <a:solidFill>
                  <a:prstClr val="black"/>
                </a:solidFill>
                <a:latin typeface="Segoe"/>
              </a:rPr>
              <a:t>Documents</a:t>
            </a:r>
            <a:r>
              <a:rPr lang="en-US" sz="1050" dirty="0">
                <a:solidFill>
                  <a:prstClr val="black"/>
                </a:solidFill>
                <a:latin typeface="Segoe"/>
              </a:rPr>
              <a:t> form has not been opened from the </a:t>
            </a:r>
            <a:r>
              <a:rPr lang="en-US" sz="1050" b="1" dirty="0">
                <a:solidFill>
                  <a:prstClr val="black"/>
                </a:solidFill>
                <a:latin typeface="Segoe"/>
              </a:rPr>
              <a:t>Contacts</a:t>
            </a:r>
            <a:r>
              <a:rPr lang="en-US" sz="1050" dirty="0">
                <a:solidFill>
                  <a:prstClr val="black"/>
                </a:solidFill>
                <a:latin typeface="Segoe"/>
              </a:rPr>
              <a:t>, </a:t>
            </a:r>
            <a:r>
              <a:rPr lang="en-US" sz="1050" b="1" dirty="0">
                <a:solidFill>
                  <a:prstClr val="black"/>
                </a:solidFill>
                <a:latin typeface="Segoe"/>
              </a:rPr>
              <a:t>Prospect</a:t>
            </a:r>
            <a:r>
              <a:rPr lang="en-US" sz="1050" dirty="0">
                <a:solidFill>
                  <a:prstClr val="black"/>
                </a:solidFill>
                <a:latin typeface="Segoe"/>
              </a:rPr>
              <a:t>, or </a:t>
            </a:r>
            <a:r>
              <a:rPr lang="en-US" sz="1050" b="1" dirty="0">
                <a:solidFill>
                  <a:prstClr val="black"/>
                </a:solidFill>
                <a:latin typeface="Segoe"/>
              </a:rPr>
              <a:t>Sales quotation</a:t>
            </a:r>
            <a:r>
              <a:rPr lang="en-US" sz="1050" dirty="0">
                <a:solidFill>
                  <a:prstClr val="black"/>
                </a:solidFill>
                <a:latin typeface="Segoe"/>
              </a:rPr>
              <a:t> form, you must manually enter the e-mail recipient's address. </a:t>
            </a:r>
          </a:p>
          <a:p>
            <a:pPr marL="171450" lvl="0" indent="-171450" defTabSz="914363">
              <a:lnSpc>
                <a:spcPct val="114000"/>
              </a:lnSpc>
              <a:spcBef>
                <a:spcPts val="0"/>
              </a:spcBef>
              <a:spcAft>
                <a:spcPts val="333"/>
              </a:spcAft>
              <a:buFont typeface="Arial" pitchFamily="34" charset="0"/>
              <a:buChar char="•"/>
            </a:pPr>
            <a:r>
              <a:rPr lang="en-US" sz="1050" b="1" dirty="0">
                <a:solidFill>
                  <a:prstClr val="black"/>
                </a:solidFill>
                <a:latin typeface="Segoe"/>
              </a:rPr>
              <a:t>E-mail distribution</a:t>
            </a:r>
            <a:r>
              <a:rPr lang="en-US" sz="1050" dirty="0">
                <a:solidFill>
                  <a:prstClr val="black"/>
                </a:solidFill>
                <a:latin typeface="Segoe"/>
              </a:rPr>
              <a:t>: You can send an e-mail message to an active e-mail group.	</a:t>
            </a: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4</a:t>
            </a:fld>
            <a:endParaRPr lang="en-US" dirty="0">
              <a:solidFill>
                <a:prstClr val="black"/>
              </a:solidFill>
            </a:endParaRPr>
          </a:p>
        </p:txBody>
      </p:sp>
      <p:sp>
        <p:nvSpPr>
          <p:cNvPr id="10" name="Slide Image Placeholder 9"/>
          <p:cNvSpPr>
            <a:spLocks noGrp="1" noRot="1" noChangeAspect="1"/>
          </p:cNvSpPr>
          <p:nvPr>
            <p:ph type="sldImg"/>
          </p:nvPr>
        </p:nvSpPr>
        <p:spPr>
          <a:xfrm>
            <a:off x="381000" y="482600"/>
            <a:ext cx="6096000" cy="342900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392121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smtClean="0">
                <a:latin typeface="Segoe"/>
              </a:rPr>
              <a:t>Before you can use the system to send emails manually or automatically, the email parameters must be defined. </a:t>
            </a:r>
          </a:p>
          <a:p>
            <a:pPr marL="171450" lvl="0" indent="-171450">
              <a:buFont typeface="Arial" panose="020B0604020202020204" pitchFamily="34" charset="0"/>
              <a:buChar char="•"/>
            </a:pPr>
            <a:r>
              <a:rPr lang="en-US" b="1" dirty="0" smtClean="0">
                <a:latin typeface="Segoe"/>
              </a:rPr>
              <a:t>System administration &gt; Setup &gt; System &gt; E-mail parameters</a:t>
            </a:r>
            <a:endParaRPr lang="en-US" b="1" dirty="0">
              <a:latin typeface="Segoe"/>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87178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7" name="Notes Placeholder 6"/>
          <p:cNvSpPr>
            <a:spLocks noGrp="1"/>
          </p:cNvSpPr>
          <p:nvPr>
            <p:ph type="body" idx="1"/>
          </p:nvPr>
        </p:nvSpPr>
        <p:spPr/>
        <p:txBody>
          <a:bodyPr>
            <a:normAutofit fontScale="85000" lnSpcReduction="10000"/>
          </a:bodyPr>
          <a:lstStyle/>
          <a:p>
            <a:pPr lvl="0"/>
            <a:r>
              <a:rPr lang="en-US" dirty="0">
                <a:solidFill>
                  <a:prstClr val="black"/>
                </a:solidFill>
                <a:latin typeface="Segoe"/>
              </a:rPr>
              <a:t>You can use batch printing to send electronic documents at a later time, just as you can physically print documents at a later time. The documents are treated identically by the batch job, with documents to be printed and documents to be sent electronically intermixed in the batch job itself. If a document is correctly set up to be sent electronically, it will be sent automatically, regardless of when the document is sent to the printer. If a document is not set up to be sent electronically, it will be printed physically. </a:t>
            </a:r>
          </a:p>
          <a:p>
            <a:pPr lvl="0"/>
            <a:r>
              <a:rPr lang="en-US" b="1" dirty="0" smtClean="0">
                <a:solidFill>
                  <a:prstClr val="black"/>
                </a:solidFill>
                <a:latin typeface="Segoe"/>
              </a:rPr>
              <a:t>Batch </a:t>
            </a:r>
            <a:r>
              <a:rPr lang="en-US" b="1" dirty="0">
                <a:solidFill>
                  <a:prstClr val="black"/>
                </a:solidFill>
                <a:latin typeface="Segoe"/>
              </a:rPr>
              <a:t>and Physical Prints </a:t>
            </a:r>
          </a:p>
          <a:p>
            <a:pPr lvl="0"/>
            <a:r>
              <a:rPr lang="en-US" dirty="0">
                <a:solidFill>
                  <a:prstClr val="black"/>
                </a:solidFill>
                <a:latin typeface="Segoe"/>
              </a:rPr>
              <a:t>There is no procedural difference between printing a posted </a:t>
            </a:r>
            <a:r>
              <a:rPr lang="en-US" dirty="0" smtClean="0">
                <a:solidFill>
                  <a:prstClr val="black"/>
                </a:solidFill>
                <a:latin typeface="Segoe"/>
              </a:rPr>
              <a:t>record </a:t>
            </a:r>
            <a:r>
              <a:rPr lang="en-US" dirty="0">
                <a:solidFill>
                  <a:prstClr val="black"/>
                </a:solidFill>
                <a:latin typeface="Segoe"/>
              </a:rPr>
              <a:t>and sending a posted document electronically. Both processes require you to post the </a:t>
            </a:r>
            <a:r>
              <a:rPr lang="en-US" dirty="0" smtClean="0">
                <a:solidFill>
                  <a:prstClr val="black"/>
                </a:solidFill>
                <a:latin typeface="Segoe"/>
              </a:rPr>
              <a:t>record, </a:t>
            </a:r>
            <a:r>
              <a:rPr lang="en-US" dirty="0">
                <a:solidFill>
                  <a:prstClr val="black"/>
                </a:solidFill>
                <a:latin typeface="Segoe"/>
              </a:rPr>
              <a:t>and then select the print setup and parameters. </a:t>
            </a:r>
          </a:p>
          <a:p>
            <a:pPr lvl="0"/>
            <a:r>
              <a:rPr lang="en-US" dirty="0" smtClean="0">
                <a:solidFill>
                  <a:prstClr val="black"/>
                </a:solidFill>
                <a:latin typeface="Segoe"/>
              </a:rPr>
              <a:t>When </a:t>
            </a:r>
            <a:r>
              <a:rPr lang="en-US" dirty="0">
                <a:solidFill>
                  <a:prstClr val="black"/>
                </a:solidFill>
                <a:latin typeface="Segoe"/>
              </a:rPr>
              <a:t>you post a record from a form on which an electronic document has been set up, and if the recipient has a correctly configured endpoint and endpoint policy, the document is sent to the recipient (endpoint) automatically when you print the posted record with </a:t>
            </a:r>
            <a:r>
              <a:rPr lang="en-US" dirty="0" smtClean="0">
                <a:solidFill>
                  <a:prstClr val="black"/>
                </a:solidFill>
                <a:latin typeface="Segoe"/>
              </a:rPr>
              <a:t>the </a:t>
            </a:r>
            <a:r>
              <a:rPr lang="en-US" dirty="0">
                <a:solidFill>
                  <a:prstClr val="black"/>
                </a:solidFill>
                <a:latin typeface="Segoe"/>
              </a:rPr>
              <a:t>print option. </a:t>
            </a:r>
          </a:p>
          <a:p>
            <a:pPr lvl="0"/>
            <a:r>
              <a:rPr lang="en-US" dirty="0" smtClean="0">
                <a:solidFill>
                  <a:prstClr val="black"/>
                </a:solidFill>
                <a:latin typeface="Segoe"/>
              </a:rPr>
              <a:t>The</a:t>
            </a:r>
            <a:r>
              <a:rPr lang="en-US" b="1" dirty="0" smtClean="0">
                <a:solidFill>
                  <a:prstClr val="black"/>
                </a:solidFill>
                <a:latin typeface="Segoe"/>
              </a:rPr>
              <a:t> </a:t>
            </a:r>
            <a:r>
              <a:rPr lang="en-US" b="1" dirty="0">
                <a:solidFill>
                  <a:prstClr val="black"/>
                </a:solidFill>
                <a:latin typeface="Segoe"/>
              </a:rPr>
              <a:t>Print </a:t>
            </a:r>
            <a:r>
              <a:rPr lang="en-US" dirty="0">
                <a:solidFill>
                  <a:prstClr val="black"/>
                </a:solidFill>
                <a:latin typeface="Segoe"/>
              </a:rPr>
              <a:t>check box on the corresponding print form must be selected, and the option to print to the screen must not be selected. Otherwise, the record will be posted and the document will be displayed on the screen, but it will not be sent electronically to the endpoint.</a:t>
            </a:r>
          </a:p>
          <a:p>
            <a:r>
              <a:rPr lang="en-US" b="1" dirty="0" smtClean="0">
                <a:latin typeface="Segoe"/>
              </a:rPr>
              <a:t>Procedure</a:t>
            </a:r>
            <a:r>
              <a:rPr lang="en-US" b="1" dirty="0">
                <a:latin typeface="Segoe"/>
              </a:rPr>
              <a:t>: Print Management</a:t>
            </a:r>
          </a:p>
          <a:p>
            <a:r>
              <a:rPr lang="en-US" dirty="0">
                <a:latin typeface="Segoe"/>
              </a:rPr>
              <a:t>If you do not want to print documents that are sent electronically, use the following steps to disable printing: </a:t>
            </a:r>
          </a:p>
          <a:p>
            <a:pPr marL="228600" lvl="0" indent="-228600">
              <a:buFont typeface="+mj-lt"/>
              <a:buAutoNum type="arabicPeriod"/>
            </a:pPr>
            <a:r>
              <a:rPr lang="en-US" dirty="0">
                <a:latin typeface="Segoe"/>
              </a:rPr>
              <a:t>Open the </a:t>
            </a:r>
            <a:r>
              <a:rPr lang="en-US" b="1" dirty="0">
                <a:latin typeface="Segoe"/>
              </a:rPr>
              <a:t>Form setup</a:t>
            </a:r>
            <a:r>
              <a:rPr lang="en-US" dirty="0">
                <a:latin typeface="Segoe"/>
              </a:rPr>
              <a:t> form. </a:t>
            </a:r>
          </a:p>
          <a:p>
            <a:pPr marL="441581" lvl="1" indent="-228600">
              <a:buFont typeface="+mj-lt"/>
              <a:buAutoNum type="alphaLcPeriod"/>
            </a:pPr>
            <a:r>
              <a:rPr lang="en-US" dirty="0">
                <a:latin typeface="Segoe"/>
              </a:rPr>
              <a:t>For customers, click </a:t>
            </a:r>
            <a:r>
              <a:rPr lang="en-US" b="1" dirty="0">
                <a:latin typeface="Segoe"/>
              </a:rPr>
              <a:t>Accounts receivable </a:t>
            </a:r>
            <a:r>
              <a:rPr lang="en-US" dirty="0">
                <a:latin typeface="Segoe"/>
              </a:rPr>
              <a:t>&gt;</a:t>
            </a:r>
            <a:r>
              <a:rPr lang="en-US" b="1" dirty="0">
                <a:latin typeface="Segoe"/>
              </a:rPr>
              <a:t> Setup </a:t>
            </a:r>
            <a:r>
              <a:rPr lang="en-US" dirty="0">
                <a:latin typeface="Segoe"/>
              </a:rPr>
              <a:t>&gt;</a:t>
            </a:r>
            <a:r>
              <a:rPr lang="en-US" b="1" dirty="0">
                <a:latin typeface="Segoe"/>
              </a:rPr>
              <a:t> Forms </a:t>
            </a:r>
            <a:r>
              <a:rPr lang="en-US" dirty="0">
                <a:latin typeface="Segoe"/>
              </a:rPr>
              <a:t>&gt;</a:t>
            </a:r>
            <a:r>
              <a:rPr lang="en-US" b="1" dirty="0">
                <a:latin typeface="Segoe"/>
              </a:rPr>
              <a:t> Form setup</a:t>
            </a:r>
            <a:r>
              <a:rPr lang="en-US" dirty="0">
                <a:latin typeface="Segoe"/>
              </a:rPr>
              <a:t>. </a:t>
            </a:r>
          </a:p>
          <a:p>
            <a:pPr marL="441581" lvl="1" indent="-228600">
              <a:buFont typeface="+mj-lt"/>
              <a:buAutoNum type="alphaLcPeriod"/>
            </a:pPr>
            <a:r>
              <a:rPr lang="en-US" dirty="0">
                <a:latin typeface="Segoe"/>
              </a:rPr>
              <a:t>For vendors, click </a:t>
            </a:r>
            <a:r>
              <a:rPr lang="en-US" b="1" dirty="0">
                <a:latin typeface="Segoe"/>
              </a:rPr>
              <a:t>Accounts</a:t>
            </a:r>
            <a:r>
              <a:rPr lang="en-US" dirty="0">
                <a:latin typeface="Segoe"/>
              </a:rPr>
              <a:t> </a:t>
            </a:r>
            <a:r>
              <a:rPr lang="en-US" b="1" dirty="0">
                <a:latin typeface="Segoe"/>
              </a:rPr>
              <a:t>payable </a:t>
            </a:r>
            <a:r>
              <a:rPr lang="en-US" dirty="0">
                <a:latin typeface="Segoe"/>
              </a:rPr>
              <a:t>&gt;</a:t>
            </a:r>
            <a:r>
              <a:rPr lang="en-US" b="1" dirty="0">
                <a:latin typeface="Segoe"/>
              </a:rPr>
              <a:t> Setup </a:t>
            </a:r>
            <a:r>
              <a:rPr lang="en-US" dirty="0">
                <a:latin typeface="Segoe"/>
              </a:rPr>
              <a:t>&gt;</a:t>
            </a:r>
            <a:r>
              <a:rPr lang="en-US" b="1" dirty="0">
                <a:latin typeface="Segoe"/>
              </a:rPr>
              <a:t> Forms </a:t>
            </a:r>
            <a:r>
              <a:rPr lang="en-US" dirty="0">
                <a:latin typeface="Segoe"/>
              </a:rPr>
              <a:t>&gt;</a:t>
            </a:r>
            <a:r>
              <a:rPr lang="en-US" b="1" dirty="0">
                <a:latin typeface="Segoe"/>
              </a:rPr>
              <a:t> Form setup</a:t>
            </a:r>
            <a:r>
              <a:rPr lang="en-US" dirty="0">
                <a:latin typeface="Segoe"/>
              </a:rPr>
              <a:t>. </a:t>
            </a:r>
          </a:p>
          <a:p>
            <a:pPr marL="228600" indent="-228600">
              <a:buFont typeface="+mj-lt"/>
              <a:buAutoNum type="arabicPeriod"/>
            </a:pPr>
            <a:r>
              <a:rPr lang="en-US" dirty="0">
                <a:latin typeface="Segoe"/>
              </a:rPr>
              <a:t>In the</a:t>
            </a:r>
            <a:r>
              <a:rPr lang="en-US" b="1" dirty="0">
                <a:latin typeface="Segoe"/>
              </a:rPr>
              <a:t> Form setup</a:t>
            </a:r>
            <a:r>
              <a:rPr lang="en-US" dirty="0">
                <a:latin typeface="Segoe"/>
              </a:rPr>
              <a:t> form, select the </a:t>
            </a:r>
            <a:r>
              <a:rPr lang="en-US" b="1" dirty="0">
                <a:latin typeface="Segoe"/>
              </a:rPr>
              <a:t>General</a:t>
            </a:r>
            <a:r>
              <a:rPr lang="en-US" dirty="0">
                <a:latin typeface="Segoe"/>
              </a:rPr>
              <a:t> tab and click </a:t>
            </a:r>
            <a:r>
              <a:rPr lang="en-US" b="1" dirty="0">
                <a:latin typeface="Segoe"/>
              </a:rPr>
              <a:t>Print management</a:t>
            </a:r>
            <a:r>
              <a:rPr lang="en-US" dirty="0">
                <a:latin typeface="Segoe"/>
              </a:rPr>
              <a:t>. </a:t>
            </a:r>
          </a:p>
          <a:p>
            <a:pPr marL="228600" lvl="0" indent="-228600">
              <a:buFont typeface="+mj-lt"/>
              <a:buAutoNum type="arabicPeriod"/>
            </a:pPr>
            <a:r>
              <a:rPr lang="en-US" dirty="0">
                <a:latin typeface="Segoe"/>
              </a:rPr>
              <a:t>In the </a:t>
            </a:r>
            <a:r>
              <a:rPr lang="en-US" b="1" dirty="0">
                <a:latin typeface="Segoe"/>
              </a:rPr>
              <a:t>Print management setup</a:t>
            </a:r>
            <a:r>
              <a:rPr lang="en-US" dirty="0">
                <a:latin typeface="Segoe"/>
              </a:rPr>
              <a:t> form, expand the </a:t>
            </a:r>
            <a:r>
              <a:rPr lang="en-US" b="1" dirty="0">
                <a:latin typeface="Segoe"/>
              </a:rPr>
              <a:t>Module </a:t>
            </a:r>
            <a:r>
              <a:rPr lang="en-US" dirty="0">
                <a:latin typeface="Segoe"/>
              </a:rPr>
              <a:t>&gt;</a:t>
            </a:r>
            <a:r>
              <a:rPr lang="en-US" b="1" dirty="0">
                <a:latin typeface="Segoe"/>
              </a:rPr>
              <a:t> Documents</a:t>
            </a:r>
            <a:r>
              <a:rPr lang="en-US" dirty="0">
                <a:latin typeface="Segoe"/>
              </a:rPr>
              <a:t> node in the left pane. </a:t>
            </a:r>
          </a:p>
          <a:p>
            <a:pPr marL="228600" lvl="0" indent="-228600">
              <a:buFont typeface="+mj-lt"/>
              <a:buAutoNum type="arabicPeriod"/>
            </a:pPr>
            <a:r>
              <a:rPr lang="en-US" dirty="0">
                <a:latin typeface="Segoe"/>
              </a:rPr>
              <a:t>Expand the desired document node, for example, </a:t>
            </a:r>
            <a:r>
              <a:rPr lang="en-US" b="1" dirty="0">
                <a:latin typeface="Segoe"/>
              </a:rPr>
              <a:t>Purchase order</a:t>
            </a:r>
            <a:r>
              <a:rPr lang="en-US" dirty="0">
                <a:latin typeface="Segoe"/>
              </a:rPr>
              <a:t> or </a:t>
            </a:r>
            <a:r>
              <a:rPr lang="en-US" b="1" dirty="0">
                <a:latin typeface="Segoe"/>
              </a:rPr>
              <a:t>Confirmation</a:t>
            </a:r>
            <a:r>
              <a:rPr lang="en-US" dirty="0">
                <a:latin typeface="Segoe"/>
              </a:rPr>
              <a:t>. </a:t>
            </a:r>
          </a:p>
          <a:p>
            <a:pPr marL="228600" lvl="0" indent="-228600">
              <a:buFont typeface="+mj-lt"/>
              <a:buAutoNum type="arabicPeriod"/>
            </a:pPr>
            <a:r>
              <a:rPr lang="en-US" dirty="0" smtClean="0">
                <a:latin typeface="Segoe"/>
              </a:rPr>
              <a:t>In </a:t>
            </a:r>
            <a:r>
              <a:rPr lang="en-US" dirty="0">
                <a:latin typeface="Segoe"/>
              </a:rPr>
              <a:t>the left </a:t>
            </a:r>
            <a:r>
              <a:rPr lang="en-US" dirty="0" smtClean="0">
                <a:latin typeface="Segoe"/>
              </a:rPr>
              <a:t>pane, select </a:t>
            </a:r>
            <a:r>
              <a:rPr lang="en-US" b="1" dirty="0">
                <a:latin typeface="Segoe"/>
              </a:rPr>
              <a:t>Original</a:t>
            </a:r>
            <a:r>
              <a:rPr lang="en-US" dirty="0">
                <a:latin typeface="Segoe"/>
              </a:rPr>
              <a:t> or </a:t>
            </a:r>
            <a:r>
              <a:rPr lang="en-US" b="1" dirty="0" smtClean="0">
                <a:latin typeface="Segoe"/>
              </a:rPr>
              <a:t>Copy,</a:t>
            </a:r>
            <a:r>
              <a:rPr lang="en-US" dirty="0" smtClean="0">
                <a:latin typeface="Segoe"/>
              </a:rPr>
              <a:t> and </a:t>
            </a:r>
            <a:r>
              <a:rPr lang="en-US" dirty="0">
                <a:latin typeface="Segoe"/>
              </a:rPr>
              <a:t>then select </a:t>
            </a:r>
            <a:r>
              <a:rPr lang="en-US" b="1" dirty="0">
                <a:latin typeface="Segoe"/>
              </a:rPr>
              <a:t>Do not print</a:t>
            </a:r>
            <a:r>
              <a:rPr lang="en-US" dirty="0">
                <a:latin typeface="Segoe"/>
              </a:rPr>
              <a:t> in the </a:t>
            </a:r>
            <a:r>
              <a:rPr lang="en-US" b="1" dirty="0">
                <a:latin typeface="Segoe"/>
              </a:rPr>
              <a:t>Original</a:t>
            </a:r>
            <a:r>
              <a:rPr lang="en-US" dirty="0">
                <a:latin typeface="Segoe"/>
              </a:rPr>
              <a:t> </a:t>
            </a:r>
            <a:r>
              <a:rPr lang="en-US" b="1" dirty="0">
                <a:latin typeface="Segoe"/>
              </a:rPr>
              <a:t>or copy identification</a:t>
            </a:r>
            <a:r>
              <a:rPr lang="en-US" dirty="0">
                <a:latin typeface="Segoe"/>
              </a:rPr>
              <a:t> area in the right pane. </a:t>
            </a:r>
          </a:p>
          <a:p>
            <a:endParaRPr lang="en-US" b="1" dirty="0">
              <a:latin typeface="Segoe"/>
            </a:endParaRPr>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54988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7458" y="469900"/>
            <a:ext cx="6089542" cy="8128000"/>
          </a:xfrm>
        </p:spPr>
        <p:txBody>
          <a:bodyPr/>
          <a:lstStyle/>
          <a:p>
            <a:r>
              <a:rPr lang="en-US" b="1" dirty="0">
                <a:latin typeface="Segoe"/>
              </a:rPr>
              <a:t>Procedure: Set Up the Email Distributor Batch</a:t>
            </a:r>
          </a:p>
          <a:p>
            <a:r>
              <a:rPr lang="en-US" dirty="0">
                <a:latin typeface="Segoe"/>
              </a:rPr>
              <a:t>To send email message using the batch processor, follow these steps:</a:t>
            </a:r>
          </a:p>
          <a:p>
            <a:pPr marL="228600" lvl="0" indent="-228600">
              <a:buFont typeface="+mj-lt"/>
              <a:buAutoNum type="arabicPeriod"/>
            </a:pPr>
            <a:r>
              <a:rPr lang="en-US" dirty="0">
                <a:latin typeface="Segoe"/>
              </a:rPr>
              <a:t>Open </a:t>
            </a:r>
            <a:r>
              <a:rPr lang="en-US" b="1" dirty="0">
                <a:latin typeface="Segoe"/>
              </a:rPr>
              <a:t>System administration </a:t>
            </a:r>
            <a:r>
              <a:rPr lang="en-US" dirty="0">
                <a:latin typeface="Segoe"/>
              </a:rPr>
              <a:t>&gt;</a:t>
            </a:r>
            <a:r>
              <a:rPr lang="en-US" b="1" dirty="0">
                <a:latin typeface="Segoe"/>
              </a:rPr>
              <a:t> Periodic </a:t>
            </a:r>
            <a:r>
              <a:rPr lang="en-US" dirty="0">
                <a:latin typeface="Segoe"/>
              </a:rPr>
              <a:t>&gt;</a:t>
            </a:r>
            <a:r>
              <a:rPr lang="en-US" b="1" dirty="0">
                <a:latin typeface="Segoe"/>
              </a:rPr>
              <a:t> E-mail processing </a:t>
            </a:r>
            <a:r>
              <a:rPr lang="en-US" dirty="0">
                <a:latin typeface="Segoe"/>
              </a:rPr>
              <a:t>&gt;</a:t>
            </a:r>
            <a:r>
              <a:rPr lang="en-US" b="1" dirty="0">
                <a:latin typeface="Segoe"/>
              </a:rPr>
              <a:t> Batch</a:t>
            </a:r>
            <a:r>
              <a:rPr lang="en-US" dirty="0">
                <a:latin typeface="Segoe"/>
              </a:rPr>
              <a:t>. </a:t>
            </a:r>
          </a:p>
          <a:p>
            <a:pPr marL="228600" lvl="0" indent="-228600">
              <a:buFont typeface="+mj-lt"/>
              <a:buAutoNum type="arabicPeriod"/>
            </a:pPr>
            <a:r>
              <a:rPr lang="en-US" dirty="0">
                <a:latin typeface="Segoe"/>
              </a:rPr>
              <a:t>On the </a:t>
            </a:r>
            <a:r>
              <a:rPr lang="en-US" b="1" dirty="0">
                <a:latin typeface="Segoe"/>
              </a:rPr>
              <a:t>Email distributor batch</a:t>
            </a:r>
            <a:r>
              <a:rPr lang="en-US" dirty="0">
                <a:latin typeface="Segoe"/>
              </a:rPr>
              <a:t> dialog, select </a:t>
            </a:r>
            <a:r>
              <a:rPr lang="en-US" b="1" dirty="0" smtClean="0">
                <a:latin typeface="Segoe"/>
              </a:rPr>
              <a:t>Batch processing</a:t>
            </a:r>
            <a:r>
              <a:rPr lang="en-US" dirty="0" smtClean="0">
                <a:latin typeface="Segoe"/>
              </a:rPr>
              <a:t>. </a:t>
            </a:r>
            <a:endParaRPr lang="en-US" dirty="0">
              <a:latin typeface="Segoe"/>
            </a:endParaRPr>
          </a:p>
          <a:p>
            <a:pPr marL="228600" lvl="0" indent="-228600">
              <a:buFont typeface="+mj-lt"/>
              <a:buAutoNum type="arabicPeriod"/>
            </a:pPr>
            <a:r>
              <a:rPr lang="en-US" dirty="0">
                <a:latin typeface="Segoe"/>
              </a:rPr>
              <a:t>Select </a:t>
            </a:r>
            <a:r>
              <a:rPr lang="en-US" b="1" dirty="0" smtClean="0">
                <a:latin typeface="Segoe"/>
              </a:rPr>
              <a:t>Batch </a:t>
            </a:r>
            <a:r>
              <a:rPr lang="en-US" b="1" dirty="0">
                <a:latin typeface="Segoe"/>
              </a:rPr>
              <a:t>group</a:t>
            </a:r>
            <a:r>
              <a:rPr lang="en-US" dirty="0">
                <a:latin typeface="Segoe"/>
              </a:rPr>
              <a:t>. </a:t>
            </a:r>
          </a:p>
          <a:p>
            <a:pPr marL="228600" lvl="0" indent="-228600">
              <a:buFont typeface="+mj-lt"/>
              <a:buAutoNum type="arabicPeriod"/>
            </a:pPr>
            <a:r>
              <a:rPr lang="en-US" dirty="0">
                <a:latin typeface="Segoe"/>
              </a:rPr>
              <a:t>Click </a:t>
            </a:r>
            <a:r>
              <a:rPr lang="en-US" b="1" dirty="0">
                <a:latin typeface="Segoe"/>
              </a:rPr>
              <a:t>Recurrence</a:t>
            </a:r>
            <a:r>
              <a:rPr lang="en-US" dirty="0">
                <a:latin typeface="Segoe"/>
              </a:rPr>
              <a:t> to set up the frequency and duration of the batch job. </a:t>
            </a:r>
          </a:p>
          <a:p>
            <a:pPr marL="228600" lvl="0" indent="-228600">
              <a:buFont typeface="+mj-lt"/>
              <a:buAutoNum type="arabicPeriod"/>
            </a:pPr>
            <a:r>
              <a:rPr lang="en-US" dirty="0">
                <a:latin typeface="Segoe"/>
              </a:rPr>
              <a:t>Click </a:t>
            </a:r>
            <a:r>
              <a:rPr lang="en-US" b="1" dirty="0">
                <a:latin typeface="Segoe"/>
              </a:rPr>
              <a:t>Alerts</a:t>
            </a:r>
            <a:r>
              <a:rPr lang="en-US" dirty="0">
                <a:latin typeface="Segoe"/>
              </a:rPr>
              <a:t> to set up notifications when the job is finished. </a:t>
            </a:r>
          </a:p>
          <a:p>
            <a:pPr marL="228600" lvl="0" indent="-228600">
              <a:buFont typeface="+mj-lt"/>
              <a:buAutoNum type="arabicPeriod"/>
            </a:pPr>
            <a:r>
              <a:rPr lang="en-US" dirty="0">
                <a:latin typeface="Segoe"/>
              </a:rPr>
              <a:t>Click </a:t>
            </a:r>
            <a:r>
              <a:rPr lang="en-US" b="1" dirty="0">
                <a:latin typeface="Segoe"/>
              </a:rPr>
              <a:t>OK</a:t>
            </a:r>
            <a:r>
              <a:rPr lang="en-US" dirty="0">
                <a:latin typeface="Segoe"/>
              </a:rPr>
              <a:t>.</a:t>
            </a:r>
          </a:p>
          <a:p>
            <a:endParaRPr lang="en-US" dirty="0">
              <a:latin typeface="Segoe"/>
            </a:endParaRPr>
          </a:p>
          <a:p>
            <a:pPr lvl="0"/>
            <a:endParaRPr lang="en-US" dirty="0">
              <a:solidFill>
                <a:prstClr val="black"/>
              </a:solidFill>
              <a:latin typeface="Segoe"/>
            </a:endParaRPr>
          </a:p>
          <a:p>
            <a:endParaRPr lang="en-US" dirty="0">
              <a:latin typeface="Segoe"/>
            </a:endParaRPr>
          </a:p>
        </p:txBody>
      </p:sp>
      <p:sp>
        <p:nvSpPr>
          <p:cNvPr id="4" name="Slide Number Placeholder 3"/>
          <p:cNvSpPr>
            <a:spLocks noGrp="1"/>
          </p:cNvSpPr>
          <p:nvPr>
            <p:ph type="sldNum" sz="quarter" idx="10"/>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139477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r>
              <a:rPr lang="en-US" b="1" dirty="0">
                <a:latin typeface="Segoe"/>
              </a:rPr>
              <a:t>Monitor Email Messages Waiting to be Sent Out</a:t>
            </a:r>
            <a:br>
              <a:rPr lang="en-US" b="1" dirty="0">
                <a:latin typeface="Segoe"/>
              </a:rPr>
            </a:br>
            <a:r>
              <a:rPr lang="en-US" dirty="0">
                <a:latin typeface="Segoe"/>
              </a:rPr>
              <a:t>All email messages processed by an email batch are logged in the email sending status form.</a:t>
            </a:r>
            <a:r>
              <a:rPr lang="en-US" b="1" dirty="0">
                <a:latin typeface="Segoe"/>
              </a:rPr>
              <a:t> </a:t>
            </a:r>
          </a:p>
          <a:p>
            <a:pPr marL="171450" lvl="0" indent="-171450">
              <a:buFont typeface="Arial" pitchFamily="34" charset="0"/>
              <a:buChar char="•"/>
            </a:pPr>
            <a:r>
              <a:rPr lang="en-US" dirty="0">
                <a:latin typeface="Segoe"/>
              </a:rPr>
              <a:t>When email messages are sent, they have the status </a:t>
            </a:r>
            <a:r>
              <a:rPr lang="en-US" b="1" dirty="0">
                <a:latin typeface="Segoe"/>
              </a:rPr>
              <a:t>Sent</a:t>
            </a:r>
            <a:r>
              <a:rPr lang="en-US" dirty="0">
                <a:latin typeface="Segoe"/>
              </a:rPr>
              <a:t>. </a:t>
            </a:r>
          </a:p>
          <a:p>
            <a:pPr marL="171450" lvl="0" indent="-171450">
              <a:buFont typeface="Arial" pitchFamily="34" charset="0"/>
              <a:buChar char="•"/>
            </a:pPr>
            <a:r>
              <a:rPr lang="en-US" dirty="0">
                <a:latin typeface="Segoe"/>
              </a:rPr>
              <a:t>When email messages have failed to be sent, they have either the status </a:t>
            </a:r>
            <a:r>
              <a:rPr lang="en-US" b="1" dirty="0">
                <a:latin typeface="Segoe"/>
              </a:rPr>
              <a:t>Waiting</a:t>
            </a:r>
            <a:r>
              <a:rPr lang="en-US" dirty="0">
                <a:latin typeface="Segoe"/>
              </a:rPr>
              <a:t> or </a:t>
            </a:r>
            <a:r>
              <a:rPr lang="en-US" b="1" dirty="0">
                <a:latin typeface="Segoe"/>
              </a:rPr>
              <a:t>Failed</a:t>
            </a:r>
            <a:r>
              <a:rPr lang="en-US" dirty="0">
                <a:latin typeface="Segoe"/>
              </a:rPr>
              <a:t>. </a:t>
            </a:r>
          </a:p>
          <a:p>
            <a:pPr marL="171450" lvl="0" indent="-171450">
              <a:buFont typeface="Arial" pitchFamily="34" charset="0"/>
              <a:buChar char="•"/>
            </a:pPr>
            <a:r>
              <a:rPr lang="en-US" dirty="0">
                <a:latin typeface="Segoe"/>
              </a:rPr>
              <a:t>If an email message is </a:t>
            </a:r>
            <a:r>
              <a:rPr lang="en-US" b="1" dirty="0">
                <a:latin typeface="Segoe"/>
              </a:rPr>
              <a:t>Waiting</a:t>
            </a:r>
            <a:r>
              <a:rPr lang="en-US" dirty="0">
                <a:latin typeface="Segoe"/>
              </a:rPr>
              <a:t>, it is waiting for a retry. </a:t>
            </a:r>
            <a:endParaRPr lang="en-US" dirty="0" smtClean="0">
              <a:latin typeface="Segoe"/>
            </a:endParaRPr>
          </a:p>
          <a:p>
            <a:pPr marL="171450" lvl="0" indent="-171450">
              <a:buFont typeface="Arial" pitchFamily="34" charset="0"/>
              <a:buChar char="•"/>
            </a:pPr>
            <a:endParaRPr lang="en-US" dirty="0">
              <a:latin typeface="Segoe"/>
            </a:endParaRPr>
          </a:p>
          <a:p>
            <a:pPr marL="171450" lvl="0" indent="-171450">
              <a:buFont typeface="Arial" pitchFamily="34" charset="0"/>
              <a:buChar char="•"/>
            </a:pPr>
            <a:endParaRPr lang="en-US" dirty="0" smtClean="0">
              <a:latin typeface="Segoe"/>
            </a:endParaRPr>
          </a:p>
          <a:p>
            <a:pPr marL="171450" lvl="0" indent="-171450">
              <a:buFont typeface="Arial" pitchFamily="34" charset="0"/>
              <a:buChar char="•"/>
            </a:pPr>
            <a:endParaRPr lang="en-US" dirty="0">
              <a:latin typeface="Segoe"/>
            </a:endParaRPr>
          </a:p>
          <a:p>
            <a:pPr marL="171450" lvl="0" indent="-171450">
              <a:buFont typeface="Arial" pitchFamily="34" charset="0"/>
              <a:buChar char="•"/>
            </a:pPr>
            <a:endParaRPr lang="en-US" dirty="0" smtClean="0">
              <a:latin typeface="Segoe"/>
            </a:endParaRPr>
          </a:p>
          <a:p>
            <a:r>
              <a:rPr lang="en-US" b="1" dirty="0" smtClean="0">
                <a:latin typeface="Segoe"/>
              </a:rPr>
              <a:t>Procedure</a:t>
            </a:r>
            <a:r>
              <a:rPr lang="en-US" b="1" dirty="0">
                <a:latin typeface="Segoe"/>
              </a:rPr>
              <a:t>: View the Status of Outgoing Email Messages</a:t>
            </a:r>
          </a:p>
          <a:p>
            <a:pPr marL="228600" lvl="0" indent="-228600">
              <a:buFont typeface="+mj-lt"/>
              <a:buAutoNum type="arabicPeriod"/>
            </a:pPr>
            <a:r>
              <a:rPr lang="en-US" dirty="0">
                <a:latin typeface="Segoe"/>
              </a:rPr>
              <a:t>Open </a:t>
            </a:r>
            <a:r>
              <a:rPr lang="en-US" b="1" dirty="0">
                <a:latin typeface="Segoe"/>
              </a:rPr>
              <a:t>System administration </a:t>
            </a:r>
            <a:r>
              <a:rPr lang="en-US" dirty="0">
                <a:latin typeface="Segoe"/>
              </a:rPr>
              <a:t>&gt;</a:t>
            </a:r>
            <a:r>
              <a:rPr lang="en-US" b="1" dirty="0">
                <a:latin typeface="Segoe"/>
              </a:rPr>
              <a:t> Periodic </a:t>
            </a:r>
            <a:r>
              <a:rPr lang="en-US" dirty="0">
                <a:latin typeface="Segoe"/>
              </a:rPr>
              <a:t>&gt;</a:t>
            </a:r>
            <a:r>
              <a:rPr lang="en-US" b="1" dirty="0">
                <a:latin typeface="Segoe"/>
              </a:rPr>
              <a:t> E-mail processing </a:t>
            </a:r>
            <a:r>
              <a:rPr lang="en-US" dirty="0">
                <a:latin typeface="Segoe"/>
              </a:rPr>
              <a:t>&gt;</a:t>
            </a:r>
            <a:r>
              <a:rPr lang="en-US" b="1" dirty="0">
                <a:latin typeface="Segoe"/>
              </a:rPr>
              <a:t> E-mail sending status</a:t>
            </a:r>
            <a:r>
              <a:rPr lang="en-US" dirty="0">
                <a:latin typeface="Segoe"/>
              </a:rPr>
              <a:t>. </a:t>
            </a:r>
          </a:p>
          <a:p>
            <a:pPr marL="228600" lvl="0" indent="-228600">
              <a:buFont typeface="+mj-lt"/>
              <a:buAutoNum type="arabicPeriod"/>
            </a:pPr>
            <a:r>
              <a:rPr lang="en-US" dirty="0">
                <a:latin typeface="Segoe"/>
              </a:rPr>
              <a:t>View the sending status of email messages in the </a:t>
            </a:r>
            <a:r>
              <a:rPr lang="en-US" b="1" dirty="0">
                <a:latin typeface="Segoe"/>
              </a:rPr>
              <a:t>E-mail sending status</a:t>
            </a:r>
            <a:r>
              <a:rPr lang="en-US" dirty="0">
                <a:latin typeface="Segoe"/>
              </a:rPr>
              <a:t> form. </a:t>
            </a:r>
          </a:p>
          <a:p>
            <a:pPr marL="228600" lvl="0" indent="-228600">
              <a:buFont typeface="+mj-lt"/>
              <a:buAutoNum type="arabicPeriod"/>
            </a:pPr>
            <a:r>
              <a:rPr lang="en-US" dirty="0">
                <a:latin typeface="Segoe"/>
              </a:rPr>
              <a:t>Close the form to save your changes. </a:t>
            </a:r>
          </a:p>
          <a:p>
            <a:r>
              <a:rPr lang="en-US" b="1" dirty="0">
                <a:latin typeface="Segoe"/>
              </a:rPr>
              <a:t>Procedure: Retry sending outgoing email messages </a:t>
            </a:r>
          </a:p>
          <a:p>
            <a:pPr marL="228600" lvl="0" indent="-228600">
              <a:buFont typeface="+mj-lt"/>
              <a:buAutoNum type="arabicPeriod"/>
            </a:pPr>
            <a:r>
              <a:rPr lang="en-US" dirty="0">
                <a:latin typeface="Segoe"/>
              </a:rPr>
              <a:t>Open </a:t>
            </a:r>
            <a:r>
              <a:rPr lang="en-US" b="1" dirty="0">
                <a:latin typeface="Segoe"/>
              </a:rPr>
              <a:t>System administration </a:t>
            </a:r>
            <a:r>
              <a:rPr lang="en-US" dirty="0">
                <a:latin typeface="Segoe"/>
              </a:rPr>
              <a:t>&gt;</a:t>
            </a:r>
            <a:r>
              <a:rPr lang="en-US" b="1" dirty="0">
                <a:latin typeface="Segoe"/>
              </a:rPr>
              <a:t> Periodic </a:t>
            </a:r>
            <a:r>
              <a:rPr lang="en-US" dirty="0">
                <a:latin typeface="Segoe"/>
              </a:rPr>
              <a:t>&gt;</a:t>
            </a:r>
            <a:r>
              <a:rPr lang="en-US" b="1" dirty="0">
                <a:latin typeface="Segoe"/>
              </a:rPr>
              <a:t> E-mail processing </a:t>
            </a:r>
            <a:r>
              <a:rPr lang="en-US" dirty="0">
                <a:latin typeface="Segoe"/>
              </a:rPr>
              <a:t>&gt;</a:t>
            </a:r>
            <a:r>
              <a:rPr lang="en-US" b="1" dirty="0">
                <a:latin typeface="Segoe"/>
              </a:rPr>
              <a:t> </a:t>
            </a:r>
            <a:r>
              <a:rPr lang="en-US" b="1" dirty="0" smtClean="0">
                <a:latin typeface="Segoe"/>
              </a:rPr>
              <a:t>E-mail </a:t>
            </a:r>
            <a:r>
              <a:rPr lang="en-US" b="1" dirty="0">
                <a:latin typeface="Segoe"/>
              </a:rPr>
              <a:t>sending status</a:t>
            </a:r>
            <a:r>
              <a:rPr lang="en-US" dirty="0">
                <a:latin typeface="Segoe"/>
              </a:rPr>
              <a:t>. </a:t>
            </a:r>
          </a:p>
          <a:p>
            <a:pPr marL="228600" lvl="0" indent="-228600">
              <a:buFont typeface="+mj-lt"/>
              <a:buAutoNum type="arabicPeriod"/>
            </a:pPr>
            <a:r>
              <a:rPr lang="en-US" dirty="0" smtClean="0">
                <a:latin typeface="Segoe"/>
              </a:rPr>
              <a:t>In </a:t>
            </a:r>
            <a:r>
              <a:rPr lang="en-US" dirty="0">
                <a:latin typeface="Segoe"/>
              </a:rPr>
              <a:t>the </a:t>
            </a:r>
            <a:r>
              <a:rPr lang="en-US" b="1" dirty="0">
                <a:latin typeface="Segoe"/>
              </a:rPr>
              <a:t>E-mail sending status</a:t>
            </a:r>
            <a:r>
              <a:rPr lang="en-US" dirty="0">
                <a:latin typeface="Segoe"/>
              </a:rPr>
              <a:t> </a:t>
            </a:r>
            <a:r>
              <a:rPr lang="en-US" dirty="0" smtClean="0">
                <a:latin typeface="Segoe"/>
              </a:rPr>
              <a:t>form, lick </a:t>
            </a:r>
            <a:r>
              <a:rPr lang="en-US" b="1" dirty="0">
                <a:latin typeface="Segoe"/>
              </a:rPr>
              <a:t>Restart</a:t>
            </a:r>
            <a:r>
              <a:rPr lang="en-US" dirty="0">
                <a:latin typeface="Segoe"/>
              </a:rPr>
              <a:t> </a:t>
            </a:r>
            <a:r>
              <a:rPr lang="en-US" b="1" dirty="0" smtClean="0">
                <a:latin typeface="Segoe"/>
              </a:rPr>
              <a:t>send</a:t>
            </a:r>
            <a:r>
              <a:rPr lang="en-US" dirty="0" smtClean="0">
                <a:latin typeface="Segoe"/>
              </a:rPr>
              <a:t>. </a:t>
            </a:r>
            <a:endParaRPr lang="en-US" dirty="0">
              <a:latin typeface="Segoe"/>
            </a:endParaRPr>
          </a:p>
          <a:p>
            <a:pPr marL="228600" lvl="0" indent="-228600">
              <a:buFont typeface="+mj-lt"/>
              <a:buAutoNum type="arabicPeriod"/>
            </a:pPr>
            <a:r>
              <a:rPr lang="en-US" dirty="0">
                <a:latin typeface="Segoe"/>
              </a:rPr>
              <a:t>Close the form to save your changes.</a:t>
            </a:r>
            <a:endParaRPr lang="en-US" b="1" dirty="0">
              <a:latin typeface="Segoe"/>
            </a:endParaRPr>
          </a:p>
          <a:p>
            <a:pPr marL="228600" lvl="0" indent="-228600">
              <a:buFont typeface="+mj-lt"/>
              <a:buAutoNum type="arabicPeriod"/>
            </a:pPr>
            <a:endParaRPr lang="en-US" dirty="0">
              <a:latin typeface="Segoe"/>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5" name="Rectangle 4"/>
          <p:cNvSpPr/>
          <p:nvPr/>
        </p:nvSpPr>
        <p:spPr>
          <a:xfrm>
            <a:off x="889000" y="5423493"/>
            <a:ext cx="5080000" cy="61059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cs typeface="Segoe UI" pitchFamily="34" charset="0"/>
              </a:rPr>
              <a:t>Note</a:t>
            </a:r>
            <a:r>
              <a:rPr lang="en-US" sz="1200" b="1" dirty="0">
                <a:solidFill>
                  <a:schemeClr val="tx1"/>
                </a:solidFill>
                <a:cs typeface="Segoe UI" pitchFamily="34" charset="0"/>
              </a:rPr>
              <a:t>: </a:t>
            </a:r>
            <a:r>
              <a:rPr lang="en-US" sz="1200" dirty="0">
                <a:solidFill>
                  <a:schemeClr val="tx1"/>
                </a:solidFill>
                <a:cs typeface="Segoe UI" pitchFamily="34" charset="0"/>
              </a:rPr>
              <a:t>The Waiting status in the </a:t>
            </a:r>
            <a:r>
              <a:rPr lang="en-US" sz="1200" b="1" dirty="0">
                <a:solidFill>
                  <a:schemeClr val="tx1"/>
                </a:solidFill>
                <a:cs typeface="Segoe UI" pitchFamily="34" charset="0"/>
              </a:rPr>
              <a:t>Status</a:t>
            </a:r>
            <a:r>
              <a:rPr lang="en-US" sz="1200" dirty="0">
                <a:solidFill>
                  <a:schemeClr val="tx1"/>
                </a:solidFill>
                <a:cs typeface="Segoe UI" pitchFamily="34" charset="0"/>
              </a:rPr>
              <a:t> field represents the delay period and is listed in minutes, hours, or days, depending on how the retry schedule is set up</a:t>
            </a:r>
            <a:r>
              <a:rPr lang="en-US" sz="1200" dirty="0" smtClean="0">
                <a:solidFill>
                  <a:schemeClr val="tx1"/>
                </a:solidFill>
                <a:cs typeface="Segoe UI" pitchFamily="34" charset="0"/>
              </a:rPr>
              <a:t>. </a:t>
            </a:r>
            <a:endParaRPr lang="en-US" sz="1200" b="1" dirty="0">
              <a:solidFill>
                <a:schemeClr val="tx1"/>
              </a:solidFill>
              <a:cs typeface="Segoe UI" pitchFamily="34" charset="0"/>
            </a:endParaRPr>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82969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853440" y="3291840"/>
            <a:ext cx="10728960" cy="1005840"/>
          </a:xfrm>
        </p:spPr>
        <p:txBody>
          <a:bodyPr>
            <a:no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21" name="Footer Placeholder 4"/>
          <p:cNvSpPr>
            <a:spLocks noGrp="1"/>
          </p:cNvSpPr>
          <p:nvPr>
            <p:ph type="ftr" sz="quarter" idx="11"/>
          </p:nvPr>
        </p:nvSpPr>
        <p:spPr>
          <a:xfrm>
            <a:off x="3535680" y="6474431"/>
            <a:ext cx="4876800" cy="365125"/>
          </a:xfrm>
          <a:prstGeom prst="rect">
            <a:avLst/>
          </a:prstGeom>
        </p:spPr>
        <p:txBody>
          <a:bodyPr anchor="ctr" anchorCtr="0"/>
          <a:lstStyle>
            <a:lvl1pPr>
              <a:defRPr>
                <a:solidFill>
                  <a:schemeClr val="tx1"/>
                </a:solidFill>
              </a:defRPr>
            </a:lvl1pPr>
          </a:lstStyle>
          <a:p>
            <a:r>
              <a:rPr lang="en-US" dirty="0" smtClean="0">
                <a:latin typeface="Segoe" pitchFamily="34" charset="0"/>
              </a:rPr>
              <a:t>Microsoft</a:t>
            </a:r>
            <a:r>
              <a:rPr lang="en-US" dirty="0" smtClean="0"/>
              <a:t> Confidential</a:t>
            </a:r>
            <a:endParaRPr lang="en-US" dirty="0"/>
          </a:p>
        </p:txBody>
      </p:sp>
      <p:sp>
        <p:nvSpPr>
          <p:cNvPr id="24" name="Content Placeholder 22"/>
          <p:cNvSpPr>
            <a:spLocks noGrp="1"/>
          </p:cNvSpPr>
          <p:nvPr>
            <p:ph sz="quarter" idx="18" hasCustomPrompt="1"/>
          </p:nvPr>
        </p:nvSpPr>
        <p:spPr>
          <a:xfrm>
            <a:off x="0" y="5796017"/>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3556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latin typeface="+mn-lt"/>
              </a:rPr>
              <a:t>Action Plan</a:t>
            </a:r>
          </a:p>
        </p:txBody>
      </p:sp>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latin typeface="+mn-lt"/>
              </a:rPr>
              <a:t>Demonstration</a:t>
            </a:r>
          </a:p>
        </p:txBody>
      </p:sp>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latin typeface="+mn-lt"/>
              </a:rPr>
              <a:t>Activity</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Discussion</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Lab</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Multimedia</a:t>
            </a: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4165600" y="6474431"/>
            <a:ext cx="48768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3657600" y="2971801"/>
            <a:ext cx="4755176" cy="842963"/>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5136"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406400" y="914400"/>
            <a:ext cx="11375136" cy="2286000"/>
          </a:xfrm>
        </p:spPr>
        <p:txBody>
          <a:bodyPr>
            <a:no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dirty="0" smtClean="0"/>
              <a:t>Click to edit Master text styles</a:t>
            </a:r>
          </a:p>
        </p:txBody>
      </p:sp>
      <p:sp>
        <p:nvSpPr>
          <p:cNvPr id="24" name="Text Placeholder 19"/>
          <p:cNvSpPr>
            <a:spLocks noGrp="1"/>
          </p:cNvSpPr>
          <p:nvPr>
            <p:ph type="body" sz="quarter" idx="14"/>
          </p:nvPr>
        </p:nvSpPr>
        <p:spPr>
          <a:xfrm>
            <a:off x="406400" y="3962400"/>
            <a:ext cx="11375136" cy="2286000"/>
          </a:xfrm>
        </p:spPr>
        <p:txBody>
          <a:bodyPr>
            <a:no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406400" y="3276600"/>
            <a:ext cx="11375136"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dirty="0" smtClean="0"/>
              <a:t>Click to edit Master text styles</a:t>
            </a:r>
          </a:p>
        </p:txBody>
      </p:sp>
      <p:sp>
        <p:nvSpPr>
          <p:cNvPr id="30" name="Text Placeholder 29"/>
          <p:cNvSpPr>
            <a:spLocks noGrp="1"/>
          </p:cNvSpPr>
          <p:nvPr>
            <p:ph type="body" sz="quarter" idx="17"/>
          </p:nvPr>
        </p:nvSpPr>
        <p:spPr>
          <a:xfrm>
            <a:off x="406400" y="3725672"/>
            <a:ext cx="73152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dirty="0" smtClean="0"/>
              <a:t>Click to edit Master text styles</a:t>
            </a:r>
          </a:p>
        </p:txBody>
      </p:sp>
      <p:sp>
        <p:nvSpPr>
          <p:cNvPr id="14" name="Footer Placeholder 13"/>
          <p:cNvSpPr>
            <a:spLocks noGrp="1"/>
          </p:cNvSpPr>
          <p:nvPr>
            <p:ph type="ftr" sz="quarter" idx="20"/>
          </p:nvPr>
        </p:nvSpPr>
        <p:spPr>
          <a:xfrm>
            <a:off x="406400" y="675640"/>
            <a:ext cx="73152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13"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otes_Continue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8600"/>
            <a:ext cx="11379200" cy="914400"/>
          </a:xfrm>
        </p:spPr>
        <p:txBody>
          <a:bodyPr anchor="b" anchorCtr="0">
            <a:noAutofit/>
          </a:bodyPr>
          <a:lstStyle>
            <a:lvl1pPr>
              <a:defRPr sz="3200">
                <a:solidFill>
                  <a:schemeClr val="tx2"/>
                </a:solidFill>
              </a:defRPr>
            </a:lvl1pPr>
          </a:lstStyle>
          <a:p>
            <a:r>
              <a:rPr lang="en-US" dirty="0" smtClean="0"/>
              <a:t>Notes Continued</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209822285"/>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1" y="-2799"/>
            <a:ext cx="12192001" cy="6858000"/>
          </a:xfrm>
          <a:prstGeom prst="rect">
            <a:avLst/>
          </a:prstGeom>
        </p:spPr>
      </p:pic>
      <p:sp>
        <p:nvSpPr>
          <p:cNvPr id="11" name="Rectangle 10"/>
          <p:cNvSpPr/>
          <p:nvPr/>
        </p:nvSpPr>
        <p:spPr>
          <a:xfrm>
            <a:off x="0" y="-2799"/>
            <a:ext cx="9347200" cy="68580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350" dirty="0">
              <a:solidFill>
                <a:srgbClr val="FFFFFF"/>
              </a:solidFill>
            </a:endParaRP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80" tIns="137160">
            <a:normAutofit/>
          </a:bodyPr>
          <a:lstStyle>
            <a:lvl1pPr algn="l">
              <a:defRPr sz="225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050" baseline="0">
                <a:solidFill>
                  <a:schemeClr val="bg1"/>
                </a:solidFill>
                <a:latin typeface="+mn-lt"/>
              </a:defRPr>
            </a:lvl1pPr>
            <a:lvl2pPr marL="0" indent="0">
              <a:buFontTx/>
              <a:buNone/>
              <a:defRPr sz="1050" baseline="0">
                <a:latin typeface="Segoe Pro Light"/>
              </a:defRPr>
            </a:lvl2pPr>
            <a:lvl3pPr marL="0" indent="0">
              <a:buFontTx/>
              <a:buNone/>
              <a:defRPr sz="1050" baseline="0">
                <a:latin typeface="Segoe Pro Light"/>
              </a:defRPr>
            </a:lvl3pPr>
            <a:lvl4pPr marL="0" indent="0">
              <a:buFontTx/>
              <a:buNone/>
              <a:defRPr sz="1050" baseline="0">
                <a:latin typeface="Segoe Pro Light"/>
              </a:defRPr>
            </a:lvl4pPr>
            <a:lvl5pPr marL="0" indent="0">
              <a:buFontTx/>
              <a:buNone/>
              <a:defRPr sz="105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3157"/>
            <a:ext cx="1520068" cy="560880"/>
          </a:xfrm>
          <a:prstGeom prst="rect">
            <a:avLst/>
          </a:prstGeom>
        </p:spPr>
      </p:pic>
    </p:spTree>
    <p:extLst>
      <p:ext uri="{BB962C8B-B14F-4D97-AF65-F5344CB8AC3E}">
        <p14:creationId xmlns:p14="http://schemas.microsoft.com/office/powerpoint/2010/main" val="11019767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9"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rgbClr val="0072C6"/>
          </a:solidFill>
        </p:spPr>
        <p:txBody>
          <a:bodyPr vert="horz" lIns="182880" tIns="137160">
            <a:normAutofit/>
          </a:bodyPr>
          <a:lstStyle>
            <a:lvl1pPr algn="l">
              <a:defRPr sz="225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050" baseline="0">
                <a:solidFill>
                  <a:schemeClr val="bg1"/>
                </a:solidFill>
                <a:latin typeface="+mn-lt"/>
              </a:defRPr>
            </a:lvl1pPr>
            <a:lvl2pPr marL="0" indent="0">
              <a:buFontTx/>
              <a:buNone/>
              <a:defRPr sz="1050" baseline="0">
                <a:latin typeface="Segoe Pro Light"/>
              </a:defRPr>
            </a:lvl2pPr>
            <a:lvl3pPr marL="0" indent="0">
              <a:buFontTx/>
              <a:buNone/>
              <a:defRPr sz="1050" baseline="0">
                <a:latin typeface="Segoe Pro Light"/>
              </a:defRPr>
            </a:lvl3pPr>
            <a:lvl4pPr marL="0" indent="0">
              <a:buFontTx/>
              <a:buNone/>
              <a:defRPr sz="1050" baseline="0">
                <a:latin typeface="Segoe Pro Light"/>
              </a:defRPr>
            </a:lvl4pPr>
            <a:lvl5pPr marL="0" indent="0">
              <a:buFontTx/>
              <a:buNone/>
              <a:defRPr sz="105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9042400" y="6356354"/>
            <a:ext cx="2844800" cy="365125"/>
          </a:xfrm>
          <a:prstGeom prst="rect">
            <a:avLst/>
          </a:prstGeom>
        </p:spPr>
        <p:txBody>
          <a:bodyPr vert="horz" lIns="91440" tIns="45720" rIns="91440" bIns="45720" rtlCol="0" anchor="b"/>
          <a:lstStyle>
            <a:lvl1pPr algn="r">
              <a:defRPr sz="6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8574605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15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p:nvPr>
        </p:nvSpPr>
        <p:spPr>
          <a:xfrm>
            <a:off x="3657600" y="1219200"/>
            <a:ext cx="8229600" cy="5054600"/>
          </a:xfrm>
          <a:prstGeom prst="rect">
            <a:avLst/>
          </a:prstGeom>
        </p:spPr>
        <p:txBody>
          <a:bodyPr vert="horz" lIns="182880" tIns="137160">
            <a:normAutofit/>
          </a:bodyPr>
          <a:lstStyle>
            <a:lvl1pPr marL="214313" indent="-214313">
              <a:spcBef>
                <a:spcPts val="225"/>
              </a:spcBef>
              <a:buFont typeface="Arial" pitchFamily="34" charset="0"/>
              <a:buChar char="•"/>
              <a:defRPr sz="1050" baseline="0">
                <a:solidFill>
                  <a:schemeClr val="tx1"/>
                </a:solidFill>
                <a:latin typeface="+mn-lt"/>
              </a:defRPr>
            </a:lvl1pPr>
            <a:lvl2pPr marL="407194" indent="-208360">
              <a:buFont typeface="Courier New" panose="02070309020205020404" pitchFamily="49" charset="0"/>
              <a:buChar char="o"/>
              <a:defRPr/>
            </a:lvl2pPr>
            <a:lvl3pPr marL="606029" indent="-198835">
              <a:buFont typeface="Wingdings" panose="05000000000000000000" pitchFamily="2" charset="2"/>
              <a:buChar char="§"/>
              <a:defRPr/>
            </a:lvl3pPr>
            <a:lvl5pPr marL="1004888" indent="-200025">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061458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15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2"/>
          </p:nvPr>
        </p:nvSpPr>
        <p:spPr>
          <a:xfrm>
            <a:off x="9341" y="3657600"/>
            <a:ext cx="3657600" cy="2438400"/>
          </a:xfrm>
          <a:solidFill>
            <a:srgbClr val="00D8D6"/>
          </a:solidFill>
        </p:spPr>
        <p:txBody>
          <a:bodyPr/>
          <a:lstStyle>
            <a:lvl1pPr marL="0" indent="0">
              <a:buNone/>
              <a:defRPr>
                <a:solidFill>
                  <a:schemeClr val="bg1"/>
                </a:solidFill>
              </a:defRPr>
            </a:lvl1pPr>
            <a:lvl2pPr marL="170260" indent="-90488">
              <a:tabLst>
                <a:tab pos="170260" algn="l"/>
              </a:tabLst>
              <a:defRPr>
                <a:solidFill>
                  <a:schemeClr val="bg1"/>
                </a:solidFill>
              </a:defRPr>
            </a:lvl2pPr>
            <a:lvl3pPr marL="345281" indent="-113110">
              <a:defRPr>
                <a:solidFill>
                  <a:schemeClr val="bg1"/>
                </a:solidFill>
              </a:defRPr>
            </a:lvl3pPr>
            <a:lvl4pPr marL="515541" indent="-113110">
              <a:defRPr>
                <a:solidFill>
                  <a:schemeClr val="bg1"/>
                </a:solidFill>
              </a:defRPr>
            </a:lvl4pPr>
            <a:lvl5pPr marL="685800" indent="-115491">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8618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15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5139987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80" tIns="137160">
            <a:normAutofit/>
          </a:bodyPr>
          <a:lstStyle>
            <a:lvl1pPr marL="0" indent="0">
              <a:spcBef>
                <a:spcPts val="225"/>
              </a:spcBef>
              <a:buFontTx/>
              <a:buNone/>
              <a:defRPr sz="105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42824908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15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050">
                <a:solidFill>
                  <a:schemeClr val="bg1"/>
                </a:solidFill>
              </a:defRPr>
            </a:lvl1pPr>
            <a:lvl2pPr>
              <a:lnSpc>
                <a:spcPct val="120000"/>
              </a:lnSpc>
              <a:defRPr sz="1050">
                <a:solidFill>
                  <a:schemeClr val="bg1"/>
                </a:solidFill>
              </a:defRPr>
            </a:lvl2pPr>
            <a:lvl3pPr>
              <a:lnSpc>
                <a:spcPct val="120000"/>
              </a:lnSpc>
              <a:defRPr sz="1050">
                <a:solidFill>
                  <a:schemeClr val="bg1"/>
                </a:solidFill>
              </a:defRPr>
            </a:lvl3pPr>
            <a:lvl4pPr>
              <a:lnSpc>
                <a:spcPct val="120000"/>
              </a:lnSpc>
              <a:defRPr sz="1050">
                <a:solidFill>
                  <a:schemeClr val="bg1"/>
                </a:solidFill>
              </a:defRPr>
            </a:lvl4pPr>
            <a:lvl5pPr>
              <a:lnSpc>
                <a:spcPct val="120000"/>
              </a:lnSpc>
              <a:defRPr sz="105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7325032" y="1219200"/>
            <a:ext cx="4876800" cy="4876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350">
              <a:solidFill>
                <a:srgbClr val="FFFFFF"/>
              </a:solidFill>
            </a:endParaRPr>
          </a:p>
        </p:txBody>
      </p:sp>
    </p:spTree>
    <p:extLst>
      <p:ext uri="{BB962C8B-B14F-4D97-AF65-F5344CB8AC3E}">
        <p14:creationId xmlns:p14="http://schemas.microsoft.com/office/powerpoint/2010/main" val="1487461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15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050">
                <a:solidFill>
                  <a:schemeClr val="bg1"/>
                </a:solidFill>
              </a:defRPr>
            </a:lvl1pPr>
            <a:lvl2pPr>
              <a:lnSpc>
                <a:spcPct val="120000"/>
              </a:lnSpc>
              <a:defRPr sz="1050">
                <a:solidFill>
                  <a:schemeClr val="bg1"/>
                </a:solidFill>
              </a:defRPr>
            </a:lvl2pPr>
            <a:lvl3pPr>
              <a:lnSpc>
                <a:spcPct val="120000"/>
              </a:lnSpc>
              <a:defRPr sz="1050">
                <a:solidFill>
                  <a:schemeClr val="bg1"/>
                </a:solidFill>
              </a:defRPr>
            </a:lvl3pPr>
            <a:lvl4pPr>
              <a:lnSpc>
                <a:spcPct val="120000"/>
              </a:lnSpc>
              <a:defRPr sz="1050">
                <a:solidFill>
                  <a:schemeClr val="bg1"/>
                </a:solidFill>
              </a:defRPr>
            </a:lvl4pPr>
            <a:lvl5pPr>
              <a:lnSpc>
                <a:spcPct val="120000"/>
              </a:lnSpc>
              <a:defRPr sz="105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5200" y="1219200"/>
            <a:ext cx="4876800" cy="4875781"/>
          </a:xfrm>
          <a:solidFill>
            <a:schemeClr val="tx1"/>
          </a:solidFill>
        </p:spPr>
        <p:txBody>
          <a:bodyPr>
            <a:noAutofit/>
          </a:bodyPr>
          <a:lstStyle>
            <a:lvl1pPr>
              <a:lnSpc>
                <a:spcPct val="120000"/>
              </a:lnSpc>
              <a:defRPr sz="1050">
                <a:solidFill>
                  <a:srgbClr val="000000"/>
                </a:solidFill>
              </a:defRPr>
            </a:lvl1pPr>
            <a:lvl2pPr>
              <a:lnSpc>
                <a:spcPct val="120000"/>
              </a:lnSpc>
              <a:defRPr sz="1050">
                <a:solidFill>
                  <a:srgbClr val="000000"/>
                </a:solidFill>
              </a:defRPr>
            </a:lvl2pPr>
            <a:lvl3pPr>
              <a:lnSpc>
                <a:spcPct val="120000"/>
              </a:lnSpc>
              <a:defRPr sz="1050">
                <a:solidFill>
                  <a:srgbClr val="000000"/>
                </a:solidFill>
              </a:defRPr>
            </a:lvl3pPr>
            <a:lvl4pPr>
              <a:lnSpc>
                <a:spcPct val="120000"/>
              </a:lnSpc>
              <a:defRPr sz="1050">
                <a:solidFill>
                  <a:srgbClr val="000000"/>
                </a:solidFill>
              </a:defRPr>
            </a:lvl4pPr>
            <a:lvl5pPr>
              <a:lnSpc>
                <a:spcPct val="120000"/>
              </a:lnSpc>
              <a:defRPr sz="105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2107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rgbClr val="0072C6">
              <a:alpha val="90000"/>
            </a:srgbClr>
          </a:solidFill>
        </p:spPr>
        <p:txBody>
          <a:bodyPr>
            <a:normAutofit/>
          </a:bodyPr>
          <a:lstStyle>
            <a:lvl1pPr>
              <a:lnSpc>
                <a:spcPct val="100000"/>
              </a:lnSpc>
              <a:defRPr sz="225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2041160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40" tIns="45720">
            <a:normAutofit/>
          </a:bodyPr>
          <a:lstStyle>
            <a:lvl1pPr marL="342900" indent="-342900">
              <a:spcBef>
                <a:spcPts val="450"/>
              </a:spcBef>
              <a:buFont typeface="+mj-lt"/>
              <a:buAutoNum type="arabicPeriod"/>
              <a:tabLst>
                <a:tab pos="472679" algn="l"/>
              </a:tabLst>
              <a:defRPr sz="1500" baseline="0">
                <a:solidFill>
                  <a:schemeClr val="tx1"/>
                </a:solidFill>
                <a:latin typeface="+mn-lt"/>
                <a:cs typeface="Segoe UI Light"/>
              </a:defRPr>
            </a:lvl1pPr>
            <a:lvl2pPr marL="0" indent="0">
              <a:spcBef>
                <a:spcPts val="450"/>
              </a:spcBef>
              <a:buFontTx/>
              <a:buNone/>
              <a:defRPr sz="2250">
                <a:latin typeface="Segoe Pro Light"/>
                <a:cs typeface="Segoe Pro Light"/>
              </a:defRPr>
            </a:lvl2pPr>
            <a:lvl3pPr marL="0" indent="0">
              <a:spcBef>
                <a:spcPts val="450"/>
              </a:spcBef>
              <a:buFontTx/>
              <a:buNone/>
              <a:defRPr sz="2250">
                <a:latin typeface="Segoe Pro Light"/>
                <a:cs typeface="Segoe Pro Light"/>
              </a:defRPr>
            </a:lvl3pPr>
            <a:lvl4pPr marL="0" indent="0">
              <a:spcBef>
                <a:spcPts val="450"/>
              </a:spcBef>
              <a:buFontTx/>
              <a:buNone/>
              <a:defRPr sz="2250">
                <a:latin typeface="Segoe Pro Light"/>
                <a:cs typeface="Segoe Pro Light"/>
              </a:defRPr>
            </a:lvl4pPr>
            <a:lvl5pPr marL="0" indent="0">
              <a:spcBef>
                <a:spcPts val="450"/>
              </a:spcBef>
              <a:buFontTx/>
              <a:buNone/>
              <a:defRPr sz="225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1219200"/>
            <a:ext cx="2438400" cy="4851400"/>
          </a:xfrm>
          <a:prstGeom prst="rect">
            <a:avLst/>
          </a:prstGeom>
          <a:noFill/>
        </p:spPr>
        <p:txBody>
          <a:bodyPr vert="horz"/>
          <a:lstStyle>
            <a:lvl1pPr marL="0" indent="0">
              <a:spcBef>
                <a:spcPts val="450"/>
              </a:spcBef>
              <a:buFontTx/>
              <a:buNone/>
              <a:defRPr sz="105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4"/>
            <a:ext cx="2844800" cy="365125"/>
          </a:xfrm>
          <a:prstGeom prst="rect">
            <a:avLst/>
          </a:prstGeom>
        </p:spPr>
        <p:txBody>
          <a:bodyPr vert="horz" lIns="91440" tIns="45720" rIns="91440" bIns="45720" rtlCol="0" anchor="b"/>
          <a:lstStyle>
            <a:lvl1pPr algn="r">
              <a:defRPr sz="600" kern="800">
                <a:solidFill>
                  <a:schemeClr val="tx1"/>
                </a:solidFill>
                <a:latin typeface="+mn-lt"/>
                <a:cs typeface="Segoe UI Ligh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2032450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6" name="TextBox 5"/>
          <p:cNvSpPr txBox="1"/>
          <p:nvPr/>
        </p:nvSpPr>
        <p:spPr>
          <a:xfrm>
            <a:off x="132546" y="5874210"/>
            <a:ext cx="11754657" cy="400110"/>
          </a:xfrm>
          <a:prstGeom prst="rect">
            <a:avLst/>
          </a:prstGeom>
          <a:noFill/>
        </p:spPr>
        <p:txBody>
          <a:bodyPr wrap="square" rtlCol="0">
            <a:spAutoFit/>
          </a:bodyPr>
          <a:lstStyle/>
          <a:p>
            <a:pPr defTabSz="342900">
              <a:lnSpc>
                <a:spcPts val="795"/>
              </a:lnSpc>
            </a:pPr>
            <a:r>
              <a:rPr lang="en-US" sz="600" dirty="0" smtClean="0">
                <a:solidFill>
                  <a:srgbClr val="FFFFFF"/>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600" dirty="0">
              <a:solidFill>
                <a:srgbClr val="FFFFFF"/>
              </a:solidFill>
            </a:endParaRPr>
          </a:p>
        </p:txBody>
      </p:sp>
      <p:sp>
        <p:nvSpPr>
          <p:cNvPr id="9" name="Text Placeholder 9"/>
          <p:cNvSpPr>
            <a:spLocks noGrp="1"/>
          </p:cNvSpPr>
          <p:nvPr>
            <p:ph type="body" sz="quarter" idx="12" hasCustomPrompt="1"/>
          </p:nvPr>
        </p:nvSpPr>
        <p:spPr>
          <a:xfrm>
            <a:off x="7315200" y="1219200"/>
            <a:ext cx="4876800" cy="2438400"/>
          </a:xfrm>
          <a:solidFill>
            <a:srgbClr val="0072C6">
              <a:alpha val="90000"/>
            </a:srgbClr>
          </a:solidFill>
        </p:spPr>
        <p:txBody>
          <a:bodyPr>
            <a:noAutofit/>
          </a:bodyPr>
          <a:lstStyle>
            <a:lvl1pPr marL="0" indent="0">
              <a:lnSpc>
                <a:spcPct val="110000"/>
              </a:lnSpc>
              <a:buNone/>
              <a:defRPr sz="1050">
                <a:solidFill>
                  <a:srgbClr val="FFFFFF"/>
                </a:solidFill>
                <a:latin typeface="+mn-lt"/>
                <a:cs typeface="Segoe UI Semibold"/>
              </a:defRPr>
            </a:lvl1pPr>
            <a:lvl2pPr marL="198834" indent="0">
              <a:lnSpc>
                <a:spcPct val="110000"/>
              </a:lnSpc>
              <a:buNone/>
              <a:defRPr sz="1050">
                <a:solidFill>
                  <a:srgbClr val="FFFFFF"/>
                </a:solidFill>
                <a:latin typeface="+mn-lt"/>
                <a:cs typeface="Segoe UI Semibold"/>
              </a:defRPr>
            </a:lvl2pPr>
            <a:lvl3pPr marL="407194" indent="0">
              <a:lnSpc>
                <a:spcPct val="110000"/>
              </a:lnSpc>
              <a:buNone/>
              <a:defRPr sz="1050">
                <a:solidFill>
                  <a:srgbClr val="FFFFFF"/>
                </a:solidFill>
                <a:latin typeface="+mn-lt"/>
                <a:cs typeface="Segoe UI Semibold"/>
              </a:defRPr>
            </a:lvl3pPr>
            <a:lvl4pPr marL="606028" indent="0">
              <a:lnSpc>
                <a:spcPct val="110000"/>
              </a:lnSpc>
              <a:buNone/>
              <a:defRPr sz="1050">
                <a:solidFill>
                  <a:srgbClr val="FFFFFF"/>
                </a:solidFill>
                <a:latin typeface="+mn-lt"/>
                <a:cs typeface="Segoe UI Semibold"/>
              </a:defRPr>
            </a:lvl4pPr>
            <a:lvl5pPr marL="804863" indent="0">
              <a:lnSpc>
                <a:spcPct val="110000"/>
              </a:lnSpc>
              <a:buNone/>
              <a:defRPr sz="105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27" y="133859"/>
            <a:ext cx="1537039" cy="575197"/>
          </a:xfrm>
          <a:prstGeom prst="rect">
            <a:avLst/>
          </a:prstGeom>
        </p:spPr>
      </p:pic>
    </p:spTree>
    <p:extLst>
      <p:ext uri="{BB962C8B-B14F-4D97-AF65-F5344CB8AC3E}">
        <p14:creationId xmlns:p14="http://schemas.microsoft.com/office/powerpoint/2010/main" val="17939671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0" y="3307"/>
            <a:ext cx="1524000" cy="559816"/>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7315200" y="1219200"/>
            <a:ext cx="4876800" cy="2438400"/>
          </a:xfrm>
          <a:solidFill>
            <a:srgbClr val="0072C6"/>
          </a:solidFill>
        </p:spPr>
        <p:txBody>
          <a:bodyPr>
            <a:noAutofit/>
          </a:bodyPr>
          <a:lstStyle>
            <a:lvl1pPr>
              <a:lnSpc>
                <a:spcPct val="110000"/>
              </a:lnSpc>
              <a:defRPr sz="1050">
                <a:solidFill>
                  <a:srgbClr val="FFFFFF"/>
                </a:solidFill>
                <a:latin typeface="+mn-lt"/>
                <a:cs typeface="Segoe UI Semibold"/>
              </a:defRPr>
            </a:lvl1pPr>
            <a:lvl2pPr>
              <a:lnSpc>
                <a:spcPct val="110000"/>
              </a:lnSpc>
              <a:defRPr sz="1050">
                <a:solidFill>
                  <a:srgbClr val="FFFFFF"/>
                </a:solidFill>
                <a:latin typeface="+mn-lt"/>
                <a:cs typeface="Segoe UI Semibold"/>
              </a:defRPr>
            </a:lvl2pPr>
            <a:lvl3pPr>
              <a:lnSpc>
                <a:spcPct val="110000"/>
              </a:lnSpc>
              <a:defRPr sz="1050">
                <a:solidFill>
                  <a:srgbClr val="FFFFFF"/>
                </a:solidFill>
                <a:latin typeface="+mn-lt"/>
                <a:cs typeface="Segoe UI Semibold"/>
              </a:defRPr>
            </a:lvl3pPr>
            <a:lvl4pPr>
              <a:lnSpc>
                <a:spcPct val="110000"/>
              </a:lnSpc>
              <a:defRPr sz="1050">
                <a:solidFill>
                  <a:srgbClr val="FFFFFF"/>
                </a:solidFill>
                <a:latin typeface="+mn-lt"/>
                <a:cs typeface="Segoe UI Semibold"/>
              </a:defRPr>
            </a:lvl4pPr>
            <a:lvl5pPr>
              <a:lnSpc>
                <a:spcPct val="110000"/>
              </a:lnSpc>
              <a:defRPr sz="105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132546" y="5874210"/>
            <a:ext cx="11754657" cy="400110"/>
          </a:xfrm>
          <a:prstGeom prst="rect">
            <a:avLst/>
          </a:prstGeom>
          <a:noFill/>
        </p:spPr>
        <p:txBody>
          <a:bodyPr wrap="square" rtlCol="0">
            <a:spAutoFit/>
          </a:bodyPr>
          <a:lstStyle/>
          <a:p>
            <a:pPr defTabSz="342900">
              <a:lnSpc>
                <a:spcPts val="795"/>
              </a:lnSpc>
            </a:pPr>
            <a:r>
              <a:rPr lang="en-US" sz="600"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600" dirty="0">
              <a:solidFill>
                <a:srgbClr val="FFFFFF"/>
              </a:solidFill>
            </a:endParaRPr>
          </a:p>
        </p:txBody>
      </p:sp>
    </p:spTree>
    <p:extLst>
      <p:ext uri="{BB962C8B-B14F-4D97-AF65-F5344CB8AC3E}">
        <p14:creationId xmlns:p14="http://schemas.microsoft.com/office/powerpoint/2010/main" val="932549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799"/>
            <a:ext cx="12192001" cy="6858000"/>
          </a:xfrm>
          <a:prstGeom prst="rect">
            <a:avLst/>
          </a:prstGeom>
        </p:spPr>
      </p:pic>
      <p:sp>
        <p:nvSpPr>
          <p:cNvPr id="11" name="Rectangle 10"/>
          <p:cNvSpPr/>
          <p:nvPr/>
        </p:nvSpPr>
        <p:spPr>
          <a:xfrm>
            <a:off x="0" y="-2799"/>
            <a:ext cx="9347200" cy="68580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3157"/>
            <a:ext cx="1520068" cy="560880"/>
          </a:xfrm>
          <a:prstGeom prst="rect">
            <a:avLst/>
          </a:prstGeom>
        </p:spPr>
      </p:pic>
    </p:spTree>
    <p:extLst>
      <p:ext uri="{BB962C8B-B14F-4D97-AF65-F5344CB8AC3E}">
        <p14:creationId xmlns:p14="http://schemas.microsoft.com/office/powerpoint/2010/main" val="240765427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7927753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p:nvPr>
        </p:nvSpPr>
        <p:spPr>
          <a:xfrm>
            <a:off x="3657600" y="1219200"/>
            <a:ext cx="8229600" cy="505460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75034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2"/>
          </p:nvPr>
        </p:nvSpPr>
        <p:spPr>
          <a:xfrm>
            <a:off x="9341" y="3657600"/>
            <a:ext cx="3657600" cy="24384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871666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9927943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351584429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7325032" y="1219200"/>
            <a:ext cx="4876800" cy="4876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12962483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5200" y="1219200"/>
            <a:ext cx="4876800" cy="4875781"/>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363542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809921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8" name="Text Placeholder 7"/>
          <p:cNvSpPr>
            <a:spLocks noGrp="1"/>
          </p:cNvSpPr>
          <p:nvPr>
            <p:ph type="body" sz="quarter" idx="13" hasCustomPrompt="1"/>
          </p:nvPr>
        </p:nvSpPr>
        <p:spPr>
          <a:xfrm>
            <a:off x="406400" y="1650993"/>
            <a:ext cx="11354229" cy="4768389"/>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609600" y="11716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
        <p:nvSpPr>
          <p:cNvPr id="15"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1219200"/>
            <a:ext cx="2438400" cy="485140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1354715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6" name="TextBox 5"/>
          <p:cNvSpPr txBox="1"/>
          <p:nvPr/>
        </p:nvSpPr>
        <p:spPr>
          <a:xfrm>
            <a:off x="132545" y="5874210"/>
            <a:ext cx="11754657" cy="515526"/>
          </a:xfrm>
          <a:prstGeom prst="rect">
            <a:avLst/>
          </a:prstGeom>
          <a:noFill/>
        </p:spPr>
        <p:txBody>
          <a:bodyPr wrap="square" rtlCol="0">
            <a:spAutoFit/>
          </a:bodyPr>
          <a:lstStyle/>
          <a:p>
            <a:pPr defTabSz="457200">
              <a:lnSpc>
                <a:spcPts val="1060"/>
              </a:lnSpc>
            </a:pPr>
            <a:r>
              <a:rPr lang="en-US" sz="800" dirty="0" smtClean="0">
                <a:solidFill>
                  <a:srgbClr val="FFFFFF"/>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
        <p:nvSpPr>
          <p:cNvPr id="9" name="Text Placeholder 9"/>
          <p:cNvSpPr>
            <a:spLocks noGrp="1"/>
          </p:cNvSpPr>
          <p:nvPr>
            <p:ph type="body" sz="quarter" idx="12" hasCustomPrompt="1"/>
          </p:nvPr>
        </p:nvSpPr>
        <p:spPr>
          <a:xfrm>
            <a:off x="7315200" y="1219200"/>
            <a:ext cx="4876800" cy="24384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26" y="133857"/>
            <a:ext cx="1537039" cy="575197"/>
          </a:xfrm>
          <a:prstGeom prst="rect">
            <a:avLst/>
          </a:prstGeom>
        </p:spPr>
      </p:pic>
    </p:spTree>
    <p:extLst>
      <p:ext uri="{BB962C8B-B14F-4D97-AF65-F5344CB8AC3E}">
        <p14:creationId xmlns:p14="http://schemas.microsoft.com/office/powerpoint/2010/main" val="412850362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0" y="3307"/>
            <a:ext cx="1524000" cy="559816"/>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7315200" y="1219200"/>
            <a:ext cx="4876800" cy="24384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132545" y="5874210"/>
            <a:ext cx="11754657" cy="515526"/>
          </a:xfrm>
          <a:prstGeom prst="rect">
            <a:avLst/>
          </a:prstGeom>
          <a:noFill/>
        </p:spPr>
        <p:txBody>
          <a:bodyPr wrap="square" rtlCol="0">
            <a:spAutoFit/>
          </a:bodyPr>
          <a:lstStyle/>
          <a:p>
            <a:pPr defTabSz="457200">
              <a:lnSpc>
                <a:spcPts val="1060"/>
              </a:lnSpc>
            </a:pPr>
            <a:r>
              <a:rPr lang="en-US" sz="800"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Tree>
    <p:extLst>
      <p:ext uri="{BB962C8B-B14F-4D97-AF65-F5344CB8AC3E}">
        <p14:creationId xmlns:p14="http://schemas.microsoft.com/office/powerpoint/2010/main" val="33278461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9200" cy="914400"/>
          </a:xfrm>
        </p:spPr>
        <p:txBody>
          <a:bodyPr anchor="b" anchorCtr="0">
            <a:no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8" name="Text Placeholder 9"/>
          <p:cNvSpPr>
            <a:spLocks noGrp="1"/>
          </p:cNvSpPr>
          <p:nvPr>
            <p:ph type="body" sz="quarter" idx="14"/>
          </p:nvPr>
        </p:nvSpPr>
        <p:spPr>
          <a:xfrm>
            <a:off x="609600" y="1135286"/>
            <a:ext cx="11176000" cy="506767"/>
          </a:xfrm>
        </p:spPr>
        <p:txBody>
          <a:bodyPr>
            <a:noAutofit/>
          </a:bodyPr>
          <a:lstStyle>
            <a:lvl1pPr>
              <a:buFont typeface="Arial" pitchFamily="34" charset="0"/>
              <a:buNone/>
              <a:defRPr sz="2600">
                <a:solidFill>
                  <a:schemeClr val="bg2"/>
                </a:solidFill>
                <a:latin typeface="+mj-lt"/>
              </a:defRPr>
            </a:lvl1pPr>
          </a:lstStyle>
          <a:p>
            <a:pPr lvl="0"/>
            <a:r>
              <a:rPr lang="en-US" dirty="0" smtClean="0"/>
              <a:t>Click to edit Master text styles</a:t>
            </a:r>
          </a:p>
        </p:txBody>
      </p:sp>
      <p:sp>
        <p:nvSpPr>
          <p:cNvPr id="2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
        <p:nvSpPr>
          <p:cNvPr id="1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155450"/>
            <a:ext cx="4267200" cy="717551"/>
          </a:xfrm>
        </p:spPr>
        <p:txBody>
          <a:bodyPr anchor="b" anchorCtr="0">
            <a:noAutofit/>
          </a:bodyPr>
          <a:lstStyle>
            <a:lvl1pPr algn="l">
              <a:defRPr sz="1800" b="0">
                <a:solidFill>
                  <a:schemeClr val="tx2"/>
                </a:solidFill>
              </a:defRPr>
            </a:lvl1pPr>
          </a:lstStyle>
          <a:p>
            <a:r>
              <a:rPr lang="en-US" dirty="0" smtClean="0"/>
              <a:t>Click to edit Master title style</a:t>
            </a:r>
            <a:endParaRPr lang="en-US" dirty="0"/>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4767072" y="155448"/>
            <a:ext cx="6815328" cy="6126480"/>
          </a:xfrm>
        </p:spPr>
        <p:txBody>
          <a:bodyPr>
            <a:noAutofit/>
          </a:bodyPr>
          <a:lstStyle>
            <a:lvl1pPr>
              <a:buFont typeface="Arial" pitchFamily="34" charset="0"/>
              <a:buNone/>
              <a:defRPr sz="1600"/>
            </a:lvl1pPr>
          </a:lstStyle>
          <a:p>
            <a:r>
              <a:rPr lang="en-US" dirty="0" smtClean="0"/>
              <a:t>Click icon to add picture</a:t>
            </a:r>
            <a:endParaRPr lang="en-US" dirty="0"/>
          </a:p>
        </p:txBody>
      </p:sp>
      <p:sp>
        <p:nvSpPr>
          <p:cNvPr id="14" name="Subtitle 2"/>
          <p:cNvSpPr>
            <a:spLocks noGrp="1"/>
          </p:cNvSpPr>
          <p:nvPr>
            <p:ph type="subTitle" idx="1" hasCustomPrompt="1"/>
          </p:nvPr>
        </p:nvSpPr>
        <p:spPr>
          <a:xfrm>
            <a:off x="406400" y="979967"/>
            <a:ext cx="42672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Placeholder 4" descr="MSFT_logo_rgb_C-Wht.pdf"/>
          <p:cNvPicPr>
            <a:picLocks noChangeAspect="1"/>
          </p:cNvPicPr>
          <p:nvPr userDrawn="1"/>
        </p:nvPicPr>
        <p:blipFill>
          <a:blip r:embed="rId5"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609600" y="4953001"/>
            <a:ext cx="11074400" cy="566739"/>
          </a:xfrm>
        </p:spPr>
        <p:txBody>
          <a:bodyPr anchor="b">
            <a:normAutofit/>
          </a:bodyPr>
          <a:lstStyle>
            <a:lvl1pPr algn="l">
              <a:defRPr sz="1600" b="0">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304800" y="155448"/>
            <a:ext cx="115824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5529467"/>
            <a:ext cx="10871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3"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228600"/>
            <a:ext cx="11379200" cy="609600"/>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06400" y="884238"/>
            <a:ext cx="11277600" cy="54403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3535680" y="6472557"/>
            <a:ext cx="4876800" cy="365125"/>
          </a:xfrm>
          <a:prstGeom prst="rect">
            <a:avLst/>
          </a:prstGeom>
        </p:spPr>
        <p:txBody>
          <a:bodyPr anchor="ctr" anchorCtr="0"/>
          <a:lstStyle>
            <a:lvl1pPr algn="ctr">
              <a:defRPr sz="900">
                <a:solidFill>
                  <a:schemeClr val="tx1"/>
                </a:solidFill>
                <a:latin typeface="+mj-lt"/>
              </a:defRPr>
            </a:lvl1pPr>
          </a:lstStyle>
          <a:p>
            <a:r>
              <a:rPr lang="en-US" dirty="0" smtClean="0"/>
              <a:t>Microsoft Confidential</a:t>
            </a:r>
            <a:endParaRPr lang="en-US" dirty="0"/>
          </a:p>
        </p:txBody>
      </p:sp>
      <p:sp>
        <p:nvSpPr>
          <p:cNvPr id="17" name="Slide Number Placeholder 5"/>
          <p:cNvSpPr>
            <a:spLocks noGrp="1"/>
          </p:cNvSpPr>
          <p:nvPr>
            <p:ph type="sldNum" sz="quarter" idx="4"/>
          </p:nvPr>
        </p:nvSpPr>
        <p:spPr>
          <a:xfrm>
            <a:off x="0" y="6474431"/>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4"/>
            <a:ext cx="10972800" cy="4525963"/>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042400" y="6356354"/>
            <a:ext cx="2844800" cy="365125"/>
          </a:xfrm>
          <a:prstGeom prst="rect">
            <a:avLst/>
          </a:prstGeom>
        </p:spPr>
        <p:txBody>
          <a:bodyPr vert="horz" lIns="91440" tIns="45720" rIns="91440" bIns="45720" rtlCol="0" anchor="b"/>
          <a:lstStyle>
            <a:lvl1pPr algn="r">
              <a:defRPr sz="600" kern="800">
                <a:solidFill>
                  <a:schemeClr val="tx1"/>
                </a:solidFill>
                <a:latin typeface="+mn-lt"/>
                <a:cs typeface="Segoe UI Light"/>
              </a:defRPr>
            </a:lvl1pPr>
          </a:lstStyle>
          <a:p>
            <a:pPr defTabSz="342900"/>
            <a:fld id="{74A398B2-5A34-1A4A-811E-F4027282568C}" type="slidenum">
              <a:rPr lang="en-US" smtClean="0">
                <a:solidFill>
                  <a:srgbClr val="FFFFFF"/>
                </a:solidFill>
              </a:rPr>
              <a:pPr defTabSz="342900"/>
              <a:t>‹#›</a:t>
            </a:fld>
            <a:endParaRPr lang="en-US">
              <a:solidFill>
                <a:srgbClr val="FFFFFF"/>
              </a:solidFill>
            </a:endParaRPr>
          </a:p>
        </p:txBody>
      </p:sp>
    </p:spTree>
    <p:extLst>
      <p:ext uri="{BB962C8B-B14F-4D97-AF65-F5344CB8AC3E}">
        <p14:creationId xmlns:p14="http://schemas.microsoft.com/office/powerpoint/2010/main" val="583122187"/>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iming>
    <p:tnLst>
      <p:par>
        <p:cTn id="1" dur="indefinite" restart="never" nodeType="tmRoot"/>
      </p:par>
    </p:tnLst>
  </p:timing>
  <p:hf hdr="0" ftr="0" dt="0"/>
  <p:txStyles>
    <p:titleStyle>
      <a:lvl1pPr eaLnBrk="1" hangingPunct="1">
        <a:defRPr sz="1500" kern="800">
          <a:solidFill>
            <a:schemeClr val="tx1"/>
          </a:solidFill>
          <a:latin typeface="+mn-lt"/>
          <a:cs typeface="Segoe UI Light"/>
        </a:defRPr>
      </a:lvl1pPr>
    </p:titleStyle>
    <p:bodyStyle>
      <a:lvl1pPr marL="214313" indent="-214313" eaLnBrk="1" hangingPunct="1">
        <a:lnSpc>
          <a:spcPct val="120000"/>
        </a:lnSpc>
        <a:buFont typeface="Arial" pitchFamily="34" charset="0"/>
        <a:buChar char="•"/>
        <a:defRPr sz="1050" kern="800">
          <a:solidFill>
            <a:schemeClr val="tx1"/>
          </a:solidFill>
          <a:latin typeface="+mn-lt"/>
          <a:cs typeface="Segoe UI Light"/>
        </a:defRPr>
      </a:lvl1pPr>
      <a:lvl2pPr marL="407194" indent="-208360" eaLnBrk="1" hangingPunct="1">
        <a:lnSpc>
          <a:spcPct val="120000"/>
        </a:lnSpc>
        <a:buFont typeface="Arial" pitchFamily="34" charset="0"/>
        <a:buChar char="•"/>
        <a:defRPr sz="1050" kern="800">
          <a:solidFill>
            <a:schemeClr val="tx1"/>
          </a:solidFill>
          <a:latin typeface="+mn-lt"/>
          <a:cs typeface="Segoe UI Light"/>
        </a:defRPr>
      </a:lvl2pPr>
      <a:lvl3pPr marL="606029" indent="-198835" eaLnBrk="1" hangingPunct="1">
        <a:lnSpc>
          <a:spcPct val="120000"/>
        </a:lnSpc>
        <a:buFont typeface="Arial" pitchFamily="34" charset="0"/>
        <a:buChar char="•"/>
        <a:defRPr sz="1050" kern="800">
          <a:solidFill>
            <a:schemeClr val="tx1"/>
          </a:solidFill>
          <a:latin typeface="+mn-lt"/>
          <a:cs typeface="Segoe UI Light"/>
        </a:defRPr>
      </a:lvl3pPr>
      <a:lvl4pPr marL="804863" indent="-198835" eaLnBrk="1" hangingPunct="1">
        <a:lnSpc>
          <a:spcPct val="120000"/>
        </a:lnSpc>
        <a:buFont typeface="Arial" pitchFamily="34" charset="0"/>
        <a:buChar char="•"/>
        <a:defRPr sz="1050" kern="800">
          <a:solidFill>
            <a:schemeClr val="tx1"/>
          </a:solidFill>
          <a:latin typeface="+mn-lt"/>
          <a:cs typeface="Segoe UI Light"/>
        </a:defRPr>
      </a:lvl4pPr>
      <a:lvl5pPr marL="1004888" indent="-200025" eaLnBrk="1" hangingPunct="1">
        <a:lnSpc>
          <a:spcPct val="120000"/>
        </a:lnSpc>
        <a:buFont typeface="Arial" pitchFamily="34" charset="0"/>
        <a:buChar char="•"/>
        <a:defRPr sz="1050" kern="800">
          <a:solidFill>
            <a:schemeClr val="tx1"/>
          </a:solidFill>
          <a:latin typeface="+mn-lt"/>
          <a:cs typeface="Segoe UI Light"/>
        </a:defRPr>
      </a:lvl5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2"/>
            <a:ext cx="10972800" cy="4525963"/>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pPr defTabSz="457200"/>
            <a:fld id="{74A398B2-5A34-1A4A-811E-F4027282568C}" type="slidenum">
              <a:rPr lang="en-US" smtClean="0">
                <a:solidFill>
                  <a:srgbClr val="FFFFFF"/>
                </a:solidFill>
              </a:rPr>
              <a:pPr defTabSz="457200"/>
              <a:t>‹#›</a:t>
            </a:fld>
            <a:endParaRPr lang="en-US">
              <a:solidFill>
                <a:srgbClr val="FFFFFF"/>
              </a:solidFill>
            </a:endParaRPr>
          </a:p>
        </p:txBody>
      </p:sp>
    </p:spTree>
    <p:extLst>
      <p:ext uri="{BB962C8B-B14F-4D97-AF65-F5344CB8AC3E}">
        <p14:creationId xmlns:p14="http://schemas.microsoft.com/office/powerpoint/2010/main" val="995092686"/>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iming>
    <p:tnLst>
      <p:par>
        <p:cTn id="1" dur="indefinite" restart="never" nodeType="tmRoot"/>
      </p:par>
    </p:tnLst>
  </p:timing>
  <p:hf hdr="0" ftr="0" dt="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Microsoft Dynamics AX 2012 Administration Workshop</a:t>
            </a:r>
            <a:br>
              <a:rPr lang="en-US" dirty="0" smtClean="0"/>
            </a:br>
            <a:r>
              <a:rPr lang="en-US" sz="2000" dirty="0"/>
              <a:t/>
            </a:r>
            <a:br>
              <a:rPr lang="en-US" sz="2000" dirty="0"/>
            </a:br>
            <a:r>
              <a:rPr lang="en-US" sz="2000" dirty="0"/>
              <a:t>Chapter </a:t>
            </a:r>
            <a:r>
              <a:rPr lang="en-US" sz="2000" dirty="0" smtClean="0"/>
              <a:t>15: </a:t>
            </a:r>
            <a:r>
              <a:rPr lang="en-US" sz="2000" dirty="0"/>
              <a:t>Manage </a:t>
            </a:r>
            <a:r>
              <a:rPr lang="en-US" sz="2000" dirty="0" smtClean="0"/>
              <a:t>Email</a:t>
            </a:r>
            <a:endParaRPr lang="en-US" dirty="0"/>
          </a:p>
        </p:txBody>
      </p:sp>
      <p:sp>
        <p:nvSpPr>
          <p:cNvPr id="6" name="Text Placeholder 5"/>
          <p:cNvSpPr>
            <a:spLocks noGrp="1"/>
          </p:cNvSpPr>
          <p:nvPr>
            <p:ph type="body" sz="quarter" idx="16"/>
          </p:nvPr>
        </p:nvSpPr>
        <p:spPr/>
        <p:txBody>
          <a:bodyPr/>
          <a:lstStyle/>
          <a:p>
            <a:r>
              <a:rPr lang="en-US" dirty="0" smtClean="0"/>
              <a:t>Carlos Ochoa Esteve</a:t>
            </a:r>
            <a:endParaRPr lang="en-US" dirty="0"/>
          </a:p>
          <a:p>
            <a:r>
              <a:rPr lang="en-US" dirty="0" smtClean="0"/>
              <a:t>Microsoft Dynamics AX</a:t>
            </a:r>
          </a:p>
          <a:p>
            <a:r>
              <a:rPr lang="en-US" dirty="0" smtClean="0"/>
              <a:t>Premier Field Engineer</a:t>
            </a:r>
            <a:endParaRPr lang="en-US" dirty="0"/>
          </a:p>
        </p:txBody>
      </p:sp>
      <p:sp>
        <p:nvSpPr>
          <p:cNvPr id="4" name="Slide Number Placeholder 3"/>
          <p:cNvSpPr>
            <a:spLocks noGrp="1"/>
          </p:cNvSpPr>
          <p:nvPr>
            <p:ph type="sldNum" sz="quarter" idx="4294967295"/>
          </p:nvPr>
        </p:nvSpPr>
        <p:spPr>
          <a:xfrm>
            <a:off x="8534400" y="5624515"/>
            <a:ext cx="2133600" cy="274637"/>
          </a:xfrm>
        </p:spPr>
        <p:txBody>
          <a:bodyPr/>
          <a:lstStyle/>
          <a:p>
            <a:fld id="{74A398B2-5A34-1A4A-811E-F4027282568C}" type="slidenum">
              <a:rPr lang="en-US" smtClean="0">
                <a:solidFill>
                  <a:srgbClr val="FFFFFF"/>
                </a:solidFill>
              </a:rPr>
              <a:pPr/>
              <a:t>0</a:t>
            </a:fld>
            <a:endParaRPr lang="en-US">
              <a:solidFill>
                <a:srgbClr val="FFFFFF"/>
              </a:solidFill>
            </a:endParaRPr>
          </a:p>
        </p:txBody>
      </p:sp>
    </p:spTree>
    <p:extLst>
      <p:ext uri="{BB962C8B-B14F-4D97-AF65-F5344CB8AC3E}">
        <p14:creationId xmlns:p14="http://schemas.microsoft.com/office/powerpoint/2010/main" val="2746224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Email Retry Schedule</a:t>
            </a:r>
            <a:endParaRPr lang="en-US" sz="2000"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9</a:t>
            </a:fld>
            <a:endParaRPr lang="en-US" dirty="0"/>
          </a:p>
        </p:txBody>
      </p:sp>
      <p:sp>
        <p:nvSpPr>
          <p:cNvPr id="2" name="Content Placeholder 1"/>
          <p:cNvSpPr>
            <a:spLocks noGrp="1"/>
          </p:cNvSpPr>
          <p:nvPr>
            <p:ph sz="quarter" idx="13"/>
          </p:nvPr>
        </p:nvSpPr>
        <p:spPr/>
        <p:txBody>
          <a:bodyPr>
            <a:normAutofit/>
          </a:bodyPr>
          <a:lstStyle/>
          <a:p>
            <a:r>
              <a:rPr lang="en-US" sz="1400" dirty="0" smtClean="0"/>
              <a:t>Procedure: Set up a retry schedule</a:t>
            </a:r>
          </a:p>
        </p:txBody>
      </p:sp>
      <p:pic>
        <p:nvPicPr>
          <p:cNvPr id="6" name="Picture 5" descr="AX60_ENUS_IMP_09_014.png"/>
          <p:cNvPicPr/>
          <p:nvPr/>
        </p:nvPicPr>
        <p:blipFill>
          <a:blip r:embed="rId3"/>
          <a:stretch>
            <a:fillRect/>
          </a:stretch>
        </p:blipFill>
        <p:spPr>
          <a:xfrm>
            <a:off x="4079776" y="1916832"/>
            <a:ext cx="6708438" cy="3960440"/>
          </a:xfrm>
          <a:prstGeom prst="rect">
            <a:avLst/>
          </a:prstGeom>
        </p:spPr>
      </p:pic>
    </p:spTree>
    <p:extLst>
      <p:ext uri="{BB962C8B-B14F-4D97-AF65-F5344CB8AC3E}">
        <p14:creationId xmlns:p14="http://schemas.microsoft.com/office/powerpoint/2010/main" val="386997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Send an Email Broadcast</a:t>
            </a:r>
            <a:endParaRPr lang="en-US" sz="2000"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10</a:t>
            </a:fld>
            <a:endParaRPr lang="en-US" dirty="0"/>
          </a:p>
        </p:txBody>
      </p:sp>
      <p:sp>
        <p:nvSpPr>
          <p:cNvPr id="2" name="Content Placeholder 1"/>
          <p:cNvSpPr>
            <a:spLocks noGrp="1"/>
          </p:cNvSpPr>
          <p:nvPr>
            <p:ph sz="quarter" idx="13"/>
          </p:nvPr>
        </p:nvSpPr>
        <p:spPr/>
        <p:txBody>
          <a:bodyPr>
            <a:normAutofit/>
          </a:bodyPr>
          <a:lstStyle/>
          <a:p>
            <a:r>
              <a:rPr lang="en-US" sz="1400" dirty="0" smtClean="0"/>
              <a:t>Procedure</a:t>
            </a:r>
            <a:r>
              <a:rPr lang="en-US" sz="1400" dirty="0"/>
              <a:t>: Send an email </a:t>
            </a:r>
            <a:r>
              <a:rPr lang="en-US" sz="1400" dirty="0" smtClean="0"/>
              <a:t>broadcast</a:t>
            </a:r>
          </a:p>
          <a:p>
            <a:pPr lvl="1"/>
            <a:r>
              <a:rPr lang="en-US" sz="1400" b="1" dirty="0" smtClean="0">
                <a:solidFill>
                  <a:schemeClr val="tx1"/>
                </a:solidFill>
                <a:ea typeface="Segoe UI" pitchFamily="34" charset="0"/>
                <a:cs typeface="Segoe UI" pitchFamily="34" charset="0"/>
              </a:rPr>
              <a:t>System </a:t>
            </a:r>
            <a:r>
              <a:rPr lang="en-US" sz="1400" b="1" dirty="0">
                <a:solidFill>
                  <a:schemeClr val="tx1"/>
                </a:solidFill>
                <a:ea typeface="Segoe UI" pitchFamily="34" charset="0"/>
                <a:cs typeface="Segoe UI" pitchFamily="34" charset="0"/>
              </a:rPr>
              <a:t>administration &gt; Periodic &gt; E-mail processing &gt; E-mail </a:t>
            </a:r>
            <a:r>
              <a:rPr lang="en-US" sz="1400" b="1" dirty="0" smtClean="0">
                <a:solidFill>
                  <a:schemeClr val="tx1"/>
                </a:solidFill>
                <a:ea typeface="Segoe UI" pitchFamily="34" charset="0"/>
                <a:cs typeface="Segoe UI" pitchFamily="34" charset="0"/>
              </a:rPr>
              <a:t>broadcast</a:t>
            </a:r>
            <a:endParaRPr lang="en-US" sz="1400" dirty="0" smtClean="0"/>
          </a:p>
        </p:txBody>
      </p:sp>
    </p:spTree>
    <p:extLst>
      <p:ext uri="{BB962C8B-B14F-4D97-AF65-F5344CB8AC3E}">
        <p14:creationId xmlns:p14="http://schemas.microsoft.com/office/powerpoint/2010/main" val="1411291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2000" dirty="0" smtClean="0"/>
              <a:t>Chapter Review</a:t>
            </a:r>
            <a:endParaRPr lang="en-US" sz="2000"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
        <p:nvSpPr>
          <p:cNvPr id="10" name="Content Placeholder 9"/>
          <p:cNvSpPr>
            <a:spLocks noGrp="1"/>
          </p:cNvSpPr>
          <p:nvPr>
            <p:ph sz="quarter" idx="13"/>
          </p:nvPr>
        </p:nvSpPr>
        <p:spPr/>
        <p:txBody>
          <a:bodyPr>
            <a:normAutofit/>
          </a:bodyPr>
          <a:lstStyle/>
          <a:p>
            <a:pPr marL="341313" indent="-341313">
              <a:buFont typeface="+mj-lt"/>
              <a:buAutoNum type="arabicPeriod"/>
            </a:pPr>
            <a:r>
              <a:rPr lang="en-US" sz="1400" dirty="0" smtClean="0"/>
              <a:t>All </a:t>
            </a:r>
            <a:r>
              <a:rPr lang="en-US" sz="1400" dirty="0"/>
              <a:t>email messages processed by an email batch are logged in the email sending status </a:t>
            </a:r>
            <a:r>
              <a:rPr lang="en-US" sz="1400" dirty="0" smtClean="0"/>
              <a:t>form (choose the right answer).</a:t>
            </a:r>
          </a:p>
          <a:p>
            <a:pPr marL="400050" lvl="1" indent="0">
              <a:buNone/>
            </a:pPr>
            <a:r>
              <a:rPr lang="en-US" sz="1400" dirty="0" smtClean="0"/>
              <a:t>( </a:t>
            </a:r>
            <a:r>
              <a:rPr lang="en-US" sz="1400" dirty="0"/>
              <a:t>) When email messages are sent, they have the status </a:t>
            </a:r>
            <a:r>
              <a:rPr lang="en-US" sz="1400" b="1" dirty="0"/>
              <a:t>Sent</a:t>
            </a:r>
            <a:r>
              <a:rPr lang="en-US" sz="1400" dirty="0" smtClean="0"/>
              <a:t>.</a:t>
            </a:r>
          </a:p>
          <a:p>
            <a:pPr marL="400050" lvl="1" indent="0">
              <a:buNone/>
            </a:pPr>
            <a:r>
              <a:rPr lang="en-US" sz="1400" dirty="0" smtClean="0"/>
              <a:t>( </a:t>
            </a:r>
            <a:r>
              <a:rPr lang="en-US" sz="1400" dirty="0"/>
              <a:t>) When email messages have failed to be sent, they have either the status </a:t>
            </a:r>
            <a:r>
              <a:rPr lang="en-US" sz="1400" b="1" dirty="0"/>
              <a:t>Waiting</a:t>
            </a:r>
            <a:r>
              <a:rPr lang="en-US" sz="1400" dirty="0"/>
              <a:t> or </a:t>
            </a:r>
            <a:r>
              <a:rPr lang="en-US" sz="1400" b="1" dirty="0"/>
              <a:t>Failed</a:t>
            </a:r>
            <a:r>
              <a:rPr lang="en-US" sz="1400" dirty="0"/>
              <a:t>. </a:t>
            </a:r>
            <a:endParaRPr lang="en-US" sz="1400" dirty="0" smtClean="0"/>
          </a:p>
          <a:p>
            <a:pPr marL="400050" lvl="1" indent="0">
              <a:buNone/>
            </a:pPr>
            <a:r>
              <a:rPr lang="en-US" sz="1400" dirty="0" smtClean="0"/>
              <a:t>( </a:t>
            </a:r>
            <a:r>
              <a:rPr lang="en-US" sz="1400" dirty="0"/>
              <a:t>) If an email message is </a:t>
            </a:r>
            <a:r>
              <a:rPr lang="en-US" sz="1400" b="1" dirty="0"/>
              <a:t>Waiting</a:t>
            </a:r>
            <a:r>
              <a:rPr lang="en-US" sz="1400" dirty="0"/>
              <a:t>, it is waiting for a retry</a:t>
            </a:r>
            <a:r>
              <a:rPr lang="en-US" sz="1400" dirty="0" smtClean="0"/>
              <a:t>.</a:t>
            </a:r>
          </a:p>
          <a:p>
            <a:pPr marL="400050" lvl="1" indent="0">
              <a:buNone/>
            </a:pPr>
            <a:r>
              <a:rPr lang="en-US" sz="1400" dirty="0" smtClean="0"/>
              <a:t>( </a:t>
            </a:r>
            <a:r>
              <a:rPr lang="en-US" sz="1400" dirty="0"/>
              <a:t>) All of the above</a:t>
            </a:r>
            <a:r>
              <a:rPr lang="en-US" sz="1400" dirty="0" smtClean="0"/>
              <a:t>.</a:t>
            </a:r>
          </a:p>
          <a:p>
            <a:pPr marL="0" indent="0">
              <a:buNone/>
            </a:pPr>
            <a:endParaRPr lang="en-US" sz="1400" dirty="0"/>
          </a:p>
          <a:p>
            <a:pPr marL="228600" indent="-228600">
              <a:buFont typeface="+mj-lt"/>
              <a:buAutoNum type="arabicPeriod" startAt="2"/>
            </a:pPr>
            <a:r>
              <a:rPr lang="en-US" sz="1400" dirty="0" smtClean="0"/>
              <a:t>  True </a:t>
            </a:r>
            <a:r>
              <a:rPr lang="en-US" sz="1400" dirty="0"/>
              <a:t>or False? To distribute the load of SMTP-based messages, you can set up the retry schedule on multiple Application Object </a:t>
            </a:r>
            <a:r>
              <a:rPr lang="en-US" sz="1400" dirty="0" smtClean="0"/>
              <a:t>Servers (AOSs).</a:t>
            </a:r>
            <a:endParaRPr lang="en-US" sz="1400" dirty="0"/>
          </a:p>
          <a:p>
            <a:pPr marL="276225" lvl="1" indent="0">
              <a:buNone/>
            </a:pPr>
            <a:r>
              <a:rPr lang="en-US" sz="1400" dirty="0"/>
              <a:t>( ) True</a:t>
            </a:r>
          </a:p>
          <a:p>
            <a:pPr marL="276225" lvl="1" indent="0">
              <a:buNone/>
            </a:pPr>
            <a:r>
              <a:rPr lang="en-US" sz="1400" dirty="0"/>
              <a:t>( ) False</a:t>
            </a:r>
          </a:p>
          <a:p>
            <a:pPr marL="0" indent="0">
              <a:buNone/>
            </a:pPr>
            <a:endParaRPr lang="en-US" sz="1400" dirty="0"/>
          </a:p>
        </p:txBody>
      </p:sp>
    </p:spTree>
    <p:extLst>
      <p:ext uri="{BB962C8B-B14F-4D97-AF65-F5344CB8AC3E}">
        <p14:creationId xmlns:p14="http://schemas.microsoft.com/office/powerpoint/2010/main" val="187967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2000" dirty="0" smtClean="0"/>
              <a:t>Chapter Review (Answers)</a:t>
            </a:r>
            <a:endParaRPr lang="en-US" sz="2000"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
        <p:nvSpPr>
          <p:cNvPr id="10" name="Content Placeholder 9"/>
          <p:cNvSpPr>
            <a:spLocks noGrp="1"/>
          </p:cNvSpPr>
          <p:nvPr>
            <p:ph sz="quarter" idx="13"/>
          </p:nvPr>
        </p:nvSpPr>
        <p:spPr/>
        <p:txBody>
          <a:bodyPr>
            <a:normAutofit/>
          </a:bodyPr>
          <a:lstStyle/>
          <a:p>
            <a:pPr marL="341313" indent="-341313">
              <a:buFont typeface="+mj-lt"/>
              <a:buAutoNum type="arabicPeriod"/>
            </a:pPr>
            <a:r>
              <a:rPr lang="en-US" sz="1400" dirty="0" smtClean="0"/>
              <a:t>All </a:t>
            </a:r>
            <a:r>
              <a:rPr lang="en-US" sz="1400" dirty="0"/>
              <a:t>email messages processed by an email batch are logged in the email sending status </a:t>
            </a:r>
            <a:r>
              <a:rPr lang="en-US" sz="1400" dirty="0" smtClean="0"/>
              <a:t>form (choose the right answer).</a:t>
            </a:r>
          </a:p>
          <a:p>
            <a:pPr marL="400050" lvl="1" indent="0">
              <a:buNone/>
            </a:pPr>
            <a:r>
              <a:rPr lang="en-US" sz="1400" dirty="0" smtClean="0"/>
              <a:t>( </a:t>
            </a:r>
            <a:r>
              <a:rPr lang="en-US" sz="1400" dirty="0"/>
              <a:t>) When email messages are sent, they have the status </a:t>
            </a:r>
            <a:r>
              <a:rPr lang="en-US" sz="1400" b="1" dirty="0"/>
              <a:t>Sent</a:t>
            </a:r>
            <a:r>
              <a:rPr lang="en-US" sz="1400" dirty="0" smtClean="0"/>
              <a:t>.</a:t>
            </a:r>
          </a:p>
          <a:p>
            <a:pPr marL="400050" lvl="1" indent="0">
              <a:buNone/>
            </a:pPr>
            <a:r>
              <a:rPr lang="en-US" sz="1400" dirty="0" smtClean="0"/>
              <a:t>( </a:t>
            </a:r>
            <a:r>
              <a:rPr lang="en-US" sz="1400" dirty="0"/>
              <a:t>) When email messages have failed to be sent, they have either the status </a:t>
            </a:r>
            <a:r>
              <a:rPr lang="en-US" sz="1400" b="1" dirty="0"/>
              <a:t>Waiting</a:t>
            </a:r>
            <a:r>
              <a:rPr lang="en-US" sz="1400" dirty="0"/>
              <a:t> or </a:t>
            </a:r>
            <a:r>
              <a:rPr lang="en-US" sz="1400" b="1" dirty="0"/>
              <a:t>Failed</a:t>
            </a:r>
            <a:r>
              <a:rPr lang="en-US" sz="1400" dirty="0"/>
              <a:t>. </a:t>
            </a:r>
            <a:endParaRPr lang="en-US" sz="1400" dirty="0" smtClean="0"/>
          </a:p>
          <a:p>
            <a:pPr marL="400050" lvl="1" indent="0">
              <a:buNone/>
            </a:pPr>
            <a:r>
              <a:rPr lang="en-US" sz="1400" dirty="0" smtClean="0"/>
              <a:t>( </a:t>
            </a:r>
            <a:r>
              <a:rPr lang="en-US" sz="1400" dirty="0"/>
              <a:t>) If an email message is </a:t>
            </a:r>
            <a:r>
              <a:rPr lang="en-US" sz="1400" b="1" dirty="0"/>
              <a:t>Waiting</a:t>
            </a:r>
            <a:r>
              <a:rPr lang="en-US" sz="1400" dirty="0"/>
              <a:t>, it is waiting for a retry</a:t>
            </a:r>
            <a:r>
              <a:rPr lang="en-US" sz="1400" dirty="0" smtClean="0"/>
              <a:t>.</a:t>
            </a:r>
          </a:p>
          <a:p>
            <a:pPr marL="400050" lvl="1" indent="0">
              <a:buNone/>
            </a:pPr>
            <a:r>
              <a:rPr lang="en-US" sz="1400" dirty="0" smtClean="0"/>
              <a:t>(X) </a:t>
            </a:r>
            <a:r>
              <a:rPr lang="en-US" sz="1400" dirty="0"/>
              <a:t>All of the above</a:t>
            </a:r>
            <a:r>
              <a:rPr lang="en-US" sz="1400" dirty="0" smtClean="0"/>
              <a:t>.</a:t>
            </a:r>
          </a:p>
          <a:p>
            <a:pPr marL="0" indent="0">
              <a:buNone/>
            </a:pPr>
            <a:endParaRPr lang="en-US" sz="1400" dirty="0"/>
          </a:p>
          <a:p>
            <a:pPr marL="228600" indent="-228600">
              <a:buFont typeface="+mj-lt"/>
              <a:buAutoNum type="arabicPeriod" startAt="2"/>
            </a:pPr>
            <a:r>
              <a:rPr lang="en-US" sz="1400" dirty="0" smtClean="0"/>
              <a:t>  True </a:t>
            </a:r>
            <a:r>
              <a:rPr lang="en-US" sz="1400" dirty="0"/>
              <a:t>or False? To distribute the load of SMTP-based messages, you can set up the retry schedule on multiple Application Object </a:t>
            </a:r>
            <a:r>
              <a:rPr lang="en-US" sz="1400" dirty="0" smtClean="0"/>
              <a:t>Servers (AOSs).</a:t>
            </a:r>
            <a:endParaRPr lang="en-US" sz="1400" dirty="0"/>
          </a:p>
          <a:p>
            <a:pPr marL="276225" lvl="1" indent="0">
              <a:buNone/>
            </a:pPr>
            <a:r>
              <a:rPr lang="en-US" sz="1400" dirty="0" smtClean="0"/>
              <a:t>(X) </a:t>
            </a:r>
            <a:r>
              <a:rPr lang="en-US" sz="1400" dirty="0"/>
              <a:t>True</a:t>
            </a:r>
          </a:p>
          <a:p>
            <a:pPr marL="276225" lvl="1" indent="0">
              <a:buNone/>
            </a:pPr>
            <a:r>
              <a:rPr lang="en-US" sz="1400" dirty="0"/>
              <a:t>( ) False</a:t>
            </a:r>
          </a:p>
          <a:p>
            <a:pPr marL="0" indent="0">
              <a:buNone/>
            </a:pPr>
            <a:endParaRPr lang="en-US" sz="1400" dirty="0"/>
          </a:p>
        </p:txBody>
      </p:sp>
    </p:spTree>
    <p:extLst>
      <p:ext uri="{BB962C8B-B14F-4D97-AF65-F5344CB8AC3E}">
        <p14:creationId xmlns:p14="http://schemas.microsoft.com/office/powerpoint/2010/main" val="112574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sz="2000" dirty="0"/>
              <a:t>Chapter Summary</a:t>
            </a:r>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
        <p:nvSpPr>
          <p:cNvPr id="6" name="Content Placeholder 1"/>
          <p:cNvSpPr>
            <a:spLocks noGrp="1"/>
          </p:cNvSpPr>
          <p:nvPr>
            <p:ph sz="quarter" idx="13"/>
          </p:nvPr>
        </p:nvSpPr>
        <p:spPr/>
        <p:txBody>
          <a:bodyPr>
            <a:normAutofit/>
          </a:bodyPr>
          <a:lstStyle/>
          <a:p>
            <a:r>
              <a:rPr lang="en-US" sz="1400" dirty="0" smtClean="0"/>
              <a:t>In this chapter, we learned about:</a:t>
            </a:r>
          </a:p>
          <a:p>
            <a:pPr lvl="1"/>
            <a:r>
              <a:rPr lang="en-US" sz="1400" dirty="0" smtClean="0"/>
              <a:t>Sending email via batch.</a:t>
            </a:r>
          </a:p>
          <a:p>
            <a:pPr lvl="1"/>
            <a:r>
              <a:rPr lang="en-US" sz="1400" dirty="0" smtClean="0"/>
              <a:t>Monitoring email status.</a:t>
            </a:r>
          </a:p>
          <a:p>
            <a:pPr lvl="1"/>
            <a:r>
              <a:rPr lang="en-US" sz="1400" dirty="0" smtClean="0"/>
              <a:t>Specifying retry schedules.</a:t>
            </a:r>
          </a:p>
          <a:p>
            <a:pPr lvl="1"/>
            <a:r>
              <a:rPr lang="en-US" sz="1400" dirty="0" smtClean="0"/>
              <a:t>Sending broadcast emails.</a:t>
            </a:r>
          </a:p>
          <a:p>
            <a:endParaRPr lang="en-US" sz="1400" dirty="0" smtClean="0"/>
          </a:p>
        </p:txBody>
      </p:sp>
    </p:spTree>
    <p:extLst>
      <p:ext uri="{BB962C8B-B14F-4D97-AF65-F5344CB8AC3E}">
        <p14:creationId xmlns:p14="http://schemas.microsoft.com/office/powerpoint/2010/main" val="206884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4400" y="5624515"/>
            <a:ext cx="2133600" cy="274637"/>
          </a:xfrm>
        </p:spPr>
        <p:txBody>
          <a:bodyPr/>
          <a:lstStyle/>
          <a:p>
            <a:fld id="{74A398B2-5A34-1A4A-811E-F4027282568C}" type="slidenum">
              <a:rPr lang="en-US" smtClean="0"/>
              <a:pPr/>
              <a:t>14</a:t>
            </a:fld>
            <a:endParaRPr lang="en-US"/>
          </a:p>
        </p:txBody>
      </p:sp>
    </p:spTree>
    <p:extLst>
      <p:ext uri="{BB962C8B-B14F-4D97-AF65-F5344CB8AC3E}">
        <p14:creationId xmlns:p14="http://schemas.microsoft.com/office/powerpoint/2010/main" val="2885827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482600"/>
            <a:ext cx="11582400" cy="5994400"/>
          </a:xfrm>
        </p:spPr>
        <p:txBody>
          <a:bodyPr>
            <a:normAutofit fontScale="47500" lnSpcReduction="20000"/>
          </a:bodyPr>
          <a:lstStyle/>
          <a:p>
            <a:r>
              <a:rPr lang="en-US" sz="3067" b="1" dirty="0"/>
              <a:t>Conditions and Terms of Use</a:t>
            </a:r>
          </a:p>
          <a:p>
            <a:r>
              <a:rPr lang="en-US" dirty="0">
                <a:solidFill>
                  <a:srgbClr val="277EB5"/>
                </a:solidFill>
              </a:rPr>
              <a:t>Microsoft Confidential</a:t>
            </a:r>
          </a:p>
          <a:p>
            <a:r>
              <a:rPr lang="en-US" sz="2400" dirty="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24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24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2400" dirty="0"/>
          </a:p>
          <a:p>
            <a:r>
              <a:rPr lang="en-US" sz="3067" b="1" dirty="0"/>
              <a:t>Copyright and Trademarks </a:t>
            </a:r>
          </a:p>
          <a:p>
            <a:r>
              <a:rPr lang="en-US" sz="2000" dirty="0">
                <a:solidFill>
                  <a:srgbClr val="277EB5"/>
                </a:solidFill>
              </a:rPr>
              <a:t>© 2013 Microsoft Corporation. All rights reserved.</a:t>
            </a:r>
          </a:p>
          <a:p>
            <a:pPr lvl="0"/>
            <a:r>
              <a:rPr lang="en-US" sz="2800" dirty="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28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2800" dirty="0"/>
              <a:t>For more information, see </a:t>
            </a:r>
            <a:r>
              <a:rPr lang="en-US" sz="2800" b="1" dirty="0"/>
              <a:t>Use of Microsoft Copyrighted Content </a:t>
            </a:r>
            <a:r>
              <a:rPr lang="en-US" sz="2800" dirty="0"/>
              <a:t>at</a:t>
            </a:r>
            <a:br>
              <a:rPr lang="en-US" sz="2800" dirty="0"/>
            </a:br>
            <a:r>
              <a:rPr lang="en-US" sz="2800" i="1" dirty="0">
                <a:hlinkClick r:id="rId3"/>
              </a:rPr>
              <a:t>http</a:t>
            </a:r>
            <a:r>
              <a:rPr lang="en-US" sz="2800" dirty="0">
                <a:hlinkClick r:id="rId3"/>
              </a:rPr>
              <a:t>://www.microsoft.com/about/legal/permissions/</a:t>
            </a:r>
            <a:endParaRPr lang="en-US" sz="2800" dirty="0"/>
          </a:p>
          <a:p>
            <a:pPr lvl="0"/>
            <a:r>
              <a:rPr lang="en-US" sz="2800" dirty="0"/>
              <a:t>Microsoft®, Active Directory®, Excel®, Microsoft Dynamics®, and SQL Server®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26023599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000" dirty="0" smtClean="0"/>
              <a:t>Students: How to View this Presentation</a:t>
            </a:r>
            <a:endParaRPr lang="en-US" sz="2000" dirty="0"/>
          </a:p>
        </p:txBody>
      </p:sp>
      <p:sp>
        <p:nvSpPr>
          <p:cNvPr id="4" name="Slide Number Placeholder 3"/>
          <p:cNvSpPr>
            <a:spLocks noGrp="1"/>
          </p:cNvSpPr>
          <p:nvPr>
            <p:ph type="sldNum" sz="quarter" idx="11"/>
          </p:nvPr>
        </p:nvSpPr>
        <p:spPr/>
        <p:txBody>
          <a:bodyPr/>
          <a:lstStyle/>
          <a:p>
            <a:fld id="{74A398B2-5A34-1A4A-811E-F4027282568C}" type="slidenum">
              <a:rPr lang="en-US" smtClean="0">
                <a:solidFill>
                  <a:srgbClr val="FFFFFF"/>
                </a:solidFill>
              </a:rPr>
              <a:pPr/>
              <a:t>2</a:t>
            </a:fld>
            <a:endParaRPr lang="en-US" dirty="0">
              <a:solidFill>
                <a:srgbClr val="FFFFFF"/>
              </a:solidFill>
            </a:endParaRPr>
          </a:p>
        </p:txBody>
      </p:sp>
      <p:sp>
        <p:nvSpPr>
          <p:cNvPr id="9" name="Content Placeholder 8"/>
          <p:cNvSpPr>
            <a:spLocks noGrp="1"/>
          </p:cNvSpPr>
          <p:nvPr>
            <p:ph sz="quarter" idx="13"/>
          </p:nvPr>
        </p:nvSpPr>
        <p:spPr/>
        <p:txBody>
          <a:bodyPr>
            <a:normAutofit/>
          </a:bodyPr>
          <a:lstStyle/>
          <a:p>
            <a:r>
              <a:rPr lang="en-US" sz="1400" dirty="0" smtClean="0"/>
              <a:t>Switch to Notes Page view</a:t>
            </a:r>
          </a:p>
          <a:p>
            <a:pPr lvl="1"/>
            <a:r>
              <a:rPr lang="en-US" sz="1400" dirty="0" smtClean="0"/>
              <a:t>Click View on the ribbon and select Notes Page</a:t>
            </a:r>
          </a:p>
          <a:p>
            <a:pPr lvl="1"/>
            <a:r>
              <a:rPr lang="en-US" sz="1400" dirty="0" smtClean="0"/>
              <a:t>Use page up or page down to navigate</a:t>
            </a:r>
          </a:p>
          <a:p>
            <a:pPr lvl="1"/>
            <a:r>
              <a:rPr lang="en-US" sz="1400" dirty="0" smtClean="0"/>
              <a:t>Zoom in or out as needed</a:t>
            </a:r>
          </a:p>
          <a:p>
            <a:r>
              <a:rPr lang="en-US" sz="1400" dirty="0" smtClean="0"/>
              <a:t>Most slides will have supporting text that you can view now or after the delivery</a:t>
            </a:r>
          </a:p>
          <a:p>
            <a:r>
              <a:rPr lang="en-US" sz="1400" dirty="0" smtClean="0"/>
              <a:t>Add notes to your copy of the presentation if you want to take the presentation files home with you.</a:t>
            </a:r>
          </a:p>
          <a:p>
            <a:endParaRPr lang="en-US" sz="1400" dirty="0"/>
          </a:p>
        </p:txBody>
      </p:sp>
    </p:spTree>
    <p:extLst>
      <p:ext uri="{BB962C8B-B14F-4D97-AF65-F5344CB8AC3E}">
        <p14:creationId xmlns:p14="http://schemas.microsoft.com/office/powerpoint/2010/main" val="1178760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000" dirty="0" smtClean="0"/>
              <a:t>Introduction</a:t>
            </a:r>
            <a:endParaRPr lang="en-US" sz="2000"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3</a:t>
            </a:fld>
            <a:endParaRPr lang="en-US" dirty="0"/>
          </a:p>
        </p:txBody>
      </p:sp>
      <p:sp>
        <p:nvSpPr>
          <p:cNvPr id="10" name="Content Placeholder 9"/>
          <p:cNvSpPr>
            <a:spLocks noGrp="1"/>
          </p:cNvSpPr>
          <p:nvPr>
            <p:ph sz="quarter" idx="13"/>
          </p:nvPr>
        </p:nvSpPr>
        <p:spPr/>
        <p:txBody>
          <a:bodyPr>
            <a:normAutofit/>
          </a:bodyPr>
          <a:lstStyle/>
          <a:p>
            <a:pPr lvl="0"/>
            <a:r>
              <a:rPr lang="en-GB" sz="1400" dirty="0"/>
              <a:t>You can send e-mail messages to contacts in Microsoft Dynamics AX 2012 by selecting the e-mail icon. </a:t>
            </a:r>
          </a:p>
          <a:p>
            <a:pPr lvl="0"/>
            <a:r>
              <a:rPr lang="en-GB" sz="1400" dirty="0"/>
              <a:t>To save sent copies of your e-mail messages, you must set up Microsoft Office Outlook integration in the </a:t>
            </a:r>
            <a:r>
              <a:rPr lang="en-GB" sz="1400" b="1" dirty="0"/>
              <a:t>Employee</a:t>
            </a:r>
            <a:r>
              <a:rPr lang="en-GB" sz="1400" dirty="0"/>
              <a:t> </a:t>
            </a:r>
            <a:r>
              <a:rPr lang="en-GB" sz="1400" dirty="0" smtClean="0"/>
              <a:t>form.</a:t>
            </a:r>
            <a:endParaRPr lang="en-GB" sz="1400" dirty="0"/>
          </a:p>
        </p:txBody>
      </p:sp>
    </p:spTree>
    <p:extLst>
      <p:ext uri="{BB962C8B-B14F-4D97-AF65-F5344CB8AC3E}">
        <p14:creationId xmlns:p14="http://schemas.microsoft.com/office/powerpoint/2010/main" val="3128386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Objective</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
        <p:nvSpPr>
          <p:cNvPr id="10" name="Content Placeholder 9"/>
          <p:cNvSpPr>
            <a:spLocks noGrp="1"/>
          </p:cNvSpPr>
          <p:nvPr>
            <p:ph sz="quarter" idx="13"/>
          </p:nvPr>
        </p:nvSpPr>
        <p:spPr/>
        <p:txBody>
          <a:bodyPr/>
          <a:lstStyle/>
          <a:p>
            <a:r>
              <a:rPr lang="en-US" dirty="0"/>
              <a:t>After completing this module, you will be able to:</a:t>
            </a:r>
          </a:p>
          <a:p>
            <a:pPr lvl="1"/>
            <a:r>
              <a:rPr lang="en-GB" dirty="0"/>
              <a:t>Review email </a:t>
            </a:r>
            <a:r>
              <a:rPr lang="en-GB" dirty="0" smtClean="0"/>
              <a:t>parameters.</a:t>
            </a:r>
            <a:endParaRPr lang="en-GB" dirty="0"/>
          </a:p>
          <a:p>
            <a:pPr lvl="1"/>
            <a:r>
              <a:rPr lang="en-GB" dirty="0"/>
              <a:t>Review steps to send electronic documents in </a:t>
            </a:r>
            <a:r>
              <a:rPr lang="en-GB" dirty="0" smtClean="0"/>
              <a:t>batch.</a:t>
            </a:r>
            <a:endParaRPr lang="en-GB" dirty="0"/>
          </a:p>
          <a:p>
            <a:pPr lvl="1"/>
            <a:r>
              <a:rPr lang="en-GB" dirty="0"/>
              <a:t>Review steps to monitor outgoing </a:t>
            </a:r>
            <a:r>
              <a:rPr lang="en-GB" dirty="0" smtClean="0"/>
              <a:t>email.</a:t>
            </a:r>
            <a:endParaRPr lang="en-GB" dirty="0"/>
          </a:p>
        </p:txBody>
      </p:sp>
    </p:spTree>
    <p:extLst>
      <p:ext uri="{BB962C8B-B14F-4D97-AF65-F5344CB8AC3E}">
        <p14:creationId xmlns:p14="http://schemas.microsoft.com/office/powerpoint/2010/main" val="125288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Email Parameters</a:t>
            </a:r>
            <a:endParaRPr lang="en-US" sz="2000"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5</a:t>
            </a:fld>
            <a:endParaRPr lang="en-US" dirty="0"/>
          </a:p>
        </p:txBody>
      </p:sp>
      <p:sp>
        <p:nvSpPr>
          <p:cNvPr id="2" name="Content Placeholder 1"/>
          <p:cNvSpPr>
            <a:spLocks noGrp="1"/>
          </p:cNvSpPr>
          <p:nvPr>
            <p:ph sz="quarter" idx="13"/>
          </p:nvPr>
        </p:nvSpPr>
        <p:spPr/>
        <p:txBody>
          <a:bodyPr/>
          <a:lstStyle/>
          <a:p>
            <a:r>
              <a:rPr lang="en-US" sz="1400" dirty="0" smtClean="0"/>
              <a:t>Procedure: Set up Email parameters</a:t>
            </a:r>
          </a:p>
          <a:p>
            <a:pPr lvl="1"/>
            <a:r>
              <a:rPr lang="en-US" sz="1400" b="1" dirty="0" smtClean="0"/>
              <a:t>System administration </a:t>
            </a:r>
            <a:r>
              <a:rPr lang="en-US" sz="1400" dirty="0" smtClean="0"/>
              <a:t>&gt; </a:t>
            </a:r>
            <a:r>
              <a:rPr lang="en-US" sz="1400" b="1" dirty="0" smtClean="0"/>
              <a:t>Setup </a:t>
            </a:r>
            <a:r>
              <a:rPr lang="en-US" sz="1400" dirty="0" smtClean="0"/>
              <a:t>&gt; </a:t>
            </a:r>
            <a:r>
              <a:rPr lang="en-US" sz="1400" b="1" dirty="0" smtClean="0"/>
              <a:t>System </a:t>
            </a:r>
            <a:r>
              <a:rPr lang="en-US" sz="1400" dirty="0" smtClean="0"/>
              <a:t>&gt; </a:t>
            </a:r>
            <a:r>
              <a:rPr lang="en-US" sz="1400" b="1" dirty="0" smtClean="0"/>
              <a:t>E-mail parameters</a:t>
            </a:r>
            <a:endParaRPr lang="en-US" b="1" dirty="0" smtClean="0"/>
          </a:p>
          <a:p>
            <a:endParaRPr lang="en-US" dirty="0"/>
          </a:p>
        </p:txBody>
      </p:sp>
      <p:pic>
        <p:nvPicPr>
          <p:cNvPr id="6" name="Picture 5" descr="window"/>
          <p:cNvPicPr/>
          <p:nvPr/>
        </p:nvPicPr>
        <p:blipFill>
          <a:blip r:embed="rId3"/>
          <a:srcRect/>
          <a:stretch>
            <a:fillRect/>
          </a:stretch>
        </p:blipFill>
        <p:spPr bwMode="auto">
          <a:xfrm>
            <a:off x="4007768" y="2132856"/>
            <a:ext cx="5170212" cy="3951250"/>
          </a:xfrm>
          <a:prstGeom prst="rect">
            <a:avLst/>
          </a:prstGeom>
          <a:noFill/>
          <a:ln w="9525">
            <a:noFill/>
            <a:miter lim="800000"/>
            <a:headEnd/>
            <a:tailEnd/>
          </a:ln>
        </p:spPr>
      </p:pic>
    </p:spTree>
    <p:extLst>
      <p:ext uri="{BB962C8B-B14F-4D97-AF65-F5344CB8AC3E}">
        <p14:creationId xmlns:p14="http://schemas.microsoft.com/office/powerpoint/2010/main" val="411144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Sending Electronic Documents in Batch</a:t>
            </a:r>
            <a:endParaRPr lang="en-US" sz="2000"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a:t>
            </a:fld>
            <a:endParaRPr lang="en-US" dirty="0"/>
          </a:p>
        </p:txBody>
      </p:sp>
      <p:sp>
        <p:nvSpPr>
          <p:cNvPr id="2" name="Content Placeholder 1"/>
          <p:cNvSpPr>
            <a:spLocks noGrp="1"/>
          </p:cNvSpPr>
          <p:nvPr>
            <p:ph sz="quarter" idx="13"/>
          </p:nvPr>
        </p:nvSpPr>
        <p:spPr/>
        <p:txBody>
          <a:bodyPr/>
          <a:lstStyle/>
          <a:p>
            <a:r>
              <a:rPr lang="en-US" sz="1400" dirty="0" smtClean="0"/>
              <a:t>Batch </a:t>
            </a:r>
            <a:r>
              <a:rPr lang="en-US" sz="1400" dirty="0"/>
              <a:t>and physical </a:t>
            </a:r>
            <a:r>
              <a:rPr lang="en-US" sz="1400" dirty="0" smtClean="0"/>
              <a:t>prints</a:t>
            </a:r>
          </a:p>
          <a:p>
            <a:pPr lvl="1"/>
            <a:r>
              <a:rPr lang="en-US" sz="1400" dirty="0" smtClean="0"/>
              <a:t>No </a:t>
            </a:r>
            <a:r>
              <a:rPr lang="en-US" sz="1400" dirty="0"/>
              <a:t>procedural difference between the </a:t>
            </a:r>
            <a:r>
              <a:rPr lang="en-US" sz="1400" dirty="0" smtClean="0"/>
              <a:t>two</a:t>
            </a:r>
            <a:endParaRPr lang="en-US" sz="1400" dirty="0"/>
          </a:p>
          <a:p>
            <a:endParaRPr lang="en-US" sz="1400" dirty="0"/>
          </a:p>
          <a:p>
            <a:r>
              <a:rPr lang="en-US" sz="1400" dirty="0" smtClean="0"/>
              <a:t>Procedure: Print management</a:t>
            </a:r>
          </a:p>
          <a:p>
            <a:pPr lvl="1"/>
            <a:r>
              <a:rPr lang="en-US" sz="1400" b="1" dirty="0" smtClean="0"/>
              <a:t>Accounts </a:t>
            </a:r>
            <a:r>
              <a:rPr lang="en-US" sz="1400" b="1" dirty="0"/>
              <a:t>receivable &gt; Setup &gt; Forms &gt; Form setup</a:t>
            </a:r>
            <a:endParaRPr lang="en-US" sz="1400" dirty="0" smtClean="0"/>
          </a:p>
          <a:p>
            <a:endParaRPr lang="en-US" sz="1400" dirty="0" smtClean="0"/>
          </a:p>
          <a:p>
            <a:r>
              <a:rPr lang="en-US" sz="1400" dirty="0" smtClean="0"/>
              <a:t>Procedure: Set </a:t>
            </a:r>
            <a:r>
              <a:rPr lang="en-US" sz="1400" dirty="0"/>
              <a:t>Up the Email Distributor </a:t>
            </a:r>
            <a:r>
              <a:rPr lang="en-US" sz="1400" dirty="0" smtClean="0"/>
              <a:t>Batch</a:t>
            </a:r>
          </a:p>
          <a:p>
            <a:pPr lvl="1"/>
            <a:r>
              <a:rPr lang="en-US" sz="1400" b="1" dirty="0" smtClean="0"/>
              <a:t>System </a:t>
            </a:r>
            <a:r>
              <a:rPr lang="en-US" sz="1400" b="1" dirty="0"/>
              <a:t>administration </a:t>
            </a:r>
            <a:r>
              <a:rPr lang="en-US" sz="1400" dirty="0"/>
              <a:t>&gt;</a:t>
            </a:r>
            <a:r>
              <a:rPr lang="en-US" sz="1400" b="1" dirty="0"/>
              <a:t> Periodic </a:t>
            </a:r>
            <a:r>
              <a:rPr lang="en-US" sz="1400" dirty="0"/>
              <a:t>&gt;</a:t>
            </a:r>
            <a:r>
              <a:rPr lang="en-US" sz="1400" b="1" dirty="0"/>
              <a:t> E-mail processing </a:t>
            </a:r>
            <a:r>
              <a:rPr lang="en-US" sz="1400" dirty="0"/>
              <a:t>&gt;</a:t>
            </a:r>
            <a:r>
              <a:rPr lang="en-US" sz="1400" b="1" dirty="0"/>
              <a:t> Batch</a:t>
            </a:r>
            <a:endParaRPr lang="en-US" sz="1400"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3638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Notes Continued</a:t>
            </a:r>
            <a:endParaRPr lang="en-US" sz="2000" dirty="0"/>
          </a:p>
        </p:txBody>
      </p:sp>
      <p:sp>
        <p:nvSpPr>
          <p:cNvPr id="4" name="Slide Number Placeholder 3"/>
          <p:cNvSpPr>
            <a:spLocks noGrp="1"/>
          </p:cNvSpPr>
          <p:nvPr>
            <p:ph type="sldNum" sz="quarter" idx="11"/>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
        <p:nvSpPr>
          <p:cNvPr id="5" name="Content Placeholder 4"/>
          <p:cNvSpPr>
            <a:spLocks noGrp="1"/>
          </p:cNvSpPr>
          <p:nvPr>
            <p:ph sz="quarter" idx="13"/>
          </p:nvPr>
        </p:nvSpPr>
        <p:spPr/>
        <p:txBody>
          <a:bodyPr/>
          <a:lstStyle/>
          <a:p>
            <a:endParaRPr lang="en-US"/>
          </a:p>
        </p:txBody>
      </p:sp>
      <p:sp>
        <p:nvSpPr>
          <p:cNvPr id="3" name="Footer Placeholder 2"/>
          <p:cNvSpPr>
            <a:spLocks noGrp="1"/>
          </p:cNvSpPr>
          <p:nvPr>
            <p:ph type="ftr" sz="quarter" idx="4294967295"/>
          </p:nvPr>
        </p:nvSpPr>
        <p:spPr>
          <a:xfrm>
            <a:off x="0" y="6477000"/>
            <a:ext cx="4876800" cy="365125"/>
          </a:xfrm>
          <a:prstGeom prst="rect">
            <a:avLst/>
          </a:prstGeom>
        </p:spPr>
        <p:txBody>
          <a:bodyPr/>
          <a:lstStyle/>
          <a:p>
            <a:r>
              <a:rPr lang="en-US" smtClean="0">
                <a:solidFill>
                  <a:prstClr val="white"/>
                </a:solidFill>
              </a:rPr>
              <a:t>Microsoft Confidential</a:t>
            </a:r>
            <a:endParaRPr lang="en-US" dirty="0">
              <a:solidFill>
                <a:prstClr val="white"/>
              </a:solidFill>
            </a:endParaRPr>
          </a:p>
        </p:txBody>
      </p:sp>
    </p:spTree>
    <p:extLst>
      <p:ext uri="{BB962C8B-B14F-4D97-AF65-F5344CB8AC3E}">
        <p14:creationId xmlns:p14="http://schemas.microsoft.com/office/powerpoint/2010/main" val="11205253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Monitor Outgoing Email</a:t>
            </a:r>
            <a:endParaRPr lang="en-US" sz="2000"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8</a:t>
            </a:fld>
            <a:endParaRPr lang="en-US" dirty="0"/>
          </a:p>
        </p:txBody>
      </p:sp>
      <p:sp>
        <p:nvSpPr>
          <p:cNvPr id="2" name="Content Placeholder 1"/>
          <p:cNvSpPr>
            <a:spLocks noGrp="1"/>
          </p:cNvSpPr>
          <p:nvPr>
            <p:ph sz="quarter" idx="13"/>
          </p:nvPr>
        </p:nvSpPr>
        <p:spPr/>
        <p:txBody>
          <a:bodyPr/>
          <a:lstStyle/>
          <a:p>
            <a:r>
              <a:rPr lang="en-US" sz="1400" dirty="0" smtClean="0"/>
              <a:t>Procedure: View the status of outgoing email messages</a:t>
            </a:r>
          </a:p>
          <a:p>
            <a:r>
              <a:rPr lang="en-US" sz="1400" dirty="0"/>
              <a:t>Procedure: Retry sending outgoing email </a:t>
            </a:r>
            <a:r>
              <a:rPr lang="en-US" sz="1400" dirty="0" smtClean="0"/>
              <a:t>messages</a:t>
            </a:r>
          </a:p>
          <a:p>
            <a:pPr lvl="1"/>
            <a:r>
              <a:rPr lang="en-US" sz="1400" b="1" dirty="0" smtClean="0"/>
              <a:t>System </a:t>
            </a:r>
            <a:r>
              <a:rPr lang="en-US" sz="1400" b="1" dirty="0"/>
              <a:t>administration &gt; Periodic &gt; E-mail processing &gt; E-mail sending status</a:t>
            </a:r>
            <a:r>
              <a:rPr lang="en-US" sz="1400" dirty="0"/>
              <a:t>. </a:t>
            </a:r>
          </a:p>
          <a:p>
            <a:pPr marL="0" indent="0">
              <a:buNone/>
            </a:pPr>
            <a:endParaRPr lang="en-US" dirty="0" smtClean="0"/>
          </a:p>
        </p:txBody>
      </p:sp>
    </p:spTree>
    <p:extLst>
      <p:ext uri="{BB962C8B-B14F-4D97-AF65-F5344CB8AC3E}">
        <p14:creationId xmlns:p14="http://schemas.microsoft.com/office/powerpoint/2010/main" val="2500264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_v2 (2)">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3.xml><?xml version="1.0" encoding="utf-8"?>
<a:theme xmlns:a="http://schemas.openxmlformats.org/drawingml/2006/main" name="1_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22661E-0BAC-494A-86B4-DD4A1044C6B5}">
  <ds:schemaRefs>
    <ds:schemaRef ds:uri="http://purl.org/dc/elements/1.1/"/>
    <ds:schemaRef ds:uri="http://schemas.microsoft.com/office/infopath/2007/PartnerControls"/>
    <ds:schemaRef ds:uri="fefda408-4b97-40c5-a63d-5a76ba7b8d18"/>
    <ds:schemaRef ds:uri="http://purl.org/dc/terms/"/>
    <ds:schemaRef ds:uri="http://schemas.microsoft.com/office/2006/metadata/properties"/>
    <ds:schemaRef ds:uri="http://schemas.microsoft.com/office/2006/documentManagement/types"/>
    <ds:schemaRef ds:uri="http://schemas.microsoft.com/sharepoint/v3"/>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C60DCD5-A41C-4CCA-AF1B-9EC93E8BDE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05DE20-3E00-4460-8ABA-4110C899F8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Template - Technology-Lesson_Title_v2 (2)</Template>
  <TotalTime>481</TotalTime>
  <Words>1958</Words>
  <Application>Microsoft Office PowerPoint</Application>
  <PresentationFormat>Widescreen</PresentationFormat>
  <Paragraphs>179</Paragraphs>
  <Slides>15</Slides>
  <Notes>15</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Calibri</vt:lpstr>
      <vt:lpstr>Courier New</vt:lpstr>
      <vt:lpstr>Segoe</vt:lpstr>
      <vt:lpstr>Segoe Pro Light</vt:lpstr>
      <vt:lpstr>Segoe UI</vt:lpstr>
      <vt:lpstr>Segoe UI Light</vt:lpstr>
      <vt:lpstr>Segoe UI Semibold</vt:lpstr>
      <vt:lpstr>Wingdings</vt:lpstr>
      <vt:lpstr>PPT Template - Technology-Lesson_Title_v2 (2)</vt:lpstr>
      <vt:lpstr>Services_theme_16x9_073012</vt:lpstr>
      <vt:lpstr>1_Services_theme_16x9_073012</vt:lpstr>
      <vt:lpstr>Microsoft Dynamics AX 2012 Administration Workshop  Chapter 15: Manage Email</vt:lpstr>
      <vt:lpstr>PowerPoint Presentation</vt:lpstr>
      <vt:lpstr>Students: How to View this Presentation</vt:lpstr>
      <vt:lpstr>Introduction</vt:lpstr>
      <vt:lpstr>Objective</vt:lpstr>
      <vt:lpstr>Email Parameters</vt:lpstr>
      <vt:lpstr>Sending Electronic Documents in Batch</vt:lpstr>
      <vt:lpstr>Notes Continued</vt:lpstr>
      <vt:lpstr>Monitor Outgoing Email</vt:lpstr>
      <vt:lpstr>Email Retry Schedule</vt:lpstr>
      <vt:lpstr>Send an Email Broadcast</vt:lpstr>
      <vt:lpstr>Chapter Review</vt:lpstr>
      <vt:lpstr>Chapter Review (Answers)</vt:lpstr>
      <vt:lpstr>Chapter Summary</vt:lpstr>
      <vt:lpstr>PowerPoint Presentation</vt:lpstr>
    </vt:vector>
  </TitlesOfParts>
  <Company>Amatra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Savitha</dc:creator>
  <cp:lastModifiedBy>Carlos Ochoa Esteve</cp:lastModifiedBy>
  <cp:revision>111</cp:revision>
  <dcterms:created xsi:type="dcterms:W3CDTF">2012-10-12T04:36:55Z</dcterms:created>
  <dcterms:modified xsi:type="dcterms:W3CDTF">2013-09-18T16:17:05Z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0x010100E0C44D06B06760429772EFC3C93C0FE5</vt:lpwstr>
  </property>
  <property fmtid="{D5CDD505-2E9C-101B-9397-08002B2CF9AE}" pid="3" name="TaxKeyword">
    <vt:lpwstr/>
  </property>
</Properties>
</file>