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 id="2147483765" r:id="rId5"/>
    <p:sldMasterId id="2147483778" r:id="rId6"/>
  </p:sldMasterIdLst>
  <p:notesMasterIdLst>
    <p:notesMasterId r:id="rId23"/>
  </p:notesMasterIdLst>
  <p:handoutMasterIdLst>
    <p:handoutMasterId r:id="rId24"/>
  </p:handoutMasterIdLst>
  <p:sldIdLst>
    <p:sldId id="317" r:id="rId7"/>
    <p:sldId id="325" r:id="rId8"/>
    <p:sldId id="319" r:id="rId9"/>
    <p:sldId id="324" r:id="rId10"/>
    <p:sldId id="326" r:id="rId11"/>
    <p:sldId id="305" r:id="rId12"/>
    <p:sldId id="323" r:id="rId13"/>
    <p:sldId id="316" r:id="rId14"/>
    <p:sldId id="308" r:id="rId15"/>
    <p:sldId id="309" r:id="rId16"/>
    <p:sldId id="310" r:id="rId17"/>
    <p:sldId id="312" r:id="rId18"/>
    <p:sldId id="277" r:id="rId19"/>
    <p:sldId id="327" r:id="rId20"/>
    <p:sldId id="285" r:id="rId21"/>
    <p:sldId id="322"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F8D937-378B-4E7F-85BB-C4F3B7F08DBF}">
          <p14:sldIdLst>
            <p14:sldId id="317"/>
            <p14:sldId id="325"/>
            <p14:sldId id="319"/>
          </p14:sldIdLst>
        </p14:section>
        <p14:section name="Contents" id="{1AF499A6-8DB8-4EF9-ADCD-ABD403685163}">
          <p14:sldIdLst>
            <p14:sldId id="324"/>
            <p14:sldId id="326"/>
            <p14:sldId id="305"/>
            <p14:sldId id="323"/>
            <p14:sldId id="316"/>
            <p14:sldId id="308"/>
            <p14:sldId id="309"/>
            <p14:sldId id="310"/>
            <p14:sldId id="312"/>
            <p14:sldId id="277"/>
            <p14:sldId id="327"/>
            <p14:sldId id="285"/>
          </p14:sldIdLst>
        </p14:section>
        <p14:section name="Back" id="{CC57F72B-6A74-4569-BECB-533C9D3404DC}">
          <p14:sldIdLst>
            <p14:sldId id="3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twb101" initials="t" lastIdx="4" clrIdx="1"/>
  <p:cmAuthor id="2" name="twb5" initials="t" lastIdx="3" clrIdx="2"/>
  <p:cmAuthor id="3" name="Sarah Rogers (Insight Global)" initials="SR(G" lastIdx="9" clrIdx="3">
    <p:extLst>
      <p:ext uri="{19B8F6BF-5375-455C-9EA6-DF929625EA0E}">
        <p15:presenceInfo xmlns:p15="http://schemas.microsoft.com/office/powerpoint/2012/main" userId="S-1-5-21-2127521184-1604012920-1887927527-9067638" providerId="AD"/>
      </p:ext>
    </p:extLst>
  </p:cmAuthor>
  <p:cmAuthor id="4" name="Biju K (Spectrum Consultants India Pvt)" initials="BK(CIP" lastIdx="3" clrIdx="4">
    <p:extLst>
      <p:ext uri="{19B8F6BF-5375-455C-9EA6-DF929625EA0E}">
        <p15:presenceInfo xmlns:p15="http://schemas.microsoft.com/office/powerpoint/2012/main" userId="S-1-5-21-2146773085-903363285-719344707-13149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84" autoAdjust="0"/>
    <p:restoredTop sz="83949" autoAdjust="0"/>
  </p:normalViewPr>
  <p:slideViewPr>
    <p:cSldViewPr>
      <p:cViewPr varScale="1">
        <p:scale>
          <a:sx n="77" d="100"/>
          <a:sy n="77" d="100"/>
        </p:scale>
        <p:origin x="600" y="90"/>
      </p:cViewPr>
      <p:guideLst>
        <p:guide orient="horz" pos="2160"/>
        <p:guide pos="3840"/>
      </p:guideLst>
    </p:cSldViewPr>
  </p:slideViewPr>
  <p:outlineViewPr>
    <p:cViewPr>
      <p:scale>
        <a:sx n="33" d="100"/>
        <a:sy n="33" d="100"/>
      </p:scale>
      <p:origin x="0" y="-8814"/>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9" d="100"/>
          <a:sy n="69" d="100"/>
        </p:scale>
        <p:origin x="3234"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9/18/2013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asasa</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5259422" y="8767169"/>
            <a:ext cx="1750978" cy="389426"/>
          </a:xfrm>
          <a:prstGeom prst="rect">
            <a:avLst/>
          </a:prstGeom>
        </p:spPr>
        <p:txBody>
          <a:bodyPr vert="horz" lIns="93177" tIns="46589" rIns="93177" bIns="46589" rtlCol="0" anchor="b"/>
          <a:lstStyle>
            <a:lvl1pPr algn="r">
              <a:defRPr sz="1200">
                <a:latin typeface="Segoe UI" pitchFamily="34" charset="0"/>
                <a:cs typeface="Segoe UI" pitchFamily="34" charset="0"/>
              </a:defRPr>
            </a:lvl1pPr>
          </a:lstStyle>
          <a:p>
            <a:fld id="{89920E16-7E2D-4061-8759-5F8497A7A433}" type="slidenum">
              <a:rPr lang="en-US" smtClean="0"/>
              <a:pPr/>
              <a:t>‹#›</a:t>
            </a:fld>
            <a:endParaRPr lang="en-US" dirty="0"/>
          </a:p>
        </p:txBody>
      </p:sp>
      <p:sp>
        <p:nvSpPr>
          <p:cNvPr id="8" name="Footer Placeholder 5"/>
          <p:cNvSpPr txBox="1">
            <a:spLocks/>
          </p:cNvSpPr>
          <p:nvPr/>
        </p:nvSpPr>
        <p:spPr>
          <a:xfrm>
            <a:off x="16024" y="8798663"/>
            <a:ext cx="4572000" cy="314033"/>
          </a:xfrm>
          <a:prstGeom prst="rect">
            <a:avLst/>
          </a:prstGeom>
        </p:spPr>
        <p:txBody>
          <a:bodyPr vert="horz" lIns="93177" tIns="46589" rIns="93177" bIns="46589" rtlCol="0" anchor="b"/>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Segoe UI" pitchFamily="34" charset="0"/>
                <a:cs typeface="Segoe UI" pitchFamily="34" charset="0"/>
              </a:rPr>
              <a:t>© 2013 Microsoft Corporation    	Microsoft Confidential</a:t>
            </a:r>
            <a:endParaRPr lang="en-US" sz="1200" dirty="0">
              <a:latin typeface="Segoe UI" pitchFamily="34" charset="0"/>
              <a:cs typeface="Segoe UI" pitchFamily="34" charset="0"/>
            </a:endParaRPr>
          </a:p>
        </p:txBody>
      </p:sp>
      <p:sp>
        <p:nvSpPr>
          <p:cNvPr id="6" name="Slide Image Placeholder 3"/>
          <p:cNvSpPr>
            <a:spLocks noGrp="1" noRot="1" noChangeAspect="1"/>
          </p:cNvSpPr>
          <p:nvPr>
            <p:ph type="sldImg" idx="2"/>
          </p:nvPr>
        </p:nvSpPr>
        <p:spPr>
          <a:xfrm>
            <a:off x="361950" y="4826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300"/>
      </a:spcBef>
      <a:spcAft>
        <a:spcPts val="600"/>
      </a:spcAft>
      <a:defRPr sz="1050" kern="1200">
        <a:solidFill>
          <a:schemeClr val="tx1"/>
        </a:solidFill>
        <a:latin typeface="Segoe"/>
        <a:ea typeface="+mn-ea"/>
        <a:cs typeface="Segoe UI" pitchFamily="34" charset="0"/>
      </a:defRPr>
    </a:lvl1pPr>
    <a:lvl2pPr marL="457200" algn="l" defTabSz="914400" rtl="0" eaLnBrk="1" latinLnBrk="0" hangingPunct="1">
      <a:spcBef>
        <a:spcPts val="300"/>
      </a:spcBef>
      <a:spcAft>
        <a:spcPts val="600"/>
      </a:spcAft>
      <a:defRPr sz="1050" kern="1200">
        <a:solidFill>
          <a:schemeClr val="tx1"/>
        </a:solidFill>
        <a:latin typeface="Segoe"/>
        <a:ea typeface="+mn-ea"/>
        <a:cs typeface="Segoe UI" pitchFamily="34" charset="0"/>
      </a:defRPr>
    </a:lvl2pPr>
    <a:lvl3pPr marL="914400" algn="l" defTabSz="914400" rtl="0" eaLnBrk="1" latinLnBrk="0" hangingPunct="1">
      <a:spcBef>
        <a:spcPts val="300"/>
      </a:spcBef>
      <a:spcAft>
        <a:spcPts val="600"/>
      </a:spcAft>
      <a:defRPr sz="1050" kern="1200">
        <a:solidFill>
          <a:schemeClr val="tx1"/>
        </a:solidFill>
        <a:latin typeface="Segoe"/>
        <a:ea typeface="+mn-ea"/>
        <a:cs typeface="Segoe UI" pitchFamily="34" charset="0"/>
      </a:defRPr>
    </a:lvl3pPr>
    <a:lvl4pPr marL="1371600" algn="l" defTabSz="914400" rtl="0" eaLnBrk="1" latinLnBrk="0" hangingPunct="1">
      <a:spcBef>
        <a:spcPts val="300"/>
      </a:spcBef>
      <a:spcAft>
        <a:spcPts val="600"/>
      </a:spcAft>
      <a:defRPr sz="1050" kern="1200">
        <a:solidFill>
          <a:schemeClr val="tx1"/>
        </a:solidFill>
        <a:latin typeface="Segoe"/>
        <a:ea typeface="+mn-ea"/>
        <a:cs typeface="Segoe UI" pitchFamily="34" charset="0"/>
      </a:defRPr>
    </a:lvl4pPr>
    <a:lvl5pPr marL="1828800" algn="l" defTabSz="914400" rtl="0" eaLnBrk="1" latinLnBrk="0" hangingPunct="1">
      <a:spcBef>
        <a:spcPts val="300"/>
      </a:spcBef>
      <a:spcAft>
        <a:spcPts val="600"/>
      </a:spcAft>
      <a:defRPr sz="1050" kern="1200">
        <a:solidFill>
          <a:schemeClr val="tx1"/>
        </a:solidFill>
        <a:latin typeface="Segoe"/>
        <a:ea typeface="+mn-ea"/>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5074974" y="8754574"/>
            <a:ext cx="1750978" cy="389426"/>
          </a:xfrm>
        </p:spPr>
        <p:txBody>
          <a:bodyPr/>
          <a:lstStyle/>
          <a:p>
            <a:fld id="{675416BA-65F7-274A-AD61-D0FA78F3AA6E}" type="slidenum">
              <a:rPr lang="en-US" smtClean="0"/>
              <a:pPr/>
              <a:t>0</a:t>
            </a:fld>
            <a:endParaRPr lang="en-US" dirty="0"/>
          </a:p>
        </p:txBody>
      </p:sp>
      <p:sp>
        <p:nvSpPr>
          <p:cNvPr id="10" name="Slide Image Placeholder 9"/>
          <p:cNvSpPr>
            <a:spLocks noGrp="1" noRot="1" noChangeAspect="1"/>
          </p:cNvSpPr>
          <p:nvPr>
            <p:ph type="sldImg"/>
          </p:nvPr>
        </p:nvSpPr>
        <p:spPr>
          <a:xfrm>
            <a:off x="381000" y="482600"/>
            <a:ext cx="6096000" cy="3429000"/>
          </a:xfrm>
        </p:spPr>
      </p:sp>
      <p:sp>
        <p:nvSpPr>
          <p:cNvPr id="11" name="Notes Placeholder 10"/>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03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smtClean="0"/>
              <a:t>It may be necessary to periodically clean-up alert notifications. To clean up alert notifications that match your specified criteria, follow these steps:</a:t>
            </a:r>
          </a:p>
          <a:p>
            <a:pPr lvl="0"/>
            <a:r>
              <a:rPr lang="en-US" b="1" dirty="0" smtClean="0"/>
              <a:t>Procedure: Clean Up Notifications</a:t>
            </a:r>
          </a:p>
          <a:p>
            <a:pPr marL="228600" lvl="0" indent="-228600">
              <a:buFont typeface="+mj-lt"/>
              <a:buAutoNum type="arabicPeriod"/>
            </a:pPr>
            <a:r>
              <a:rPr lang="en-US" dirty="0" smtClean="0"/>
              <a:t>Open </a:t>
            </a:r>
            <a:r>
              <a:rPr lang="en-US" b="1" dirty="0" smtClean="0"/>
              <a:t>System administration &gt; Periodic &gt; Notification clean up</a:t>
            </a:r>
            <a:r>
              <a:rPr lang="en-US" dirty="0" smtClean="0"/>
              <a:t>. </a:t>
            </a:r>
          </a:p>
          <a:p>
            <a:pPr marL="228600" lvl="0" indent="-228600">
              <a:buFont typeface="+mj-lt"/>
              <a:buAutoNum type="arabicPeriod"/>
            </a:pPr>
            <a:r>
              <a:rPr lang="en-US" dirty="0" smtClean="0"/>
              <a:t>Select the </a:t>
            </a:r>
            <a:r>
              <a:rPr lang="en-US" b="1" dirty="0" smtClean="0"/>
              <a:t>Parameters</a:t>
            </a:r>
            <a:r>
              <a:rPr lang="en-US" dirty="0" smtClean="0"/>
              <a:t>. </a:t>
            </a:r>
          </a:p>
          <a:p>
            <a:pPr marL="228600" lvl="0" indent="-228600">
              <a:buFont typeface="+mj-lt"/>
              <a:buAutoNum type="arabicPeriod"/>
            </a:pPr>
            <a:r>
              <a:rPr lang="en-US" dirty="0" smtClean="0"/>
              <a:t>Click </a:t>
            </a:r>
            <a:r>
              <a:rPr lang="en-US" b="1" dirty="0" smtClean="0"/>
              <a:t>Select</a:t>
            </a:r>
            <a:r>
              <a:rPr lang="en-US" dirty="0" smtClean="0"/>
              <a:t> to create a query with filter criteria for the alerts to be deleted. </a:t>
            </a:r>
          </a:p>
          <a:p>
            <a:pPr marL="228600" lvl="0" indent="-228600">
              <a:buFont typeface="+mj-lt"/>
              <a:buAutoNum type="arabicPeriod"/>
            </a:pPr>
            <a:r>
              <a:rPr lang="en-US" dirty="0" smtClean="0"/>
              <a:t>Click </a:t>
            </a:r>
            <a:r>
              <a:rPr lang="en-US" b="1" dirty="0" smtClean="0"/>
              <a:t>OK</a:t>
            </a:r>
            <a:r>
              <a:rPr lang="en-US" dirty="0" smtClean="0"/>
              <a:t> to delete the specified alerts.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38824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0"/>
            <a:r>
              <a:rPr lang="en-US" dirty="0" smtClean="0"/>
              <a:t>It is important for Administrators to manage the Alert rules in your AX system. The </a:t>
            </a:r>
            <a:r>
              <a:rPr lang="en-US" b="1" dirty="0" err="1" smtClean="0"/>
              <a:t>EventCUD</a:t>
            </a:r>
            <a:r>
              <a:rPr lang="en-US" b="1" dirty="0" smtClean="0"/>
              <a:t> </a:t>
            </a:r>
            <a:r>
              <a:rPr lang="en-US" dirty="0" smtClean="0"/>
              <a:t>table can become very large if many Alerts are queued up. The </a:t>
            </a:r>
            <a:r>
              <a:rPr lang="en-US" b="1" dirty="0" err="1" smtClean="0"/>
              <a:t>EventCUD</a:t>
            </a:r>
            <a:r>
              <a:rPr lang="en-US" dirty="0" smtClean="0"/>
              <a:t> table stores the changed-based Alerts that are waiting to be sent and will continue to grow until the event processor has successfully delivered the records matched against the rules. </a:t>
            </a:r>
          </a:p>
          <a:p>
            <a:pPr lvl="0"/>
            <a:r>
              <a:rPr lang="en-US" dirty="0" smtClean="0"/>
              <a:t>When lots of records are queued in the system, it usually indicates that:</a:t>
            </a:r>
          </a:p>
          <a:p>
            <a:pPr marL="171450" lvl="0" indent="-171450">
              <a:buFont typeface="Arial" panose="020B0604020202020204" pitchFamily="34" charset="0"/>
              <a:buChar char="•"/>
            </a:pPr>
            <a:r>
              <a:rPr lang="en-US" dirty="0" smtClean="0"/>
              <a:t>The Alert rules were set up long before the batch process started.</a:t>
            </a:r>
          </a:p>
          <a:p>
            <a:pPr marL="171450" lvl="0" indent="-171450">
              <a:buFont typeface="Arial" panose="020B0604020202020204" pitchFamily="34" charset="0"/>
              <a:buChar char="•"/>
            </a:pPr>
            <a:r>
              <a:rPr lang="en-US" dirty="0" smtClean="0"/>
              <a:t>Users might have had access to create Alert rules months before the batch is enabled, and the events are triggered by the user's rules.</a:t>
            </a:r>
          </a:p>
          <a:p>
            <a:pPr marL="171450" lvl="0" indent="-171450">
              <a:buFont typeface="Arial" panose="020B0604020202020204" pitchFamily="34" charset="0"/>
              <a:buChar char="•"/>
            </a:pPr>
            <a:r>
              <a:rPr lang="en-US" dirty="0" smtClean="0"/>
              <a:t>The Batch job that delivers the messages is not running or scheduled. </a:t>
            </a:r>
          </a:p>
          <a:p>
            <a:pPr lvl="0"/>
            <a:r>
              <a:rPr lang="en-US" dirty="0" smtClean="0"/>
              <a:t>If the old, non-processed, and obsolete events are not deleted, the Batch job generates Alerts and potentially sends unsolicited e-mail messages to users. When this occurs, you should do the following:</a:t>
            </a:r>
          </a:p>
          <a:p>
            <a:pPr marL="228600" lvl="0" indent="-228600">
              <a:buFont typeface="+mj-lt"/>
              <a:buAutoNum type="arabicPeriod"/>
            </a:pPr>
            <a:r>
              <a:rPr lang="en-US" dirty="0" smtClean="0"/>
              <a:t>If the Alerts queued in the system are not critical, the contents of the </a:t>
            </a:r>
            <a:r>
              <a:rPr lang="en-US" b="1" dirty="0" err="1" smtClean="0"/>
              <a:t>EventCUD</a:t>
            </a:r>
            <a:r>
              <a:rPr lang="en-US" dirty="0" smtClean="0"/>
              <a:t> table can be deleted. This will prevent a flood of old Alerts from being delivered when the Batch job is scheduled and runs. </a:t>
            </a:r>
          </a:p>
          <a:p>
            <a:pPr marL="685800" lvl="1" indent="-228600">
              <a:buFont typeface="+mj-lt"/>
              <a:buAutoNum type="alphaLcPeriod"/>
            </a:pPr>
            <a:r>
              <a:rPr lang="en-US" dirty="0" smtClean="0"/>
              <a:t>In the </a:t>
            </a:r>
            <a:r>
              <a:rPr lang="en-US" b="1" dirty="0" smtClean="0"/>
              <a:t>Application Object Table </a:t>
            </a:r>
            <a:r>
              <a:rPr lang="en-US" dirty="0" smtClean="0"/>
              <a:t>(AOT), select </a:t>
            </a:r>
            <a:r>
              <a:rPr lang="en-US" b="1" dirty="0" smtClean="0"/>
              <a:t>Data dictionary &gt;Tables</a:t>
            </a:r>
            <a:r>
              <a:rPr lang="en-US" dirty="0" smtClean="0"/>
              <a:t>.</a:t>
            </a:r>
          </a:p>
          <a:p>
            <a:pPr marL="685800" lvl="1" indent="-228600">
              <a:buFont typeface="+mj-lt"/>
              <a:buAutoNum type="alphaLcPeriod"/>
            </a:pPr>
            <a:r>
              <a:rPr lang="en-US" dirty="0" smtClean="0"/>
              <a:t>Select the </a:t>
            </a:r>
            <a:r>
              <a:rPr lang="en-US" dirty="0" err="1" smtClean="0"/>
              <a:t>EventCUD</a:t>
            </a:r>
            <a:r>
              <a:rPr lang="en-US" dirty="0" smtClean="0"/>
              <a:t> table, locate the events to be deleted, and delete as appropriate.</a:t>
            </a:r>
          </a:p>
          <a:p>
            <a:pPr marL="228600" lvl="0" indent="-228600">
              <a:buFont typeface="+mj-lt"/>
              <a:buAutoNum type="arabicPeriod"/>
            </a:pPr>
            <a:r>
              <a:rPr lang="en-US" dirty="0" smtClean="0"/>
              <a:t>Review the Alert rules that are currently set up in the system to make sure they are all necessary.</a:t>
            </a:r>
          </a:p>
          <a:p>
            <a:pPr marL="228600" lvl="0" indent="-228600">
              <a:buFont typeface="+mj-lt"/>
              <a:buAutoNum type="arabicPeriod"/>
            </a:pPr>
            <a:r>
              <a:rPr lang="en-US" dirty="0" smtClean="0"/>
              <a:t>If it is determined that Alerts will be used going forward, then schedule the Alerts batch job to run periodically so they get delivered as expected.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220246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0"/>
            <a:r>
              <a:rPr lang="en-US" sz="1050" b="1" kern="1200" dirty="0" smtClean="0">
                <a:solidFill>
                  <a:schemeClr val="tx1"/>
                </a:solidFill>
                <a:effectLst/>
                <a:latin typeface="Segoe"/>
                <a:ea typeface="+mn-ea"/>
                <a:cs typeface="Segoe UI" pitchFamily="34" charset="0"/>
              </a:rPr>
              <a:t>Procedure:</a:t>
            </a:r>
            <a:r>
              <a:rPr lang="en-US" sz="1050" kern="1200" dirty="0" smtClean="0">
                <a:solidFill>
                  <a:schemeClr val="tx1"/>
                </a:solidFill>
                <a:effectLst/>
                <a:latin typeface="Segoe"/>
                <a:ea typeface="+mn-ea"/>
                <a:cs typeface="Segoe UI" pitchFamily="34" charset="0"/>
              </a:rPr>
              <a: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Open </a:t>
            </a:r>
            <a:r>
              <a:rPr lang="en-US" sz="1050" b="1" kern="1200" dirty="0" smtClean="0">
                <a:solidFill>
                  <a:schemeClr val="tx1"/>
                </a:solidFill>
                <a:effectLst/>
                <a:latin typeface="Segoe"/>
                <a:ea typeface="+mn-ea"/>
                <a:cs typeface="Segoe UI" pitchFamily="34" charset="0"/>
              </a:rPr>
              <a:t>Production control </a:t>
            </a:r>
            <a:r>
              <a:rPr lang="en-US" sz="1050" kern="1200" dirty="0" smtClean="0">
                <a:solidFill>
                  <a:schemeClr val="tx1"/>
                </a:solidFill>
                <a:effectLst/>
                <a:latin typeface="Segoe"/>
                <a:ea typeface="+mn-ea"/>
                <a:cs typeface="Segoe UI" pitchFamily="34" charset="0"/>
              </a:rPr>
              <a:t>&gt;</a:t>
            </a:r>
            <a:r>
              <a:rPr lang="en-US" sz="1050" b="1" kern="1200" dirty="0" smtClean="0">
                <a:solidFill>
                  <a:schemeClr val="tx1"/>
                </a:solidFill>
                <a:effectLst/>
                <a:latin typeface="Segoe"/>
                <a:ea typeface="+mn-ea"/>
                <a:cs typeface="Segoe UI" pitchFamily="34" charset="0"/>
              </a:rPr>
              <a:t> Common </a:t>
            </a:r>
            <a:r>
              <a:rPr lang="en-US" sz="1050" kern="1200" dirty="0" smtClean="0">
                <a:solidFill>
                  <a:schemeClr val="tx1"/>
                </a:solidFill>
                <a:effectLst/>
                <a:latin typeface="Segoe"/>
                <a:ea typeface="+mn-ea"/>
                <a:cs typeface="Segoe UI" pitchFamily="34" charset="0"/>
              </a:rPr>
              <a:t>&gt;</a:t>
            </a:r>
            <a:r>
              <a:rPr lang="en-US" sz="1050" b="1" kern="1200" dirty="0" smtClean="0">
                <a:solidFill>
                  <a:schemeClr val="tx1"/>
                </a:solidFill>
                <a:effectLst/>
                <a:latin typeface="Segoe"/>
                <a:ea typeface="+mn-ea"/>
                <a:cs typeface="Segoe UI" pitchFamily="34" charset="0"/>
              </a:rPr>
              <a:t> Production orders </a:t>
            </a:r>
            <a:r>
              <a:rPr lang="en-US" sz="1050" kern="1200" dirty="0" smtClean="0">
                <a:solidFill>
                  <a:schemeClr val="tx1"/>
                </a:solidFill>
                <a:effectLst/>
                <a:latin typeface="Segoe"/>
                <a:ea typeface="+mn-ea"/>
                <a:cs typeface="Segoe UI" pitchFamily="34" charset="0"/>
              </a:rPr>
              <a:t>&gt;</a:t>
            </a:r>
            <a:r>
              <a:rPr lang="en-US" sz="1050" b="1" kern="1200" dirty="0" smtClean="0">
                <a:solidFill>
                  <a:schemeClr val="tx1"/>
                </a:solidFill>
                <a:effectLst/>
                <a:latin typeface="Segoe"/>
                <a:ea typeface="+mn-ea"/>
                <a:cs typeface="Segoe UI" pitchFamily="34" charset="0"/>
              </a:rPr>
              <a:t> All production orders </a:t>
            </a:r>
            <a:r>
              <a:rPr lang="en-US" sz="1050" kern="1200" dirty="0" smtClean="0">
                <a:solidFill>
                  <a:schemeClr val="tx1"/>
                </a:solidFill>
                <a:effectLst/>
                <a:latin typeface="Segoe"/>
                <a:ea typeface="+mn-ea"/>
                <a:cs typeface="Segoe UI" pitchFamily="34" charset="0"/>
              </a:rPr>
              <a:t>to open the </a:t>
            </a:r>
            <a:r>
              <a:rPr lang="en-US" sz="1050" b="1" kern="1200" dirty="0" smtClean="0">
                <a:solidFill>
                  <a:schemeClr val="tx1"/>
                </a:solidFill>
                <a:effectLst/>
                <a:latin typeface="Segoe"/>
                <a:ea typeface="+mn-ea"/>
                <a:cs typeface="Segoe UI" pitchFamily="34" charset="0"/>
              </a:rPr>
              <a:t>Production order </a:t>
            </a:r>
            <a:r>
              <a:rPr lang="en-US" sz="1050" kern="1200" dirty="0" smtClean="0">
                <a:solidFill>
                  <a:schemeClr val="tx1"/>
                </a:solidFill>
                <a:effectLst/>
                <a:latin typeface="Segoe"/>
                <a:ea typeface="+mn-ea"/>
                <a:cs typeface="Segoe UI" pitchFamily="34" charset="0"/>
              </a:rPr>
              <a:t>form.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Right-click anywhere in the body of the </a:t>
            </a:r>
            <a:r>
              <a:rPr lang="en-US" sz="1050" b="1" kern="1200" dirty="0" smtClean="0">
                <a:solidFill>
                  <a:schemeClr val="tx1"/>
                </a:solidFill>
                <a:effectLst/>
                <a:latin typeface="Segoe"/>
                <a:ea typeface="+mn-ea"/>
                <a:cs typeface="Segoe UI" pitchFamily="34" charset="0"/>
              </a:rPr>
              <a:t>Production order </a:t>
            </a:r>
            <a:r>
              <a:rPr lang="en-US" sz="1050" kern="1200" dirty="0" smtClean="0">
                <a:solidFill>
                  <a:schemeClr val="tx1"/>
                </a:solidFill>
                <a:effectLst/>
                <a:latin typeface="Segoe"/>
                <a:ea typeface="+mn-ea"/>
                <a:cs typeface="Segoe UI" pitchFamily="34" charset="0"/>
              </a:rPr>
              <a:t>form and select </a:t>
            </a:r>
            <a:r>
              <a:rPr lang="en-US" sz="1050" b="1" kern="1200" dirty="0" smtClean="0">
                <a:solidFill>
                  <a:schemeClr val="tx1"/>
                </a:solidFill>
                <a:effectLst/>
                <a:latin typeface="Segoe"/>
                <a:ea typeface="+mn-ea"/>
                <a:cs typeface="Segoe UI" pitchFamily="34" charset="0"/>
              </a:rPr>
              <a:t>Create alert rule</a:t>
            </a:r>
            <a:r>
              <a:rPr lang="en-US" sz="1050" kern="1200" dirty="0" smtClean="0">
                <a:solidFill>
                  <a:schemeClr val="tx1"/>
                </a:solidFill>
                <a:effectLst/>
                <a:latin typeface="Segoe"/>
                <a:ea typeface="+mn-ea"/>
                <a:cs typeface="Segoe UI" pitchFamily="34" charset="0"/>
              </a:rPr>
              <a: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In the </a:t>
            </a:r>
            <a:r>
              <a:rPr lang="en-US" sz="1050" b="1" kern="1200" dirty="0" smtClean="0">
                <a:solidFill>
                  <a:schemeClr val="tx1"/>
                </a:solidFill>
                <a:effectLst/>
                <a:latin typeface="Segoe"/>
                <a:ea typeface="+mn-ea"/>
                <a:cs typeface="Segoe UI" pitchFamily="34" charset="0"/>
              </a:rPr>
              <a:t>Field </a:t>
            </a:r>
            <a:r>
              <a:rPr lang="en-US" sz="1050" kern="1200" dirty="0" err="1" smtClean="0">
                <a:solidFill>
                  <a:schemeClr val="tx1"/>
                </a:solidFill>
                <a:effectLst/>
                <a:latin typeface="Segoe"/>
                <a:ea typeface="+mn-ea"/>
                <a:cs typeface="Segoe UI" pitchFamily="34" charset="0"/>
              </a:rPr>
              <a:t>field</a:t>
            </a:r>
            <a:r>
              <a:rPr lang="en-US" sz="1050" kern="1200" dirty="0" smtClean="0">
                <a:solidFill>
                  <a:schemeClr val="tx1"/>
                </a:solidFill>
                <a:effectLst/>
                <a:latin typeface="Segoe"/>
                <a:ea typeface="+mn-ea"/>
                <a:cs typeface="Segoe UI" pitchFamily="34" charset="0"/>
              </a:rPr>
              <a:t> select </a:t>
            </a:r>
            <a:r>
              <a:rPr lang="en-US" sz="1050" b="1" kern="1200" dirty="0" smtClean="0">
                <a:solidFill>
                  <a:schemeClr val="tx1"/>
                </a:solidFill>
                <a:effectLst/>
                <a:latin typeface="Segoe"/>
                <a:ea typeface="+mn-ea"/>
                <a:cs typeface="Segoe UI" pitchFamily="34" charset="0"/>
              </a:rPr>
              <a:t>Status </a:t>
            </a:r>
            <a:r>
              <a:rPr lang="en-US" sz="1050" kern="1200" dirty="0" smtClean="0">
                <a:solidFill>
                  <a:schemeClr val="tx1"/>
                </a:solidFill>
                <a:effectLst/>
                <a:latin typeface="Segoe"/>
                <a:ea typeface="+mn-ea"/>
                <a:cs typeface="Segoe UI" pitchFamily="34" charset="0"/>
              </a:rPr>
              <a:t>from the drop-down list.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In the </a:t>
            </a:r>
            <a:r>
              <a:rPr lang="en-US" sz="1050" b="1" kern="1200" dirty="0" smtClean="0">
                <a:solidFill>
                  <a:schemeClr val="tx1"/>
                </a:solidFill>
                <a:effectLst/>
                <a:latin typeface="Segoe"/>
                <a:ea typeface="+mn-ea"/>
                <a:cs typeface="Segoe UI" pitchFamily="34" charset="0"/>
              </a:rPr>
              <a:t>Event </a:t>
            </a:r>
            <a:r>
              <a:rPr lang="en-US" sz="1050" kern="1200" dirty="0" smtClean="0">
                <a:solidFill>
                  <a:schemeClr val="tx1"/>
                </a:solidFill>
                <a:effectLst/>
                <a:latin typeface="Segoe"/>
                <a:ea typeface="+mn-ea"/>
                <a:cs typeface="Segoe UI" pitchFamily="34" charset="0"/>
              </a:rPr>
              <a:t>field select </a:t>
            </a:r>
            <a:r>
              <a:rPr lang="en-US" sz="1050" b="1" kern="1200" dirty="0" smtClean="0">
                <a:solidFill>
                  <a:schemeClr val="tx1"/>
                </a:solidFill>
                <a:effectLst/>
                <a:latin typeface="Segoe"/>
                <a:ea typeface="+mn-ea"/>
                <a:cs typeface="Segoe UI" pitchFamily="34" charset="0"/>
              </a:rPr>
              <a:t>is set to</a:t>
            </a:r>
            <a:r>
              <a:rPr lang="en-US" sz="1050" kern="1200" dirty="0" smtClean="0">
                <a:solidFill>
                  <a:schemeClr val="tx1"/>
                </a:solidFill>
                <a:effectLst/>
                <a:latin typeface="Segoe"/>
                <a:ea typeface="+mn-ea"/>
                <a:cs typeface="Segoe UI" pitchFamily="34" charset="0"/>
              </a:rPr>
              <a:t>:</a:t>
            </a:r>
            <a:r>
              <a:rPr lang="en-US" sz="1050" b="1" kern="1200" dirty="0" smtClean="0">
                <a:solidFill>
                  <a:schemeClr val="tx1"/>
                </a:solidFill>
                <a:effectLst/>
                <a:latin typeface="Segoe"/>
                <a:ea typeface="+mn-ea"/>
                <a:cs typeface="Segoe UI" pitchFamily="34" charset="0"/>
              </a:rPr>
              <a:t> </a:t>
            </a:r>
            <a:r>
              <a:rPr lang="en-US" sz="1050" kern="1200" dirty="0" smtClean="0">
                <a:solidFill>
                  <a:schemeClr val="tx1"/>
                </a:solidFill>
                <a:effectLst/>
                <a:latin typeface="Segoe"/>
                <a:ea typeface="+mn-ea"/>
                <a:cs typeface="Segoe UI" pitchFamily="34" charset="0"/>
              </a:rPr>
              <a:t>from the drop-down list.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In the second </a:t>
            </a:r>
            <a:r>
              <a:rPr lang="en-US" sz="1050" b="1" kern="1200" dirty="0" smtClean="0">
                <a:solidFill>
                  <a:schemeClr val="tx1"/>
                </a:solidFill>
                <a:effectLst/>
                <a:latin typeface="Segoe"/>
                <a:ea typeface="+mn-ea"/>
                <a:cs typeface="Segoe UI" pitchFamily="34" charset="0"/>
              </a:rPr>
              <a:t>Event </a:t>
            </a:r>
            <a:r>
              <a:rPr lang="en-US" sz="1050" kern="1200" dirty="0" smtClean="0">
                <a:solidFill>
                  <a:schemeClr val="tx1"/>
                </a:solidFill>
                <a:effectLst/>
                <a:latin typeface="Segoe"/>
                <a:ea typeface="+mn-ea"/>
                <a:cs typeface="Segoe UI" pitchFamily="34" charset="0"/>
              </a:rPr>
              <a:t>field select </a:t>
            </a:r>
            <a:r>
              <a:rPr lang="en-US" sz="1050" b="1" kern="1200" dirty="0" smtClean="0">
                <a:solidFill>
                  <a:schemeClr val="tx1"/>
                </a:solidFill>
                <a:effectLst/>
                <a:latin typeface="Segoe"/>
                <a:ea typeface="+mn-ea"/>
                <a:cs typeface="Segoe UI" pitchFamily="34" charset="0"/>
              </a:rPr>
              <a:t>Released </a:t>
            </a:r>
            <a:r>
              <a:rPr lang="en-US" sz="1050" kern="1200" dirty="0" smtClean="0">
                <a:solidFill>
                  <a:schemeClr val="tx1"/>
                </a:solidFill>
                <a:effectLst/>
                <a:latin typeface="Segoe"/>
                <a:ea typeface="+mn-ea"/>
                <a:cs typeface="Segoe UI" pitchFamily="34" charset="0"/>
              </a:rPr>
              <a:t>from the drop-down list.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Expand the </a:t>
            </a:r>
            <a:r>
              <a:rPr lang="en-US" sz="1050" b="1" kern="1200" dirty="0" smtClean="0">
                <a:solidFill>
                  <a:schemeClr val="tx1"/>
                </a:solidFill>
                <a:effectLst/>
                <a:latin typeface="Segoe"/>
                <a:ea typeface="+mn-ea"/>
                <a:cs typeface="Segoe UI" pitchFamily="34" charset="0"/>
              </a:rPr>
              <a:t>Alert who </a:t>
            </a:r>
            <a:r>
              <a:rPr lang="en-US" sz="1050" kern="1200" dirty="0" smtClean="0">
                <a:solidFill>
                  <a:schemeClr val="tx1"/>
                </a:solidFill>
                <a:effectLst/>
                <a:latin typeface="Segoe"/>
                <a:ea typeface="+mn-ea"/>
                <a:cs typeface="Segoe UI" pitchFamily="34" charset="0"/>
              </a:rPr>
              <a:t>field group.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In the </a:t>
            </a:r>
            <a:r>
              <a:rPr lang="en-US" sz="1050" b="1" kern="1200" dirty="0" smtClean="0">
                <a:solidFill>
                  <a:schemeClr val="tx1"/>
                </a:solidFill>
                <a:effectLst/>
                <a:latin typeface="Segoe"/>
                <a:ea typeface="+mn-ea"/>
                <a:cs typeface="Segoe UI" pitchFamily="34" charset="0"/>
              </a:rPr>
              <a:t>User ID </a:t>
            </a:r>
            <a:r>
              <a:rPr lang="en-US" sz="1050" kern="1200" dirty="0" smtClean="0">
                <a:solidFill>
                  <a:schemeClr val="tx1"/>
                </a:solidFill>
                <a:effectLst/>
                <a:latin typeface="Segoe"/>
                <a:ea typeface="+mn-ea"/>
                <a:cs typeface="Segoe UI" pitchFamily="34" charset="0"/>
              </a:rPr>
              <a:t>field select </a:t>
            </a:r>
            <a:r>
              <a:rPr lang="en-US" sz="1050" b="1" kern="1200" dirty="0" smtClean="0">
                <a:solidFill>
                  <a:schemeClr val="tx1"/>
                </a:solidFill>
                <a:effectLst/>
                <a:latin typeface="Segoe"/>
                <a:ea typeface="+mn-ea"/>
                <a:cs typeface="Segoe UI" pitchFamily="34" charset="0"/>
              </a:rPr>
              <a:t>Admin</a:t>
            </a:r>
            <a:r>
              <a:rPr lang="en-US" sz="1050" kern="1200" dirty="0" smtClean="0">
                <a:solidFill>
                  <a:schemeClr val="tx1"/>
                </a:solidFill>
                <a:effectLst/>
                <a:latin typeface="Segoe"/>
                <a:ea typeface="+mn-ea"/>
                <a:cs typeface="Segoe UI" pitchFamily="34" charset="0"/>
              </a:rPr>
              <a: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Expand the </a:t>
            </a:r>
            <a:r>
              <a:rPr lang="en-US" sz="1050" b="1" kern="1200" dirty="0" smtClean="0">
                <a:solidFill>
                  <a:schemeClr val="tx1"/>
                </a:solidFill>
                <a:effectLst/>
                <a:latin typeface="Segoe"/>
                <a:ea typeface="+mn-ea"/>
                <a:cs typeface="Segoe UI" pitchFamily="34" charset="0"/>
              </a:rPr>
              <a:t>Other alerts </a:t>
            </a:r>
            <a:r>
              <a:rPr lang="en-US" sz="1050" kern="1200" dirty="0" smtClean="0">
                <a:solidFill>
                  <a:schemeClr val="tx1"/>
                </a:solidFill>
                <a:effectLst/>
                <a:latin typeface="Segoe"/>
                <a:ea typeface="+mn-ea"/>
                <a:cs typeface="Segoe UI" pitchFamily="34" charset="0"/>
              </a:rPr>
              <a:t>field group.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Select the </a:t>
            </a:r>
            <a:r>
              <a:rPr lang="en-US" sz="1050" b="1" kern="1200" dirty="0" smtClean="0">
                <a:solidFill>
                  <a:schemeClr val="tx1"/>
                </a:solidFill>
                <a:effectLst/>
                <a:latin typeface="Segoe"/>
                <a:ea typeface="+mn-ea"/>
                <a:cs typeface="Segoe UI" pitchFamily="34" charset="0"/>
              </a:rPr>
              <a:t>Show pop-ups </a:t>
            </a:r>
            <a:r>
              <a:rPr lang="en-US" sz="1050" kern="1200" dirty="0" smtClean="0">
                <a:solidFill>
                  <a:schemeClr val="tx1"/>
                </a:solidFill>
                <a:effectLst/>
                <a:latin typeface="Segoe"/>
                <a:ea typeface="+mn-ea"/>
                <a:cs typeface="Segoe UI" pitchFamily="34" charset="0"/>
              </a:rPr>
              <a:t>check box.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Click </a:t>
            </a:r>
            <a:r>
              <a:rPr lang="en-US" sz="1050" b="1" kern="1200" dirty="0" smtClean="0">
                <a:solidFill>
                  <a:schemeClr val="tx1"/>
                </a:solidFill>
                <a:effectLst/>
                <a:latin typeface="Segoe"/>
                <a:ea typeface="+mn-ea"/>
                <a:cs typeface="Segoe UI" pitchFamily="34" charset="0"/>
              </a:rPr>
              <a:t>OK</a:t>
            </a:r>
            <a:r>
              <a:rPr lang="en-US" sz="1050" kern="1200" dirty="0" smtClean="0">
                <a:solidFill>
                  <a:schemeClr val="tx1"/>
                </a:solidFill>
                <a:effectLst/>
                <a:latin typeface="Segoe"/>
                <a:ea typeface="+mn-ea"/>
                <a:cs typeface="Segoe UI" pitchFamily="34" charset="0"/>
              </a:rPr>
              <a:t>. </a:t>
            </a:r>
          </a:p>
          <a:p>
            <a:pPr marL="228600" lvl="0" indent="-228600">
              <a:buFont typeface="+mj-lt"/>
              <a:buAutoNum type="arabicPeriod"/>
            </a:pPr>
            <a:r>
              <a:rPr lang="en-US" sz="1050" kern="1200" dirty="0" smtClean="0">
                <a:solidFill>
                  <a:schemeClr val="tx1"/>
                </a:solidFill>
                <a:effectLst/>
                <a:latin typeface="Segoe"/>
                <a:ea typeface="+mn-ea"/>
                <a:cs typeface="Segoe UI" pitchFamily="34" charset="0"/>
              </a:rPr>
              <a:t>Close the </a:t>
            </a:r>
            <a:r>
              <a:rPr lang="en-US" sz="1050" b="1" kern="1200" dirty="0" smtClean="0">
                <a:solidFill>
                  <a:schemeClr val="tx1"/>
                </a:solidFill>
                <a:effectLst/>
                <a:latin typeface="Segoe"/>
                <a:ea typeface="+mn-ea"/>
                <a:cs typeface="Segoe UI" pitchFamily="34" charset="0"/>
              </a:rPr>
              <a:t>Manage alert rules</a:t>
            </a:r>
            <a:r>
              <a:rPr lang="en-US" sz="1050" kern="1200" dirty="0" smtClean="0">
                <a:solidFill>
                  <a:schemeClr val="tx1"/>
                </a:solidFill>
                <a:effectLst/>
                <a:latin typeface="Segoe"/>
                <a:ea typeface="+mn-ea"/>
                <a:cs typeface="Segoe UI" pitchFamily="34" charset="0"/>
              </a:rPr>
              <a:t> form.</a:t>
            </a:r>
          </a:p>
          <a:p>
            <a:endParaRPr lang="en-US" dirty="0"/>
          </a:p>
        </p:txBody>
      </p:sp>
    </p:spTree>
    <p:extLst>
      <p:ext uri="{BB962C8B-B14F-4D97-AF65-F5344CB8AC3E}">
        <p14:creationId xmlns:p14="http://schemas.microsoft.com/office/powerpoint/2010/main" val="318162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06329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13</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183521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14</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6483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0"/>
          </p:nvPr>
        </p:nvSpPr>
        <p:spPr>
          <a:xfrm>
            <a:off x="5107022" y="8754574"/>
            <a:ext cx="1750978" cy="389426"/>
          </a:xfrm>
        </p:spPr>
        <p:txBody>
          <a:bodyPr/>
          <a:lstStyle/>
          <a:p>
            <a:fld id="{89920E16-7E2D-4061-8759-5F8497A7A433}" type="slidenum">
              <a:rPr lang="en-US" smtClean="0"/>
              <a:pPr/>
              <a:t>15</a:t>
            </a:fld>
            <a:endParaRPr lang="en-US" dirty="0"/>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lstStyle/>
          <a:p>
            <a:endParaRPr lang="en-US"/>
          </a:p>
        </p:txBody>
      </p:sp>
    </p:spTree>
    <p:extLst>
      <p:ext uri="{BB962C8B-B14F-4D97-AF65-F5344CB8AC3E}">
        <p14:creationId xmlns:p14="http://schemas.microsoft.com/office/powerpoint/2010/main" val="75091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136253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107022" y="8754574"/>
            <a:ext cx="1750978" cy="389426"/>
          </a:xfrm>
        </p:spPr>
        <p:txBody>
          <a:bodyPr/>
          <a:lstStyle/>
          <a:p>
            <a:fld id="{675416BA-65F7-274A-AD61-D0FA78F3AA6E}" type="slidenum">
              <a:rPr lang="en-US" smtClean="0"/>
              <a:pPr/>
              <a:t>2</a:t>
            </a:fld>
            <a:endParaRPr lang="en-US" dirty="0"/>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5526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pPr lvl="0"/>
            <a:r>
              <a:rPr lang="en-US" dirty="0" smtClean="0"/>
              <a:t>Microsoft Dynamics AX provides the capability for users to stay informed on the condition of their business by using alerts. Users can set their own alerts for almost any condition that might occur within their business. For example, users can set up alerts to do the following:</a:t>
            </a:r>
          </a:p>
          <a:p>
            <a:pPr marL="171450" lvl="0" indent="-171450">
              <a:buFont typeface="Arial" panose="020B0604020202020204" pitchFamily="34" charset="0"/>
              <a:buChar char="•"/>
            </a:pPr>
            <a:r>
              <a:rPr lang="en-US" dirty="0" smtClean="0"/>
              <a:t>Notify when a payment on a purchase order is due and payment has not been recorded </a:t>
            </a:r>
          </a:p>
          <a:p>
            <a:pPr marL="171450" lvl="0" indent="-171450">
              <a:buFont typeface="Arial" panose="020B0604020202020204" pitchFamily="34" charset="0"/>
              <a:buChar char="•"/>
            </a:pPr>
            <a:r>
              <a:rPr lang="en-US" dirty="0" smtClean="0"/>
              <a:t>Show when sales targets have changed </a:t>
            </a:r>
          </a:p>
          <a:p>
            <a:pPr marL="171450" lvl="0" indent="-171450">
              <a:buFont typeface="Arial" panose="020B0604020202020204" pitchFamily="34" charset="0"/>
              <a:buChar char="•"/>
            </a:pPr>
            <a:r>
              <a:rPr lang="en-US" dirty="0" smtClean="0"/>
              <a:t>Show when delivery dates change </a:t>
            </a:r>
          </a:p>
          <a:p>
            <a:pPr marL="171450" lvl="0" indent="-171450">
              <a:buFont typeface="Arial" panose="020B0604020202020204" pitchFamily="34" charset="0"/>
              <a:buChar char="•"/>
            </a:pPr>
            <a:r>
              <a:rPr lang="en-US" dirty="0" smtClean="0"/>
              <a:t>Inform the user that a customer address has changed </a:t>
            </a:r>
          </a:p>
          <a:p>
            <a:pPr marL="171450" lvl="0" indent="-171450">
              <a:buFont typeface="Arial" panose="020B0604020202020204" pitchFamily="34" charset="0"/>
              <a:buChar char="•"/>
            </a:pPr>
            <a:r>
              <a:rPr lang="en-US" dirty="0" smtClean="0"/>
              <a:t>Notify that a sales order is deleted </a:t>
            </a:r>
          </a:p>
          <a:p>
            <a:pPr marL="171450" lvl="0" indent="-171450">
              <a:buFont typeface="Arial" panose="020B0604020202020204" pitchFamily="34" charset="0"/>
              <a:buChar char="•"/>
            </a:pPr>
            <a:r>
              <a:rPr lang="en-US" dirty="0" smtClean="0"/>
              <a:t>Notify when a production order due date was reached and the order is not reported as finished</a:t>
            </a:r>
          </a:p>
          <a:p>
            <a:pPr lvl="0"/>
            <a:r>
              <a:rPr lang="en-US" dirty="0" smtClean="0"/>
              <a:t>The alerts functionality is designed so that alert rules can be set up in all modules of Microsoft Dynamics AX. They can be set on any table field or for any specific event, and this provides lots of flexibility for users to creatively keep themselves informed on the operations of their business.</a:t>
            </a:r>
          </a:p>
          <a:p>
            <a:endParaRPr lang="en-US" dirty="0"/>
          </a:p>
        </p:txBody>
      </p:sp>
    </p:spTree>
    <p:extLst>
      <p:ext uri="{BB962C8B-B14F-4D97-AF65-F5344CB8AC3E}">
        <p14:creationId xmlns:p14="http://schemas.microsoft.com/office/powerpoint/2010/main" val="410554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184423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10000"/>
          </a:bodyPr>
          <a:lstStyle/>
          <a:p>
            <a:pPr lvl="0"/>
            <a:r>
              <a:rPr lang="en-US" b="1" dirty="0" smtClean="0">
                <a:latin typeface="Segoe"/>
              </a:rPr>
              <a:t>Preparation</a:t>
            </a:r>
          </a:p>
          <a:p>
            <a:pPr lvl="0"/>
            <a:r>
              <a:rPr lang="en-US" dirty="0" smtClean="0">
                <a:latin typeface="Segoe"/>
              </a:rPr>
              <a:t>For users to create their own alert rules administrators must first complete some preparatory setup tasks. These include the following:</a:t>
            </a:r>
          </a:p>
          <a:p>
            <a:pPr lvl="0"/>
            <a:r>
              <a:rPr lang="en-US" dirty="0" smtClean="0">
                <a:latin typeface="Segoe"/>
              </a:rPr>
              <a:t>Set up alert batch </a:t>
            </a:r>
          </a:p>
          <a:p>
            <a:pPr lvl="0"/>
            <a:r>
              <a:rPr lang="en-US" dirty="0" smtClean="0">
                <a:latin typeface="Segoe"/>
              </a:rPr>
              <a:t>Create e-mail alerts </a:t>
            </a:r>
          </a:p>
          <a:p>
            <a:pPr marL="171450" indent="-171450">
              <a:buFont typeface="Arial" panose="020B0604020202020204" pitchFamily="34" charset="0"/>
              <a:buChar char="•"/>
            </a:pPr>
            <a:r>
              <a:rPr lang="en-US" dirty="0" smtClean="0">
                <a:latin typeface="Segoe"/>
              </a:rPr>
              <a:t>Create e-mail templates (can be language dependent) under </a:t>
            </a:r>
            <a:r>
              <a:rPr lang="en-US" b="1" dirty="0" smtClean="0">
                <a:latin typeface="Segoe"/>
              </a:rPr>
              <a:t>Organization</a:t>
            </a:r>
            <a:r>
              <a:rPr lang="en-US" dirty="0" smtClean="0">
                <a:latin typeface="Segoe"/>
              </a:rPr>
              <a:t> </a:t>
            </a:r>
            <a:r>
              <a:rPr lang="en-US" b="1" dirty="0" smtClean="0">
                <a:latin typeface="Segoe"/>
              </a:rPr>
              <a:t>Administration&gt;Setup.</a:t>
            </a:r>
          </a:p>
          <a:p>
            <a:pPr marL="171450" indent="-171450">
              <a:buFont typeface="Arial" panose="020B0604020202020204" pitchFamily="34" charset="0"/>
              <a:buChar char="•"/>
            </a:pPr>
            <a:r>
              <a:rPr lang="en-US" dirty="0" smtClean="0">
                <a:latin typeface="Segoe"/>
              </a:rPr>
              <a:t>Connect template IDs with an alert. </a:t>
            </a:r>
          </a:p>
          <a:p>
            <a:pPr marL="171450" indent="-171450">
              <a:buFont typeface="Arial" panose="020B0604020202020204" pitchFamily="34" charset="0"/>
              <a:buChar char="•"/>
            </a:pPr>
            <a:r>
              <a:rPr lang="en-US" dirty="0" smtClean="0">
                <a:latin typeface="Segoe"/>
              </a:rPr>
              <a:t>Make sure that users have a valid email address in the </a:t>
            </a:r>
            <a:r>
              <a:rPr lang="en-US" b="1" dirty="0" smtClean="0">
                <a:latin typeface="Segoe"/>
              </a:rPr>
              <a:t>User option </a:t>
            </a:r>
            <a:r>
              <a:rPr lang="en-US" dirty="0" smtClean="0">
                <a:latin typeface="Segoe"/>
              </a:rPr>
              <a:t>form. </a:t>
            </a:r>
          </a:p>
          <a:p>
            <a:pPr marL="171450" indent="-171450">
              <a:buFont typeface="Arial" panose="020B0604020202020204" pitchFamily="34" charset="0"/>
              <a:buChar char="•"/>
            </a:pPr>
            <a:r>
              <a:rPr lang="en-US" dirty="0" smtClean="0">
                <a:latin typeface="Segoe"/>
              </a:rPr>
              <a:t>Set up the system for email. </a:t>
            </a:r>
          </a:p>
          <a:p>
            <a:pPr marL="171450" indent="-171450">
              <a:buFont typeface="Arial" panose="020B0604020202020204" pitchFamily="34" charset="0"/>
              <a:buChar char="•"/>
            </a:pPr>
            <a:r>
              <a:rPr lang="en-US" dirty="0" smtClean="0">
                <a:latin typeface="Segoe"/>
              </a:rPr>
              <a:t>Set up e-mail batch.</a:t>
            </a:r>
          </a:p>
          <a:p>
            <a:pPr lvl="1"/>
            <a:endParaRPr lang="en-US" dirty="0" smtClean="0">
              <a:latin typeface="Segoe"/>
            </a:endParaRPr>
          </a:p>
          <a:p>
            <a:pPr lvl="0"/>
            <a:r>
              <a:rPr lang="en-US" dirty="0" smtClean="0">
                <a:latin typeface="Segoe"/>
              </a:rPr>
              <a:t>Some of these tasks are explained more in this lesson or in earlier lessons. More information about other tasks can be obtained from the Microsoft Dynamics AX Help or from other training courses.</a:t>
            </a:r>
          </a:p>
          <a:p>
            <a:r>
              <a:rPr lang="en-US" dirty="0" smtClean="0">
                <a:latin typeface="Segoe"/>
              </a:rPr>
              <a:t>Procedure: </a:t>
            </a:r>
            <a:r>
              <a:rPr lang="en-US" b="1" dirty="0" smtClean="0">
                <a:latin typeface="Segoe"/>
              </a:rPr>
              <a:t>Set Up Alert Parameters</a:t>
            </a:r>
          </a:p>
          <a:p>
            <a:r>
              <a:rPr lang="en-US" dirty="0" smtClean="0">
                <a:latin typeface="Segoe"/>
              </a:rPr>
              <a:t>When you define an e-mail identification for Alerts, you attach the identification that you created specifically for Alerts to the Alerts function. </a:t>
            </a:r>
          </a:p>
          <a:p>
            <a:pPr marL="228600" lvl="0" indent="-228600">
              <a:buFont typeface="+mj-lt"/>
              <a:buAutoNum type="arabicPeriod"/>
            </a:pPr>
            <a:r>
              <a:rPr lang="en-US" dirty="0" smtClean="0">
                <a:latin typeface="Segoe"/>
              </a:rPr>
              <a:t>Open </a:t>
            </a:r>
            <a:r>
              <a:rPr lang="en-US" b="1" dirty="0" smtClean="0">
                <a:latin typeface="Segoe"/>
              </a:rPr>
              <a:t>Organization administration &gt; Setup &gt; Alerts &gt; Alert parameters</a:t>
            </a:r>
            <a:r>
              <a:rPr lang="en-US" dirty="0" smtClean="0">
                <a:latin typeface="Segoe"/>
              </a:rPr>
              <a:t>. </a:t>
            </a:r>
          </a:p>
          <a:p>
            <a:pPr marL="228600" lvl="0" indent="-228600">
              <a:buFont typeface="+mj-lt"/>
              <a:buAutoNum type="arabicPeriod"/>
            </a:pPr>
            <a:r>
              <a:rPr lang="en-US" dirty="0" smtClean="0">
                <a:latin typeface="Segoe"/>
              </a:rPr>
              <a:t>In the </a:t>
            </a:r>
            <a:r>
              <a:rPr lang="en-US" b="1" dirty="0" smtClean="0">
                <a:latin typeface="Segoe"/>
              </a:rPr>
              <a:t>E-mail ID </a:t>
            </a:r>
            <a:r>
              <a:rPr lang="en-US" dirty="0" smtClean="0">
                <a:latin typeface="Segoe"/>
              </a:rPr>
              <a:t>field, select the e-mail identification that you created for Alerts. </a:t>
            </a:r>
          </a:p>
          <a:p>
            <a:pPr marL="228600" lvl="0" indent="-228600">
              <a:buFont typeface="+mj-lt"/>
              <a:buAutoNum type="arabicPeriod"/>
            </a:pPr>
            <a:r>
              <a:rPr lang="en-US" dirty="0" smtClean="0">
                <a:latin typeface="Segoe"/>
              </a:rPr>
              <a:t>Close the form to save your changes. </a:t>
            </a:r>
          </a:p>
          <a:p>
            <a:pPr lvl="0"/>
            <a:endParaRPr lang="en-US" dirty="0" smtClean="0">
              <a:latin typeface="Segoe"/>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52317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469900"/>
            <a:ext cx="6096000" cy="8128000"/>
          </a:xfrm>
        </p:spPr>
        <p:txBody>
          <a:bodyPr>
            <a:normAutofit/>
          </a:bodyPr>
          <a:lstStyle/>
          <a:p>
            <a:r>
              <a:rPr lang="en-US" sz="1050" dirty="0">
                <a:latin typeface="Segoe"/>
              </a:rPr>
              <a:t>Procedure: </a:t>
            </a:r>
            <a:r>
              <a:rPr lang="en-US" sz="1050" b="1" dirty="0">
                <a:latin typeface="Segoe"/>
              </a:rPr>
              <a:t>Create an Alert Rule</a:t>
            </a:r>
          </a:p>
          <a:p>
            <a:r>
              <a:rPr lang="en-US" sz="1050" dirty="0">
                <a:latin typeface="Segoe"/>
              </a:rPr>
              <a:t>You can create alert rules from within any form in Microsoft Dynamics AX or from the Manage alert rules form. </a:t>
            </a:r>
          </a:p>
          <a:p>
            <a:r>
              <a:rPr lang="en-US" sz="1050" dirty="0">
                <a:latin typeface="Segoe"/>
              </a:rPr>
              <a:t>If the form with the data that you want to monitor is open, you can also create rules by selecting the </a:t>
            </a:r>
            <a:r>
              <a:rPr lang="en-US" sz="1050" b="1" dirty="0">
                <a:latin typeface="Segoe"/>
              </a:rPr>
              <a:t>Create alert rule </a:t>
            </a:r>
            <a:r>
              <a:rPr lang="en-US" sz="1050" dirty="0">
                <a:latin typeface="Segoe"/>
              </a:rPr>
              <a:t>command on the Command menu. </a:t>
            </a:r>
          </a:p>
          <a:p>
            <a:pPr marL="228600" lvl="0" indent="-228600">
              <a:buFont typeface="+mj-lt"/>
              <a:buAutoNum type="arabicPeriod"/>
            </a:pPr>
            <a:r>
              <a:rPr lang="en-US" sz="1050" dirty="0">
                <a:latin typeface="Segoe"/>
              </a:rPr>
              <a:t>Open the form that contains the data that you want to monitor. </a:t>
            </a:r>
          </a:p>
          <a:p>
            <a:pPr marL="228600" lvl="0" indent="-228600">
              <a:buFont typeface="+mj-lt"/>
              <a:buAutoNum type="arabicPeriod"/>
            </a:pPr>
            <a:r>
              <a:rPr lang="en-US" sz="1050" dirty="0">
                <a:latin typeface="Segoe"/>
              </a:rPr>
              <a:t>Right-click the field for which you want to set up an alert rule, or right-click anywhere in the form, and click </a:t>
            </a:r>
            <a:r>
              <a:rPr lang="en-US" sz="1050" b="1" dirty="0">
                <a:latin typeface="Segoe"/>
              </a:rPr>
              <a:t>Create alert rule</a:t>
            </a:r>
            <a:r>
              <a:rPr lang="en-US" sz="1050" dirty="0" smtClean="0">
                <a:latin typeface="Segoe"/>
              </a:rPr>
              <a:t>.</a:t>
            </a:r>
          </a:p>
          <a:p>
            <a:pPr marL="228600" lvl="0"/>
            <a:r>
              <a:rPr lang="en-US" sz="1050" dirty="0" smtClean="0"/>
              <a:t>Or</a:t>
            </a:r>
          </a:p>
          <a:p>
            <a:pPr marL="228600" lvl="0"/>
            <a:r>
              <a:rPr lang="en-US" sz="1050" dirty="0" smtClean="0">
                <a:latin typeface="Segoe"/>
              </a:rPr>
              <a:t>On </a:t>
            </a:r>
            <a:r>
              <a:rPr lang="en-US" sz="1050" dirty="0">
                <a:latin typeface="Segoe"/>
              </a:rPr>
              <a:t>the Command menu, click </a:t>
            </a:r>
            <a:r>
              <a:rPr lang="en-US" sz="1050" b="1" dirty="0">
                <a:latin typeface="Segoe"/>
              </a:rPr>
              <a:t>Create alert rule</a:t>
            </a:r>
            <a:r>
              <a:rPr lang="en-US" sz="1050" dirty="0">
                <a:latin typeface="Segoe"/>
              </a:rPr>
              <a:t>. </a:t>
            </a:r>
          </a:p>
          <a:p>
            <a:pPr marL="228600" lvl="0" indent="-228600">
              <a:buFont typeface="+mj-lt"/>
              <a:buAutoNum type="arabicPeriod" startAt="3"/>
            </a:pPr>
            <a:r>
              <a:rPr lang="en-US" sz="1050" dirty="0">
                <a:latin typeface="Segoe"/>
              </a:rPr>
              <a:t>Select the field that you want to monitor in the </a:t>
            </a:r>
            <a:r>
              <a:rPr lang="en-US" sz="1050" b="1" dirty="0">
                <a:latin typeface="Segoe"/>
              </a:rPr>
              <a:t>Field</a:t>
            </a:r>
            <a:r>
              <a:rPr lang="en-US" sz="1050" dirty="0">
                <a:latin typeface="Segoe"/>
              </a:rPr>
              <a:t> list. </a:t>
            </a:r>
          </a:p>
          <a:p>
            <a:pPr marL="228600" lvl="0" indent="-228600">
              <a:buFont typeface="+mj-lt"/>
              <a:buAutoNum type="arabicPeriod" startAt="3"/>
            </a:pPr>
            <a:r>
              <a:rPr lang="en-US" sz="1050" dirty="0">
                <a:latin typeface="Segoe"/>
              </a:rPr>
              <a:t>Select the event type in the </a:t>
            </a:r>
            <a:r>
              <a:rPr lang="en-US" sz="1050" b="1" dirty="0">
                <a:latin typeface="Segoe"/>
              </a:rPr>
              <a:t>Event</a:t>
            </a:r>
            <a:r>
              <a:rPr lang="en-US" sz="1050" dirty="0">
                <a:latin typeface="Segoe"/>
              </a:rPr>
              <a:t> list. </a:t>
            </a:r>
          </a:p>
          <a:p>
            <a:pPr marL="228600" lvl="0" indent="-228600">
              <a:buFont typeface="+mj-lt"/>
              <a:buAutoNum type="arabicPeriod" startAt="3"/>
            </a:pPr>
            <a:r>
              <a:rPr lang="en-US" sz="1050" dirty="0">
                <a:latin typeface="Segoe"/>
              </a:rPr>
              <a:t>Select an option in the </a:t>
            </a:r>
            <a:r>
              <a:rPr lang="en-US" sz="1050" b="1" dirty="0">
                <a:latin typeface="Segoe"/>
              </a:rPr>
              <a:t>Alert me for </a:t>
            </a:r>
            <a:r>
              <a:rPr lang="en-US" sz="1050" dirty="0">
                <a:latin typeface="Segoe"/>
              </a:rPr>
              <a:t>section. </a:t>
            </a:r>
          </a:p>
          <a:p>
            <a:pPr marL="228600" lvl="0" indent="-228600">
              <a:buFont typeface="+mj-lt"/>
              <a:buAutoNum type="arabicPeriod" startAt="3"/>
            </a:pPr>
            <a:r>
              <a:rPr lang="en-US" sz="1050" dirty="0">
                <a:latin typeface="Segoe"/>
              </a:rPr>
              <a:t>If you want the alert rule to become inactive on a specific date, select an end date in the </a:t>
            </a:r>
            <a:r>
              <a:rPr lang="en-US" sz="1050" b="1" dirty="0">
                <a:latin typeface="Segoe"/>
              </a:rPr>
              <a:t>Alert me until </a:t>
            </a:r>
            <a:r>
              <a:rPr lang="en-US" sz="1050" dirty="0">
                <a:latin typeface="Segoe"/>
              </a:rPr>
              <a:t>section. </a:t>
            </a:r>
          </a:p>
          <a:p>
            <a:pPr marL="228600" lvl="0" indent="-228600">
              <a:buFont typeface="+mj-lt"/>
              <a:buAutoNum type="arabicPeriod" startAt="3"/>
            </a:pPr>
            <a:r>
              <a:rPr lang="en-US" sz="1050" dirty="0">
                <a:latin typeface="Segoe"/>
              </a:rPr>
              <a:t>Enter an optional message in the </a:t>
            </a:r>
            <a:r>
              <a:rPr lang="en-US" sz="1050" b="1" dirty="0">
                <a:latin typeface="Segoe"/>
              </a:rPr>
              <a:t>Message</a:t>
            </a:r>
            <a:r>
              <a:rPr lang="en-US" sz="1050" dirty="0">
                <a:latin typeface="Segoe"/>
              </a:rPr>
              <a:t> field. The text is the message you receive when an alert is triggered. </a:t>
            </a:r>
          </a:p>
          <a:p>
            <a:endParaRPr lang="en-US" sz="1050" dirty="0">
              <a:latin typeface="Segoe"/>
            </a:endParaRPr>
          </a:p>
          <a:p>
            <a:r>
              <a:rPr lang="en-US" sz="1050" b="1" dirty="0">
                <a:latin typeface="Segoe"/>
              </a:rPr>
              <a:t>Create a Rule by Using the Manage Alert Rule Form</a:t>
            </a:r>
          </a:p>
          <a:p>
            <a:r>
              <a:rPr lang="en-US" sz="1050" dirty="0">
                <a:latin typeface="Segoe"/>
              </a:rPr>
              <a:t>When you create an alert rule from within a form, the </a:t>
            </a:r>
            <a:r>
              <a:rPr lang="en-US" sz="1050" b="1" dirty="0">
                <a:latin typeface="Segoe"/>
              </a:rPr>
              <a:t>Manage alert rules </a:t>
            </a:r>
            <a:r>
              <a:rPr lang="en-US" sz="1050" dirty="0">
                <a:latin typeface="Segoe"/>
              </a:rPr>
              <a:t>form also opens, and you can then create additional alerts for the same form. </a:t>
            </a:r>
          </a:p>
          <a:p>
            <a:r>
              <a:rPr lang="en-US" sz="1050" dirty="0">
                <a:latin typeface="Segoe"/>
              </a:rPr>
              <a:t>In the </a:t>
            </a:r>
            <a:r>
              <a:rPr lang="en-US" sz="1050" b="1" dirty="0">
                <a:latin typeface="Segoe"/>
              </a:rPr>
              <a:t>Manage alert rules </a:t>
            </a:r>
            <a:r>
              <a:rPr lang="en-US" sz="1050" dirty="0">
                <a:latin typeface="Segoe"/>
              </a:rPr>
              <a:t>form, click </a:t>
            </a:r>
            <a:r>
              <a:rPr lang="en-US" sz="1050" b="1" dirty="0">
                <a:latin typeface="Segoe"/>
              </a:rPr>
              <a:t>Create alert rule</a:t>
            </a:r>
            <a:r>
              <a:rPr lang="en-US" sz="1050" dirty="0">
                <a:latin typeface="Segoe"/>
              </a:rPr>
              <a:t>, and then click the form name that appears in the submenu. </a:t>
            </a:r>
          </a:p>
          <a:p>
            <a:endParaRPr lang="en-US" sz="1050" dirty="0">
              <a:latin typeface="Segoe"/>
            </a:endParaRPr>
          </a:p>
          <a:p>
            <a:r>
              <a:rPr lang="en-US" sz="1050" dirty="0">
                <a:latin typeface="Segoe"/>
              </a:rPr>
              <a:t>Procedure: </a:t>
            </a:r>
            <a:r>
              <a:rPr lang="en-US" sz="1050" b="1" dirty="0">
                <a:latin typeface="Segoe"/>
              </a:rPr>
              <a:t>Create a Rule by Using a Template</a:t>
            </a:r>
          </a:p>
          <a:p>
            <a:r>
              <a:rPr lang="en-US" sz="1050" dirty="0">
                <a:latin typeface="Segoe"/>
              </a:rPr>
              <a:t>If you base your alert rules on a predefined template, you do not need to decide on all the details of the alert rule setup. </a:t>
            </a:r>
          </a:p>
          <a:p>
            <a:pPr marL="228600" lvl="0" indent="-228600">
              <a:buFont typeface="+mj-lt"/>
              <a:buAutoNum type="arabicPeriod"/>
            </a:pPr>
            <a:r>
              <a:rPr lang="en-US" sz="1050" dirty="0">
                <a:latin typeface="Segoe"/>
              </a:rPr>
              <a:t>Click </a:t>
            </a:r>
            <a:r>
              <a:rPr lang="en-US" sz="1050" b="1" dirty="0">
                <a:latin typeface="Segoe"/>
              </a:rPr>
              <a:t>File &gt; Tools &gt; Manage alert rules</a:t>
            </a:r>
            <a:r>
              <a:rPr lang="en-US" sz="1050" dirty="0">
                <a:latin typeface="Segoe"/>
              </a:rPr>
              <a:t>. </a:t>
            </a:r>
          </a:p>
          <a:p>
            <a:pPr marL="228600" lvl="0" indent="-228600">
              <a:buFont typeface="+mj-lt"/>
              <a:buAutoNum type="arabicPeriod"/>
            </a:pPr>
            <a:r>
              <a:rPr lang="en-US" sz="1050" dirty="0">
                <a:latin typeface="Segoe"/>
              </a:rPr>
              <a:t>Click </a:t>
            </a:r>
            <a:r>
              <a:rPr lang="en-US" sz="1050" b="1" dirty="0">
                <a:latin typeface="Segoe"/>
              </a:rPr>
              <a:t>Create alert rule</a:t>
            </a:r>
            <a:r>
              <a:rPr lang="en-US" sz="1050" dirty="0">
                <a:latin typeface="Segoe"/>
              </a:rPr>
              <a:t>, and then click </a:t>
            </a:r>
            <a:r>
              <a:rPr lang="en-US" sz="1050" b="1" dirty="0" smtClean="0">
                <a:latin typeface="Segoe"/>
              </a:rPr>
              <a:t>From template </a:t>
            </a:r>
            <a:r>
              <a:rPr lang="en-US" sz="1050" dirty="0">
                <a:latin typeface="Segoe"/>
              </a:rPr>
              <a:t>or press </a:t>
            </a:r>
            <a:r>
              <a:rPr lang="en-US" sz="1050" b="1" dirty="0" err="1" smtClean="0">
                <a:latin typeface="Segoe"/>
              </a:rPr>
              <a:t>Ctrl+N</a:t>
            </a:r>
            <a:r>
              <a:rPr lang="en-US" sz="1050" dirty="0">
                <a:latin typeface="Segoe"/>
              </a:rPr>
              <a:t>. A list of all available company-specific templates </a:t>
            </a:r>
            <a:r>
              <a:rPr lang="en-US" sz="1050" dirty="0" smtClean="0">
                <a:latin typeface="Segoe"/>
              </a:rPr>
              <a:t>will </a:t>
            </a:r>
            <a:r>
              <a:rPr lang="en-US" sz="1050" dirty="0">
                <a:latin typeface="Segoe"/>
              </a:rPr>
              <a:t>be displayed. </a:t>
            </a:r>
          </a:p>
          <a:p>
            <a:pPr marL="228600" lvl="0" indent="-228600">
              <a:buFont typeface="+mj-lt"/>
              <a:buAutoNum type="arabicPeriod"/>
            </a:pPr>
            <a:r>
              <a:rPr lang="en-US" sz="1050" dirty="0">
                <a:latin typeface="Segoe"/>
              </a:rPr>
              <a:t>Select the template that you want to use, and then click </a:t>
            </a:r>
            <a:r>
              <a:rPr lang="en-US" sz="1050" b="1" dirty="0">
                <a:latin typeface="Segoe"/>
              </a:rPr>
              <a:t>OK</a:t>
            </a:r>
            <a:r>
              <a:rPr lang="en-US" sz="1050" dirty="0">
                <a:latin typeface="Segoe"/>
              </a:rPr>
              <a:t>. </a:t>
            </a:r>
          </a:p>
          <a:p>
            <a:pPr marL="228600" lvl="0" indent="-228600">
              <a:buFont typeface="+mj-lt"/>
              <a:buAutoNum type="arabicPeriod"/>
            </a:pPr>
            <a:r>
              <a:rPr lang="en-US" sz="1050" dirty="0">
                <a:latin typeface="Segoe"/>
              </a:rPr>
              <a:t>In the </a:t>
            </a:r>
            <a:r>
              <a:rPr lang="en-US" sz="1050" b="1" dirty="0">
                <a:latin typeface="Segoe"/>
              </a:rPr>
              <a:t>Manage alert rules</a:t>
            </a:r>
            <a:r>
              <a:rPr lang="en-US" sz="1050" dirty="0">
                <a:latin typeface="Segoe"/>
              </a:rPr>
              <a:t> form, select the appropriate options in the </a:t>
            </a:r>
            <a:r>
              <a:rPr lang="en-US" sz="1050" b="1" dirty="0">
                <a:latin typeface="Segoe"/>
              </a:rPr>
              <a:t>Alert me for </a:t>
            </a:r>
            <a:r>
              <a:rPr lang="en-US" sz="1050" dirty="0">
                <a:latin typeface="Segoe"/>
              </a:rPr>
              <a:t>and </a:t>
            </a:r>
            <a:r>
              <a:rPr lang="en-US" sz="1050" b="1" dirty="0">
                <a:latin typeface="Segoe"/>
              </a:rPr>
              <a:t>Alert me with </a:t>
            </a:r>
            <a:r>
              <a:rPr lang="en-US" sz="1050" dirty="0">
                <a:latin typeface="Segoe"/>
              </a:rPr>
              <a:t>sections. </a:t>
            </a:r>
          </a:p>
          <a:p>
            <a:endParaRPr lang="en-US" sz="1050" dirty="0">
              <a:latin typeface="Segoe"/>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98081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Procedure: Set Up Alert Batch Execution</a:t>
            </a:r>
          </a:p>
          <a:p>
            <a:r>
              <a:rPr lang="en-US" dirty="0" smtClean="0"/>
              <a:t>Alerts are processed with the batch processing functionality in Microsoft Dynamics AX. Batch processing must be set up for alerts to be delivered. </a:t>
            </a:r>
          </a:p>
          <a:p>
            <a:r>
              <a:rPr lang="en-US" dirty="0" smtClean="0"/>
              <a:t>Microsoft Dynamics AX supports two different event types. </a:t>
            </a:r>
          </a:p>
          <a:p>
            <a:pPr marL="171450" lvl="0" indent="-171450">
              <a:buFont typeface="Arial" panose="020B0604020202020204" pitchFamily="34" charset="0"/>
              <a:buChar char="•"/>
            </a:pPr>
            <a:r>
              <a:rPr lang="en-US" dirty="0" smtClean="0"/>
              <a:t>Triggered by change-based events, the so-called Create/Delete and the Update events </a:t>
            </a:r>
          </a:p>
          <a:p>
            <a:pPr marL="171450" lvl="0" indent="-171450">
              <a:buFont typeface="Arial" panose="020B0604020202020204" pitchFamily="34" charset="0"/>
              <a:buChar char="•"/>
            </a:pPr>
            <a:r>
              <a:rPr lang="en-US" dirty="0" smtClean="0"/>
              <a:t>Triggered by due dates </a:t>
            </a:r>
          </a:p>
          <a:p>
            <a:r>
              <a:rPr lang="en-US" dirty="0" smtClean="0"/>
              <a:t>You can set up batch processes for each of these types of events.</a:t>
            </a:r>
          </a:p>
          <a:p>
            <a:r>
              <a:rPr lang="en-US" dirty="0" smtClean="0"/>
              <a:t>You set up batch processing for due-date events and change-based events in separate forms. </a:t>
            </a:r>
          </a:p>
          <a:p>
            <a:endParaRPr lang="en-US" dirty="0" smtClean="0"/>
          </a:p>
          <a:p>
            <a:r>
              <a:rPr lang="en-US" b="1" dirty="0" smtClean="0"/>
              <a:t>Procedure: Set up due-date alert processing </a:t>
            </a:r>
          </a:p>
          <a:p>
            <a:pPr marL="228600" lvl="0" indent="-228600">
              <a:buFont typeface="+mj-lt"/>
              <a:buAutoNum type="arabicPeriod"/>
            </a:pPr>
            <a:r>
              <a:rPr lang="en-US" dirty="0" smtClean="0"/>
              <a:t>Open </a:t>
            </a:r>
            <a:r>
              <a:rPr lang="en-US" b="1" dirty="0" smtClean="0"/>
              <a:t>System administration &gt; Periodic &gt; Alerts &gt; Due date alerts</a:t>
            </a:r>
            <a:r>
              <a:rPr lang="en-US" dirty="0" smtClean="0"/>
              <a:t>. </a:t>
            </a:r>
          </a:p>
          <a:p>
            <a:pPr marL="228600" lvl="0" indent="-228600">
              <a:buFont typeface="+mj-lt"/>
              <a:buAutoNum type="arabicPeriod"/>
            </a:pPr>
            <a:r>
              <a:rPr lang="en-US" dirty="0" smtClean="0"/>
              <a:t>In the </a:t>
            </a:r>
            <a:r>
              <a:rPr lang="en-US" b="1" dirty="0" smtClean="0"/>
              <a:t>Due date alerts </a:t>
            </a:r>
            <a:r>
              <a:rPr lang="en-US" dirty="0" smtClean="0"/>
              <a:t>form, enter the appropriate information. </a:t>
            </a:r>
          </a:p>
          <a:p>
            <a:endParaRPr lang="en-US" dirty="0" smtClean="0"/>
          </a:p>
          <a:p>
            <a:r>
              <a:rPr lang="en-US" b="1" dirty="0" smtClean="0"/>
              <a:t>Procedure: Set up change-based alert processing </a:t>
            </a:r>
          </a:p>
          <a:p>
            <a:pPr marL="228600" lvl="0" indent="-228600">
              <a:buFont typeface="+mj-lt"/>
              <a:buAutoNum type="arabicPeriod"/>
            </a:pPr>
            <a:r>
              <a:rPr lang="en-US" dirty="0" smtClean="0"/>
              <a:t>Open </a:t>
            </a:r>
            <a:r>
              <a:rPr lang="en-US" b="1" dirty="0" smtClean="0"/>
              <a:t>System administration &gt; Periodic &gt; Alerts &gt; Change based alerts</a:t>
            </a:r>
            <a:r>
              <a:rPr lang="en-US" dirty="0" smtClean="0"/>
              <a:t>. </a:t>
            </a:r>
          </a:p>
          <a:p>
            <a:pPr marL="228600" lvl="0" indent="-228600">
              <a:buFont typeface="+mj-lt"/>
              <a:buAutoNum type="arabicPeriod"/>
            </a:pPr>
            <a:r>
              <a:rPr lang="en-US" dirty="0" smtClean="0"/>
              <a:t>In the </a:t>
            </a:r>
            <a:r>
              <a:rPr lang="en-US" b="1" dirty="0" smtClean="0"/>
              <a:t>Change based alerts </a:t>
            </a:r>
            <a:r>
              <a:rPr lang="en-US" dirty="0" smtClean="0"/>
              <a:t>form, enter the appropriate information.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63600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smtClean="0"/>
              <a:t>The Notification list form gives you an overview of your incoming alerts. In this form, you can also see if your alerts are read or unread. </a:t>
            </a:r>
          </a:p>
          <a:p>
            <a:pPr lvl="0"/>
            <a:r>
              <a:rPr lang="en-US" dirty="0" smtClean="0"/>
              <a:t>If you have unread alerts, an icon is available in the status area of your desktop and you can click it to view your unread alerts. </a:t>
            </a:r>
          </a:p>
          <a:p>
            <a:pPr lvl="0"/>
            <a:r>
              <a:rPr lang="en-US" dirty="0" smtClean="0"/>
              <a:t>The table on the slide shows several ways to view alerts.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73944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853440" y="3291840"/>
            <a:ext cx="10728960" cy="1005840"/>
          </a:xfrm>
        </p:spPr>
        <p:txBody>
          <a:bodyPr>
            <a:no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21" name="Footer Placeholder 4"/>
          <p:cNvSpPr>
            <a:spLocks noGrp="1"/>
          </p:cNvSpPr>
          <p:nvPr>
            <p:ph type="ftr" sz="quarter" idx="11"/>
          </p:nvPr>
        </p:nvSpPr>
        <p:spPr>
          <a:xfrm>
            <a:off x="3535680" y="6474431"/>
            <a:ext cx="4876800" cy="365125"/>
          </a:xfrm>
          <a:prstGeom prst="rect">
            <a:avLst/>
          </a:prstGeom>
        </p:spPr>
        <p:txBody>
          <a:bodyPr anchor="ctr" anchorCtr="0"/>
          <a:lstStyle>
            <a:lvl1pPr>
              <a:defRPr>
                <a:solidFill>
                  <a:schemeClr val="tx1"/>
                </a:solidFill>
              </a:defRPr>
            </a:lvl1pPr>
          </a:lstStyle>
          <a:p>
            <a:endParaRPr lang="en-US" dirty="0"/>
          </a:p>
        </p:txBody>
      </p:sp>
      <p:sp>
        <p:nvSpPr>
          <p:cNvPr id="24" name="Content Placeholder 22"/>
          <p:cNvSpPr>
            <a:spLocks noGrp="1"/>
          </p:cNvSpPr>
          <p:nvPr>
            <p:ph sz="quarter" idx="18" hasCustomPrompt="1"/>
          </p:nvPr>
        </p:nvSpPr>
        <p:spPr>
          <a:xfrm>
            <a:off x="0" y="5796017"/>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3556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Action Plan</a:t>
            </a:r>
          </a:p>
        </p:txBody>
      </p:sp>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Demonstration</a:t>
            </a:r>
          </a:p>
        </p:txBody>
      </p:sp>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Activity</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Discussion</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Lab</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rPr>
              <a:t>Multimedia</a:t>
            </a: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4165600" y="6474431"/>
            <a:ext cx="4876800" cy="365125"/>
          </a:xfrm>
          <a:prstGeom prst="rect">
            <a:avLst/>
          </a:prstGeom>
        </p:spPr>
        <p:txBody>
          <a:bodyPr anchor="ctr" anchorCtr="0"/>
          <a:lstStyle>
            <a:lvl1pPr>
              <a:defRPr>
                <a:solidFill>
                  <a:schemeClr val="tx1"/>
                </a:solidFill>
              </a:defRPr>
            </a:lvl1pPr>
          </a:lstStyle>
          <a:p>
            <a:endParaRPr lang="en-US" dirty="0"/>
          </a:p>
        </p:txBody>
      </p:sp>
      <p:pic>
        <p:nvPicPr>
          <p:cNvPr id="6" name="Picture 5"/>
          <p:cNvPicPr>
            <a:picLocks noChangeAspect="1"/>
          </p:cNvPicPr>
          <p:nvPr userDrawn="1"/>
        </p:nvPicPr>
        <p:blipFill>
          <a:blip r:embed="rId2"/>
          <a:stretch>
            <a:fillRect/>
          </a:stretch>
        </p:blipFill>
        <p:spPr>
          <a:xfrm>
            <a:off x="3657600" y="2971801"/>
            <a:ext cx="4755176" cy="842963"/>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5136"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406400" y="914400"/>
            <a:ext cx="11375136" cy="2286000"/>
          </a:xfrm>
        </p:spPr>
        <p:txBody>
          <a:bodyPr>
            <a:no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dirty="0" smtClean="0"/>
              <a:t>Click to edit Master text styles</a:t>
            </a:r>
          </a:p>
        </p:txBody>
      </p:sp>
      <p:sp>
        <p:nvSpPr>
          <p:cNvPr id="24" name="Text Placeholder 19"/>
          <p:cNvSpPr>
            <a:spLocks noGrp="1"/>
          </p:cNvSpPr>
          <p:nvPr>
            <p:ph type="body" sz="quarter" idx="14"/>
          </p:nvPr>
        </p:nvSpPr>
        <p:spPr>
          <a:xfrm>
            <a:off x="406400" y="3962400"/>
            <a:ext cx="11375136" cy="2286000"/>
          </a:xfrm>
        </p:spPr>
        <p:txBody>
          <a:bodyPr>
            <a:no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406400" y="3276600"/>
            <a:ext cx="11375136"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dirty="0" smtClean="0"/>
              <a:t>Click to edit Master text styles</a:t>
            </a:r>
          </a:p>
        </p:txBody>
      </p:sp>
      <p:sp>
        <p:nvSpPr>
          <p:cNvPr id="30" name="Text Placeholder 29"/>
          <p:cNvSpPr>
            <a:spLocks noGrp="1"/>
          </p:cNvSpPr>
          <p:nvPr>
            <p:ph type="body" sz="quarter" idx="17"/>
          </p:nvPr>
        </p:nvSpPr>
        <p:spPr>
          <a:xfrm>
            <a:off x="406400" y="3725672"/>
            <a:ext cx="73152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dirty="0" smtClean="0"/>
              <a:t>Click to edit Master text styles</a:t>
            </a:r>
          </a:p>
        </p:txBody>
      </p:sp>
      <p:sp>
        <p:nvSpPr>
          <p:cNvPr id="14" name="Footer Placeholder 13"/>
          <p:cNvSpPr>
            <a:spLocks noGrp="1"/>
          </p:cNvSpPr>
          <p:nvPr>
            <p:ph type="ftr" sz="quarter" idx="20"/>
          </p:nvPr>
        </p:nvSpPr>
        <p:spPr>
          <a:xfrm>
            <a:off x="406400" y="675640"/>
            <a:ext cx="7315200" cy="228600"/>
          </a:xfrm>
        </p:spPr>
        <p:txBody>
          <a:bodyPr lIns="182880" tIns="0" rIns="182880" bIns="0"/>
          <a:lstStyle>
            <a:lvl1pPr algn="l">
              <a:defRPr sz="1050" b="0">
                <a:solidFill>
                  <a:schemeClr val="bg2"/>
                </a:solidFill>
              </a:defRPr>
            </a:lvl1pPr>
          </a:lstStyle>
          <a:p>
            <a:endParaRPr lang="en-US" dirty="0">
              <a:solidFill>
                <a:srgbClr val="277EB5"/>
              </a:solidFill>
            </a:endParaRPr>
          </a:p>
        </p:txBody>
      </p:sp>
      <p:pic>
        <p:nvPicPr>
          <p:cNvPr id="13"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tes_Continue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8600"/>
            <a:ext cx="11379200" cy="914400"/>
          </a:xfrm>
        </p:spPr>
        <p:txBody>
          <a:bodyPr anchor="b" anchorCtr="0">
            <a:noAutofit/>
          </a:bodyPr>
          <a:lstStyle>
            <a:lvl1pPr>
              <a:defRPr sz="3200">
                <a:solidFill>
                  <a:schemeClr val="tx2"/>
                </a:solidFill>
              </a:defRPr>
            </a:lvl1pPr>
          </a:lstStyle>
          <a:p>
            <a:r>
              <a:rPr lang="en-US" dirty="0" smtClean="0"/>
              <a:t>Notes Continued</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209822285"/>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799"/>
            <a:ext cx="12192001" cy="6858000"/>
          </a:xfrm>
          <a:prstGeom prst="rect">
            <a:avLst/>
          </a:prstGeom>
        </p:spPr>
      </p:pic>
      <p:sp>
        <p:nvSpPr>
          <p:cNvPr id="11" name="Rectangle 10"/>
          <p:cNvSpPr/>
          <p:nvPr/>
        </p:nvSpPr>
        <p:spPr>
          <a:xfrm>
            <a:off x="0" y="-2799"/>
            <a:ext cx="9347200" cy="68580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dirty="0">
              <a:solidFill>
                <a:srgbClr val="FFFFFF"/>
              </a:solidFill>
            </a:endParaRP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33157"/>
            <a:ext cx="1520068" cy="560880"/>
          </a:xfrm>
          <a:prstGeom prst="rect">
            <a:avLst/>
          </a:prstGeom>
        </p:spPr>
      </p:pic>
    </p:spTree>
    <p:extLst>
      <p:ext uri="{BB962C8B-B14F-4D97-AF65-F5344CB8AC3E}">
        <p14:creationId xmlns:p14="http://schemas.microsoft.com/office/powerpoint/2010/main" val="411569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9"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4992574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4" name="Content Placeholder 13"/>
          <p:cNvSpPr>
            <a:spLocks noGrp="1"/>
          </p:cNvSpPr>
          <p:nvPr>
            <p:ph sz="quarter" idx="13"/>
          </p:nvPr>
        </p:nvSpPr>
        <p:spPr>
          <a:xfrm>
            <a:off x="3657600" y="1219200"/>
            <a:ext cx="8229600" cy="505460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78173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2"/>
          </p:nvPr>
        </p:nvSpPr>
        <p:spPr>
          <a:xfrm>
            <a:off x="9341" y="3657600"/>
            <a:ext cx="3657600" cy="24384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52094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41" y="1219200"/>
            <a:ext cx="2438400" cy="24384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051653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4800" y="482600"/>
            <a:ext cx="11582400" cy="57912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5149813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7325032" y="1219200"/>
            <a:ext cx="4876800" cy="48768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srgbClr val="FFFFFF"/>
              </a:solidFill>
            </a:endParaRPr>
          </a:p>
        </p:txBody>
      </p:sp>
    </p:spTree>
    <p:extLst>
      <p:ext uri="{BB962C8B-B14F-4D97-AF65-F5344CB8AC3E}">
        <p14:creationId xmlns:p14="http://schemas.microsoft.com/office/powerpoint/2010/main" val="31593920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2438400" y="1219200"/>
            <a:ext cx="4876800" cy="4875781"/>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7315200" y="1219200"/>
            <a:ext cx="4876800" cy="4875781"/>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20242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016005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05800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6" name="TextBox 5"/>
          <p:cNvSpPr txBox="1"/>
          <p:nvPr/>
        </p:nvSpPr>
        <p:spPr>
          <a:xfrm>
            <a:off x="132545" y="5874210"/>
            <a:ext cx="11754657" cy="515526"/>
          </a:xfrm>
          <a:prstGeom prst="rect">
            <a:avLst/>
          </a:prstGeom>
          <a:noFill/>
        </p:spPr>
        <p:txBody>
          <a:bodyPr wrap="square" rtlCol="0">
            <a:spAutoFit/>
          </a:bodyPr>
          <a:lstStyle/>
          <a:p>
            <a:pPr defTabSz="457200">
              <a:lnSpc>
                <a:spcPts val="1060"/>
              </a:lnSpc>
            </a:pPr>
            <a:r>
              <a:rPr lang="en-US" sz="800" dirty="0" smtClean="0">
                <a:solidFill>
                  <a:srgbClr val="FFFFFF"/>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
        <p:nvSpPr>
          <p:cNvPr id="9" name="Text Placeholder 9"/>
          <p:cNvSpPr>
            <a:spLocks noGrp="1"/>
          </p:cNvSpPr>
          <p:nvPr>
            <p:ph type="body" sz="quarter" idx="12" hasCustomPrompt="1"/>
          </p:nvPr>
        </p:nvSpPr>
        <p:spPr>
          <a:xfrm>
            <a:off x="7315200" y="1219200"/>
            <a:ext cx="4876800" cy="24384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6726" y="133857"/>
            <a:ext cx="1537039" cy="575197"/>
          </a:xfrm>
          <a:prstGeom prst="rect">
            <a:avLst/>
          </a:prstGeom>
        </p:spPr>
      </p:pic>
    </p:spTree>
    <p:extLst>
      <p:ext uri="{BB962C8B-B14F-4D97-AF65-F5344CB8AC3E}">
        <p14:creationId xmlns:p14="http://schemas.microsoft.com/office/powerpoint/2010/main" val="3979874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0" y="3307"/>
            <a:ext cx="1524000" cy="559816"/>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7315200" y="1219200"/>
            <a:ext cx="4876800" cy="24384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132545" y="5874210"/>
            <a:ext cx="11754657" cy="515526"/>
          </a:xfrm>
          <a:prstGeom prst="rect">
            <a:avLst/>
          </a:prstGeom>
          <a:noFill/>
        </p:spPr>
        <p:txBody>
          <a:bodyPr wrap="square" rtlCol="0">
            <a:spAutoFit/>
          </a:bodyPr>
          <a:lstStyle/>
          <a:p>
            <a:pPr defTabSz="457200">
              <a:lnSpc>
                <a:spcPts val="1060"/>
              </a:lnSpc>
            </a:pPr>
            <a:r>
              <a:rPr lang="en-US" sz="800" dirty="0" smtClean="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rgbClr val="FFFFFF"/>
              </a:solidFill>
            </a:endParaRPr>
          </a:p>
        </p:txBody>
      </p:sp>
    </p:spTree>
    <p:extLst>
      <p:ext uri="{BB962C8B-B14F-4D97-AF65-F5344CB8AC3E}">
        <p14:creationId xmlns:p14="http://schemas.microsoft.com/office/powerpoint/2010/main" val="76252093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853440" y="3291840"/>
            <a:ext cx="10728960" cy="1005840"/>
          </a:xfrm>
        </p:spPr>
        <p:txBody>
          <a:bodyPr>
            <a:no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21" name="Footer Placeholder 4"/>
          <p:cNvSpPr>
            <a:spLocks noGrp="1"/>
          </p:cNvSpPr>
          <p:nvPr>
            <p:ph type="ftr" sz="quarter" idx="11"/>
          </p:nvPr>
        </p:nvSpPr>
        <p:spPr>
          <a:xfrm>
            <a:off x="3535680" y="6474431"/>
            <a:ext cx="4876800" cy="365125"/>
          </a:xfrm>
          <a:prstGeom prst="rect">
            <a:avLst/>
          </a:prstGeom>
        </p:spPr>
        <p:txBody>
          <a:bodyPr anchor="ctr" anchorCtr="0"/>
          <a:lstStyle>
            <a:lvl1pPr>
              <a:defRPr>
                <a:solidFill>
                  <a:schemeClr val="tx1"/>
                </a:solidFill>
              </a:defRPr>
            </a:lvl1pPr>
          </a:lstStyle>
          <a:p>
            <a:r>
              <a:rPr lang="en-US" dirty="0" smtClean="0">
                <a:solidFill>
                  <a:prstClr val="black"/>
                </a:solidFill>
                <a:latin typeface="Segoe" pitchFamily="34" charset="0"/>
              </a:rPr>
              <a:t>Microsoft</a:t>
            </a:r>
            <a:r>
              <a:rPr lang="en-US" dirty="0" smtClean="0">
                <a:solidFill>
                  <a:prstClr val="black"/>
                </a:solidFill>
              </a:rPr>
              <a:t> Confidential</a:t>
            </a:r>
            <a:endParaRPr lang="en-US" dirty="0">
              <a:solidFill>
                <a:prstClr val="black"/>
              </a:solidFill>
            </a:endParaRPr>
          </a:p>
        </p:txBody>
      </p:sp>
      <p:sp>
        <p:nvSpPr>
          <p:cNvPr id="24" name="Content Placeholder 22"/>
          <p:cNvSpPr>
            <a:spLocks noGrp="1"/>
          </p:cNvSpPr>
          <p:nvPr>
            <p:ph sz="quarter" idx="18" hasCustomPrompt="1"/>
          </p:nvPr>
        </p:nvSpPr>
        <p:spPr>
          <a:xfrm>
            <a:off x="0" y="5796017"/>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3556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3556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spTree>
    <p:extLst>
      <p:ext uri="{BB962C8B-B14F-4D97-AF65-F5344CB8AC3E}">
        <p14:creationId xmlns:p14="http://schemas.microsoft.com/office/powerpoint/2010/main" val="137320700"/>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194560"/>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9"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9997553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910812934"/>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8" name="Text Placeholder 7"/>
          <p:cNvSpPr>
            <a:spLocks noGrp="1"/>
          </p:cNvSpPr>
          <p:nvPr>
            <p:ph type="body" sz="quarter" idx="13" hasCustomPrompt="1"/>
          </p:nvPr>
        </p:nvSpPr>
        <p:spPr>
          <a:xfrm>
            <a:off x="406400" y="1650993"/>
            <a:ext cx="11354229" cy="4768389"/>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609600" y="11716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
        <p:nvSpPr>
          <p:cNvPr id="15"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3605651804"/>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9200" cy="914400"/>
          </a:xfrm>
        </p:spPr>
        <p:txBody>
          <a:bodyPr anchor="b" anchorCtr="0">
            <a:no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924580637"/>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8" name="Text Placeholder 9"/>
          <p:cNvSpPr>
            <a:spLocks noGrp="1"/>
          </p:cNvSpPr>
          <p:nvPr>
            <p:ph type="body" sz="quarter" idx="14"/>
          </p:nvPr>
        </p:nvSpPr>
        <p:spPr>
          <a:xfrm>
            <a:off x="609600" y="1135286"/>
            <a:ext cx="11176000" cy="506767"/>
          </a:xfrm>
        </p:spPr>
        <p:txBody>
          <a:bodyPr>
            <a:noAutofit/>
          </a:bodyPr>
          <a:lstStyle>
            <a:lvl1pPr>
              <a:buFont typeface="Arial" pitchFamily="34" charset="0"/>
              <a:buNone/>
              <a:defRPr sz="2600">
                <a:solidFill>
                  <a:schemeClr val="bg2"/>
                </a:solidFill>
                <a:latin typeface="+mj-lt"/>
              </a:defRPr>
            </a:lvl1pPr>
          </a:lstStyle>
          <a:p>
            <a:pPr lvl="0"/>
            <a:r>
              <a:rPr lang="en-US" dirty="0" smtClean="0"/>
              <a:t>Click to edit Master text styles</a:t>
            </a:r>
          </a:p>
        </p:txBody>
      </p:sp>
      <p:sp>
        <p:nvSpPr>
          <p:cNvPr id="2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
        <p:nvSpPr>
          <p:cNvPr id="1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2977437835"/>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155450"/>
            <a:ext cx="4267200" cy="717551"/>
          </a:xfrm>
        </p:spPr>
        <p:txBody>
          <a:bodyPr anchor="b" anchorCtr="0">
            <a:noAutofit/>
          </a:bodyPr>
          <a:lstStyle>
            <a:lvl1pPr algn="l">
              <a:defRPr sz="1800" b="0">
                <a:solidFill>
                  <a:schemeClr val="tx2"/>
                </a:solidFill>
              </a:defRPr>
            </a:lvl1pPr>
          </a:lstStyle>
          <a:p>
            <a:r>
              <a:rPr lang="en-US" dirty="0" smtClean="0"/>
              <a:t>Click to edit Master title style</a:t>
            </a:r>
            <a:endParaRPr lang="en-US" dirty="0"/>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4767072" y="155448"/>
            <a:ext cx="6815328" cy="6126480"/>
          </a:xfrm>
        </p:spPr>
        <p:txBody>
          <a:bodyPr>
            <a:noAutofit/>
          </a:bodyPr>
          <a:lstStyle>
            <a:lvl1pPr>
              <a:buFont typeface="Arial" pitchFamily="34" charset="0"/>
              <a:buNone/>
              <a:defRPr sz="1600"/>
            </a:lvl1pPr>
          </a:lstStyle>
          <a:p>
            <a:r>
              <a:rPr lang="en-US" dirty="0" smtClean="0"/>
              <a:t>Click icon to add picture</a:t>
            </a:r>
            <a:endParaRPr lang="en-US" dirty="0"/>
          </a:p>
        </p:txBody>
      </p:sp>
      <p:sp>
        <p:nvSpPr>
          <p:cNvPr id="14" name="Subtitle 2"/>
          <p:cNvSpPr>
            <a:spLocks noGrp="1"/>
          </p:cNvSpPr>
          <p:nvPr>
            <p:ph type="subTitle" idx="1" hasCustomPrompt="1"/>
          </p:nvPr>
        </p:nvSpPr>
        <p:spPr>
          <a:xfrm>
            <a:off x="406400" y="979967"/>
            <a:ext cx="42672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Placeholder 4" descr="MSFT_logo_rgb_C-Wht.pdf"/>
          <p:cNvPicPr>
            <a:picLocks noChangeAspect="1"/>
          </p:cNvPicPr>
          <p:nvPr userDrawn="1"/>
        </p:nvPicPr>
        <p:blipFill>
          <a:blip r:embed="rId5"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17183656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609600" y="4953001"/>
            <a:ext cx="11074400" cy="566739"/>
          </a:xfrm>
        </p:spPr>
        <p:txBody>
          <a:bodyPr anchor="b">
            <a:normAutofit/>
          </a:bodyPr>
          <a:lstStyle>
            <a:lvl1pPr algn="l">
              <a:defRPr sz="1600" b="0">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304800" y="155448"/>
            <a:ext cx="115824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5529467"/>
            <a:ext cx="10871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77791799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3"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4610198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8" name="Text Placeholder 7"/>
          <p:cNvSpPr>
            <a:spLocks noGrp="1"/>
          </p:cNvSpPr>
          <p:nvPr>
            <p:ph type="body" sz="quarter" idx="13" hasCustomPrompt="1"/>
          </p:nvPr>
        </p:nvSpPr>
        <p:spPr>
          <a:xfrm>
            <a:off x="406400" y="1650993"/>
            <a:ext cx="11354229" cy="4768389"/>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609600" y="11716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
        <p:nvSpPr>
          <p:cNvPr id="15"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rgbClr val="385593"/>
                </a:solidFill>
              </a:rPr>
              <a:t>Action Plan</a:t>
            </a:r>
          </a:p>
        </p:txBody>
      </p:sp>
    </p:spTree>
    <p:extLst>
      <p:ext uri="{BB962C8B-B14F-4D97-AF65-F5344CB8AC3E}">
        <p14:creationId xmlns:p14="http://schemas.microsoft.com/office/powerpoint/2010/main" val="339045420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
        <p:nvSpPr>
          <p:cNvPr id="7" name="TextBox 6"/>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rgbClr val="385593"/>
                </a:solidFill>
              </a:rPr>
              <a:t>Demonstration</a:t>
            </a:r>
          </a:p>
        </p:txBody>
      </p:sp>
    </p:spTree>
    <p:extLst>
      <p:ext uri="{BB962C8B-B14F-4D97-AF65-F5344CB8AC3E}">
        <p14:creationId xmlns:p14="http://schemas.microsoft.com/office/powerpoint/2010/main" val="425031427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rgbClr val="385593"/>
                </a:solidFill>
              </a:rPr>
              <a:t>Activity</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63159349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rgbClr val="385593"/>
                </a:solidFill>
              </a:rPr>
              <a:t>Discussion</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80704509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rgbClr val="385593"/>
                </a:solidFill>
              </a:rPr>
              <a:t>Lab</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11781922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2194559"/>
            <a:ext cx="10850880" cy="100584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3440" y="3291840"/>
            <a:ext cx="1072896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3535680" y="6476304"/>
            <a:ext cx="48768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121920" y="1280160"/>
            <a:ext cx="17272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rgbClr val="385593"/>
                </a:solidFill>
              </a:rPr>
              <a:t>Multimedia</a:t>
            </a:r>
          </a:p>
        </p:txBody>
      </p:sp>
      <p:pic>
        <p:nvPicPr>
          <p:cNvPr id="17"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24501958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4165600" y="6474431"/>
            <a:ext cx="4876800" cy="365125"/>
          </a:xfrm>
          <a:prstGeom prst="rect">
            <a:avLst/>
          </a:prstGeom>
        </p:spPr>
        <p:txBody>
          <a:bodyPr anchor="ctr" anchorCtr="0"/>
          <a:lstStyle>
            <a:lvl1pP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pic>
        <p:nvPicPr>
          <p:cNvPr id="6" name="Picture 5"/>
          <p:cNvPicPr>
            <a:picLocks noChangeAspect="1"/>
          </p:cNvPicPr>
          <p:nvPr userDrawn="1"/>
        </p:nvPicPr>
        <p:blipFill>
          <a:blip r:embed="rId2"/>
          <a:stretch>
            <a:fillRect/>
          </a:stretch>
        </p:blipFill>
        <p:spPr>
          <a:xfrm>
            <a:off x="3657600" y="2971801"/>
            <a:ext cx="4755176" cy="842963"/>
          </a:xfrm>
          <a:prstGeom prst="rect">
            <a:avLst/>
          </a:prstGeom>
        </p:spPr>
      </p:pic>
    </p:spTree>
    <p:extLst>
      <p:ext uri="{BB962C8B-B14F-4D97-AF65-F5344CB8AC3E}">
        <p14:creationId xmlns:p14="http://schemas.microsoft.com/office/powerpoint/2010/main" val="1906267028"/>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5136"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406400" y="914400"/>
            <a:ext cx="11375136" cy="2286000"/>
          </a:xfrm>
        </p:spPr>
        <p:txBody>
          <a:bodyPr>
            <a:no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dirty="0" smtClean="0"/>
              <a:t>Click to edit Master text styles</a:t>
            </a:r>
          </a:p>
        </p:txBody>
      </p:sp>
      <p:sp>
        <p:nvSpPr>
          <p:cNvPr id="24" name="Text Placeholder 19"/>
          <p:cNvSpPr>
            <a:spLocks noGrp="1"/>
          </p:cNvSpPr>
          <p:nvPr>
            <p:ph type="body" sz="quarter" idx="14"/>
          </p:nvPr>
        </p:nvSpPr>
        <p:spPr>
          <a:xfrm>
            <a:off x="406400" y="3962400"/>
            <a:ext cx="11375136" cy="2286000"/>
          </a:xfrm>
        </p:spPr>
        <p:txBody>
          <a:bodyPr>
            <a:no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406400" y="3276600"/>
            <a:ext cx="11375136"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dirty="0" smtClean="0"/>
              <a:t>Click to edit Master text styles</a:t>
            </a:r>
          </a:p>
        </p:txBody>
      </p:sp>
      <p:sp>
        <p:nvSpPr>
          <p:cNvPr id="30" name="Text Placeholder 29"/>
          <p:cNvSpPr>
            <a:spLocks noGrp="1"/>
          </p:cNvSpPr>
          <p:nvPr>
            <p:ph type="body" sz="quarter" idx="17"/>
          </p:nvPr>
        </p:nvSpPr>
        <p:spPr>
          <a:xfrm>
            <a:off x="406400" y="3725672"/>
            <a:ext cx="73152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dirty="0" smtClean="0"/>
              <a:t>Click to edit Master text styles</a:t>
            </a:r>
          </a:p>
        </p:txBody>
      </p:sp>
      <p:sp>
        <p:nvSpPr>
          <p:cNvPr id="14" name="Footer Placeholder 13"/>
          <p:cNvSpPr>
            <a:spLocks noGrp="1"/>
          </p:cNvSpPr>
          <p:nvPr>
            <p:ph type="ftr" sz="quarter" idx="20"/>
          </p:nvPr>
        </p:nvSpPr>
        <p:spPr>
          <a:xfrm>
            <a:off x="406400" y="675640"/>
            <a:ext cx="73152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13"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65069103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Notes_Continue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8600"/>
            <a:ext cx="11379200" cy="914400"/>
          </a:xfrm>
        </p:spPr>
        <p:txBody>
          <a:bodyPr anchor="b" anchorCtr="0">
            <a:noAutofit/>
          </a:bodyPr>
          <a:lstStyle>
            <a:lvl1pPr>
              <a:defRPr sz="3200">
                <a:solidFill>
                  <a:schemeClr val="tx2"/>
                </a:solidFill>
              </a:defRPr>
            </a:lvl1pPr>
          </a:lstStyle>
          <a:p>
            <a:r>
              <a:rPr lang="en-US" dirty="0" smtClean="0"/>
              <a:t>Notes Continued</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93702003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228600"/>
            <a:ext cx="11379200" cy="914400"/>
          </a:xfrm>
        </p:spPr>
        <p:txBody>
          <a:bodyPr anchor="b" anchorCtr="0">
            <a:no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3535680" y="6476304"/>
            <a:ext cx="48768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9"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8" name="Text Placeholder 9"/>
          <p:cNvSpPr>
            <a:spLocks noGrp="1"/>
          </p:cNvSpPr>
          <p:nvPr>
            <p:ph type="body" sz="quarter" idx="14"/>
          </p:nvPr>
        </p:nvSpPr>
        <p:spPr>
          <a:xfrm>
            <a:off x="609600" y="1135286"/>
            <a:ext cx="11176000" cy="506767"/>
          </a:xfrm>
        </p:spPr>
        <p:txBody>
          <a:bodyPr>
            <a:noAutofit/>
          </a:bodyPr>
          <a:lstStyle>
            <a:lvl1pPr>
              <a:buFont typeface="Arial" pitchFamily="34" charset="0"/>
              <a:buNone/>
              <a:defRPr sz="2600">
                <a:solidFill>
                  <a:schemeClr val="bg2"/>
                </a:solidFill>
                <a:latin typeface="+mj-lt"/>
              </a:defRPr>
            </a:lvl1pPr>
          </a:lstStyle>
          <a:p>
            <a:pPr lvl="0"/>
            <a:r>
              <a:rPr lang="en-US" dirty="0" smtClean="0"/>
              <a:t>Click to edit Master text styles</a:t>
            </a:r>
          </a:p>
        </p:txBody>
      </p:sp>
      <p:sp>
        <p:nvSpPr>
          <p:cNvPr id="25"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
        <p:nvSpPr>
          <p:cNvPr id="12" name="Title 1"/>
          <p:cNvSpPr>
            <a:spLocks noGrp="1"/>
          </p:cNvSpPr>
          <p:nvPr>
            <p:ph type="title" hasCustomPrompt="1"/>
          </p:nvPr>
        </p:nvSpPr>
        <p:spPr>
          <a:xfrm>
            <a:off x="406400" y="222410"/>
            <a:ext cx="11379200" cy="920591"/>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406400" y="155450"/>
            <a:ext cx="4267200" cy="717551"/>
          </a:xfrm>
        </p:spPr>
        <p:txBody>
          <a:bodyPr anchor="b" anchorCtr="0">
            <a:noAutofit/>
          </a:bodyPr>
          <a:lstStyle>
            <a:lvl1pPr algn="l">
              <a:defRPr sz="1800" b="0">
                <a:solidFill>
                  <a:schemeClr val="tx2"/>
                </a:solidFill>
              </a:defRPr>
            </a:lvl1pPr>
          </a:lstStyle>
          <a:p>
            <a:r>
              <a:rPr lang="en-US" dirty="0" smtClean="0"/>
              <a:t>Click to edit Master title style</a:t>
            </a:r>
            <a:endParaRPr lang="en-US" dirty="0"/>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11" name="Picture Placeholder 14"/>
          <p:cNvSpPr>
            <a:spLocks noGrp="1"/>
          </p:cNvSpPr>
          <p:nvPr>
            <p:ph type="pic" sz="quarter" idx="17"/>
          </p:nvPr>
        </p:nvSpPr>
        <p:spPr>
          <a:xfrm>
            <a:off x="4767072" y="155448"/>
            <a:ext cx="6815328" cy="6126480"/>
          </a:xfrm>
        </p:spPr>
        <p:txBody>
          <a:bodyPr>
            <a:noAutofit/>
          </a:bodyPr>
          <a:lstStyle>
            <a:lvl1pPr>
              <a:buFont typeface="Arial" pitchFamily="34" charset="0"/>
              <a:buNone/>
              <a:defRPr sz="1600"/>
            </a:lvl1pPr>
          </a:lstStyle>
          <a:p>
            <a:r>
              <a:rPr lang="en-US" dirty="0" smtClean="0"/>
              <a:t>Click icon to add picture</a:t>
            </a:r>
            <a:endParaRPr lang="en-US" dirty="0"/>
          </a:p>
        </p:txBody>
      </p:sp>
      <p:sp>
        <p:nvSpPr>
          <p:cNvPr id="14" name="Subtitle 2"/>
          <p:cNvSpPr>
            <a:spLocks noGrp="1"/>
          </p:cNvSpPr>
          <p:nvPr>
            <p:ph type="subTitle" idx="1" hasCustomPrompt="1"/>
          </p:nvPr>
        </p:nvSpPr>
        <p:spPr>
          <a:xfrm>
            <a:off x="406400" y="979967"/>
            <a:ext cx="42672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Placeholder 4" descr="MSFT_logo_rgb_C-Wht.pdf"/>
          <p:cNvPicPr>
            <a:picLocks noChangeAspect="1"/>
          </p:cNvPicPr>
          <p:nvPr userDrawn="1"/>
        </p:nvPicPr>
        <p:blipFill>
          <a:blip r:embed="rId5"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p:nvPr>
        </p:nvSpPr>
        <p:spPr>
          <a:xfrm>
            <a:off x="609600" y="4953001"/>
            <a:ext cx="11074400" cy="566739"/>
          </a:xfrm>
        </p:spPr>
        <p:txBody>
          <a:bodyPr anchor="b">
            <a:normAutofit/>
          </a:bodyPr>
          <a:lstStyle>
            <a:lvl1pPr algn="l">
              <a:defRPr sz="1600" b="0">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304800" y="155448"/>
            <a:ext cx="115824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5529467"/>
            <a:ext cx="10871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6"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3"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0"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1.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228600"/>
            <a:ext cx="11379200" cy="609600"/>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06400" y="884238"/>
            <a:ext cx="11277600" cy="54403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3535680" y="6472557"/>
            <a:ext cx="4876800" cy="365125"/>
          </a:xfrm>
          <a:prstGeom prst="rect">
            <a:avLst/>
          </a:prstGeom>
        </p:spPr>
        <p:txBody>
          <a:bodyPr anchor="ctr" anchorCtr="0"/>
          <a:lstStyle>
            <a:lvl1pPr algn="ctr">
              <a:defRPr sz="900">
                <a:solidFill>
                  <a:schemeClr val="tx1"/>
                </a:solidFill>
                <a:latin typeface="+mj-lt"/>
              </a:defRPr>
            </a:lvl1pPr>
          </a:lstStyle>
          <a:p>
            <a:endParaRPr lang="en-US" dirty="0"/>
          </a:p>
        </p:txBody>
      </p:sp>
      <p:sp>
        <p:nvSpPr>
          <p:cNvPr id="17" name="Slide Number Placeholder 5"/>
          <p:cNvSpPr>
            <a:spLocks noGrp="1"/>
          </p:cNvSpPr>
          <p:nvPr>
            <p:ph type="sldNum" sz="quarter" idx="4"/>
          </p:nvPr>
        </p:nvSpPr>
        <p:spPr>
          <a:xfrm>
            <a:off x="0" y="6474431"/>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2"/>
            <a:ext cx="10972800" cy="4525963"/>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pPr defTabSz="457200"/>
            <a:fld id="{74A398B2-5A34-1A4A-811E-F4027282568C}" type="slidenum">
              <a:rPr lang="en-US" smtClean="0">
                <a:solidFill>
                  <a:srgbClr val="FFFFFF"/>
                </a:solidFill>
              </a:rPr>
              <a:pPr defTabSz="457200"/>
              <a:t>‹#›</a:t>
            </a:fld>
            <a:endParaRPr lang="en-US">
              <a:solidFill>
                <a:srgbClr val="FFFFFF"/>
              </a:solidFill>
            </a:endParaRPr>
          </a:p>
        </p:txBody>
      </p:sp>
    </p:spTree>
    <p:extLst>
      <p:ext uri="{BB962C8B-B14F-4D97-AF65-F5344CB8AC3E}">
        <p14:creationId xmlns:p14="http://schemas.microsoft.com/office/powerpoint/2010/main" val="4097425437"/>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iming>
    <p:tnLst>
      <p:par>
        <p:cTn id="1" dur="indefinite" restart="never" nodeType="tmRoot"/>
      </p:par>
    </p:tnLst>
  </p:timing>
  <p:hf hdr="0" ftr="0" dt="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228600"/>
            <a:ext cx="11379200" cy="609600"/>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06400" y="884238"/>
            <a:ext cx="11277600" cy="54403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3535680" y="6472557"/>
            <a:ext cx="4876800" cy="365125"/>
          </a:xfrm>
          <a:prstGeom prst="rect">
            <a:avLst/>
          </a:prstGeom>
        </p:spPr>
        <p:txBody>
          <a:bodyPr anchor="ctr" anchorCtr="0"/>
          <a:lstStyle>
            <a:lvl1pPr algn="ctr">
              <a:defRPr sz="900">
                <a:solidFill>
                  <a:schemeClr val="tx1"/>
                </a:solidFill>
                <a:latin typeface="+mj-lt"/>
              </a:defRPr>
            </a:lvl1pPr>
          </a:lstStyle>
          <a:p>
            <a:r>
              <a:rPr lang="en-US" dirty="0" smtClean="0">
                <a:solidFill>
                  <a:prstClr val="black"/>
                </a:solidFill>
              </a:rPr>
              <a:t>Microsoft Confidential</a:t>
            </a:r>
            <a:endParaRPr lang="en-US" dirty="0">
              <a:solidFill>
                <a:prstClr val="black"/>
              </a:solidFill>
            </a:endParaRPr>
          </a:p>
        </p:txBody>
      </p:sp>
      <p:sp>
        <p:nvSpPr>
          <p:cNvPr id="17" name="Slide Number Placeholder 5"/>
          <p:cNvSpPr>
            <a:spLocks noGrp="1"/>
          </p:cNvSpPr>
          <p:nvPr>
            <p:ph type="sldNum" sz="quarter" idx="4"/>
          </p:nvPr>
        </p:nvSpPr>
        <p:spPr>
          <a:xfrm>
            <a:off x="0" y="6474431"/>
            <a:ext cx="8128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0431085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Microsoft Dynamics AX 2012 Administration Workshop</a:t>
            </a:r>
            <a:br>
              <a:rPr lang="en-US" dirty="0" smtClean="0"/>
            </a:br>
            <a:r>
              <a:rPr lang="en-US" sz="2000" dirty="0"/>
              <a:t/>
            </a:r>
            <a:br>
              <a:rPr lang="en-US" sz="2000" dirty="0"/>
            </a:br>
            <a:r>
              <a:rPr lang="en-US" sz="2000" dirty="0"/>
              <a:t>Chapter 16: Manage Alerts</a:t>
            </a:r>
            <a:endParaRPr lang="en-US" dirty="0"/>
          </a:p>
        </p:txBody>
      </p:sp>
      <p:sp>
        <p:nvSpPr>
          <p:cNvPr id="6" name="Text Placeholder 5"/>
          <p:cNvSpPr>
            <a:spLocks noGrp="1"/>
          </p:cNvSpPr>
          <p:nvPr>
            <p:ph type="body" sz="quarter" idx="16"/>
          </p:nvPr>
        </p:nvSpPr>
        <p:spPr/>
        <p:txBody>
          <a:bodyPr>
            <a:normAutofit/>
          </a:bodyPr>
          <a:lstStyle/>
          <a:p>
            <a:r>
              <a:rPr lang="en-US" dirty="0" smtClean="0"/>
              <a:t>Carlos Ochoa Esteve</a:t>
            </a:r>
            <a:endParaRPr lang="en-US" dirty="0"/>
          </a:p>
          <a:p>
            <a:r>
              <a:rPr lang="en-US" dirty="0" smtClean="0"/>
              <a:t>Microsoft Dynamics AX Premier Field Engineer</a:t>
            </a:r>
            <a:endParaRPr lang="en-US" dirty="0"/>
          </a:p>
        </p:txBody>
      </p:sp>
      <p:sp>
        <p:nvSpPr>
          <p:cNvPr id="4" name="Slide Number Placeholder 3"/>
          <p:cNvSpPr>
            <a:spLocks noGrp="1"/>
          </p:cNvSpPr>
          <p:nvPr>
            <p:ph type="sldNum" sz="quarter" idx="4294967295"/>
          </p:nvPr>
        </p:nvSpPr>
        <p:spPr>
          <a:xfrm>
            <a:off x="8534400" y="5624515"/>
            <a:ext cx="2133600" cy="274637"/>
          </a:xfrm>
        </p:spPr>
        <p:txBody>
          <a:bodyPr/>
          <a:lstStyle/>
          <a:p>
            <a:fld id="{74A398B2-5A34-1A4A-811E-F4027282568C}" type="slidenum">
              <a:rPr lang="en-US" smtClean="0">
                <a:solidFill>
                  <a:srgbClr val="FFFFFF"/>
                </a:solidFill>
              </a:rPr>
              <a:pPr/>
              <a:t>0</a:t>
            </a:fld>
            <a:endParaRPr lang="en-US">
              <a:solidFill>
                <a:srgbClr val="FFFFFF"/>
              </a:solidFill>
            </a:endParaRPr>
          </a:p>
        </p:txBody>
      </p:sp>
    </p:spTree>
    <p:extLst>
      <p:ext uri="{BB962C8B-B14F-4D97-AF65-F5344CB8AC3E}">
        <p14:creationId xmlns:p14="http://schemas.microsoft.com/office/powerpoint/2010/main" val="539510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Notification Clean-Up</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9</a:t>
            </a:fld>
            <a:endParaRPr lang="en-US" dirty="0"/>
          </a:p>
        </p:txBody>
      </p:sp>
      <p:sp>
        <p:nvSpPr>
          <p:cNvPr id="2" name="Content Placeholder 1"/>
          <p:cNvSpPr>
            <a:spLocks noGrp="1"/>
          </p:cNvSpPr>
          <p:nvPr>
            <p:ph sz="quarter" idx="13"/>
          </p:nvPr>
        </p:nvSpPr>
        <p:spPr/>
        <p:txBody>
          <a:bodyPr/>
          <a:lstStyle/>
          <a:p>
            <a:r>
              <a:rPr lang="en-US" dirty="0" smtClean="0"/>
              <a:t>Procedure: Clean-up notifications</a:t>
            </a:r>
          </a:p>
          <a:p>
            <a:pPr marL="577850"/>
            <a:r>
              <a:rPr lang="en-US" b="1" dirty="0" smtClean="0">
                <a:latin typeface="Segoe UI" pitchFamily="34" charset="0"/>
                <a:ea typeface="Segoe UI" pitchFamily="34" charset="0"/>
                <a:cs typeface="Segoe UI" pitchFamily="34" charset="0"/>
              </a:rPr>
              <a:t>System </a:t>
            </a:r>
            <a:r>
              <a:rPr lang="en-US" b="1" dirty="0">
                <a:latin typeface="Segoe UI" pitchFamily="34" charset="0"/>
                <a:ea typeface="Segoe UI" pitchFamily="34" charset="0"/>
                <a:cs typeface="Segoe UI" pitchFamily="34" charset="0"/>
              </a:rPr>
              <a:t>administration </a:t>
            </a:r>
            <a:r>
              <a:rPr lang="en-US" dirty="0">
                <a:latin typeface="Segoe UI" pitchFamily="34" charset="0"/>
                <a:ea typeface="Segoe UI" pitchFamily="34" charset="0"/>
                <a:cs typeface="Segoe UI" pitchFamily="34" charset="0"/>
              </a:rPr>
              <a:t>&gt;</a:t>
            </a:r>
            <a:r>
              <a:rPr lang="en-US" b="1" dirty="0">
                <a:latin typeface="Segoe UI" pitchFamily="34" charset="0"/>
                <a:ea typeface="Segoe UI" pitchFamily="34" charset="0"/>
                <a:cs typeface="Segoe UI" pitchFamily="34" charset="0"/>
              </a:rPr>
              <a:t> Periodic </a:t>
            </a:r>
            <a:r>
              <a:rPr lang="en-US" dirty="0">
                <a:latin typeface="Segoe UI" pitchFamily="34" charset="0"/>
                <a:ea typeface="Segoe UI" pitchFamily="34" charset="0"/>
                <a:cs typeface="Segoe UI" pitchFamily="34" charset="0"/>
              </a:rPr>
              <a:t>&gt;</a:t>
            </a:r>
            <a:r>
              <a:rPr lang="en-US" b="1" dirty="0">
                <a:latin typeface="Segoe UI" pitchFamily="34" charset="0"/>
                <a:ea typeface="Segoe UI" pitchFamily="34" charset="0"/>
                <a:cs typeface="Segoe UI" pitchFamily="34" charset="0"/>
              </a:rPr>
              <a:t> Notification clean up</a:t>
            </a:r>
            <a:endParaRPr lang="en-US" dirty="0"/>
          </a:p>
        </p:txBody>
      </p:sp>
    </p:spTree>
    <p:extLst>
      <p:ext uri="{BB962C8B-B14F-4D97-AF65-F5344CB8AC3E}">
        <p14:creationId xmlns:p14="http://schemas.microsoft.com/office/powerpoint/2010/main" val="1747617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 Alert Queue</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10</a:t>
            </a:fld>
            <a:endParaRPr lang="en-US" dirty="0"/>
          </a:p>
        </p:txBody>
      </p:sp>
      <p:sp>
        <p:nvSpPr>
          <p:cNvPr id="2" name="Content Placeholder 1"/>
          <p:cNvSpPr>
            <a:spLocks noGrp="1"/>
          </p:cNvSpPr>
          <p:nvPr>
            <p:ph sz="quarter" idx="13"/>
          </p:nvPr>
        </p:nvSpPr>
        <p:spPr/>
        <p:txBody>
          <a:bodyPr/>
          <a:lstStyle/>
          <a:p>
            <a:r>
              <a:rPr lang="en-US" dirty="0" smtClean="0"/>
              <a:t>It is important for Administrators to manage the alert rules in your AX system. </a:t>
            </a:r>
          </a:p>
          <a:p>
            <a:r>
              <a:rPr lang="en-US" dirty="0"/>
              <a:t>The </a:t>
            </a:r>
            <a:r>
              <a:rPr lang="en-US" b="1" dirty="0" err="1"/>
              <a:t>EventCUD</a:t>
            </a:r>
            <a:r>
              <a:rPr lang="en-US" dirty="0"/>
              <a:t> table stores the changed-based alerts that are waiting to be </a:t>
            </a:r>
            <a:r>
              <a:rPr lang="en-US" dirty="0" smtClean="0"/>
              <a:t>sent, </a:t>
            </a:r>
            <a:r>
              <a:rPr lang="en-US" dirty="0"/>
              <a:t>and will continue to grow until the event processor has successfully delivered the records matched against the </a:t>
            </a:r>
            <a:r>
              <a:rPr lang="en-US" dirty="0" smtClean="0"/>
              <a:t>rules.</a:t>
            </a:r>
            <a:endParaRPr lang="en-US" dirty="0"/>
          </a:p>
          <a:p>
            <a:r>
              <a:rPr lang="en-US" dirty="0" smtClean="0"/>
              <a:t>The </a:t>
            </a:r>
            <a:r>
              <a:rPr lang="en-US" b="1" dirty="0" err="1" smtClean="0"/>
              <a:t>EventCUD</a:t>
            </a:r>
            <a:r>
              <a:rPr lang="en-US" dirty="0" smtClean="0"/>
              <a:t> table can become very large if many Alerts are queued up. </a:t>
            </a:r>
          </a:p>
        </p:txBody>
      </p:sp>
    </p:spTree>
    <p:extLst>
      <p:ext uri="{BB962C8B-B14F-4D97-AF65-F5344CB8AC3E}">
        <p14:creationId xmlns:p14="http://schemas.microsoft.com/office/powerpoint/2010/main" val="421793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 16.1: Create an Alert Rule</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11</a:t>
            </a:fld>
            <a:endParaRPr lang="en-US" dirty="0"/>
          </a:p>
        </p:txBody>
      </p:sp>
      <p:sp>
        <p:nvSpPr>
          <p:cNvPr id="2" name="Content Placeholder 1"/>
          <p:cNvSpPr>
            <a:spLocks noGrp="1"/>
          </p:cNvSpPr>
          <p:nvPr>
            <p:ph type="subTitle" idx="4294967295"/>
          </p:nvPr>
        </p:nvSpPr>
        <p:spPr>
          <a:xfrm>
            <a:off x="2620964" y="3861048"/>
            <a:ext cx="7867525" cy="2447677"/>
          </a:xfrm>
        </p:spPr>
        <p:txBody>
          <a:bodyPr/>
          <a:lstStyle/>
          <a:p>
            <a:r>
              <a:rPr lang="en-US" dirty="0" smtClean="0"/>
              <a:t>Scenario</a:t>
            </a:r>
          </a:p>
          <a:p>
            <a:pPr lvl="1"/>
            <a:r>
              <a:rPr lang="en-US" dirty="0" smtClean="0"/>
              <a:t>A production line operator has to know when production orders are released for production. The operator can set up an alert rule to notify the operator when the status of a production order has changed to released. The operator wants to be notified by a pop-up. In this case, the user is to be notified by Admin.</a:t>
            </a:r>
            <a:endParaRPr lang="en-US" dirty="0"/>
          </a:p>
        </p:txBody>
      </p:sp>
    </p:spTree>
    <p:extLst>
      <p:ext uri="{BB962C8B-B14F-4D97-AF65-F5344CB8AC3E}">
        <p14:creationId xmlns:p14="http://schemas.microsoft.com/office/powerpoint/2010/main" val="203821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Review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
        <p:nvSpPr>
          <p:cNvPr id="10" name="Content Placeholder 9"/>
          <p:cNvSpPr>
            <a:spLocks noGrp="1"/>
          </p:cNvSpPr>
          <p:nvPr>
            <p:ph sz="quarter" idx="13"/>
          </p:nvPr>
        </p:nvSpPr>
        <p:spPr/>
        <p:txBody>
          <a:bodyPr/>
          <a:lstStyle/>
          <a:p>
            <a:pPr marL="228600" indent="-228600">
              <a:buFont typeface="+mj-lt"/>
              <a:buAutoNum type="arabicPeriod"/>
            </a:pPr>
            <a:r>
              <a:rPr lang="en-US" dirty="0" smtClean="0">
                <a:latin typeface="Segoe UI" pitchFamily="34" charset="0"/>
                <a:ea typeface="Segoe UI" pitchFamily="34" charset="0"/>
                <a:cs typeface="Segoe UI" pitchFamily="34" charset="0"/>
              </a:rPr>
              <a:t>If old, non-processed, and obsolete events are not deleted, the Batch job will no longer generate alert records.  True or False?</a:t>
            </a:r>
          </a:p>
          <a:p>
            <a:pPr marL="257175" lvl="1" indent="0">
              <a:buNone/>
            </a:pPr>
            <a:r>
              <a:rPr lang="en-US" dirty="0" smtClean="0">
                <a:latin typeface="Segoe UI" pitchFamily="34" charset="0"/>
                <a:ea typeface="Segoe UI" pitchFamily="34" charset="0"/>
                <a:cs typeface="Segoe UI" pitchFamily="34" charset="0"/>
              </a:rPr>
              <a:t>( ) True</a:t>
            </a:r>
          </a:p>
          <a:p>
            <a:pPr marL="257175" lvl="1" indent="0">
              <a:buNone/>
            </a:pPr>
            <a:r>
              <a:rPr lang="en-US" dirty="0" smtClean="0">
                <a:latin typeface="Segoe UI" pitchFamily="34" charset="0"/>
                <a:ea typeface="Segoe UI" pitchFamily="34" charset="0"/>
                <a:cs typeface="Segoe UI" pitchFamily="34" charset="0"/>
              </a:rPr>
              <a:t>( ) False</a:t>
            </a:r>
            <a:endParaRPr lang="en-US" dirty="0">
              <a:latin typeface="Segoe UI" pitchFamily="34" charset="0"/>
              <a:ea typeface="Segoe UI" pitchFamily="34" charset="0"/>
              <a:cs typeface="Segoe UI" pitchFamily="34" charset="0"/>
            </a:endParaRPr>
          </a:p>
          <a:p>
            <a:pPr marL="212981" lvl="1" indent="0">
              <a:buNone/>
            </a:pPr>
            <a:endParaRPr lang="en-US" dirty="0">
              <a:latin typeface="Segoe UI" pitchFamily="34" charset="0"/>
              <a:ea typeface="Segoe UI" pitchFamily="34" charset="0"/>
              <a:cs typeface="Segoe UI" pitchFamily="34" charset="0"/>
            </a:endParaRPr>
          </a:p>
          <a:p>
            <a:pPr marL="228600" indent="-228600">
              <a:buFont typeface="+mj-lt"/>
              <a:buAutoNum type="arabicPeriod"/>
            </a:pPr>
            <a:r>
              <a:rPr lang="en-US" dirty="0" smtClean="0">
                <a:latin typeface="Segoe UI" pitchFamily="34" charset="0"/>
                <a:ea typeface="Segoe UI" pitchFamily="34" charset="0"/>
                <a:cs typeface="Segoe UI" pitchFamily="34" charset="0"/>
              </a:rPr>
              <a:t>A batch process is not required to process alerts. True or False?</a:t>
            </a:r>
          </a:p>
          <a:p>
            <a:pPr marL="257175" lvl="1" indent="0">
              <a:buNone/>
            </a:pPr>
            <a:r>
              <a:rPr lang="en-US" dirty="0">
                <a:latin typeface="Segoe UI" pitchFamily="34" charset="0"/>
                <a:ea typeface="Segoe UI" pitchFamily="34" charset="0"/>
                <a:cs typeface="Segoe UI" pitchFamily="34" charset="0"/>
              </a:rPr>
              <a:t>( ) True</a:t>
            </a:r>
          </a:p>
          <a:p>
            <a:pPr marL="257175" lvl="1" indent="0">
              <a:buNone/>
            </a:pPr>
            <a:r>
              <a:rPr lang="en-US" dirty="0">
                <a:latin typeface="Segoe UI" pitchFamily="34" charset="0"/>
                <a:ea typeface="Segoe UI" pitchFamily="34" charset="0"/>
                <a:cs typeface="Segoe UI" pitchFamily="34" charset="0"/>
              </a:rPr>
              <a:t>( ) False</a:t>
            </a:r>
          </a:p>
          <a:p>
            <a:pPr marL="228600" indent="-228600">
              <a:buFont typeface="+mj-lt"/>
              <a:buAutoNum type="arabicPeriod"/>
            </a:pP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967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Chapter Review (Answers)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
        <p:nvSpPr>
          <p:cNvPr id="10" name="Content Placeholder 9"/>
          <p:cNvSpPr>
            <a:spLocks noGrp="1"/>
          </p:cNvSpPr>
          <p:nvPr>
            <p:ph sz="quarter" idx="13"/>
          </p:nvPr>
        </p:nvSpPr>
        <p:spPr/>
        <p:txBody>
          <a:bodyPr/>
          <a:lstStyle/>
          <a:p>
            <a:pPr marL="228600" indent="-228600">
              <a:buFont typeface="+mj-lt"/>
              <a:buAutoNum type="arabicPeriod"/>
            </a:pPr>
            <a:r>
              <a:rPr lang="en-US" dirty="0" smtClean="0">
                <a:latin typeface="Segoe UI" pitchFamily="34" charset="0"/>
                <a:ea typeface="Segoe UI" pitchFamily="34" charset="0"/>
                <a:cs typeface="Segoe UI" pitchFamily="34" charset="0"/>
              </a:rPr>
              <a:t>If old, non-processed, and obsolete events are not deleted, the Batch job will no longer generate alert records.  True or False?</a:t>
            </a:r>
          </a:p>
          <a:p>
            <a:pPr marL="257175" lvl="1" indent="0">
              <a:buNone/>
            </a:pPr>
            <a:r>
              <a:rPr lang="en-US" dirty="0" smtClean="0">
                <a:latin typeface="Segoe UI" pitchFamily="34" charset="0"/>
                <a:ea typeface="Segoe UI" pitchFamily="34" charset="0"/>
                <a:cs typeface="Segoe UI" pitchFamily="34" charset="0"/>
              </a:rPr>
              <a:t>( ) True</a:t>
            </a:r>
          </a:p>
          <a:p>
            <a:pPr marL="257175" lvl="1" indent="0">
              <a:buNone/>
            </a:pPr>
            <a:r>
              <a:rPr lang="en-US" dirty="0" smtClean="0">
                <a:latin typeface="Segoe UI" pitchFamily="34" charset="0"/>
                <a:ea typeface="Segoe UI" pitchFamily="34" charset="0"/>
                <a:cs typeface="Segoe UI" pitchFamily="34" charset="0"/>
              </a:rPr>
              <a:t>(X) False</a:t>
            </a:r>
            <a:endParaRPr lang="en-US" dirty="0">
              <a:latin typeface="Segoe UI" pitchFamily="34" charset="0"/>
              <a:ea typeface="Segoe UI" pitchFamily="34" charset="0"/>
              <a:cs typeface="Segoe UI" pitchFamily="34" charset="0"/>
            </a:endParaRPr>
          </a:p>
          <a:p>
            <a:pPr marL="212981" lvl="1" indent="0">
              <a:buNone/>
            </a:pPr>
            <a:endParaRPr lang="en-US" dirty="0">
              <a:latin typeface="Segoe UI" pitchFamily="34" charset="0"/>
              <a:ea typeface="Segoe UI" pitchFamily="34" charset="0"/>
              <a:cs typeface="Segoe UI" pitchFamily="34" charset="0"/>
            </a:endParaRPr>
          </a:p>
          <a:p>
            <a:pPr marL="228600" indent="-228600">
              <a:buFont typeface="+mj-lt"/>
              <a:buAutoNum type="arabicPeriod"/>
            </a:pPr>
            <a:r>
              <a:rPr lang="en-US" dirty="0" smtClean="0">
                <a:latin typeface="Segoe UI" pitchFamily="34" charset="0"/>
                <a:ea typeface="Segoe UI" pitchFamily="34" charset="0"/>
                <a:cs typeface="Segoe UI" pitchFamily="34" charset="0"/>
              </a:rPr>
              <a:t>A batch process is not required to process alerts. True or False?</a:t>
            </a:r>
          </a:p>
          <a:p>
            <a:pPr marL="257175" lvl="1" indent="0">
              <a:buNone/>
            </a:pPr>
            <a:r>
              <a:rPr lang="en-US" dirty="0">
                <a:latin typeface="Segoe UI" pitchFamily="34" charset="0"/>
                <a:ea typeface="Segoe UI" pitchFamily="34" charset="0"/>
                <a:cs typeface="Segoe UI" pitchFamily="34" charset="0"/>
              </a:rPr>
              <a:t>( ) True</a:t>
            </a:r>
          </a:p>
          <a:p>
            <a:pPr marL="257175" lvl="1" indent="0">
              <a:buNone/>
            </a:pPr>
            <a:r>
              <a:rPr lang="en-US" dirty="0" smtClean="0">
                <a:latin typeface="Segoe UI" pitchFamily="34" charset="0"/>
                <a:ea typeface="Segoe UI" pitchFamily="34" charset="0"/>
                <a:cs typeface="Segoe UI" pitchFamily="34" charset="0"/>
              </a:rPr>
              <a:t>(X) </a:t>
            </a:r>
            <a:r>
              <a:rPr lang="en-US" dirty="0">
                <a:latin typeface="Segoe UI" pitchFamily="34" charset="0"/>
                <a:ea typeface="Segoe UI" pitchFamily="34" charset="0"/>
                <a:cs typeface="Segoe UI" pitchFamily="34" charset="0"/>
              </a:rPr>
              <a:t>False</a:t>
            </a:r>
          </a:p>
          <a:p>
            <a:pPr marL="228600" indent="-228600">
              <a:buFont typeface="+mj-lt"/>
              <a:buAutoNum type="arabicPeriod"/>
            </a:pP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003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dirty="0"/>
              <a:t>Chapter Summary</a:t>
            </a:r>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
        <p:nvSpPr>
          <p:cNvPr id="10" name="Content Placeholder 9"/>
          <p:cNvSpPr>
            <a:spLocks noGrp="1"/>
          </p:cNvSpPr>
          <p:nvPr>
            <p:ph sz="quarter" idx="13"/>
          </p:nvPr>
        </p:nvSpPr>
        <p:spPr/>
        <p:txBody>
          <a:bodyPr/>
          <a:lstStyle/>
          <a:p>
            <a:pPr lvl="0"/>
            <a:r>
              <a:rPr lang="en-US" dirty="0" smtClean="0"/>
              <a:t>In this chapter, we discussed:</a:t>
            </a:r>
          </a:p>
          <a:p>
            <a:pPr lvl="1"/>
            <a:r>
              <a:rPr lang="en-US" dirty="0" smtClean="0"/>
              <a:t>The overview </a:t>
            </a:r>
            <a:r>
              <a:rPr lang="en-US" dirty="0"/>
              <a:t>of alerts </a:t>
            </a:r>
            <a:r>
              <a:rPr lang="en-US" dirty="0" smtClean="0"/>
              <a:t>system.</a:t>
            </a:r>
            <a:endParaRPr lang="en-US" dirty="0"/>
          </a:p>
          <a:p>
            <a:pPr lvl="1"/>
            <a:r>
              <a:rPr lang="en-US" dirty="0" smtClean="0"/>
              <a:t>The </a:t>
            </a:r>
            <a:r>
              <a:rPr lang="en-US" dirty="0"/>
              <a:t>steps for setting up </a:t>
            </a:r>
            <a:r>
              <a:rPr lang="en-US" dirty="0" smtClean="0"/>
              <a:t>alerts.</a:t>
            </a:r>
            <a:endParaRPr lang="en-US" dirty="0"/>
          </a:p>
          <a:p>
            <a:pPr lvl="1"/>
            <a:r>
              <a:rPr lang="en-US" dirty="0" smtClean="0"/>
              <a:t>How to view </a:t>
            </a:r>
            <a:r>
              <a:rPr lang="en-US" dirty="0"/>
              <a:t>incoming </a:t>
            </a:r>
            <a:r>
              <a:rPr lang="en-US" dirty="0" smtClean="0"/>
              <a:t>alerts.</a:t>
            </a:r>
            <a:endParaRPr lang="en-US" dirty="0"/>
          </a:p>
          <a:p>
            <a:pPr lvl="1"/>
            <a:r>
              <a:rPr lang="en-US" dirty="0" smtClean="0"/>
              <a:t>How to process notification clean-up.</a:t>
            </a:r>
            <a:endParaRPr lang="en-US" dirty="0"/>
          </a:p>
          <a:p>
            <a:pPr lvl="1"/>
            <a:r>
              <a:rPr lang="en-US" dirty="0" smtClean="0"/>
              <a:t>The </a:t>
            </a:r>
            <a:r>
              <a:rPr lang="en-US" dirty="0"/>
              <a:t>processes for managing the alert </a:t>
            </a:r>
            <a:r>
              <a:rPr lang="en-US" dirty="0" smtClean="0"/>
              <a:t>queue.</a:t>
            </a:r>
            <a:endParaRPr lang="en-US" dirty="0"/>
          </a:p>
          <a:p>
            <a:pPr marL="0" indent="0">
              <a:buNone/>
            </a:pPr>
            <a:endParaRPr lang="en-US" dirty="0"/>
          </a:p>
        </p:txBody>
      </p:sp>
    </p:spTree>
    <p:extLst>
      <p:ext uri="{BB962C8B-B14F-4D97-AF65-F5344CB8AC3E}">
        <p14:creationId xmlns:p14="http://schemas.microsoft.com/office/powerpoint/2010/main" val="206884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4400" y="5624515"/>
            <a:ext cx="2133600" cy="274637"/>
          </a:xfrm>
        </p:spPr>
        <p:txBody>
          <a:bodyPr/>
          <a:lstStyle/>
          <a:p>
            <a:fld id="{74A398B2-5A34-1A4A-811E-F4027282568C}" type="slidenum">
              <a:rPr lang="en-US" smtClean="0"/>
              <a:pPr/>
              <a:t>15</a:t>
            </a:fld>
            <a:endParaRPr lang="en-US"/>
          </a:p>
        </p:txBody>
      </p:sp>
    </p:spTree>
    <p:extLst>
      <p:ext uri="{BB962C8B-B14F-4D97-AF65-F5344CB8AC3E}">
        <p14:creationId xmlns:p14="http://schemas.microsoft.com/office/powerpoint/2010/main" val="3240128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482600"/>
            <a:ext cx="11582400" cy="5994400"/>
          </a:xfrm>
        </p:spPr>
        <p:txBody>
          <a:bodyPr>
            <a:normAutofit fontScale="47500" lnSpcReduction="20000"/>
          </a:bodyPr>
          <a:lstStyle/>
          <a:p>
            <a:r>
              <a:rPr lang="en-US" sz="3067" b="1" dirty="0"/>
              <a:t>Conditions and Terms of Use</a:t>
            </a:r>
          </a:p>
          <a:p>
            <a:r>
              <a:rPr lang="en-US" dirty="0">
                <a:solidFill>
                  <a:srgbClr val="277EB5"/>
                </a:solidFill>
              </a:rPr>
              <a:t>Microsoft Confidential</a:t>
            </a:r>
          </a:p>
          <a:p>
            <a:r>
              <a:rPr lang="en-US" sz="2400" dirty="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24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24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2400" dirty="0"/>
          </a:p>
          <a:p>
            <a:r>
              <a:rPr lang="en-US" sz="3067" b="1" dirty="0"/>
              <a:t>Copyright and Trademarks </a:t>
            </a:r>
          </a:p>
          <a:p>
            <a:r>
              <a:rPr lang="en-US" sz="2000" dirty="0">
                <a:solidFill>
                  <a:srgbClr val="277EB5"/>
                </a:solidFill>
              </a:rPr>
              <a:t>© 2013 Microsoft Corporation. All rights reserved.</a:t>
            </a:r>
          </a:p>
          <a:p>
            <a:pPr lvl="0"/>
            <a:r>
              <a:rPr lang="en-US" sz="2800" dirty="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28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2800" dirty="0"/>
              <a:t>For more information, see </a:t>
            </a:r>
            <a:r>
              <a:rPr lang="en-US" sz="2800" b="1" dirty="0"/>
              <a:t>Use of Microsoft Copyrighted Content </a:t>
            </a:r>
            <a:r>
              <a:rPr lang="en-US" sz="2800" dirty="0"/>
              <a:t>at</a:t>
            </a:r>
            <a:br>
              <a:rPr lang="en-US" sz="2800" dirty="0"/>
            </a:br>
            <a:r>
              <a:rPr lang="en-US" sz="2800" i="1" dirty="0">
                <a:hlinkClick r:id="rId3"/>
              </a:rPr>
              <a:t>http</a:t>
            </a:r>
            <a:r>
              <a:rPr lang="en-US" sz="2800" dirty="0">
                <a:hlinkClick r:id="rId3"/>
              </a:rPr>
              <a:t>://www.microsoft.com/about/legal/permissions/</a:t>
            </a:r>
            <a:endParaRPr lang="en-US" sz="2800" dirty="0"/>
          </a:p>
          <a:p>
            <a:pPr lvl="0"/>
            <a:r>
              <a:rPr lang="en-US" sz="2800" dirty="0"/>
              <a:t>Microsoft®, Active Directory®, Excel®, Microsoft Dynamics®, and SQL Server®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83192131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solidFill>
                  <a:srgbClr val="FFFFFF"/>
                </a:solidFill>
              </a:rPr>
              <a:pPr/>
              <a:t>2</a:t>
            </a:fld>
            <a:endParaRPr lang="en-US" dirty="0">
              <a:solidFill>
                <a:srgbClr val="FFFFFF"/>
              </a:solidFill>
            </a:endParaRPr>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 take the presentation files home with you.</a:t>
            </a:r>
          </a:p>
          <a:p>
            <a:endParaRPr lang="en-US" dirty="0"/>
          </a:p>
        </p:txBody>
      </p:sp>
    </p:spTree>
    <p:extLst>
      <p:ext uri="{BB962C8B-B14F-4D97-AF65-F5344CB8AC3E}">
        <p14:creationId xmlns:p14="http://schemas.microsoft.com/office/powerpoint/2010/main" val="49676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
        <p:nvSpPr>
          <p:cNvPr id="10" name="Content Placeholder 9"/>
          <p:cNvSpPr>
            <a:spLocks noGrp="1"/>
          </p:cNvSpPr>
          <p:nvPr>
            <p:ph sz="quarter" idx="13"/>
          </p:nvPr>
        </p:nvSpPr>
        <p:spPr/>
        <p:txBody>
          <a:bodyPr/>
          <a:lstStyle/>
          <a:p>
            <a:r>
              <a:rPr lang="en-GB" dirty="0"/>
              <a:t>Users can set alerts for almost any condition that might occur within their business.</a:t>
            </a:r>
          </a:p>
          <a:p>
            <a:pPr marL="577850" lvl="1" indent="-285750">
              <a:buFont typeface="Arial" panose="020B0604020202020204" pitchFamily="34" charset="0"/>
              <a:buChar char="•"/>
            </a:pPr>
            <a:r>
              <a:rPr lang="en-GB" dirty="0"/>
              <a:t>Any table field</a:t>
            </a:r>
          </a:p>
          <a:p>
            <a:pPr marL="577850" lvl="1" indent="-285750">
              <a:buFont typeface="Arial" panose="020B0604020202020204" pitchFamily="34" charset="0"/>
              <a:buChar char="•"/>
            </a:pPr>
            <a:r>
              <a:rPr lang="en-GB" dirty="0"/>
              <a:t>Any specific event</a:t>
            </a:r>
          </a:p>
          <a:p>
            <a:r>
              <a:rPr lang="en-GB" dirty="0"/>
              <a:t>Alert rules can be set up in all modules of Microsoft Dynamics AX 2012.</a:t>
            </a:r>
          </a:p>
        </p:txBody>
      </p:sp>
    </p:spTree>
    <p:extLst>
      <p:ext uri="{BB962C8B-B14F-4D97-AF65-F5344CB8AC3E}">
        <p14:creationId xmlns:p14="http://schemas.microsoft.com/office/powerpoint/2010/main" val="189834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Objective</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
        <p:nvSpPr>
          <p:cNvPr id="10" name="Content Placeholder 9"/>
          <p:cNvSpPr>
            <a:spLocks noGrp="1"/>
          </p:cNvSpPr>
          <p:nvPr>
            <p:ph sz="quarter" idx="13"/>
          </p:nvPr>
        </p:nvSpPr>
        <p:spPr/>
        <p:txBody>
          <a:bodyPr/>
          <a:lstStyle/>
          <a:p>
            <a:r>
              <a:rPr lang="en-US" dirty="0"/>
              <a:t>After completing this module, you will be able to:</a:t>
            </a:r>
          </a:p>
          <a:p>
            <a:pPr lvl="1"/>
            <a:r>
              <a:rPr lang="en-US" dirty="0" smtClean="0"/>
              <a:t>Understand the alerts system.</a:t>
            </a:r>
          </a:p>
          <a:p>
            <a:pPr lvl="1"/>
            <a:r>
              <a:rPr lang="en-US" dirty="0" smtClean="0"/>
              <a:t>Set up alerts.</a:t>
            </a:r>
          </a:p>
          <a:p>
            <a:pPr lvl="1"/>
            <a:r>
              <a:rPr lang="en-US" dirty="0" smtClean="0"/>
              <a:t>View incoming alerts.</a:t>
            </a:r>
          </a:p>
          <a:p>
            <a:pPr lvl="1"/>
            <a:r>
              <a:rPr lang="en-US" dirty="0" smtClean="0"/>
              <a:t>Process notification clean-up.</a:t>
            </a:r>
          </a:p>
          <a:p>
            <a:pPr lvl="1"/>
            <a:r>
              <a:rPr lang="en-US" dirty="0" smtClean="0"/>
              <a:t>Manage the alert queue.</a:t>
            </a:r>
            <a:endParaRPr lang="en-US" dirty="0"/>
          </a:p>
        </p:txBody>
      </p:sp>
    </p:spTree>
    <p:extLst>
      <p:ext uri="{BB962C8B-B14F-4D97-AF65-F5344CB8AC3E}">
        <p14:creationId xmlns:p14="http://schemas.microsoft.com/office/powerpoint/2010/main" val="44104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Set Up Alerts</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5</a:t>
            </a:fld>
            <a:endParaRPr lang="en-US" dirty="0"/>
          </a:p>
        </p:txBody>
      </p:sp>
      <p:sp>
        <p:nvSpPr>
          <p:cNvPr id="2" name="Content Placeholder 1"/>
          <p:cNvSpPr>
            <a:spLocks noGrp="1"/>
          </p:cNvSpPr>
          <p:nvPr>
            <p:ph sz="quarter" idx="13"/>
          </p:nvPr>
        </p:nvSpPr>
        <p:spPr/>
        <p:txBody>
          <a:bodyPr/>
          <a:lstStyle/>
          <a:p>
            <a:r>
              <a:rPr lang="en-US" dirty="0" smtClean="0"/>
              <a:t>Preparation</a:t>
            </a:r>
          </a:p>
          <a:p>
            <a:pPr lvl="1"/>
            <a:r>
              <a:rPr lang="en-US" dirty="0" smtClean="0"/>
              <a:t>Set up Alert batch</a:t>
            </a:r>
          </a:p>
          <a:p>
            <a:pPr lvl="1"/>
            <a:r>
              <a:rPr lang="en-US" dirty="0" smtClean="0"/>
              <a:t>Create e-mail alerts</a:t>
            </a:r>
          </a:p>
          <a:p>
            <a:pPr lvl="1"/>
            <a:r>
              <a:rPr lang="en-US" dirty="0" smtClean="0"/>
              <a:t>User settings</a:t>
            </a:r>
          </a:p>
          <a:p>
            <a:r>
              <a:rPr lang="en-US" dirty="0" smtClean="0"/>
              <a:t>Procedures: </a:t>
            </a:r>
          </a:p>
          <a:p>
            <a:pPr lvl="1"/>
            <a:r>
              <a:rPr lang="en-US" dirty="0" smtClean="0"/>
              <a:t>Set up alert parameters</a:t>
            </a:r>
          </a:p>
          <a:p>
            <a:pPr lvl="1"/>
            <a:r>
              <a:rPr lang="en-US" dirty="0" smtClean="0"/>
              <a:t>Create an alert rule</a:t>
            </a:r>
          </a:p>
          <a:p>
            <a:pPr lvl="1"/>
            <a:r>
              <a:rPr lang="en-US" dirty="0" smtClean="0"/>
              <a:t>Create a rule by using a template</a:t>
            </a:r>
          </a:p>
          <a:p>
            <a:pPr lvl="2"/>
            <a:r>
              <a:rPr lang="en-US" dirty="0" smtClean="0"/>
              <a:t>Right-click &gt; </a:t>
            </a:r>
            <a:r>
              <a:rPr lang="en-US" b="1" dirty="0" smtClean="0"/>
              <a:t>Record Info </a:t>
            </a:r>
            <a:r>
              <a:rPr lang="en-US" dirty="0" smtClean="0"/>
              <a:t>to create a template</a:t>
            </a:r>
          </a:p>
        </p:txBody>
      </p:sp>
    </p:spTree>
    <p:extLst>
      <p:ext uri="{BB962C8B-B14F-4D97-AF65-F5344CB8AC3E}">
        <p14:creationId xmlns:p14="http://schemas.microsoft.com/office/powerpoint/2010/main" val="279750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992307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Set Up Alert Processing</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7</a:t>
            </a:fld>
            <a:endParaRPr lang="en-US" dirty="0"/>
          </a:p>
        </p:txBody>
      </p:sp>
      <p:sp>
        <p:nvSpPr>
          <p:cNvPr id="2" name="Content Placeholder 1"/>
          <p:cNvSpPr>
            <a:spLocks noGrp="1"/>
          </p:cNvSpPr>
          <p:nvPr>
            <p:ph sz="quarter" idx="13"/>
          </p:nvPr>
        </p:nvSpPr>
        <p:spPr/>
        <p:txBody>
          <a:bodyPr/>
          <a:lstStyle/>
          <a:p>
            <a:r>
              <a:rPr lang="en-US" dirty="0" smtClean="0"/>
              <a:t>Procedures: </a:t>
            </a:r>
          </a:p>
          <a:p>
            <a:pPr lvl="1"/>
            <a:r>
              <a:rPr lang="en-US" dirty="0" smtClean="0"/>
              <a:t>Set up alert batch execution</a:t>
            </a:r>
          </a:p>
          <a:p>
            <a:pPr lvl="1"/>
            <a:r>
              <a:rPr lang="en-US" dirty="0" smtClean="0"/>
              <a:t>Set up due-date alert processing</a:t>
            </a:r>
          </a:p>
          <a:p>
            <a:pPr lvl="1"/>
            <a:r>
              <a:rPr lang="en-US" dirty="0" smtClean="0"/>
              <a:t>Set up change-based alert processing</a:t>
            </a:r>
            <a:endParaRPr lang="en-US" dirty="0"/>
          </a:p>
        </p:txBody>
      </p:sp>
    </p:spTree>
    <p:extLst>
      <p:ext uri="{BB962C8B-B14F-4D97-AF65-F5344CB8AC3E}">
        <p14:creationId xmlns:p14="http://schemas.microsoft.com/office/powerpoint/2010/main" val="373894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View Incoming Alerts</a:t>
            </a:r>
            <a:endParaRPr lang="en-US" dirty="0"/>
          </a:p>
        </p:txBody>
      </p:sp>
      <p:sp>
        <p:nvSpPr>
          <p:cNvPr id="7" name="Slide Number Placeholder 2"/>
          <p:cNvSpPr>
            <a:spLocks noGrp="1"/>
          </p:cNvSpPr>
          <p:nvPr>
            <p:ph type="sldNum" sz="quarter" idx="11"/>
          </p:nvPr>
        </p:nvSpPr>
        <p:spPr/>
        <p:txBody>
          <a:bodyPr/>
          <a:lstStyle/>
          <a:p>
            <a:fld id="{026CCAEB-CB17-44EB-A892-4553F1D666B6}" type="slidenum">
              <a:rPr lang="en-US" smtClean="0"/>
              <a:pPr/>
              <a:t>8</a:t>
            </a:fld>
            <a:endParaRPr lang="en-US" dirty="0"/>
          </a:p>
        </p:txBody>
      </p:sp>
      <p:graphicFrame>
        <p:nvGraphicFramePr>
          <p:cNvPr id="6" name="Table 5"/>
          <p:cNvGraphicFramePr>
            <a:graphicFrameLocks noGrp="1" noChangeAspect="1"/>
          </p:cNvGraphicFramePr>
          <p:nvPr>
            <p:extLst>
              <p:ext uri="{D42A27DB-BD31-4B8C-83A1-F6EECF244321}">
                <p14:modId xmlns:p14="http://schemas.microsoft.com/office/powerpoint/2010/main" val="2387072931"/>
              </p:ext>
            </p:extLst>
          </p:nvPr>
        </p:nvGraphicFramePr>
        <p:xfrm>
          <a:off x="3566456" y="1647960"/>
          <a:ext cx="6922033" cy="3797264"/>
        </p:xfrm>
        <a:graphic>
          <a:graphicData uri="http://schemas.openxmlformats.org/drawingml/2006/table">
            <a:tbl>
              <a:tblPr firstRow="1">
                <a:tableStyleId>{5C22544A-7EE6-4342-B048-85BDC9FD1C3A}</a:tableStyleId>
              </a:tblPr>
              <a:tblGrid>
                <a:gridCol w="1870527"/>
                <a:gridCol w="5051506"/>
              </a:tblGrid>
              <a:tr h="334656">
                <a:tc>
                  <a:txBody>
                    <a:bodyPr/>
                    <a:lstStyle/>
                    <a:p>
                      <a:pPr marL="0" marR="0">
                        <a:spcBef>
                          <a:spcPts val="200"/>
                        </a:spcBef>
                        <a:spcAft>
                          <a:spcPts val="200"/>
                        </a:spcAft>
                      </a:pPr>
                      <a:r>
                        <a:rPr lang="en-US" sz="1100" dirty="0">
                          <a:effectLst/>
                        </a:rPr>
                        <a:t>Method</a:t>
                      </a:r>
                      <a:endParaRPr lang="en-US" sz="1100" b="1" dirty="0">
                        <a:effectLst/>
                        <a:latin typeface="+mn-lt"/>
                        <a:ea typeface="Times New Roman"/>
                      </a:endParaRPr>
                    </a:p>
                  </a:txBody>
                  <a:tcPr marL="36200" marR="36200" marT="0" marB="0" anchor="ctr"/>
                </a:tc>
                <a:tc>
                  <a:txBody>
                    <a:bodyPr/>
                    <a:lstStyle/>
                    <a:p>
                      <a:pPr marL="0" marR="0">
                        <a:spcBef>
                          <a:spcPts val="200"/>
                        </a:spcBef>
                        <a:spcAft>
                          <a:spcPts val="200"/>
                        </a:spcAft>
                      </a:pPr>
                      <a:r>
                        <a:rPr lang="en-US" sz="1100" dirty="0">
                          <a:effectLst/>
                        </a:rPr>
                        <a:t>Description</a:t>
                      </a:r>
                      <a:endParaRPr lang="en-US" sz="1100" b="1" dirty="0">
                        <a:effectLst/>
                        <a:latin typeface="+mn-lt"/>
                        <a:ea typeface="Times New Roman"/>
                      </a:endParaRPr>
                    </a:p>
                  </a:txBody>
                  <a:tcPr marL="36200" marR="36200" marT="0" marB="0" anchor="ctr"/>
                </a:tc>
              </a:tr>
              <a:tr h="1029743">
                <a:tc>
                  <a:txBody>
                    <a:bodyPr/>
                    <a:lstStyle/>
                    <a:p>
                      <a:pPr marL="0" marR="0">
                        <a:spcBef>
                          <a:spcPts val="300"/>
                        </a:spcBef>
                        <a:spcAft>
                          <a:spcPts val="300"/>
                        </a:spcAft>
                      </a:pPr>
                      <a:r>
                        <a:rPr lang="en-US" sz="1100" dirty="0">
                          <a:effectLst/>
                        </a:rPr>
                        <a:t>View alerts from the toolbar</a:t>
                      </a:r>
                      <a:endParaRPr lang="en-US" sz="1100" b="0" dirty="0">
                        <a:effectLst/>
                        <a:latin typeface="+mn-lt"/>
                        <a:ea typeface="Times New Roman"/>
                      </a:endParaRPr>
                    </a:p>
                  </a:txBody>
                  <a:tcPr marL="36200" marR="36200" marT="0" marB="0"/>
                </a:tc>
                <a:tc>
                  <a:txBody>
                    <a:bodyPr/>
                    <a:lstStyle/>
                    <a:p>
                      <a:pPr marL="0" marR="0">
                        <a:spcBef>
                          <a:spcPts val="300"/>
                        </a:spcBef>
                        <a:spcAft>
                          <a:spcPts val="300"/>
                        </a:spcAft>
                      </a:pPr>
                      <a:r>
                        <a:rPr lang="en-US" sz="1100" dirty="0">
                          <a:effectLst/>
                        </a:rPr>
                        <a:t>Click the Notifications icon on the Microsoft Dynamics AX workspace toolbar. </a:t>
                      </a:r>
                    </a:p>
                    <a:p>
                      <a:pPr marL="0" marR="0">
                        <a:spcBef>
                          <a:spcPts val="300"/>
                        </a:spcBef>
                        <a:spcAft>
                          <a:spcPts val="300"/>
                        </a:spcAft>
                      </a:pPr>
                      <a:r>
                        <a:rPr lang="en-US" sz="1100" dirty="0" smtClean="0">
                          <a:effectLst/>
                        </a:rPr>
                        <a:t>Note: </a:t>
                      </a:r>
                      <a:r>
                        <a:rPr lang="en-US" sz="1100" dirty="0">
                          <a:effectLst/>
                        </a:rPr>
                        <a:t>The Microsoft Dynamics AX workspace toolbar is available only for developers. For more information, see Development access licenses. </a:t>
                      </a:r>
                      <a:endParaRPr lang="en-US" sz="1100" dirty="0" smtClean="0">
                        <a:effectLst/>
                      </a:endParaRPr>
                    </a:p>
                    <a:p>
                      <a:pPr marL="0" marR="0">
                        <a:spcBef>
                          <a:spcPts val="300"/>
                        </a:spcBef>
                        <a:spcAft>
                          <a:spcPts val="300"/>
                        </a:spcAft>
                      </a:pPr>
                      <a:endParaRPr lang="en-US" sz="1100" i="1" dirty="0">
                        <a:effectLst/>
                        <a:latin typeface="+mn-lt"/>
                        <a:ea typeface="Times New Roman"/>
                      </a:endParaRPr>
                    </a:p>
                  </a:txBody>
                  <a:tcPr marL="36200" marR="36200" marT="0" marB="0"/>
                </a:tc>
              </a:tr>
              <a:tr h="424769">
                <a:tc>
                  <a:txBody>
                    <a:bodyPr/>
                    <a:lstStyle/>
                    <a:p>
                      <a:pPr marL="0" marR="0">
                        <a:spcBef>
                          <a:spcPts val="300"/>
                        </a:spcBef>
                        <a:spcAft>
                          <a:spcPts val="300"/>
                        </a:spcAft>
                      </a:pPr>
                      <a:r>
                        <a:rPr lang="en-US" sz="1100" dirty="0">
                          <a:effectLst/>
                        </a:rPr>
                        <a:t>View alerts from the File menu</a:t>
                      </a:r>
                      <a:endParaRPr lang="en-US" sz="1100" b="0" dirty="0">
                        <a:effectLst/>
                        <a:latin typeface="+mn-lt"/>
                        <a:ea typeface="Times New Roman"/>
                      </a:endParaRPr>
                    </a:p>
                  </a:txBody>
                  <a:tcPr marL="36200" marR="36200" marT="0" marB="0"/>
                </a:tc>
                <a:tc>
                  <a:txBody>
                    <a:bodyPr/>
                    <a:lstStyle/>
                    <a:p>
                      <a:pPr marL="0" marR="0">
                        <a:spcBef>
                          <a:spcPts val="300"/>
                        </a:spcBef>
                        <a:spcAft>
                          <a:spcPts val="300"/>
                        </a:spcAft>
                      </a:pPr>
                      <a:r>
                        <a:rPr lang="en-US" sz="1100" dirty="0">
                          <a:effectLst/>
                        </a:rPr>
                        <a:t>Click File &gt; View &gt; Notifications. </a:t>
                      </a:r>
                      <a:endParaRPr lang="en-US" sz="1100" dirty="0" smtClean="0">
                        <a:effectLst/>
                      </a:endParaRPr>
                    </a:p>
                    <a:p>
                      <a:pPr marL="0" marR="0">
                        <a:spcBef>
                          <a:spcPts val="300"/>
                        </a:spcBef>
                        <a:spcAft>
                          <a:spcPts val="300"/>
                        </a:spcAft>
                      </a:pPr>
                      <a:endParaRPr lang="en-US" sz="1100" dirty="0">
                        <a:effectLst/>
                        <a:latin typeface="+mn-lt"/>
                        <a:ea typeface="Times New Roman"/>
                      </a:endParaRPr>
                    </a:p>
                  </a:txBody>
                  <a:tcPr marL="36200" marR="36200" marT="0" marB="0"/>
                </a:tc>
              </a:tr>
              <a:tr h="719694">
                <a:tc>
                  <a:txBody>
                    <a:bodyPr/>
                    <a:lstStyle/>
                    <a:p>
                      <a:pPr marL="0" marR="0">
                        <a:spcBef>
                          <a:spcPts val="300"/>
                        </a:spcBef>
                        <a:spcAft>
                          <a:spcPts val="300"/>
                        </a:spcAft>
                      </a:pPr>
                      <a:r>
                        <a:rPr lang="en-US" sz="1100" dirty="0">
                          <a:effectLst/>
                        </a:rPr>
                        <a:t>View alerts from the status area</a:t>
                      </a:r>
                      <a:endParaRPr lang="en-US" sz="1100" b="0" dirty="0">
                        <a:effectLst/>
                        <a:latin typeface="+mn-lt"/>
                        <a:ea typeface="Times New Roman"/>
                      </a:endParaRPr>
                    </a:p>
                  </a:txBody>
                  <a:tcPr marL="36200" marR="36200" marT="0" marB="0"/>
                </a:tc>
                <a:tc>
                  <a:txBody>
                    <a:bodyPr/>
                    <a:lstStyle/>
                    <a:p>
                      <a:pPr marL="0" marR="0">
                        <a:spcBef>
                          <a:spcPts val="300"/>
                        </a:spcBef>
                        <a:spcAft>
                          <a:spcPts val="300"/>
                        </a:spcAft>
                      </a:pPr>
                      <a:r>
                        <a:rPr lang="en-US" sz="1100" dirty="0">
                          <a:effectLst/>
                        </a:rPr>
                        <a:t>Click the bell icon in the status bar on the lower portion of a form. </a:t>
                      </a:r>
                    </a:p>
                    <a:p>
                      <a:pPr marL="0" marR="0">
                        <a:spcBef>
                          <a:spcPts val="300"/>
                        </a:spcBef>
                        <a:spcAft>
                          <a:spcPts val="300"/>
                        </a:spcAft>
                      </a:pPr>
                      <a:r>
                        <a:rPr lang="en-US" sz="1100" dirty="0" smtClean="0">
                          <a:effectLst/>
                        </a:rPr>
                        <a:t>Note: </a:t>
                      </a:r>
                      <a:r>
                        <a:rPr lang="en-US" sz="1100" dirty="0">
                          <a:effectLst/>
                        </a:rPr>
                        <a:t>This option is only available if you have unread alerts. </a:t>
                      </a:r>
                      <a:endParaRPr lang="en-US" sz="1100" dirty="0" smtClean="0">
                        <a:effectLst/>
                      </a:endParaRPr>
                    </a:p>
                    <a:p>
                      <a:pPr marL="0" marR="0">
                        <a:spcBef>
                          <a:spcPts val="300"/>
                        </a:spcBef>
                        <a:spcAft>
                          <a:spcPts val="300"/>
                        </a:spcAft>
                      </a:pPr>
                      <a:endParaRPr lang="en-US" sz="1100" i="1" dirty="0">
                        <a:effectLst/>
                        <a:latin typeface="+mn-lt"/>
                        <a:ea typeface="Times New Roman"/>
                      </a:endParaRPr>
                    </a:p>
                  </a:txBody>
                  <a:tcPr marL="36200" marR="36200" marT="0" marB="0"/>
                </a:tc>
              </a:tr>
              <a:tr h="424769">
                <a:tc>
                  <a:txBody>
                    <a:bodyPr/>
                    <a:lstStyle/>
                    <a:p>
                      <a:pPr marL="0" marR="0">
                        <a:spcBef>
                          <a:spcPts val="300"/>
                        </a:spcBef>
                        <a:spcAft>
                          <a:spcPts val="300"/>
                        </a:spcAft>
                      </a:pPr>
                      <a:r>
                        <a:rPr lang="en-US" sz="1100" dirty="0">
                          <a:effectLst/>
                        </a:rPr>
                        <a:t>View alerts from the pop-up</a:t>
                      </a:r>
                      <a:endParaRPr lang="en-US" sz="1100" b="0" dirty="0">
                        <a:effectLst/>
                        <a:latin typeface="+mn-lt"/>
                        <a:ea typeface="Times New Roman"/>
                      </a:endParaRPr>
                    </a:p>
                  </a:txBody>
                  <a:tcPr marL="36200" marR="36200" marT="0" marB="0"/>
                </a:tc>
                <a:tc>
                  <a:txBody>
                    <a:bodyPr/>
                    <a:lstStyle/>
                    <a:p>
                      <a:pPr marL="0" marR="0">
                        <a:spcBef>
                          <a:spcPts val="300"/>
                        </a:spcBef>
                        <a:spcAft>
                          <a:spcPts val="300"/>
                        </a:spcAft>
                      </a:pPr>
                      <a:r>
                        <a:rPr lang="en-US" sz="1100" dirty="0">
                          <a:effectLst/>
                        </a:rPr>
                        <a:t>Click anywhere in a single or multiple alerts pop-up. </a:t>
                      </a:r>
                      <a:endParaRPr lang="en-US" sz="1100" dirty="0" smtClean="0">
                        <a:effectLst/>
                      </a:endParaRPr>
                    </a:p>
                    <a:p>
                      <a:pPr marL="0" marR="0">
                        <a:spcBef>
                          <a:spcPts val="300"/>
                        </a:spcBef>
                        <a:spcAft>
                          <a:spcPts val="300"/>
                        </a:spcAft>
                      </a:pPr>
                      <a:endParaRPr lang="en-US" sz="1100" dirty="0">
                        <a:effectLst/>
                        <a:latin typeface="+mn-lt"/>
                        <a:ea typeface="Times New Roman"/>
                      </a:endParaRPr>
                    </a:p>
                  </a:txBody>
                  <a:tcPr marL="36200" marR="36200" marT="0" marB="0"/>
                </a:tc>
              </a:tr>
              <a:tr h="863633">
                <a:tc>
                  <a:txBody>
                    <a:bodyPr/>
                    <a:lstStyle/>
                    <a:p>
                      <a:pPr marL="0" marR="0">
                        <a:spcBef>
                          <a:spcPts val="300"/>
                        </a:spcBef>
                        <a:spcAft>
                          <a:spcPts val="300"/>
                        </a:spcAft>
                      </a:pPr>
                      <a:r>
                        <a:rPr lang="en-US" sz="1100" dirty="0">
                          <a:effectLst/>
                        </a:rPr>
                        <a:t>View alerts from the Manage alert rules form</a:t>
                      </a:r>
                      <a:endParaRPr lang="en-US" sz="1100" b="0" dirty="0">
                        <a:effectLst/>
                        <a:latin typeface="+mn-lt"/>
                        <a:ea typeface="Times New Roman"/>
                      </a:endParaRPr>
                    </a:p>
                  </a:txBody>
                  <a:tcPr marL="36200" marR="36200" marT="0" marB="0"/>
                </a:tc>
                <a:tc>
                  <a:txBody>
                    <a:bodyPr/>
                    <a:lstStyle/>
                    <a:p>
                      <a:pPr marL="0" marR="0">
                        <a:spcBef>
                          <a:spcPts val="300"/>
                        </a:spcBef>
                        <a:spcAft>
                          <a:spcPts val="300"/>
                        </a:spcAft>
                      </a:pPr>
                      <a:r>
                        <a:rPr lang="en-US" sz="1100" dirty="0">
                          <a:effectLst/>
                        </a:rPr>
                        <a:t>Click Organization administration &gt; Setup &gt; Alerts &gt; Alert rules. Select an alert rule, and then click Notification list. </a:t>
                      </a:r>
                    </a:p>
                    <a:p>
                      <a:pPr marL="0" marR="0">
                        <a:spcBef>
                          <a:spcPts val="300"/>
                        </a:spcBef>
                        <a:spcAft>
                          <a:spcPts val="300"/>
                        </a:spcAft>
                      </a:pPr>
                      <a:r>
                        <a:rPr lang="en-US" sz="1100" dirty="0" smtClean="0">
                          <a:effectLst/>
                        </a:rPr>
                        <a:t>Note: </a:t>
                      </a:r>
                      <a:r>
                        <a:rPr lang="en-US" sz="1100" dirty="0">
                          <a:effectLst/>
                        </a:rPr>
                        <a:t>By using this method, you display only the alerts that are generated by the selected rule. </a:t>
                      </a:r>
                      <a:endParaRPr lang="en-US" sz="1100" i="1" dirty="0">
                        <a:effectLst/>
                        <a:latin typeface="+mn-lt"/>
                        <a:ea typeface="Times New Roman"/>
                      </a:endParaRPr>
                    </a:p>
                  </a:txBody>
                  <a:tcPr marL="36200" marR="36200" marT="0" marB="0"/>
                </a:tc>
              </a:tr>
            </a:tbl>
          </a:graphicData>
        </a:graphic>
      </p:graphicFrame>
    </p:spTree>
    <p:extLst>
      <p:ext uri="{BB962C8B-B14F-4D97-AF65-F5344CB8AC3E}">
        <p14:creationId xmlns:p14="http://schemas.microsoft.com/office/powerpoint/2010/main" val="341954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_v2 (2)">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3.xml><?xml version="1.0" encoding="utf-8"?>
<a:theme xmlns:a="http://schemas.openxmlformats.org/drawingml/2006/main" name="1_PPT Template - Technology-Lesson_Title_v2 (2)">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22661E-0BAC-494A-86B4-DD4A1044C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fda408-4b97-40c5-a63d-5a76ba7b8d1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6810BEC6-5988-4E3A-9B19-23E9F04967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 - Technology-Lesson_Title_v2 (2)</Template>
  <TotalTime>969</TotalTime>
  <Words>2482</Words>
  <Application>Microsoft Office PowerPoint</Application>
  <PresentationFormat>Widescreen</PresentationFormat>
  <Paragraphs>224</Paragraphs>
  <Slides>16</Slides>
  <Notes>16</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vt:lpstr>
      <vt:lpstr>Calibri</vt:lpstr>
      <vt:lpstr>Courier New</vt:lpstr>
      <vt:lpstr>Segoe</vt:lpstr>
      <vt:lpstr>Segoe Pro Light</vt:lpstr>
      <vt:lpstr>Segoe UI</vt:lpstr>
      <vt:lpstr>Segoe UI Light</vt:lpstr>
      <vt:lpstr>Segoe UI Semibold</vt:lpstr>
      <vt:lpstr>Times New Roman</vt:lpstr>
      <vt:lpstr>Wingdings</vt:lpstr>
      <vt:lpstr>PPT Template - Technology-Lesson_Title_v2 (2)</vt:lpstr>
      <vt:lpstr>Services_theme_16x9_073012</vt:lpstr>
      <vt:lpstr>1_PPT Template - Technology-Lesson_Title_v2 (2)</vt:lpstr>
      <vt:lpstr>Microsoft Dynamics AX 2012 Administration Workshop  Chapter 16: Manage Alerts</vt:lpstr>
      <vt:lpstr>PowerPoint Presentation</vt:lpstr>
      <vt:lpstr>Students:   How to View this Presentation</vt:lpstr>
      <vt:lpstr>Overview</vt:lpstr>
      <vt:lpstr>Objective</vt:lpstr>
      <vt:lpstr>Set Up Alerts</vt:lpstr>
      <vt:lpstr>Notes Continued</vt:lpstr>
      <vt:lpstr>Set Up Alert Processing</vt:lpstr>
      <vt:lpstr>View Incoming Alerts</vt:lpstr>
      <vt:lpstr>Notification Clean-Up</vt:lpstr>
      <vt:lpstr>Manage Alert Queue</vt:lpstr>
      <vt:lpstr>Lab 16.1: Create an Alert Rule</vt:lpstr>
      <vt:lpstr>Chapter Review</vt:lpstr>
      <vt:lpstr>Chapter Review (Answers)</vt:lpstr>
      <vt:lpstr>Chapter Summary</vt:lpstr>
      <vt:lpstr>PowerPoint Presentation</vt:lpstr>
    </vt:vector>
  </TitlesOfParts>
  <Company>Amatra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Stumpf</dc:creator>
  <cp:lastModifiedBy>Carlos Ochoa Esteve</cp:lastModifiedBy>
  <cp:revision>98</cp:revision>
  <dcterms:created xsi:type="dcterms:W3CDTF">2012-10-12T04:36:55Z</dcterms:created>
  <dcterms:modified xsi:type="dcterms:W3CDTF">2013-09-18T14:54:56Z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0x010100E0C44D06B06760429772EFC3C93C0FE5</vt:lpwstr>
  </property>
  <property fmtid="{D5CDD505-2E9C-101B-9397-08002B2CF9AE}" pid="3" name="TaxKeyword">
    <vt:lpwstr/>
  </property>
</Properties>
</file>