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77" r:id="rId5"/>
    <p:sldId id="289" r:id="rId6"/>
    <p:sldId id="279" r:id="rId7"/>
    <p:sldId id="290" r:id="rId8"/>
    <p:sldId id="291" r:id="rId9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00"/>
    <a:srgbClr val="66CCFF"/>
    <a:srgbClr val="E1F4FF"/>
    <a:srgbClr val="006600"/>
    <a:srgbClr val="99FFCC"/>
    <a:srgbClr val="FFFFFF"/>
    <a:srgbClr val="003300"/>
    <a:srgbClr val="CCEC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008" y="-84"/>
      </p:cViewPr>
      <p:guideLst>
        <p:guide orient="horz" pos="2160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962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962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232DF-90D7-4D7B-B411-D0195F0E192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41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381103"/>
            <a:ext cx="5603240" cy="415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Fare clic per modificare gli stili del testo dello schema</a:t>
            </a:r>
          </a:p>
          <a:p>
            <a:pPr lvl="1"/>
            <a:r>
              <a:rPr lang="es-ES" smtClean="0"/>
              <a:t>Secondo livello</a:t>
            </a:r>
          </a:p>
          <a:p>
            <a:pPr lvl="2"/>
            <a:r>
              <a:rPr lang="es-ES" smtClean="0"/>
              <a:t>Terzo livello</a:t>
            </a:r>
          </a:p>
          <a:p>
            <a:pPr lvl="3"/>
            <a:r>
              <a:rPr lang="es-ES" smtClean="0"/>
              <a:t>Quarto livello</a:t>
            </a:r>
          </a:p>
          <a:p>
            <a:pPr lvl="4"/>
            <a:r>
              <a:rPr lang="es-ES" smtClean="0"/>
              <a:t>Quinto livello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18B6B01-65C6-4AE0-A516-D727D43156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8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 rot="10800000">
            <a:off x="468313" y="714355"/>
            <a:ext cx="360362" cy="5883292"/>
          </a:xfrm>
          <a:custGeom>
            <a:avLst/>
            <a:gdLst>
              <a:gd name="G0" fmla="+- 9705 0 0"/>
              <a:gd name="G1" fmla="+- 21600 0 9705"/>
              <a:gd name="G2" fmla="*/ 9705 1 2"/>
              <a:gd name="G3" fmla="+- 21600 0 G2"/>
              <a:gd name="G4" fmla="+/ 9705 21600 2"/>
              <a:gd name="G5" fmla="+/ G1 0 2"/>
              <a:gd name="G6" fmla="*/ 21600 21600 9705"/>
              <a:gd name="G7" fmla="*/ G6 1 2"/>
              <a:gd name="G8" fmla="+- 21600 0 G7"/>
              <a:gd name="G9" fmla="*/ 21600 1 2"/>
              <a:gd name="G10" fmla="+- 9705 0 G9"/>
              <a:gd name="G11" fmla="?: G10 G8 0"/>
              <a:gd name="G12" fmla="?: G10 G7 21600"/>
              <a:gd name="T0" fmla="*/ 16747 w 21600"/>
              <a:gd name="T1" fmla="*/ 10800 h 21600"/>
              <a:gd name="T2" fmla="*/ 10800 w 21600"/>
              <a:gd name="T3" fmla="*/ 21600 h 21600"/>
              <a:gd name="T4" fmla="*/ 4853 w 21600"/>
              <a:gd name="T5" fmla="*/ 10800 h 21600"/>
              <a:gd name="T6" fmla="*/ 10800 w 21600"/>
              <a:gd name="T7" fmla="*/ 0 h 21600"/>
              <a:gd name="T8" fmla="*/ 6653 w 21600"/>
              <a:gd name="T9" fmla="*/ 6653 h 21600"/>
              <a:gd name="T10" fmla="*/ 14947 w 21600"/>
              <a:gd name="T11" fmla="*/ 149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705" y="21600"/>
                </a:lnTo>
                <a:lnTo>
                  <a:pt x="11895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65560" name="Picture 24" descr="LOGO_CENTRAT_llargpetit baj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71587" cy="590550"/>
          </a:xfrm>
          <a:prstGeom prst="rect">
            <a:avLst/>
          </a:prstGeom>
          <a:noFill/>
        </p:spPr>
      </p:pic>
      <p:pic>
        <p:nvPicPr>
          <p:cNvPr id="6" name="5 Imagen" descr="S&amp;P Ventilation Group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0141" y="0"/>
            <a:ext cx="1468934" cy="365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620713"/>
            <a:ext cx="2143125" cy="5530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6278562" cy="5530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288" y="1844675"/>
            <a:ext cx="42100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7738" y="1844675"/>
            <a:ext cx="4211637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F4FF"/>
            </a:gs>
            <a:gs pos="100000">
              <a:srgbClr val="CCECFF">
                <a:gamma/>
                <a:tint val="3137"/>
                <a:invGamma/>
              </a:srgb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68313" y="1412875"/>
            <a:ext cx="8226425" cy="317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s-ES"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620713"/>
            <a:ext cx="7793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44675"/>
            <a:ext cx="8574087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64538" name="Picture 26" descr="LOGO_CENTRAT_llargpetit baj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71587" cy="590550"/>
          </a:xfrm>
          <a:prstGeom prst="rect">
            <a:avLst/>
          </a:prstGeom>
          <a:noFill/>
        </p:spPr>
      </p:pic>
      <p:pic>
        <p:nvPicPr>
          <p:cNvPr id="7" name="6 Imagen" descr="S&amp;P Ventilation Group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0141" y="0"/>
            <a:ext cx="1468934" cy="3654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DE CAMBIOS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de cambios - Categorías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Proyectos (Documento de Proyecto)</a:t>
            </a:r>
          </a:p>
          <a:p>
            <a:pPr lvl="1"/>
            <a:r>
              <a:rPr lang="es-ES" dirty="0" smtClean="0"/>
              <a:t>Nueva funcionalidad</a:t>
            </a:r>
          </a:p>
          <a:p>
            <a:pPr lvl="1"/>
            <a:r>
              <a:rPr lang="es-ES" dirty="0" smtClean="0"/>
              <a:t>Duración &gt; 3 meses</a:t>
            </a:r>
          </a:p>
          <a:p>
            <a:pPr lvl="1"/>
            <a:r>
              <a:rPr lang="es-ES" dirty="0" smtClean="0"/>
              <a:t>Necesidad estratégica del negocio </a:t>
            </a:r>
            <a:r>
              <a:rPr lang="es-ES" sz="2000" dirty="0" smtClean="0"/>
              <a:t>(puede ser &lt; 3meses)</a:t>
            </a:r>
            <a:endParaRPr lang="es-ES" dirty="0" smtClean="0"/>
          </a:p>
          <a:p>
            <a:r>
              <a:rPr lang="es-ES" dirty="0" smtClean="0">
                <a:solidFill>
                  <a:schemeClr val="tx1"/>
                </a:solidFill>
              </a:rPr>
              <a:t>Mejoras (Documento mejora)</a:t>
            </a:r>
          </a:p>
          <a:p>
            <a:pPr lvl="1"/>
            <a:r>
              <a:rPr lang="es-ES" dirty="0" smtClean="0"/>
              <a:t>Nueva funcionalidad</a:t>
            </a:r>
          </a:p>
          <a:p>
            <a:pPr lvl="1"/>
            <a:r>
              <a:rPr lang="es-ES" dirty="0" smtClean="0"/>
              <a:t>Duración &lt; 3 meses</a:t>
            </a:r>
          </a:p>
          <a:p>
            <a:pPr lvl="1"/>
            <a:r>
              <a:rPr lang="es-ES" dirty="0" smtClean="0"/>
              <a:t>Necesidad táctica de un departamento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Solicitudes (Aplicación solicitudes)</a:t>
            </a:r>
          </a:p>
          <a:p>
            <a:pPr lvl="1"/>
            <a:r>
              <a:rPr lang="es-ES" dirty="0" smtClean="0"/>
              <a:t>Gestión día a día (cambios configuración, accesos,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Incidencias (Aplicación incidencias)</a:t>
            </a:r>
          </a:p>
          <a:p>
            <a:pPr lvl="1"/>
            <a:r>
              <a:rPr lang="es-ES" dirty="0" smtClean="0"/>
              <a:t>Mal funcionamiento funcionalidad existente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Gestión de cambios - Metodología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8574087" cy="4306888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Gestión Proyectos:</a:t>
            </a:r>
          </a:p>
          <a:p>
            <a:pPr lvl="1"/>
            <a:r>
              <a:rPr lang="es-ES" dirty="0" smtClean="0"/>
              <a:t>Desarrollo metodología gestión de proyectos</a:t>
            </a:r>
          </a:p>
          <a:p>
            <a:pPr lvl="2"/>
            <a:r>
              <a:rPr lang="es-ES" dirty="0" smtClean="0"/>
              <a:t>Análisis requerimientos</a:t>
            </a:r>
          </a:p>
          <a:p>
            <a:pPr lvl="2"/>
            <a:r>
              <a:rPr lang="es-ES" dirty="0" smtClean="0"/>
              <a:t>Definición-Involucración equipo proyecto</a:t>
            </a:r>
          </a:p>
          <a:p>
            <a:pPr lvl="2"/>
            <a:r>
              <a:rPr lang="es-ES" dirty="0" smtClean="0"/>
              <a:t>Construcción (Desarrollo + Validación)</a:t>
            </a:r>
          </a:p>
          <a:p>
            <a:pPr lvl="2"/>
            <a:r>
              <a:rPr lang="es-ES" dirty="0" smtClean="0"/>
              <a:t>Despliegue + plan de formación </a:t>
            </a:r>
          </a:p>
          <a:p>
            <a:pPr lvl="2"/>
            <a:r>
              <a:rPr lang="es-ES" smtClean="0"/>
              <a:t>Archivado de programas </a:t>
            </a:r>
            <a:r>
              <a:rPr lang="es-ES" dirty="0" smtClean="0"/>
              <a:t>fuentes y documentación del proyecto.</a:t>
            </a:r>
          </a:p>
          <a:p>
            <a:pPr lvl="1"/>
            <a:r>
              <a:rPr lang="es-ES" dirty="0" smtClean="0"/>
              <a:t>Gestión por Hitos:</a:t>
            </a:r>
          </a:p>
          <a:p>
            <a:pPr lvl="2"/>
            <a:r>
              <a:rPr lang="es-ES" dirty="0" smtClean="0"/>
              <a:t>Conformidad del peticionario al análisis requerimientos</a:t>
            </a:r>
          </a:p>
          <a:p>
            <a:pPr lvl="2"/>
            <a:r>
              <a:rPr lang="es-ES" dirty="0" smtClean="0"/>
              <a:t>Propuesta proyecto – Aprobación</a:t>
            </a:r>
          </a:p>
          <a:p>
            <a:pPr lvl="2"/>
            <a:r>
              <a:rPr lang="es-ES" dirty="0" smtClean="0"/>
              <a:t>Conformidad del peticionario a la construcción implementada (previo a puesta en producción)</a:t>
            </a:r>
          </a:p>
          <a:p>
            <a:pPr lvl="1"/>
            <a:r>
              <a:rPr lang="es-ES" dirty="0" smtClean="0"/>
              <a:t>Planificación y control de recursos</a:t>
            </a:r>
          </a:p>
          <a:p>
            <a:pPr lvl="2"/>
            <a:r>
              <a:rPr lang="es-ES" dirty="0" smtClean="0"/>
              <a:t>Disponibilidad</a:t>
            </a:r>
          </a:p>
          <a:p>
            <a:pPr lvl="2"/>
            <a:r>
              <a:rPr lang="es-ES" dirty="0" smtClean="0"/>
              <a:t>Costes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cambios - Etapas proyecto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42910" y="2571744"/>
            <a:ext cx="80010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0" y="1714488"/>
            <a:ext cx="128588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>
                <a:solidFill>
                  <a:srgbClr val="FF0000"/>
                </a:solidFill>
              </a:rPr>
              <a:t>Recepción petición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7" name="6 Conector recto de flecha"/>
          <p:cNvCxnSpPr>
            <a:stCxn id="5" idx="4"/>
          </p:cNvCxnSpPr>
          <p:nvPr/>
        </p:nvCxnSpPr>
        <p:spPr>
          <a:xfrm rot="5400000">
            <a:off x="428612" y="2357414"/>
            <a:ext cx="428628" cy="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785786" y="3571876"/>
            <a:ext cx="857256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dirty="0" smtClean="0"/>
              <a:t>Propuesta de proyecto</a:t>
            </a:r>
            <a:endParaRPr lang="es-ES" sz="1100" dirty="0"/>
          </a:p>
        </p:txBody>
      </p:sp>
      <p:cxnSp>
        <p:nvCxnSpPr>
          <p:cNvPr id="11" name="10 Conector recto de flecha"/>
          <p:cNvCxnSpPr>
            <a:stCxn id="9" idx="0"/>
          </p:cNvCxnSpPr>
          <p:nvPr/>
        </p:nvCxnSpPr>
        <p:spPr>
          <a:xfrm rot="5400000" flipH="1" flipV="1">
            <a:off x="928662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214414" y="2571744"/>
            <a:ext cx="1643074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400" dirty="0" smtClean="0">
                <a:solidFill>
                  <a:schemeClr val="tx1"/>
                </a:solidFill>
              </a:rPr>
              <a:t>Análisis requerimientos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2214546" y="1714488"/>
            <a:ext cx="128588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050" b="1" dirty="0" smtClean="0">
                <a:solidFill>
                  <a:srgbClr val="FF0000"/>
                </a:solidFill>
              </a:rPr>
              <a:t>OK </a:t>
            </a:r>
            <a:r>
              <a:rPr lang="es-ES" sz="1000" b="1" dirty="0" smtClean="0">
                <a:solidFill>
                  <a:srgbClr val="FF0000"/>
                </a:solidFill>
              </a:rPr>
              <a:t>peticionario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rot="5400000">
            <a:off x="2643967" y="2356637"/>
            <a:ext cx="4286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928926" y="26431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800" dirty="0" smtClean="0"/>
              <a:t>Desarrollo</a:t>
            </a:r>
            <a:endParaRPr lang="es-ES" sz="18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429124" y="264318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800" dirty="0" smtClean="0"/>
              <a:t>Validación</a:t>
            </a:r>
            <a:endParaRPr lang="es-ES" sz="1800" dirty="0"/>
          </a:p>
        </p:txBody>
      </p:sp>
      <p:cxnSp>
        <p:nvCxnSpPr>
          <p:cNvPr id="20" name="19 Conector recto"/>
          <p:cNvCxnSpPr/>
          <p:nvPr/>
        </p:nvCxnSpPr>
        <p:spPr>
          <a:xfrm rot="5400000">
            <a:off x="4144166" y="2785264"/>
            <a:ext cx="42862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6572264" y="1714488"/>
            <a:ext cx="128588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000" b="1" dirty="0" smtClean="0">
                <a:solidFill>
                  <a:srgbClr val="FF0000"/>
                </a:solidFill>
              </a:rPr>
              <a:t>OK peticionario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22" name="21 Conector recto de flecha"/>
          <p:cNvCxnSpPr>
            <a:stCxn id="21" idx="4"/>
          </p:cNvCxnSpPr>
          <p:nvPr/>
        </p:nvCxnSpPr>
        <p:spPr>
          <a:xfrm rot="5400000">
            <a:off x="7000098" y="235743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715008" y="2571744"/>
            <a:ext cx="1500198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400" dirty="0" smtClean="0">
                <a:solidFill>
                  <a:schemeClr val="tx1"/>
                </a:solidFill>
              </a:rPr>
              <a:t>Despliegue formación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715140" y="3571876"/>
            <a:ext cx="1000132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dirty="0" smtClean="0"/>
              <a:t>Puesta en producción</a:t>
            </a:r>
            <a:endParaRPr lang="es-ES" sz="1200" dirty="0"/>
          </a:p>
        </p:txBody>
      </p:sp>
      <p:cxnSp>
        <p:nvCxnSpPr>
          <p:cNvPr id="27" name="26 Conector recto de flecha"/>
          <p:cNvCxnSpPr>
            <a:stCxn id="26" idx="0"/>
          </p:cNvCxnSpPr>
          <p:nvPr/>
        </p:nvCxnSpPr>
        <p:spPr>
          <a:xfrm rot="5400000" flipH="1" flipV="1">
            <a:off x="6930249" y="3286125"/>
            <a:ext cx="57070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7215206" y="2571744"/>
            <a:ext cx="1428760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Seguimiento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14348" y="26431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800" dirty="0" smtClean="0"/>
              <a:t>Pre</a:t>
            </a:r>
            <a:endParaRPr lang="es-ES" sz="18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500562" y="307181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200" dirty="0" smtClean="0"/>
              <a:t>Plan de pruebas</a:t>
            </a:r>
            <a:endParaRPr lang="es-ES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857884" y="307181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200" dirty="0" smtClean="0"/>
              <a:t>Manuales Usuario</a:t>
            </a:r>
            <a:endParaRPr lang="es-ES" sz="1200" dirty="0"/>
          </a:p>
        </p:txBody>
      </p:sp>
      <p:sp>
        <p:nvSpPr>
          <p:cNvPr id="35" name="34 Rectángulo"/>
          <p:cNvSpPr/>
          <p:nvPr/>
        </p:nvSpPr>
        <p:spPr>
          <a:xfrm>
            <a:off x="2428860" y="3571876"/>
            <a:ext cx="857256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dirty="0" smtClean="0">
                <a:solidFill>
                  <a:schemeClr val="tx1"/>
                </a:solidFill>
              </a:rPr>
              <a:t>Plan de proyecto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6" name="35 Conector recto de flecha"/>
          <p:cNvCxnSpPr>
            <a:stCxn id="35" idx="0"/>
          </p:cNvCxnSpPr>
          <p:nvPr/>
        </p:nvCxnSpPr>
        <p:spPr>
          <a:xfrm rot="5400000" flipH="1" flipV="1">
            <a:off x="2571736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2857488" y="2357430"/>
            <a:ext cx="43577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4429124" y="200024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/>
              <a:t>Construcción</a:t>
            </a:r>
            <a:endParaRPr lang="es-ES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571604" y="200024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/>
              <a:t>Diseño</a:t>
            </a:r>
            <a:endParaRPr lang="es-ES" sz="2000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1214414" y="2357430"/>
            <a:ext cx="164307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8286776" y="3571876"/>
            <a:ext cx="714380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dirty="0" smtClean="0"/>
              <a:t>Cierre</a:t>
            </a:r>
            <a:endParaRPr lang="es-ES" sz="1200" dirty="0"/>
          </a:p>
        </p:txBody>
      </p:sp>
      <p:cxnSp>
        <p:nvCxnSpPr>
          <p:cNvPr id="46" name="45 Conector recto de flecha"/>
          <p:cNvCxnSpPr>
            <a:stCxn id="45" idx="0"/>
          </p:cNvCxnSpPr>
          <p:nvPr/>
        </p:nvCxnSpPr>
        <p:spPr>
          <a:xfrm rot="5400000" flipH="1" flipV="1">
            <a:off x="8358995" y="3286143"/>
            <a:ext cx="570705" cy="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8143900" y="1714488"/>
            <a:ext cx="100010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>
                <a:solidFill>
                  <a:srgbClr val="FF0000"/>
                </a:solidFill>
              </a:rPr>
              <a:t>OK Final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cxnSp>
        <p:nvCxnSpPr>
          <p:cNvPr id="50" name="49 Conector recto de flecha"/>
          <p:cNvCxnSpPr>
            <a:stCxn id="49" idx="4"/>
          </p:cNvCxnSpPr>
          <p:nvPr/>
        </p:nvCxnSpPr>
        <p:spPr>
          <a:xfrm rot="16200000" flipH="1">
            <a:off x="8429644" y="2357422"/>
            <a:ext cx="428628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00034" y="471488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dirty="0" smtClean="0"/>
              <a:t>Documentación: </a:t>
            </a:r>
            <a:r>
              <a:rPr lang="es-ES" dirty="0" err="1" smtClean="0"/>
              <a:t>Site</a:t>
            </a:r>
            <a:r>
              <a:rPr lang="es-ES" dirty="0" smtClean="0"/>
              <a:t> de proyectos</a:t>
            </a:r>
            <a:endParaRPr lang="es-ES" dirty="0"/>
          </a:p>
        </p:txBody>
      </p:sp>
      <p:sp>
        <p:nvSpPr>
          <p:cNvPr id="37" name="36 Botón de acción: Hacia atrás o Anterior">
            <a:hlinkClick r:id="rId2" action="ppaction://hlinksldjump" highlightClick="1"/>
          </p:cNvPr>
          <p:cNvSpPr/>
          <p:nvPr/>
        </p:nvSpPr>
        <p:spPr bwMode="auto">
          <a:xfrm>
            <a:off x="8358214" y="6215082"/>
            <a:ext cx="500066" cy="357190"/>
          </a:xfrm>
          <a:prstGeom prst="actionButtonBackPrevio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cambios - Etapas Mejora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357290" y="2571744"/>
            <a:ext cx="6429420" cy="428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s-ES" sz="2000" dirty="0">
              <a:latin typeface="Calibri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714348" y="1714488"/>
            <a:ext cx="1285884" cy="4286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>
                <a:solidFill>
                  <a:schemeClr val="tx1"/>
                </a:solidFill>
                <a:latin typeface="Calibri" pitchFamily="34" charset="0"/>
              </a:rPr>
              <a:t>Recepción petición</a:t>
            </a:r>
            <a:endParaRPr lang="es-E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" name="6 Conector recto de flecha"/>
          <p:cNvCxnSpPr>
            <a:stCxn id="5" idx="4"/>
          </p:cNvCxnSpPr>
          <p:nvPr/>
        </p:nvCxnSpPr>
        <p:spPr>
          <a:xfrm rot="5400000">
            <a:off x="1142960" y="2357414"/>
            <a:ext cx="428628" cy="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500298" y="3571876"/>
            <a:ext cx="857256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dirty="0" smtClean="0">
                <a:latin typeface="Calibri" pitchFamily="34" charset="0"/>
              </a:rPr>
              <a:t>Propuesta de proyecto</a:t>
            </a:r>
            <a:endParaRPr lang="es-ES" sz="1100" dirty="0">
              <a:latin typeface="Calibri" pitchFamily="34" charset="0"/>
            </a:endParaRPr>
          </a:p>
        </p:txBody>
      </p:sp>
      <p:cxnSp>
        <p:nvCxnSpPr>
          <p:cNvPr id="11" name="10 Conector recto de flecha"/>
          <p:cNvCxnSpPr>
            <a:stCxn id="9" idx="0"/>
          </p:cNvCxnSpPr>
          <p:nvPr/>
        </p:nvCxnSpPr>
        <p:spPr>
          <a:xfrm rot="5400000" flipH="1" flipV="1">
            <a:off x="2643174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357290" y="2571744"/>
            <a:ext cx="1571636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dirty="0" smtClean="0">
                <a:solidFill>
                  <a:schemeClr val="tx1"/>
                </a:solidFill>
                <a:latin typeface="Calibri" pitchFamily="34" charset="0"/>
              </a:rPr>
              <a:t>Análisis requerimientos</a:t>
            </a:r>
            <a:endParaRPr lang="es-ES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071802" y="2643182"/>
            <a:ext cx="12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>
                <a:latin typeface="Calibri" pitchFamily="34" charset="0"/>
              </a:rPr>
              <a:t>Desarrollo</a:t>
            </a:r>
            <a:endParaRPr lang="es-ES" sz="2000" dirty="0">
              <a:latin typeface="Calibri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572000" y="2643182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>
                <a:latin typeface="Calibri" pitchFamily="34" charset="0"/>
              </a:rPr>
              <a:t>Validación</a:t>
            </a:r>
            <a:endParaRPr lang="es-ES" sz="2000" dirty="0">
              <a:latin typeface="Calibri" pitchFamily="34" charset="0"/>
            </a:endParaRPr>
          </a:p>
        </p:txBody>
      </p:sp>
      <p:cxnSp>
        <p:nvCxnSpPr>
          <p:cNvPr id="20" name="19 Conector recto"/>
          <p:cNvCxnSpPr/>
          <p:nvPr/>
        </p:nvCxnSpPr>
        <p:spPr>
          <a:xfrm rot="5400000">
            <a:off x="4215604" y="2785264"/>
            <a:ext cx="428628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6643702" y="1714488"/>
            <a:ext cx="1285884" cy="4286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050" b="1" dirty="0" smtClean="0">
                <a:solidFill>
                  <a:schemeClr val="tx1"/>
                </a:solidFill>
                <a:latin typeface="Calibri" pitchFamily="34" charset="0"/>
              </a:rPr>
              <a:t>OK peticionario</a:t>
            </a:r>
            <a:endParaRPr lang="es-E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21 Conector recto de flecha"/>
          <p:cNvCxnSpPr>
            <a:stCxn id="21" idx="4"/>
          </p:cNvCxnSpPr>
          <p:nvPr/>
        </p:nvCxnSpPr>
        <p:spPr>
          <a:xfrm rot="5400000">
            <a:off x="7071536" y="235743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786446" y="2571744"/>
            <a:ext cx="1500198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dirty="0" smtClean="0">
                <a:solidFill>
                  <a:schemeClr val="tx1"/>
                </a:solidFill>
                <a:latin typeface="Calibri" pitchFamily="34" charset="0"/>
              </a:rPr>
              <a:t>Despliegue formación</a:t>
            </a:r>
            <a:endParaRPr lang="es-E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786578" y="3571876"/>
            <a:ext cx="1000132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dirty="0" smtClean="0">
                <a:latin typeface="Calibri" pitchFamily="34" charset="0"/>
              </a:rPr>
              <a:t>Puesta en producción</a:t>
            </a:r>
            <a:endParaRPr lang="es-ES" sz="11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>
            <a:stCxn id="26" idx="0"/>
          </p:cNvCxnSpPr>
          <p:nvPr/>
        </p:nvCxnSpPr>
        <p:spPr>
          <a:xfrm rot="5400000" flipH="1" flipV="1">
            <a:off x="7001687" y="3286125"/>
            <a:ext cx="57070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572000" y="3071810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100" dirty="0" smtClean="0">
                <a:latin typeface="Calibri" pitchFamily="34" charset="0"/>
              </a:rPr>
              <a:t>Plan de pruebas</a:t>
            </a:r>
            <a:endParaRPr lang="es-ES" sz="1100" dirty="0">
              <a:latin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929322" y="307181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100" dirty="0" smtClean="0">
                <a:latin typeface="Calibri" pitchFamily="34" charset="0"/>
              </a:rPr>
              <a:t>Manuales Usuario</a:t>
            </a:r>
            <a:endParaRPr lang="es-ES" sz="1100" dirty="0">
              <a:latin typeface="Calibri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500298" y="4214818"/>
            <a:ext cx="857256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dirty="0" smtClean="0">
                <a:solidFill>
                  <a:schemeClr val="tx1"/>
                </a:solidFill>
                <a:latin typeface="Calibri" pitchFamily="34" charset="0"/>
              </a:rPr>
              <a:t>Plan de proyecto</a:t>
            </a:r>
            <a:endParaRPr lang="es-ES" sz="11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2928926" y="2357430"/>
            <a:ext cx="43577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4500562" y="2000240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>
                <a:latin typeface="Calibri" pitchFamily="34" charset="0"/>
              </a:rPr>
              <a:t>Construcción</a:t>
            </a:r>
            <a:endParaRPr lang="es-ES" sz="2000" dirty="0">
              <a:latin typeface="Calibri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643042" y="200024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2000" dirty="0" smtClean="0">
                <a:latin typeface="Calibri" pitchFamily="34" charset="0"/>
              </a:rPr>
              <a:t>Diseño</a:t>
            </a:r>
            <a:endParaRPr lang="es-ES" sz="2000" dirty="0">
              <a:latin typeface="Calibri" pitchFamily="34" charset="0"/>
            </a:endParaRPr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1357290" y="2357430"/>
            <a:ext cx="157163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7286644" y="2571744"/>
            <a:ext cx="500066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dirty="0" smtClean="0">
                <a:solidFill>
                  <a:schemeClr val="tx1"/>
                </a:solidFill>
                <a:latin typeface="Calibri" pitchFamily="34" charset="0"/>
              </a:rPr>
              <a:t>Post</a:t>
            </a:r>
            <a:endParaRPr lang="es-E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27 Botón de acción: Hacia atrás o Anterior">
            <a:hlinkClick r:id="rId2" action="ppaction://hlinksldjump" highlightClick="1"/>
          </p:cNvPr>
          <p:cNvSpPr/>
          <p:nvPr/>
        </p:nvSpPr>
        <p:spPr bwMode="auto">
          <a:xfrm>
            <a:off x="8143900" y="6215082"/>
            <a:ext cx="500066" cy="357190"/>
          </a:xfrm>
          <a:prstGeom prst="actionButtonBackPrevio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tabLst/>
            </a:pP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S&amp;P 2009">
  <a:themeElements>
    <a:clrScheme name="Plantilla S&amp;P 2008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lantilla S&amp;P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 S&amp;P 2008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F44A034B0795419A0CB6635F2FCA61" ma:contentTypeVersion="0" ma:contentTypeDescription="Crear nuevo documento." ma:contentTypeScope="" ma:versionID="4d39cf47fbf4a23a3348466f8eade8c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BF3376-D4AF-4B26-9597-E04D965FF9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00ADB-5696-4B93-995A-83E7378E281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7C4B2A-8AB1-4474-A9B8-A9104B884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S&amp;P 2009</Template>
  <TotalTime>589</TotalTime>
  <Words>222</Words>
  <Application>Microsoft Office PowerPoint</Application>
  <PresentationFormat>Presentación en pantalla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Plantilla S&amp;P 2009</vt:lpstr>
      <vt:lpstr>GESTIÓN DE CAMBIOS</vt:lpstr>
      <vt:lpstr>Gestión de cambios - Categorías</vt:lpstr>
      <vt:lpstr>Gestión de cambios - Metodología </vt:lpstr>
      <vt:lpstr>Gestión de cambios - Etapas proyecto</vt:lpstr>
      <vt:lpstr>Gestión de cambios - Etapas Mejora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CAMBIOS</dc:title>
  <dc:creator>Javier Gaudes Navarro</dc:creator>
  <cp:lastModifiedBy>Alejandro Jimenez Vilarroya</cp:lastModifiedBy>
  <cp:revision>42</cp:revision>
  <cp:lastPrinted>2010-12-10T07:26:46Z</cp:lastPrinted>
  <dcterms:created xsi:type="dcterms:W3CDTF">2009-02-03T17:28:28Z</dcterms:created>
  <dcterms:modified xsi:type="dcterms:W3CDTF">2014-10-29T12:07:52Z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0x01010012F44A034B0795419A0CB6635F2FCA61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