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4"/>
  </p:sldMasterIdLst>
  <p:notesMasterIdLst>
    <p:notesMasterId r:id="rId17"/>
  </p:notesMasterIdLst>
  <p:handoutMasterIdLst>
    <p:handoutMasterId r:id="rId18"/>
  </p:handoutMasterIdLst>
  <p:sldIdLst>
    <p:sldId id="277" r:id="rId5"/>
    <p:sldId id="283" r:id="rId6"/>
    <p:sldId id="284" r:id="rId7"/>
    <p:sldId id="285" r:id="rId8"/>
    <p:sldId id="288" r:id="rId9"/>
    <p:sldId id="286" r:id="rId10"/>
    <p:sldId id="291" r:id="rId11"/>
    <p:sldId id="289" r:id="rId12"/>
    <p:sldId id="290" r:id="rId13"/>
    <p:sldId id="294" r:id="rId14"/>
    <p:sldId id="295" r:id="rId15"/>
    <p:sldId id="293" r:id="rId16"/>
  </p:sldIdLst>
  <p:sldSz cx="9144000" cy="6858000" type="screen4x3"/>
  <p:notesSz cx="7004050" cy="9223375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bg1"/>
      </a:buClr>
      <a:buSzPct val="100000"/>
      <a:buFont typeface="Wingdings" pitchFamily="2" charset="2"/>
      <a:buChar char="n"/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bg1"/>
      </a:buClr>
      <a:buSzPct val="100000"/>
      <a:buFont typeface="Wingdings" pitchFamily="2" charset="2"/>
      <a:buChar char="n"/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bg1"/>
      </a:buClr>
      <a:buSzPct val="100000"/>
      <a:buFont typeface="Wingdings" pitchFamily="2" charset="2"/>
      <a:buChar char="n"/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bg1"/>
      </a:buClr>
      <a:buSzPct val="100000"/>
      <a:buFont typeface="Wingdings" pitchFamily="2" charset="2"/>
      <a:buChar char="n"/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bg1"/>
      </a:buClr>
      <a:buSzPct val="100000"/>
      <a:buFont typeface="Wingdings" pitchFamily="2" charset="2"/>
      <a:buChar char="n"/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57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000000"/>
    <a:srgbClr val="004800"/>
    <a:srgbClr val="E1F4FF"/>
    <a:srgbClr val="006600"/>
    <a:srgbClr val="99FFCC"/>
    <a:srgbClr val="FFFFFF"/>
    <a:srgbClr val="003300"/>
    <a:srgbClr val="CCECFF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39" autoAdjust="0"/>
  </p:normalViewPr>
  <p:slideViewPr>
    <p:cSldViewPr showGuides="1">
      <p:cViewPr varScale="1">
        <p:scale>
          <a:sx n="107" d="100"/>
          <a:sy n="107" d="100"/>
        </p:scale>
        <p:origin x="114" y="168"/>
      </p:cViewPr>
      <p:guideLst>
        <p:guide orient="horz" pos="2160"/>
        <p:guide pos="57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5088" cy="461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20" tIns="46360" rIns="92720" bIns="4636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8962" y="0"/>
            <a:ext cx="3035088" cy="461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20" tIns="46360" rIns="92720" bIns="4636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"/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62206"/>
            <a:ext cx="3035088" cy="461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20" tIns="46360" rIns="92720" bIns="4636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100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8962" y="8762206"/>
            <a:ext cx="3035088" cy="461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20" tIns="46360" rIns="92720" bIns="4636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73232DF-90D7-4D7B-B411-D0195F0E192B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14198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5088" cy="461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20" tIns="46360" rIns="92720" bIns="4636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s-ES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7341" y="0"/>
            <a:ext cx="3035088" cy="461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20" tIns="46360" rIns="92720" bIns="4636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s-ES"/>
          </a:p>
        </p:txBody>
      </p:sp>
      <p:sp>
        <p:nvSpPr>
          <p:cNvPr id="154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5388" y="692150"/>
            <a:ext cx="4613275" cy="3459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4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405" y="4381103"/>
            <a:ext cx="5603240" cy="415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20" tIns="46360" rIns="92720" bIns="4636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Fare clic per modificare gli stili del testo dello schema</a:t>
            </a:r>
          </a:p>
          <a:p>
            <a:pPr lvl="1"/>
            <a:r>
              <a:rPr lang="es-ES" smtClean="0"/>
              <a:t>Secondo livello</a:t>
            </a:r>
          </a:p>
          <a:p>
            <a:pPr lvl="2"/>
            <a:r>
              <a:rPr lang="es-ES" smtClean="0"/>
              <a:t>Terzo livello</a:t>
            </a:r>
          </a:p>
          <a:p>
            <a:pPr lvl="3"/>
            <a:r>
              <a:rPr lang="es-ES" smtClean="0"/>
              <a:t>Quarto livello</a:t>
            </a:r>
          </a:p>
          <a:p>
            <a:pPr lvl="4"/>
            <a:r>
              <a:rPr lang="es-ES" smtClean="0"/>
              <a:t>Quinto livello</a:t>
            </a:r>
          </a:p>
        </p:txBody>
      </p:sp>
      <p:sp>
        <p:nvSpPr>
          <p:cNvPr id="154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0605"/>
            <a:ext cx="3035088" cy="461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20" tIns="46360" rIns="92720" bIns="4636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s-ES"/>
          </a:p>
        </p:txBody>
      </p:sp>
      <p:sp>
        <p:nvSpPr>
          <p:cNvPr id="154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7341" y="8760605"/>
            <a:ext cx="3035088" cy="461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20" tIns="46360" rIns="92720" bIns="4636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F18B6B01-65C6-4AE0-A516-D727D43156B6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28313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65557" name="AutoShape 21"/>
          <p:cNvSpPr>
            <a:spLocks noChangeArrowheads="1"/>
          </p:cNvSpPr>
          <p:nvPr/>
        </p:nvSpPr>
        <p:spPr bwMode="auto">
          <a:xfrm rot="10800000">
            <a:off x="468313" y="714355"/>
            <a:ext cx="360362" cy="5883292"/>
          </a:xfrm>
          <a:custGeom>
            <a:avLst/>
            <a:gdLst>
              <a:gd name="G0" fmla="+- 9705 0 0"/>
              <a:gd name="G1" fmla="+- 21600 0 9705"/>
              <a:gd name="G2" fmla="*/ 9705 1 2"/>
              <a:gd name="G3" fmla="+- 21600 0 G2"/>
              <a:gd name="G4" fmla="+/ 9705 21600 2"/>
              <a:gd name="G5" fmla="+/ G1 0 2"/>
              <a:gd name="G6" fmla="*/ 21600 21600 9705"/>
              <a:gd name="G7" fmla="*/ G6 1 2"/>
              <a:gd name="G8" fmla="+- 21600 0 G7"/>
              <a:gd name="G9" fmla="*/ 21600 1 2"/>
              <a:gd name="G10" fmla="+- 9705 0 G9"/>
              <a:gd name="G11" fmla="?: G10 G8 0"/>
              <a:gd name="G12" fmla="?: G10 G7 21600"/>
              <a:gd name="T0" fmla="*/ 16747 w 21600"/>
              <a:gd name="T1" fmla="*/ 10800 h 21600"/>
              <a:gd name="T2" fmla="*/ 10800 w 21600"/>
              <a:gd name="T3" fmla="*/ 21600 h 21600"/>
              <a:gd name="T4" fmla="*/ 4853 w 21600"/>
              <a:gd name="T5" fmla="*/ 10800 h 21600"/>
              <a:gd name="T6" fmla="*/ 10800 w 21600"/>
              <a:gd name="T7" fmla="*/ 0 h 21600"/>
              <a:gd name="T8" fmla="*/ 6653 w 21600"/>
              <a:gd name="T9" fmla="*/ 6653 h 21600"/>
              <a:gd name="T10" fmla="*/ 14947 w 21600"/>
              <a:gd name="T11" fmla="*/ 149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9705" y="21600"/>
                </a:lnTo>
                <a:lnTo>
                  <a:pt x="11895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CC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pic>
        <p:nvPicPr>
          <p:cNvPr id="6" name="5 Imagen" descr="S&amp;P Ventilation Group.jp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40141" y="0"/>
            <a:ext cx="1468934" cy="3654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26250" y="620713"/>
            <a:ext cx="2143125" cy="553085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95288" y="620713"/>
            <a:ext cx="6278562" cy="55308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95288" y="1844675"/>
            <a:ext cx="4210050" cy="4306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57738" y="1844675"/>
            <a:ext cx="4211637" cy="4306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1F4FF"/>
            </a:gs>
            <a:gs pos="100000">
              <a:srgbClr val="CCECFF">
                <a:gamma/>
                <a:tint val="3137"/>
                <a:invGamma/>
              </a:srgb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0" name="Rectangle 8"/>
          <p:cNvSpPr>
            <a:spLocks noChangeArrowheads="1"/>
          </p:cNvSpPr>
          <p:nvPr/>
        </p:nvSpPr>
        <p:spPr bwMode="gray">
          <a:xfrm>
            <a:off x="468313" y="1412875"/>
            <a:ext cx="8226425" cy="31750"/>
          </a:xfrm>
          <a:prstGeom prst="rect">
            <a:avLst/>
          </a:prstGeom>
          <a:gradFill rotWithShape="1">
            <a:gsLst>
              <a:gs pos="0">
                <a:srgbClr val="0099FF"/>
              </a:gs>
              <a:gs pos="100000">
                <a:srgbClr val="CCEC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1" lang="es-ES">
              <a:latin typeface="Tahoma" pitchFamily="34" charset="0"/>
            </a:endParaRPr>
          </a:p>
        </p:txBody>
      </p:sp>
      <p:sp>
        <p:nvSpPr>
          <p:cNvPr id="645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827088" y="620713"/>
            <a:ext cx="779303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6452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844675"/>
            <a:ext cx="8574087" cy="430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pic>
        <p:nvPicPr>
          <p:cNvPr id="7" name="6 Imagen" descr="S&amp;P Ventilation Group.jpg"/>
          <p:cNvPicPr>
            <a:picLocks noChangeAspect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93003" y="0"/>
            <a:ext cx="1916072" cy="4766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Ø"/>
        <a:defRPr sz="3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Ø"/>
        <a:defRPr sz="2800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Ø"/>
        <a:defRPr sz="2400">
          <a:solidFill>
            <a:schemeClr val="tx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Ø"/>
        <a:defRPr sz="2000">
          <a:solidFill>
            <a:schemeClr val="tx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Ø"/>
        <a:defRPr sz="2000"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Ø"/>
        <a:defRPr sz="2000"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Ø"/>
        <a:defRPr sz="2000"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Ø"/>
        <a:defRPr sz="2000"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Ø"/>
        <a:defRPr sz="2000">
          <a:solidFill>
            <a:schemeClr val="tx2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intranet.corp.solerpalau.com/proyectos/sistemas/comite/CTP/Inventario%20aplicaciones%20IT.xls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operators@solerpalau.co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043608" y="4005064"/>
            <a:ext cx="7772400" cy="1143000"/>
          </a:xfrm>
        </p:spPr>
        <p:txBody>
          <a:bodyPr/>
          <a:lstStyle/>
          <a:p>
            <a:pPr algn="ctr"/>
            <a:r>
              <a:rPr lang="es-ES" dirty="0" smtClean="0"/>
              <a:t>ORGANIZACIÓN SISTEMAS DE INFORMACION</a:t>
            </a:r>
            <a:endParaRPr lang="es-ES" dirty="0"/>
          </a:p>
        </p:txBody>
      </p:sp>
      <p:pic>
        <p:nvPicPr>
          <p:cNvPr id="1025" name="6 Imagen" descr="S&amp;P Ventilation Group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558" y="-2574668"/>
            <a:ext cx="1838148" cy="453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879700"/>
              </p:ext>
            </p:extLst>
          </p:nvPr>
        </p:nvGraphicFramePr>
        <p:xfrm>
          <a:off x="893516" y="692697"/>
          <a:ext cx="7922492" cy="1861919"/>
        </p:xfrm>
        <a:graphic>
          <a:graphicData uri="http://schemas.openxmlformats.org/drawingml/2006/table">
            <a:tbl>
              <a:tblPr firstRow="1" firstCol="1" bandRow="1"/>
              <a:tblGrid>
                <a:gridCol w="3444699"/>
                <a:gridCol w="4477793"/>
              </a:tblGrid>
              <a:tr h="57606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s-ES_tradnl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Título :   </a:t>
                      </a:r>
                      <a:r>
                        <a:rPr lang="es-ES_tradnl" sz="12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ORGANIZACIÓN</a:t>
                      </a:r>
                      <a:r>
                        <a:rPr lang="es-ES_tradnl" sz="1200" b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SISTEMAS DE INFORMACION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Departamento:  Sistemas de Información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Proceso Operativo: Proceso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Número: </a:t>
                      </a:r>
                      <a:r>
                        <a:rPr lang="es-ES_tradnl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PSI-36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Descripción:  </a:t>
                      </a:r>
                      <a:r>
                        <a:rPr lang="es-ES_tradnl" sz="12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ORGANIZACIÓN</a:t>
                      </a:r>
                      <a:r>
                        <a:rPr lang="es-ES_tradnl" sz="1200" b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SISTEMAS DE INFORMACION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15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Preparado: Ferran González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Aprobado: Javier Gaudes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Fecha de creación : </a:t>
                      </a:r>
                      <a:r>
                        <a:rPr lang="es-ES_tradnl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06/03/2012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Revisión: </a:t>
                      </a:r>
                      <a:r>
                        <a:rPr lang="es-ES_tradnl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Ferran</a:t>
                      </a:r>
                      <a:r>
                        <a:rPr lang="es-ES_tradnl" sz="12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Gonzalez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Fecha de Revisión: </a:t>
                      </a:r>
                      <a:r>
                        <a:rPr lang="es-ES_tradnl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03/10/2014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6" name="Imagen 35" descr="S&amp;P Ventilation Group 30%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96" y="-2521327"/>
            <a:ext cx="1751542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 descr="S&amp;P Ventilation Group 30%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718" y="730662"/>
            <a:ext cx="1863090" cy="466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2844" y="620713"/>
            <a:ext cx="8858312" cy="762000"/>
          </a:xfrm>
        </p:spPr>
        <p:txBody>
          <a:bodyPr>
            <a:normAutofit/>
          </a:bodyPr>
          <a:lstStyle/>
          <a:p>
            <a:pPr algn="ctr"/>
            <a:r>
              <a:rPr lang="es-ES" sz="2800" dirty="0" smtClean="0"/>
              <a:t>Operaciones SI –Descripción Áreas Responsabilidad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289" y="1500174"/>
            <a:ext cx="8353176" cy="5214974"/>
          </a:xfrm>
        </p:spPr>
        <p:txBody>
          <a:bodyPr>
            <a:noAutofit/>
          </a:bodyPr>
          <a:lstStyle/>
          <a:p>
            <a:pPr marL="342900" lvl="1" indent="-342900"/>
            <a:endParaRPr lang="es-ES" sz="2000" dirty="0" smtClean="0">
              <a:ea typeface="+mn-ea"/>
              <a:cs typeface="+mn-cs"/>
            </a:endParaRPr>
          </a:p>
          <a:p>
            <a:pPr marL="342900" lvl="1" indent="-342900"/>
            <a:r>
              <a:rPr lang="es-ES" sz="2000" dirty="0" smtClean="0">
                <a:ea typeface="+mn-ea"/>
                <a:cs typeface="+mn-cs"/>
              </a:rPr>
              <a:t>Marc Camps:</a:t>
            </a:r>
            <a:endParaRPr lang="es-ES" sz="2000" dirty="0">
              <a:ea typeface="+mn-ea"/>
              <a:cs typeface="+mn-cs"/>
            </a:endParaRPr>
          </a:p>
          <a:p>
            <a:pPr marL="800100" lvl="1"/>
            <a:r>
              <a:rPr lang="es-ES" sz="1600" dirty="0" smtClean="0"/>
              <a:t>Incidencias Internacionales América</a:t>
            </a:r>
          </a:p>
          <a:p>
            <a:pPr marL="800100" lvl="1"/>
            <a:r>
              <a:rPr lang="es-ES" sz="1600" dirty="0" smtClean="0"/>
              <a:t>Plataforma </a:t>
            </a:r>
            <a:r>
              <a:rPr lang="es-ES" sz="1600" dirty="0" err="1" smtClean="0"/>
              <a:t>TeamCenter</a:t>
            </a:r>
            <a:r>
              <a:rPr lang="es-ES" sz="1600" dirty="0" smtClean="0"/>
              <a:t>-Biblioteca Producto</a:t>
            </a:r>
            <a:endParaRPr lang="es-ES" sz="1600" dirty="0"/>
          </a:p>
          <a:p>
            <a:pPr marL="800100" lvl="1"/>
            <a:r>
              <a:rPr lang="es-ES" sz="1600" dirty="0" smtClean="0"/>
              <a:t>Plataformas AWS (Webs…)</a:t>
            </a:r>
            <a:endParaRPr lang="es-ES" sz="1600" dirty="0"/>
          </a:p>
          <a:p>
            <a:pPr marL="800100" lvl="1"/>
            <a:r>
              <a:rPr lang="es-ES" sz="1600" dirty="0" smtClean="0"/>
              <a:t>Museo Virtual</a:t>
            </a:r>
          </a:p>
          <a:p>
            <a:pPr marL="800100" lvl="1"/>
            <a:r>
              <a:rPr lang="es-ES" sz="1600" dirty="0" smtClean="0"/>
              <a:t>Exchange</a:t>
            </a:r>
          </a:p>
          <a:p>
            <a:pPr marL="800100" lvl="1"/>
            <a:endParaRPr lang="es-ES" sz="1600" dirty="0"/>
          </a:p>
          <a:p>
            <a:pPr marL="342900" lvl="1" indent="-342900"/>
            <a:r>
              <a:rPr lang="es-ES" sz="2000" dirty="0"/>
              <a:t>Josep </a:t>
            </a:r>
            <a:r>
              <a:rPr lang="es-ES" sz="2000" dirty="0" err="1"/>
              <a:t>Gorchs</a:t>
            </a:r>
            <a:r>
              <a:rPr lang="es-ES" sz="2000" dirty="0"/>
              <a:t>:</a:t>
            </a:r>
          </a:p>
          <a:p>
            <a:pPr lvl="1"/>
            <a:r>
              <a:rPr lang="es-ES" sz="1600" dirty="0" err="1"/>
              <a:t>Reporting</a:t>
            </a:r>
            <a:endParaRPr lang="es-ES" sz="1600" dirty="0"/>
          </a:p>
          <a:p>
            <a:pPr lvl="1"/>
            <a:r>
              <a:rPr lang="es-ES" sz="1600" dirty="0"/>
              <a:t>Procesos SQL</a:t>
            </a:r>
          </a:p>
          <a:p>
            <a:pPr lvl="1"/>
            <a:r>
              <a:rPr lang="es-ES" sz="1600" dirty="0"/>
              <a:t>Aplicaciones .NET </a:t>
            </a:r>
            <a:r>
              <a:rPr lang="es-ES" sz="1600" dirty="0" smtClean="0"/>
              <a:t>internas</a:t>
            </a:r>
            <a:endParaRPr lang="es-ES" sz="1600" dirty="0"/>
          </a:p>
          <a:p>
            <a:pPr marL="800100" lvl="1"/>
            <a:endParaRPr lang="es-ES" sz="1600" dirty="0"/>
          </a:p>
          <a:p>
            <a:pPr marL="800100" lvl="1"/>
            <a:endParaRPr lang="es-ES" sz="1600" dirty="0"/>
          </a:p>
          <a:p>
            <a:pPr marL="514350" lvl="1" indent="0">
              <a:buNone/>
            </a:pP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85824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2844" y="620713"/>
            <a:ext cx="8858312" cy="762000"/>
          </a:xfrm>
        </p:spPr>
        <p:txBody>
          <a:bodyPr>
            <a:normAutofit/>
          </a:bodyPr>
          <a:lstStyle/>
          <a:p>
            <a:pPr algn="ctr"/>
            <a:r>
              <a:rPr lang="es-ES" sz="2800" dirty="0" smtClean="0"/>
              <a:t>Operaciones SI –Descripción Áreas Responsabilidad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289" y="1500174"/>
            <a:ext cx="8353176" cy="5214974"/>
          </a:xfrm>
        </p:spPr>
        <p:txBody>
          <a:bodyPr>
            <a:noAutofit/>
          </a:bodyPr>
          <a:lstStyle/>
          <a:p>
            <a:pPr marL="342900" lvl="1" indent="-342900"/>
            <a:endParaRPr lang="es-ES" sz="2000" dirty="0" smtClean="0">
              <a:ea typeface="+mn-ea"/>
              <a:cs typeface="+mn-cs"/>
            </a:endParaRPr>
          </a:p>
          <a:p>
            <a:pPr marL="342900" lvl="1" indent="-342900"/>
            <a:r>
              <a:rPr lang="es-ES" sz="2000" dirty="0" smtClean="0">
                <a:ea typeface="+mn-ea"/>
                <a:cs typeface="+mn-cs"/>
              </a:rPr>
              <a:t>Jordi Serena:</a:t>
            </a:r>
            <a:endParaRPr lang="es-ES" sz="2000" dirty="0">
              <a:ea typeface="+mn-ea"/>
              <a:cs typeface="+mn-cs"/>
            </a:endParaRPr>
          </a:p>
          <a:p>
            <a:pPr marL="800100" lvl="1"/>
            <a:r>
              <a:rPr lang="es-ES" sz="1600" dirty="0" smtClean="0"/>
              <a:t>Monitor de procesos</a:t>
            </a:r>
          </a:p>
          <a:p>
            <a:pPr marL="1200150" lvl="2"/>
            <a:r>
              <a:rPr lang="es-ES" sz="1200" dirty="0" smtClean="0"/>
              <a:t>Estado infraestructura + líneas de comunicaciones</a:t>
            </a:r>
          </a:p>
          <a:p>
            <a:pPr marL="1200150" lvl="2"/>
            <a:r>
              <a:rPr lang="es-ES" sz="1200" dirty="0" smtClean="0"/>
              <a:t>Procesos AS400</a:t>
            </a:r>
          </a:p>
          <a:p>
            <a:pPr marL="1200150" lvl="2"/>
            <a:r>
              <a:rPr lang="es-ES" sz="1200" dirty="0" smtClean="0"/>
              <a:t>Procesos SQL</a:t>
            </a:r>
          </a:p>
          <a:p>
            <a:pPr marL="800100" lvl="1"/>
            <a:r>
              <a:rPr lang="es-ES" sz="1600" dirty="0" smtClean="0"/>
              <a:t>SPF</a:t>
            </a:r>
            <a:endParaRPr lang="es-ES" sz="1600" dirty="0"/>
          </a:p>
          <a:p>
            <a:pPr marL="800100" lvl="1"/>
            <a:endParaRPr lang="es-ES" sz="1600" dirty="0"/>
          </a:p>
          <a:p>
            <a:pPr marL="800100" lvl="1"/>
            <a:endParaRPr lang="es-ES" sz="1600" dirty="0"/>
          </a:p>
          <a:p>
            <a:pPr marL="514350" lvl="1" indent="0">
              <a:buNone/>
            </a:pP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142836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Soluciones de negocio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1700696"/>
              </p:ext>
            </p:extLst>
          </p:nvPr>
        </p:nvGraphicFramePr>
        <p:xfrm>
          <a:off x="539552" y="1933843"/>
          <a:ext cx="7992890" cy="31648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80321"/>
                <a:gridCol w="2520279"/>
                <a:gridCol w="2592290"/>
              </a:tblGrid>
              <a:tr h="3600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Área negocio</a:t>
                      </a:r>
                      <a:endParaRPr lang="es-ES" sz="110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 kern="12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Responsable Proyectos SI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 kern="12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Responsable Funcional</a:t>
                      </a:r>
                    </a:p>
                  </a:txBody>
                  <a:tcPr marL="68580" marR="68580" marT="0" marB="0"/>
                </a:tc>
              </a:tr>
              <a:tr h="30544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 kern="1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Ventas-Marketing Producto-BI</a:t>
                      </a:r>
                      <a:endParaRPr lang="es-ES" sz="1100" b="1" kern="120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P.Menéndez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err="1" smtClean="0">
                          <a:effectLst/>
                        </a:rPr>
                        <a:t>D.Fernández</a:t>
                      </a:r>
                      <a:r>
                        <a:rPr lang="es-ES" sz="1100" dirty="0" smtClean="0">
                          <a:effectLst/>
                        </a:rPr>
                        <a:t>,</a:t>
                      </a:r>
                      <a:r>
                        <a:rPr lang="es-ES" sz="1100" baseline="0" dirty="0" smtClean="0">
                          <a:effectLst/>
                        </a:rPr>
                        <a:t> </a:t>
                      </a:r>
                      <a:r>
                        <a:rPr lang="es-ES" sz="1100" baseline="0" dirty="0" err="1" smtClean="0">
                          <a:effectLst/>
                        </a:rPr>
                        <a:t>P.Revy</a:t>
                      </a:r>
                      <a:endParaRPr lang="es-E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544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 kern="1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Marketing</a:t>
                      </a:r>
                      <a:r>
                        <a:rPr lang="es-ES" sz="1100" b="1" kern="1200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Comunicación-BP</a:t>
                      </a:r>
                      <a:endParaRPr lang="es-ES" sz="1100" b="1" kern="120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M.Sampedro</a:t>
                      </a:r>
                      <a:r>
                        <a:rPr lang="es-E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P.Revy</a:t>
                      </a:r>
                      <a:endParaRPr lang="es-E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0544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 kern="12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Industrial Fabricación-ERP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T.Orriols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err="1" smtClean="0">
                          <a:effectLst/>
                        </a:rPr>
                        <a:t>J.Pous</a:t>
                      </a:r>
                      <a:r>
                        <a:rPr lang="es-ES" sz="1100" dirty="0" smtClean="0">
                          <a:effectLst/>
                        </a:rPr>
                        <a:t>, </a:t>
                      </a:r>
                      <a:r>
                        <a:rPr lang="es-ES" sz="1100" dirty="0" err="1" smtClean="0">
                          <a:effectLst/>
                        </a:rPr>
                        <a:t>E.Freixa</a:t>
                      </a:r>
                      <a:r>
                        <a:rPr lang="es-ES" sz="1100" dirty="0" smtClean="0">
                          <a:effectLst/>
                        </a:rPr>
                        <a:t>, </a:t>
                      </a:r>
                      <a:r>
                        <a:rPr lang="es-ES" sz="1100" dirty="0" err="1" smtClean="0">
                          <a:effectLst/>
                        </a:rPr>
                        <a:t>M.Casas</a:t>
                      </a:r>
                      <a:endParaRPr lang="es-E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544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 kern="120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Ventas JDE-Arquitecto </a:t>
                      </a:r>
                      <a:r>
                        <a:rPr lang="es-ES" sz="1100" b="1" kern="1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JDE</a:t>
                      </a:r>
                      <a:endParaRPr lang="es-ES" sz="1100" b="1" kern="120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E.Mas</a:t>
                      </a:r>
                      <a:endParaRPr lang="es-E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E.Carbajal</a:t>
                      </a:r>
                      <a:endParaRPr lang="es-E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0544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 kern="12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Finanzas-ERP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err="1">
                          <a:effectLst/>
                        </a:rPr>
                        <a:t>C.Monforte</a:t>
                      </a:r>
                      <a:endParaRPr lang="es-E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err="1" smtClean="0">
                          <a:effectLst/>
                        </a:rPr>
                        <a:t>J.Casino</a:t>
                      </a:r>
                      <a:r>
                        <a:rPr lang="es-ES" sz="1100" dirty="0" smtClean="0">
                          <a:effectLst/>
                        </a:rPr>
                        <a:t>,</a:t>
                      </a:r>
                      <a:r>
                        <a:rPr lang="es-ES" sz="1100" baseline="0" dirty="0" smtClean="0">
                          <a:effectLst/>
                        </a:rPr>
                        <a:t> </a:t>
                      </a:r>
                      <a:r>
                        <a:rPr lang="es-ES" sz="1100" baseline="0" dirty="0" err="1" smtClean="0">
                          <a:effectLst/>
                        </a:rPr>
                        <a:t>A.Martínez</a:t>
                      </a:r>
                      <a:endParaRPr lang="es-E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544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 kern="1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Arquitecto AX-CRM</a:t>
                      </a:r>
                      <a:endParaRPr lang="es-ES" sz="1100" b="1" kern="120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A.Jiménez</a:t>
                      </a:r>
                      <a:endParaRPr lang="es-E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544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 kern="1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RRHH-BPM-AX Ventas</a:t>
                      </a:r>
                      <a:endParaRPr lang="es-ES" sz="1100" b="1" kern="120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L.Graells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err="1" smtClean="0">
                          <a:effectLst/>
                        </a:rPr>
                        <a:t>P.Fajula</a:t>
                      </a:r>
                      <a:r>
                        <a:rPr lang="es-ES" sz="1100" dirty="0" smtClean="0">
                          <a:effectLst/>
                        </a:rPr>
                        <a:t>, </a:t>
                      </a:r>
                      <a:r>
                        <a:rPr lang="es-ES" sz="1100" dirty="0" err="1" smtClean="0">
                          <a:effectLst/>
                        </a:rPr>
                        <a:t>E.Carbajal</a:t>
                      </a:r>
                      <a:r>
                        <a:rPr lang="es-ES" sz="1100" dirty="0" smtClean="0">
                          <a:effectLst/>
                        </a:rPr>
                        <a:t>, </a:t>
                      </a:r>
                      <a:r>
                        <a:rPr lang="es-ES" sz="1100" smtClean="0">
                          <a:effectLst/>
                        </a:rPr>
                        <a:t>M.Casas</a:t>
                      </a:r>
                      <a:endParaRPr lang="es-E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122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 kern="1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Transversales-Portal </a:t>
                      </a:r>
                      <a:r>
                        <a:rPr lang="es-ES" sz="1100" b="1" kern="12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Corporativo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F.González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Varios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544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 kern="12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Proyectos Francia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err="1">
                          <a:effectLst/>
                        </a:rPr>
                        <a:t>T.Boschsacoma</a:t>
                      </a:r>
                      <a:endParaRPr lang="es-E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Varios</a:t>
                      </a:r>
                      <a:endParaRPr lang="es-E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2 CuadroTexto"/>
          <p:cNvSpPr txBox="1"/>
          <p:nvPr/>
        </p:nvSpPr>
        <p:spPr>
          <a:xfrm>
            <a:off x="467544" y="5246211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hlinkClick r:id="rId2"/>
              </a:rPr>
              <a:t>Inventario Aplicaciones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5629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Organización S.I. </a:t>
            </a:r>
            <a:endParaRPr lang="es-ES" dirty="0"/>
          </a:p>
        </p:txBody>
      </p:sp>
      <p:sp>
        <p:nvSpPr>
          <p:cNvPr id="8" name="7 Rectángulo"/>
          <p:cNvSpPr/>
          <p:nvPr/>
        </p:nvSpPr>
        <p:spPr>
          <a:xfrm>
            <a:off x="790954" y="1593794"/>
            <a:ext cx="7615411" cy="2549585"/>
          </a:xfrm>
          <a:prstGeom prst="rect">
            <a:avLst/>
          </a:prstGeom>
          <a:solidFill>
            <a:srgbClr val="66CCFF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s-ES" sz="1200" b="1" dirty="0" smtClean="0">
                <a:solidFill>
                  <a:schemeClr val="tx1"/>
                </a:solidFill>
              </a:rPr>
              <a:t>Soluciones de Negocio – Expertos de </a:t>
            </a:r>
            <a:r>
              <a:rPr lang="es-ES" sz="1200" b="1" dirty="0">
                <a:solidFill>
                  <a:schemeClr val="tx1"/>
                </a:solidFill>
              </a:rPr>
              <a:t>Á</a:t>
            </a:r>
            <a:r>
              <a:rPr lang="es-ES" sz="1200" b="1" dirty="0" smtClean="0">
                <a:solidFill>
                  <a:schemeClr val="tx1"/>
                </a:solidFill>
              </a:rPr>
              <a:t>rea</a:t>
            </a:r>
          </a:p>
          <a:p>
            <a:pPr algn="ctr">
              <a:buNone/>
            </a:pPr>
            <a:endParaRPr lang="es-ES" sz="1200" b="1" dirty="0">
              <a:solidFill>
                <a:schemeClr val="bg1"/>
              </a:solidFill>
            </a:endParaRPr>
          </a:p>
          <a:p>
            <a:pPr algn="ctr">
              <a:buNone/>
            </a:pPr>
            <a:endParaRPr lang="es-ES" sz="1100" b="1" dirty="0" smtClean="0">
              <a:solidFill>
                <a:schemeClr val="bg1"/>
              </a:solidFill>
            </a:endParaRPr>
          </a:p>
          <a:p>
            <a:pPr algn="ctr">
              <a:buNone/>
            </a:pPr>
            <a:endParaRPr lang="es-ES" sz="1100" b="1" dirty="0">
              <a:solidFill>
                <a:schemeClr val="bg1"/>
              </a:solidFill>
            </a:endParaRPr>
          </a:p>
          <a:p>
            <a:pPr algn="ctr">
              <a:buNone/>
            </a:pPr>
            <a:endParaRPr lang="es-ES" sz="1100" b="1" dirty="0" smtClean="0">
              <a:solidFill>
                <a:schemeClr val="bg1"/>
              </a:solidFill>
            </a:endParaRPr>
          </a:p>
          <a:p>
            <a:pPr algn="ctr">
              <a:buNone/>
            </a:pPr>
            <a:endParaRPr lang="es-ES" sz="1100" b="1" dirty="0">
              <a:solidFill>
                <a:schemeClr val="bg1"/>
              </a:solidFill>
            </a:endParaRPr>
          </a:p>
          <a:p>
            <a:pPr algn="ctr">
              <a:buNone/>
            </a:pPr>
            <a:endParaRPr lang="es-ES" sz="1100" b="1" dirty="0" smtClean="0">
              <a:solidFill>
                <a:schemeClr val="bg1"/>
              </a:solidFill>
            </a:endParaRPr>
          </a:p>
          <a:p>
            <a:pPr algn="ctr">
              <a:buNone/>
            </a:pPr>
            <a:endParaRPr lang="es-ES" sz="1100" b="1" dirty="0">
              <a:solidFill>
                <a:schemeClr val="bg1"/>
              </a:solidFill>
            </a:endParaRPr>
          </a:p>
          <a:p>
            <a:pPr algn="ctr">
              <a:buNone/>
            </a:pPr>
            <a:endParaRPr lang="es-ES" sz="1100" b="1" dirty="0" smtClean="0">
              <a:solidFill>
                <a:schemeClr val="bg1"/>
              </a:solidFill>
            </a:endParaRPr>
          </a:p>
          <a:p>
            <a:pPr algn="ctr">
              <a:buNone/>
            </a:pPr>
            <a:endParaRPr lang="es-ES" sz="1100" b="1" dirty="0">
              <a:solidFill>
                <a:schemeClr val="bg1"/>
              </a:solidFill>
            </a:endParaRPr>
          </a:p>
          <a:p>
            <a:pPr algn="ctr">
              <a:buNone/>
            </a:pPr>
            <a:endParaRPr lang="es-ES" sz="1100" b="1" dirty="0">
              <a:solidFill>
                <a:schemeClr val="bg1"/>
              </a:solidFill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1920821" y="2610638"/>
            <a:ext cx="972852" cy="380599"/>
          </a:xfrm>
          <a:prstGeom prst="rect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s-ES" sz="1100" b="1" dirty="0" smtClean="0"/>
              <a:t>X.X</a:t>
            </a:r>
            <a:endParaRPr lang="es-ES" sz="1100" b="1" dirty="0"/>
          </a:p>
        </p:txBody>
      </p:sp>
      <p:sp>
        <p:nvSpPr>
          <p:cNvPr id="10" name="9 Rectángulo"/>
          <p:cNvSpPr/>
          <p:nvPr/>
        </p:nvSpPr>
        <p:spPr>
          <a:xfrm>
            <a:off x="2983788" y="2614854"/>
            <a:ext cx="972852" cy="380599"/>
          </a:xfrm>
          <a:prstGeom prst="rect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s-ES" sz="1100" b="1" dirty="0" smtClean="0"/>
              <a:t>P.M</a:t>
            </a:r>
            <a:endParaRPr lang="es-ES" sz="1100" b="1" dirty="0"/>
          </a:p>
        </p:txBody>
      </p:sp>
      <p:sp>
        <p:nvSpPr>
          <p:cNvPr id="11" name="10 Rectángulo"/>
          <p:cNvSpPr/>
          <p:nvPr/>
        </p:nvSpPr>
        <p:spPr>
          <a:xfrm>
            <a:off x="2642138" y="3649472"/>
            <a:ext cx="1069936" cy="380599"/>
          </a:xfrm>
          <a:prstGeom prst="rect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s-ES" sz="1100" b="1" dirty="0" smtClean="0"/>
              <a:t>A.J</a:t>
            </a:r>
            <a:endParaRPr lang="es-ES" sz="1100" b="1" dirty="0"/>
          </a:p>
        </p:txBody>
      </p:sp>
      <p:sp>
        <p:nvSpPr>
          <p:cNvPr id="12" name="11 Rectángulo"/>
          <p:cNvSpPr/>
          <p:nvPr/>
        </p:nvSpPr>
        <p:spPr>
          <a:xfrm>
            <a:off x="5134345" y="2610638"/>
            <a:ext cx="972852" cy="380599"/>
          </a:xfrm>
          <a:prstGeom prst="rect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s-ES" sz="1100" b="1" dirty="0" smtClean="0"/>
              <a:t>E.M</a:t>
            </a:r>
            <a:endParaRPr lang="es-ES" sz="1100" b="1" dirty="0"/>
          </a:p>
        </p:txBody>
      </p:sp>
      <p:sp>
        <p:nvSpPr>
          <p:cNvPr id="13" name="12 Rectángulo"/>
          <p:cNvSpPr/>
          <p:nvPr/>
        </p:nvSpPr>
        <p:spPr>
          <a:xfrm>
            <a:off x="6209705" y="2614854"/>
            <a:ext cx="972852" cy="380599"/>
          </a:xfrm>
          <a:prstGeom prst="rect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s-ES" sz="1100" b="1" dirty="0" smtClean="0"/>
              <a:t>C.M</a:t>
            </a:r>
            <a:endParaRPr lang="es-ES" sz="1100" b="1" dirty="0"/>
          </a:p>
        </p:txBody>
      </p:sp>
      <p:sp>
        <p:nvSpPr>
          <p:cNvPr id="14" name="13 Rectángulo"/>
          <p:cNvSpPr/>
          <p:nvPr/>
        </p:nvSpPr>
        <p:spPr>
          <a:xfrm>
            <a:off x="7294743" y="2614854"/>
            <a:ext cx="972852" cy="380599"/>
          </a:xfrm>
          <a:prstGeom prst="rect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s-ES" sz="1100" b="1" dirty="0" smtClean="0"/>
              <a:t>T.O</a:t>
            </a:r>
            <a:endParaRPr lang="es-ES" sz="1100" b="1" dirty="0"/>
          </a:p>
        </p:txBody>
      </p:sp>
      <p:sp>
        <p:nvSpPr>
          <p:cNvPr id="15" name="14 Rectángulo"/>
          <p:cNvSpPr/>
          <p:nvPr/>
        </p:nvSpPr>
        <p:spPr>
          <a:xfrm>
            <a:off x="4053974" y="2611775"/>
            <a:ext cx="972852" cy="380599"/>
          </a:xfrm>
          <a:prstGeom prst="rect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s-ES" sz="1100" b="1" dirty="0" smtClean="0"/>
              <a:t>L.G</a:t>
            </a:r>
            <a:endParaRPr lang="es-ES" sz="1100" b="1" dirty="0"/>
          </a:p>
        </p:txBody>
      </p:sp>
      <p:sp>
        <p:nvSpPr>
          <p:cNvPr id="16" name="15 Rectángulo"/>
          <p:cNvSpPr/>
          <p:nvPr/>
        </p:nvSpPr>
        <p:spPr>
          <a:xfrm>
            <a:off x="5042709" y="3649472"/>
            <a:ext cx="1069936" cy="380599"/>
          </a:xfrm>
          <a:prstGeom prst="rect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s-ES" sz="1100" b="1" dirty="0" smtClean="0"/>
              <a:t>E.M</a:t>
            </a:r>
            <a:endParaRPr lang="es-ES" sz="1100" b="1" dirty="0"/>
          </a:p>
        </p:txBody>
      </p:sp>
      <p:sp>
        <p:nvSpPr>
          <p:cNvPr id="17" name="16 Rectángulo"/>
          <p:cNvSpPr/>
          <p:nvPr/>
        </p:nvSpPr>
        <p:spPr>
          <a:xfrm>
            <a:off x="1920822" y="2072294"/>
            <a:ext cx="972852" cy="493721"/>
          </a:xfrm>
          <a:prstGeom prst="rect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s-ES" sz="1100" b="1" dirty="0" err="1" smtClean="0"/>
              <a:t>Mkt</a:t>
            </a:r>
            <a:r>
              <a:rPr lang="es-ES" sz="1100" b="1" dirty="0" smtClean="0"/>
              <a:t> Com.</a:t>
            </a:r>
          </a:p>
          <a:p>
            <a:pPr algn="ctr">
              <a:buNone/>
            </a:pPr>
            <a:r>
              <a:rPr lang="es-ES" sz="1100" b="1" dirty="0" err="1" smtClean="0"/>
              <a:t>Mkt.Prod</a:t>
            </a:r>
            <a:endParaRPr lang="es-ES" sz="1100" b="1" dirty="0"/>
          </a:p>
        </p:txBody>
      </p:sp>
      <p:sp>
        <p:nvSpPr>
          <p:cNvPr id="18" name="17 Rectángulo"/>
          <p:cNvSpPr/>
          <p:nvPr/>
        </p:nvSpPr>
        <p:spPr>
          <a:xfrm>
            <a:off x="2980124" y="2072294"/>
            <a:ext cx="972852" cy="507466"/>
          </a:xfrm>
          <a:prstGeom prst="rect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s-ES" sz="1100" b="1" dirty="0" err="1" smtClean="0"/>
              <a:t>Mkt.Prod</a:t>
            </a:r>
            <a:endParaRPr lang="es-ES" sz="1100" b="1" dirty="0" smtClean="0"/>
          </a:p>
          <a:p>
            <a:pPr algn="ctr">
              <a:buNone/>
            </a:pPr>
            <a:r>
              <a:rPr lang="es-ES" sz="1100" b="1" smtClean="0"/>
              <a:t>Ventas</a:t>
            </a:r>
            <a:endParaRPr lang="es-ES" sz="1100" b="1" dirty="0"/>
          </a:p>
        </p:txBody>
      </p:sp>
      <p:sp>
        <p:nvSpPr>
          <p:cNvPr id="19" name="18 Rectángulo"/>
          <p:cNvSpPr/>
          <p:nvPr/>
        </p:nvSpPr>
        <p:spPr>
          <a:xfrm>
            <a:off x="5134346" y="2072295"/>
            <a:ext cx="972852" cy="507466"/>
          </a:xfrm>
          <a:prstGeom prst="rect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s-ES" sz="1100" b="1" dirty="0" smtClean="0"/>
              <a:t>Ventas JDE</a:t>
            </a:r>
            <a:endParaRPr lang="es-ES" sz="1100" b="1" dirty="0"/>
          </a:p>
        </p:txBody>
      </p:sp>
      <p:sp>
        <p:nvSpPr>
          <p:cNvPr id="20" name="19 Rectángulo"/>
          <p:cNvSpPr/>
          <p:nvPr/>
        </p:nvSpPr>
        <p:spPr>
          <a:xfrm>
            <a:off x="6203194" y="2072294"/>
            <a:ext cx="972852" cy="507466"/>
          </a:xfrm>
          <a:prstGeom prst="rect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s-ES" sz="1100" b="1" dirty="0" smtClean="0"/>
              <a:t>F&amp;A</a:t>
            </a:r>
            <a:endParaRPr lang="es-ES" sz="1100" b="1" dirty="0"/>
          </a:p>
        </p:txBody>
      </p:sp>
      <p:sp>
        <p:nvSpPr>
          <p:cNvPr id="21" name="20 Rectángulo"/>
          <p:cNvSpPr/>
          <p:nvPr/>
        </p:nvSpPr>
        <p:spPr>
          <a:xfrm>
            <a:off x="7294742" y="2066591"/>
            <a:ext cx="972852" cy="513169"/>
          </a:xfrm>
          <a:prstGeom prst="rect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s-ES" sz="1100" b="1" dirty="0" err="1" smtClean="0"/>
              <a:t>SC+Indus</a:t>
            </a:r>
            <a:endParaRPr lang="es-ES" sz="1100" b="1" dirty="0"/>
          </a:p>
        </p:txBody>
      </p:sp>
      <p:sp>
        <p:nvSpPr>
          <p:cNvPr id="22" name="21 Rectángulo"/>
          <p:cNvSpPr/>
          <p:nvPr/>
        </p:nvSpPr>
        <p:spPr>
          <a:xfrm>
            <a:off x="4060014" y="2072294"/>
            <a:ext cx="972852" cy="507466"/>
          </a:xfrm>
          <a:prstGeom prst="rect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s-ES" sz="1100" b="1" dirty="0" smtClean="0"/>
              <a:t>RRHH</a:t>
            </a:r>
          </a:p>
          <a:p>
            <a:pPr algn="ctr">
              <a:buNone/>
            </a:pPr>
            <a:r>
              <a:rPr lang="es-ES" sz="1100" b="1" dirty="0"/>
              <a:t>V</a:t>
            </a:r>
            <a:r>
              <a:rPr lang="es-ES" sz="1100" b="1" dirty="0" smtClean="0"/>
              <a:t>entas AX</a:t>
            </a:r>
            <a:endParaRPr lang="es-ES" sz="1100" b="1" dirty="0"/>
          </a:p>
        </p:txBody>
      </p:sp>
      <p:sp>
        <p:nvSpPr>
          <p:cNvPr id="23" name="22 Rectángulo"/>
          <p:cNvSpPr/>
          <p:nvPr/>
        </p:nvSpPr>
        <p:spPr>
          <a:xfrm>
            <a:off x="901482" y="2606488"/>
            <a:ext cx="972852" cy="380599"/>
          </a:xfrm>
          <a:prstGeom prst="rect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s-ES" sz="1100" b="1" dirty="0" smtClean="0"/>
              <a:t>F.G</a:t>
            </a:r>
            <a:endParaRPr lang="es-ES" sz="1100" b="1" dirty="0"/>
          </a:p>
        </p:txBody>
      </p:sp>
      <p:sp>
        <p:nvSpPr>
          <p:cNvPr id="24" name="23 Rectángulo"/>
          <p:cNvSpPr/>
          <p:nvPr/>
        </p:nvSpPr>
        <p:spPr>
          <a:xfrm>
            <a:off x="901481" y="2058550"/>
            <a:ext cx="972852" cy="507466"/>
          </a:xfrm>
          <a:prstGeom prst="rect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s-ES" sz="1100" b="1" dirty="0" smtClean="0"/>
              <a:t>IDI</a:t>
            </a:r>
          </a:p>
          <a:p>
            <a:pPr algn="ctr">
              <a:buNone/>
            </a:pPr>
            <a:r>
              <a:rPr lang="es-ES" sz="1100" b="1" dirty="0" err="1" smtClean="0"/>
              <a:t>Trans</a:t>
            </a:r>
            <a:endParaRPr lang="es-ES" sz="1100" b="1" dirty="0"/>
          </a:p>
        </p:txBody>
      </p:sp>
      <p:sp>
        <p:nvSpPr>
          <p:cNvPr id="25" name="24 Rectángulo"/>
          <p:cNvSpPr/>
          <p:nvPr/>
        </p:nvSpPr>
        <p:spPr>
          <a:xfrm>
            <a:off x="3852332" y="3127877"/>
            <a:ext cx="1069936" cy="507466"/>
          </a:xfrm>
          <a:prstGeom prst="rect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s-ES" sz="1100" b="1" dirty="0" smtClean="0"/>
              <a:t>Arquitecto </a:t>
            </a:r>
          </a:p>
          <a:p>
            <a:pPr algn="ctr">
              <a:buNone/>
            </a:pPr>
            <a:r>
              <a:rPr lang="es-ES" sz="1100" b="1" dirty="0" smtClean="0"/>
              <a:t>AX</a:t>
            </a:r>
            <a:endParaRPr lang="es-ES" sz="1100" b="1" dirty="0"/>
          </a:p>
        </p:txBody>
      </p:sp>
      <p:sp>
        <p:nvSpPr>
          <p:cNvPr id="26" name="25 Rectángulo"/>
          <p:cNvSpPr/>
          <p:nvPr/>
        </p:nvSpPr>
        <p:spPr>
          <a:xfrm>
            <a:off x="5042709" y="3128448"/>
            <a:ext cx="1069936" cy="507466"/>
          </a:xfrm>
          <a:prstGeom prst="rect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s-ES" sz="1100" b="1" dirty="0" smtClean="0"/>
              <a:t>Arquitecto </a:t>
            </a:r>
          </a:p>
          <a:p>
            <a:pPr algn="ctr">
              <a:buNone/>
            </a:pPr>
            <a:r>
              <a:rPr lang="es-ES" sz="1100" b="1" dirty="0" smtClean="0"/>
              <a:t>JDE</a:t>
            </a:r>
            <a:endParaRPr lang="es-ES" sz="1100" b="1" dirty="0"/>
          </a:p>
        </p:txBody>
      </p:sp>
      <p:sp>
        <p:nvSpPr>
          <p:cNvPr id="27" name="26 Rectángulo"/>
          <p:cNvSpPr/>
          <p:nvPr/>
        </p:nvSpPr>
        <p:spPr>
          <a:xfrm>
            <a:off x="2642138" y="3127877"/>
            <a:ext cx="1069936" cy="507466"/>
          </a:xfrm>
          <a:prstGeom prst="rect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s-ES" sz="1100" b="1" dirty="0" smtClean="0"/>
              <a:t>Arquitecto </a:t>
            </a:r>
          </a:p>
          <a:p>
            <a:pPr algn="ctr">
              <a:buNone/>
            </a:pPr>
            <a:r>
              <a:rPr lang="es-ES" sz="1100" b="1" dirty="0" smtClean="0"/>
              <a:t>CRM</a:t>
            </a:r>
            <a:endParaRPr lang="es-ES" sz="1100" b="1" dirty="0"/>
          </a:p>
        </p:txBody>
      </p:sp>
      <p:sp>
        <p:nvSpPr>
          <p:cNvPr id="28" name="27 Rectángulo"/>
          <p:cNvSpPr/>
          <p:nvPr/>
        </p:nvSpPr>
        <p:spPr>
          <a:xfrm>
            <a:off x="3852332" y="3649472"/>
            <a:ext cx="1069936" cy="380599"/>
          </a:xfrm>
          <a:prstGeom prst="rect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s-ES" sz="1100" b="1" dirty="0" smtClean="0"/>
              <a:t>A.J</a:t>
            </a:r>
            <a:endParaRPr lang="es-ES" sz="1100" b="1" dirty="0"/>
          </a:p>
        </p:txBody>
      </p:sp>
      <p:sp>
        <p:nvSpPr>
          <p:cNvPr id="29" name="28 Rectángulo"/>
          <p:cNvSpPr/>
          <p:nvPr/>
        </p:nvSpPr>
        <p:spPr>
          <a:xfrm>
            <a:off x="778945" y="4293095"/>
            <a:ext cx="7615411" cy="2445965"/>
          </a:xfrm>
          <a:prstGeom prst="rect">
            <a:avLst/>
          </a:prstGeom>
          <a:solidFill>
            <a:srgbClr val="66CCFF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es-ES" sz="1100" b="1" dirty="0" smtClean="0">
              <a:solidFill>
                <a:schemeClr val="bg1"/>
              </a:solidFill>
            </a:endParaRPr>
          </a:p>
          <a:p>
            <a:pPr algn="ctr">
              <a:buNone/>
            </a:pPr>
            <a:r>
              <a:rPr lang="es-ES" sz="1200" b="1" dirty="0" smtClean="0">
                <a:solidFill>
                  <a:schemeClr val="tx1"/>
                </a:solidFill>
              </a:rPr>
              <a:t>Operaciones</a:t>
            </a:r>
          </a:p>
          <a:p>
            <a:pPr algn="ctr">
              <a:buNone/>
            </a:pPr>
            <a:endParaRPr lang="es-ES" sz="1100" b="1" dirty="0">
              <a:solidFill>
                <a:schemeClr val="bg1"/>
              </a:solidFill>
            </a:endParaRPr>
          </a:p>
          <a:p>
            <a:pPr algn="ctr">
              <a:buNone/>
            </a:pPr>
            <a:endParaRPr lang="es-ES" sz="1100" b="1" dirty="0" smtClean="0">
              <a:solidFill>
                <a:schemeClr val="bg1"/>
              </a:solidFill>
            </a:endParaRPr>
          </a:p>
          <a:p>
            <a:pPr algn="ctr">
              <a:buNone/>
            </a:pPr>
            <a:endParaRPr lang="es-ES" sz="1100" b="1" dirty="0" smtClean="0">
              <a:solidFill>
                <a:schemeClr val="bg1"/>
              </a:solidFill>
            </a:endParaRPr>
          </a:p>
          <a:p>
            <a:pPr algn="ctr">
              <a:buNone/>
            </a:pPr>
            <a:endParaRPr lang="es-ES" sz="1100" b="1" dirty="0">
              <a:solidFill>
                <a:schemeClr val="bg1"/>
              </a:solidFill>
            </a:endParaRPr>
          </a:p>
          <a:p>
            <a:pPr algn="ctr">
              <a:buNone/>
            </a:pPr>
            <a:endParaRPr lang="es-ES" sz="1100" b="1" dirty="0" smtClean="0">
              <a:solidFill>
                <a:schemeClr val="bg1"/>
              </a:solidFill>
            </a:endParaRPr>
          </a:p>
          <a:p>
            <a:pPr algn="ctr">
              <a:buNone/>
            </a:pPr>
            <a:endParaRPr lang="es-ES" sz="1100" b="1" dirty="0">
              <a:solidFill>
                <a:schemeClr val="bg1"/>
              </a:solidFill>
            </a:endParaRPr>
          </a:p>
          <a:p>
            <a:pPr algn="ctr">
              <a:buNone/>
            </a:pPr>
            <a:endParaRPr lang="es-ES" sz="1100" b="1" dirty="0" smtClean="0">
              <a:solidFill>
                <a:schemeClr val="bg1"/>
              </a:solidFill>
            </a:endParaRPr>
          </a:p>
          <a:p>
            <a:pPr algn="ctr">
              <a:buNone/>
            </a:pPr>
            <a:endParaRPr lang="es-ES" sz="1100" b="1" dirty="0">
              <a:solidFill>
                <a:schemeClr val="bg1"/>
              </a:solidFill>
            </a:endParaRPr>
          </a:p>
          <a:p>
            <a:pPr algn="ctr">
              <a:buNone/>
            </a:pPr>
            <a:endParaRPr lang="es-ES" sz="1100" b="1" dirty="0" smtClean="0">
              <a:solidFill>
                <a:schemeClr val="bg1"/>
              </a:solidFill>
            </a:endParaRPr>
          </a:p>
          <a:p>
            <a:pPr algn="ctr">
              <a:buNone/>
            </a:pPr>
            <a:endParaRPr lang="es-ES" sz="1100" b="1" dirty="0">
              <a:solidFill>
                <a:schemeClr val="bg1"/>
              </a:solidFill>
            </a:endParaRPr>
          </a:p>
          <a:p>
            <a:pPr algn="ctr">
              <a:buNone/>
            </a:pPr>
            <a:endParaRPr lang="es-ES" sz="1100" b="1" dirty="0">
              <a:solidFill>
                <a:schemeClr val="bg1"/>
              </a:solidFill>
            </a:endParaRPr>
          </a:p>
        </p:txBody>
      </p:sp>
      <p:sp>
        <p:nvSpPr>
          <p:cNvPr id="30" name="29 Rectángulo"/>
          <p:cNvSpPr/>
          <p:nvPr/>
        </p:nvSpPr>
        <p:spPr>
          <a:xfrm>
            <a:off x="1719200" y="5267536"/>
            <a:ext cx="1306399" cy="390589"/>
          </a:xfrm>
          <a:prstGeom prst="rect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s-ES" sz="1100" b="1" dirty="0" smtClean="0"/>
              <a:t>F.G</a:t>
            </a:r>
            <a:endParaRPr lang="es-ES" sz="1100" b="1" dirty="0"/>
          </a:p>
        </p:txBody>
      </p:sp>
      <p:sp>
        <p:nvSpPr>
          <p:cNvPr id="31" name="30 Rectángulo"/>
          <p:cNvSpPr/>
          <p:nvPr/>
        </p:nvSpPr>
        <p:spPr>
          <a:xfrm>
            <a:off x="1719200" y="4746751"/>
            <a:ext cx="1306399" cy="520785"/>
          </a:xfrm>
          <a:prstGeom prst="rect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s-ES" sz="1100" b="1" dirty="0" smtClean="0"/>
              <a:t>Usuarios</a:t>
            </a:r>
          </a:p>
          <a:p>
            <a:pPr algn="ctr">
              <a:buNone/>
            </a:pPr>
            <a:r>
              <a:rPr lang="es-ES" sz="1100" b="1" dirty="0" smtClean="0"/>
              <a:t>Seguridad</a:t>
            </a:r>
            <a:endParaRPr lang="es-ES" sz="1100" b="1" dirty="0"/>
          </a:p>
        </p:txBody>
      </p:sp>
      <p:sp>
        <p:nvSpPr>
          <p:cNvPr id="32" name="31 Rectángulo"/>
          <p:cNvSpPr/>
          <p:nvPr/>
        </p:nvSpPr>
        <p:spPr>
          <a:xfrm>
            <a:off x="922326" y="4746751"/>
            <a:ext cx="793251" cy="911373"/>
          </a:xfrm>
          <a:prstGeom prst="rect">
            <a:avLst/>
          </a:prstGeom>
          <a:solidFill>
            <a:srgbClr val="00B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s-ES" sz="1100" b="1" dirty="0" err="1" smtClean="0"/>
              <a:t>Admin</a:t>
            </a:r>
            <a:endParaRPr lang="es-ES" sz="1100" b="1" dirty="0"/>
          </a:p>
        </p:txBody>
      </p:sp>
      <p:sp>
        <p:nvSpPr>
          <p:cNvPr id="33" name="32 Rectángulo"/>
          <p:cNvSpPr/>
          <p:nvPr/>
        </p:nvSpPr>
        <p:spPr>
          <a:xfrm>
            <a:off x="922326" y="5658124"/>
            <a:ext cx="793251" cy="900072"/>
          </a:xfrm>
          <a:prstGeom prst="rect">
            <a:avLst/>
          </a:prstGeom>
          <a:solidFill>
            <a:srgbClr val="00B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s-ES" sz="1100" b="1" dirty="0" err="1" smtClean="0"/>
              <a:t>Opps</a:t>
            </a:r>
            <a:endParaRPr lang="es-ES" sz="1100" b="1" dirty="0"/>
          </a:p>
        </p:txBody>
      </p:sp>
      <p:sp>
        <p:nvSpPr>
          <p:cNvPr id="34" name="33 Rectángulo"/>
          <p:cNvSpPr/>
          <p:nvPr/>
        </p:nvSpPr>
        <p:spPr>
          <a:xfrm>
            <a:off x="3025599" y="5267536"/>
            <a:ext cx="1306399" cy="390589"/>
          </a:xfrm>
          <a:prstGeom prst="rect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s-ES" sz="1100" b="1" dirty="0" smtClean="0"/>
              <a:t>F.B</a:t>
            </a:r>
            <a:endParaRPr lang="es-ES" sz="1100" b="1" dirty="0"/>
          </a:p>
        </p:txBody>
      </p:sp>
      <p:sp>
        <p:nvSpPr>
          <p:cNvPr id="35" name="34 Rectángulo"/>
          <p:cNvSpPr/>
          <p:nvPr/>
        </p:nvSpPr>
        <p:spPr>
          <a:xfrm>
            <a:off x="3025599" y="4746751"/>
            <a:ext cx="1306399" cy="520785"/>
          </a:xfrm>
          <a:prstGeom prst="rect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s-ES" sz="1100" b="1" dirty="0" smtClean="0"/>
              <a:t>CPD</a:t>
            </a:r>
          </a:p>
          <a:p>
            <a:pPr algn="ctr">
              <a:buNone/>
            </a:pPr>
            <a:r>
              <a:rPr lang="es-ES" sz="1100" b="1" dirty="0" err="1" smtClean="0"/>
              <a:t>Comunic</a:t>
            </a:r>
            <a:r>
              <a:rPr lang="es-ES" sz="1100" b="1" dirty="0" smtClean="0"/>
              <a:t>.</a:t>
            </a:r>
            <a:endParaRPr lang="es-ES" sz="1100" b="1" dirty="0"/>
          </a:p>
        </p:txBody>
      </p:sp>
      <p:sp>
        <p:nvSpPr>
          <p:cNvPr id="36" name="35 Rectángulo"/>
          <p:cNvSpPr/>
          <p:nvPr/>
        </p:nvSpPr>
        <p:spPr>
          <a:xfrm>
            <a:off x="4331998" y="5266210"/>
            <a:ext cx="1306399" cy="390589"/>
          </a:xfrm>
          <a:prstGeom prst="rect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s-ES" sz="1100" b="1" dirty="0" smtClean="0"/>
              <a:t>A.S</a:t>
            </a:r>
            <a:endParaRPr lang="es-ES" sz="1100" b="1" dirty="0"/>
          </a:p>
        </p:txBody>
      </p:sp>
      <p:sp>
        <p:nvSpPr>
          <p:cNvPr id="37" name="36 Rectángulo"/>
          <p:cNvSpPr/>
          <p:nvPr/>
        </p:nvSpPr>
        <p:spPr>
          <a:xfrm>
            <a:off x="4331998" y="4746750"/>
            <a:ext cx="1306399" cy="519459"/>
          </a:xfrm>
          <a:prstGeom prst="rect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s-ES" sz="1100" b="1" dirty="0" err="1" smtClean="0"/>
              <a:t>Internac</a:t>
            </a:r>
            <a:r>
              <a:rPr lang="es-ES" sz="1100" b="1" dirty="0" smtClean="0"/>
              <a:t>.</a:t>
            </a:r>
            <a:endParaRPr lang="es-ES" sz="1100" b="1" dirty="0"/>
          </a:p>
        </p:txBody>
      </p:sp>
      <p:sp>
        <p:nvSpPr>
          <p:cNvPr id="38" name="37 Rectángulo"/>
          <p:cNvSpPr/>
          <p:nvPr/>
        </p:nvSpPr>
        <p:spPr>
          <a:xfrm>
            <a:off x="5638398" y="5262798"/>
            <a:ext cx="1306399" cy="390589"/>
          </a:xfrm>
          <a:prstGeom prst="rect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s-ES" sz="1100" b="1" dirty="0" smtClean="0"/>
              <a:t>D.S</a:t>
            </a:r>
            <a:endParaRPr lang="es-ES" sz="1100" b="1" dirty="0"/>
          </a:p>
        </p:txBody>
      </p:sp>
      <p:sp>
        <p:nvSpPr>
          <p:cNvPr id="39" name="38 Rectángulo"/>
          <p:cNvSpPr/>
          <p:nvPr/>
        </p:nvSpPr>
        <p:spPr>
          <a:xfrm>
            <a:off x="5638398" y="4746750"/>
            <a:ext cx="1306399" cy="516047"/>
          </a:xfrm>
          <a:prstGeom prst="rect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s-ES" sz="1100" b="1" dirty="0" err="1" smtClean="0"/>
              <a:t>Internac</a:t>
            </a:r>
            <a:r>
              <a:rPr lang="es-ES" sz="1100" b="1" dirty="0" smtClean="0"/>
              <a:t>. 1</a:t>
            </a:r>
            <a:endParaRPr lang="es-ES" sz="1100" b="1" dirty="0"/>
          </a:p>
        </p:txBody>
      </p:sp>
      <p:sp>
        <p:nvSpPr>
          <p:cNvPr id="40" name="39 Rectángulo"/>
          <p:cNvSpPr/>
          <p:nvPr/>
        </p:nvSpPr>
        <p:spPr>
          <a:xfrm>
            <a:off x="6944797" y="5266210"/>
            <a:ext cx="1306399" cy="390589"/>
          </a:xfrm>
          <a:prstGeom prst="rect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s-ES" sz="1100" b="1" dirty="0" smtClean="0"/>
              <a:t>M.C</a:t>
            </a:r>
            <a:endParaRPr lang="es-ES" sz="1100" b="1" dirty="0"/>
          </a:p>
        </p:txBody>
      </p:sp>
      <p:sp>
        <p:nvSpPr>
          <p:cNvPr id="41" name="40 Rectángulo"/>
          <p:cNvSpPr/>
          <p:nvPr/>
        </p:nvSpPr>
        <p:spPr>
          <a:xfrm>
            <a:off x="6944797" y="4746750"/>
            <a:ext cx="1306399" cy="519459"/>
          </a:xfrm>
          <a:prstGeom prst="rect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s-ES" sz="1100" b="1" dirty="0" err="1" smtClean="0"/>
              <a:t>Internac</a:t>
            </a:r>
            <a:r>
              <a:rPr lang="es-ES" sz="1100" b="1" dirty="0" smtClean="0"/>
              <a:t>. 2</a:t>
            </a:r>
            <a:endParaRPr lang="es-ES" sz="1100" b="1" dirty="0"/>
          </a:p>
        </p:txBody>
      </p:sp>
      <p:sp>
        <p:nvSpPr>
          <p:cNvPr id="42" name="41 Rectángulo"/>
          <p:cNvSpPr/>
          <p:nvPr/>
        </p:nvSpPr>
        <p:spPr>
          <a:xfrm>
            <a:off x="1715577" y="6167608"/>
            <a:ext cx="1306399" cy="390589"/>
          </a:xfrm>
          <a:prstGeom prst="rect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s-ES" sz="1100" b="1" dirty="0" smtClean="0"/>
              <a:t>J.S</a:t>
            </a:r>
            <a:endParaRPr lang="es-ES" sz="1100" b="1" dirty="0"/>
          </a:p>
        </p:txBody>
      </p:sp>
      <p:sp>
        <p:nvSpPr>
          <p:cNvPr id="43" name="42 Rectángulo"/>
          <p:cNvSpPr/>
          <p:nvPr/>
        </p:nvSpPr>
        <p:spPr>
          <a:xfrm>
            <a:off x="1715577" y="5646823"/>
            <a:ext cx="1306399" cy="520785"/>
          </a:xfrm>
          <a:prstGeom prst="rect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s-ES" sz="1100" b="1" dirty="0" smtClean="0"/>
              <a:t>Monitor</a:t>
            </a:r>
          </a:p>
          <a:p>
            <a:pPr algn="ctr">
              <a:buNone/>
            </a:pPr>
            <a:r>
              <a:rPr lang="es-ES" sz="1100" b="1" dirty="0" smtClean="0"/>
              <a:t>Procesos</a:t>
            </a:r>
            <a:endParaRPr lang="es-ES" sz="1100" b="1" dirty="0"/>
          </a:p>
        </p:txBody>
      </p:sp>
      <p:sp>
        <p:nvSpPr>
          <p:cNvPr id="44" name="43 Rectángulo"/>
          <p:cNvSpPr/>
          <p:nvPr/>
        </p:nvSpPr>
        <p:spPr>
          <a:xfrm>
            <a:off x="3025599" y="6174171"/>
            <a:ext cx="1306399" cy="390589"/>
          </a:xfrm>
          <a:prstGeom prst="rect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s-ES" sz="1100" b="1" dirty="0" smtClean="0"/>
              <a:t>A.R</a:t>
            </a:r>
            <a:endParaRPr lang="es-ES" sz="1100" b="1" dirty="0"/>
          </a:p>
        </p:txBody>
      </p:sp>
      <p:sp>
        <p:nvSpPr>
          <p:cNvPr id="45" name="44 Rectángulo"/>
          <p:cNvSpPr/>
          <p:nvPr/>
        </p:nvSpPr>
        <p:spPr>
          <a:xfrm>
            <a:off x="3025599" y="5653387"/>
            <a:ext cx="1306399" cy="520785"/>
          </a:xfrm>
          <a:prstGeom prst="rect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s-ES" sz="1100" b="1" dirty="0" smtClean="0"/>
              <a:t>Compras</a:t>
            </a:r>
          </a:p>
          <a:p>
            <a:pPr algn="ctr">
              <a:buNone/>
            </a:pPr>
            <a:r>
              <a:rPr lang="es-ES" sz="1100" b="1" dirty="0" smtClean="0"/>
              <a:t>Telefonía</a:t>
            </a:r>
            <a:endParaRPr lang="es-ES" sz="1100" b="1" dirty="0"/>
          </a:p>
        </p:txBody>
      </p:sp>
      <p:sp>
        <p:nvSpPr>
          <p:cNvPr id="46" name="45 Rectángulo"/>
          <p:cNvSpPr/>
          <p:nvPr/>
        </p:nvSpPr>
        <p:spPr>
          <a:xfrm>
            <a:off x="4314373" y="6182062"/>
            <a:ext cx="1306399" cy="390589"/>
          </a:xfrm>
          <a:prstGeom prst="rect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s-ES" sz="1100" b="1" dirty="0" smtClean="0"/>
              <a:t>J.G</a:t>
            </a:r>
            <a:endParaRPr lang="es-ES" sz="1100" b="1" dirty="0"/>
          </a:p>
        </p:txBody>
      </p:sp>
      <p:sp>
        <p:nvSpPr>
          <p:cNvPr id="47" name="46 Rectángulo"/>
          <p:cNvSpPr/>
          <p:nvPr/>
        </p:nvSpPr>
        <p:spPr>
          <a:xfrm>
            <a:off x="4314373" y="5661278"/>
            <a:ext cx="1306399" cy="520785"/>
          </a:xfrm>
          <a:prstGeom prst="rect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s-ES" sz="1100" b="1" dirty="0" smtClean="0"/>
              <a:t>Soporte SQL</a:t>
            </a:r>
            <a:endParaRPr lang="es-ES" sz="11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2800" dirty="0" smtClean="0"/>
              <a:t>Descripción de Roles - Área de Proyectos</a:t>
            </a:r>
            <a:endParaRPr lang="es-ES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s-ES" dirty="0" smtClean="0"/>
              <a:t>Objetivos del rol de responsable de proyectos:</a:t>
            </a:r>
          </a:p>
          <a:p>
            <a:pPr lvl="1"/>
            <a:r>
              <a:rPr lang="es-ES" dirty="0" smtClean="0"/>
              <a:t>Análisis y resolución de incidencias de nivel 2 (no resolubles por operaciones)</a:t>
            </a:r>
          </a:p>
          <a:p>
            <a:pPr lvl="1"/>
            <a:r>
              <a:rPr lang="es-ES" dirty="0" smtClean="0"/>
              <a:t>Generación de mejora para resolución de incidencias repetitivas</a:t>
            </a:r>
          </a:p>
          <a:p>
            <a:pPr lvl="1"/>
            <a:r>
              <a:rPr lang="es-ES" dirty="0" smtClean="0"/>
              <a:t>Activación Nivel 3(proveedores)</a:t>
            </a:r>
          </a:p>
          <a:p>
            <a:pPr lvl="1"/>
            <a:r>
              <a:rPr lang="es-ES" dirty="0" smtClean="0"/>
              <a:t>Análisis de necesidades del negocio (Toma de requerimientos de las áreas funcionales)</a:t>
            </a:r>
          </a:p>
          <a:p>
            <a:pPr lvl="1"/>
            <a:r>
              <a:rPr lang="es-ES" dirty="0" smtClean="0"/>
              <a:t>Asesoramiento-propuesta y gestión de soluciones para el negocio</a:t>
            </a:r>
          </a:p>
          <a:p>
            <a:pPr lvl="1"/>
            <a:r>
              <a:rPr lang="es-ES" dirty="0" smtClean="0"/>
              <a:t>Revisión con usuarios funcionales de las propuestas de solución</a:t>
            </a:r>
          </a:p>
          <a:p>
            <a:pPr lvl="1"/>
            <a:r>
              <a:rPr lang="es-ES" dirty="0" smtClean="0"/>
              <a:t>Gestión de proyectos (seguimiento tareas, control de recursos y costes)</a:t>
            </a:r>
          </a:p>
          <a:p>
            <a:pPr lvl="1"/>
            <a:r>
              <a:rPr lang="es-ES" dirty="0" smtClean="0"/>
              <a:t>Transferencia de proyectos finalizados al área de operaciones.</a:t>
            </a:r>
          </a:p>
          <a:p>
            <a:pPr lvl="1"/>
            <a:r>
              <a:rPr lang="es-ES" dirty="0" smtClean="0"/>
              <a:t>Gestión de proveedores de proyectos (definición de tareas, control de dedicaciones y costes)</a:t>
            </a:r>
          </a:p>
          <a:p>
            <a:endParaRPr lang="es-ES" dirty="0" smtClean="0"/>
          </a:p>
          <a:p>
            <a:r>
              <a:rPr lang="es-ES" dirty="0" smtClean="0"/>
              <a:t>Herramientas de Gestión:</a:t>
            </a:r>
          </a:p>
          <a:p>
            <a:pPr lvl="1"/>
            <a:r>
              <a:rPr lang="es-ES" dirty="0" smtClean="0"/>
              <a:t>Lista de solicitudes</a:t>
            </a:r>
          </a:p>
          <a:p>
            <a:pPr lvl="1"/>
            <a:r>
              <a:rPr lang="es-ES" dirty="0" smtClean="0"/>
              <a:t>Plan de proyectos</a:t>
            </a:r>
          </a:p>
          <a:p>
            <a:pPr lvl="1"/>
            <a:r>
              <a:rPr lang="es-ES" dirty="0" err="1" smtClean="0"/>
              <a:t>Workflow</a:t>
            </a:r>
            <a:r>
              <a:rPr lang="es-ES" dirty="0" smtClean="0"/>
              <a:t> aprobaciones</a:t>
            </a:r>
          </a:p>
          <a:p>
            <a:pPr lvl="1"/>
            <a:r>
              <a:rPr lang="es-ES" dirty="0" smtClean="0"/>
              <a:t>Lista de proveedores autorizados</a:t>
            </a:r>
          </a:p>
          <a:p>
            <a:pPr lvl="1"/>
            <a:r>
              <a:rPr lang="es-ES" dirty="0" err="1" smtClean="0"/>
              <a:t>Sites</a:t>
            </a:r>
            <a:r>
              <a:rPr lang="es-ES" dirty="0" smtClean="0"/>
              <a:t> de proyectos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1472" y="642918"/>
            <a:ext cx="7793037" cy="762000"/>
          </a:xfrm>
        </p:spPr>
        <p:txBody>
          <a:bodyPr/>
          <a:lstStyle/>
          <a:p>
            <a:pPr algn="ctr"/>
            <a:r>
              <a:rPr lang="es-ES" sz="2800" dirty="0" smtClean="0"/>
              <a:t>Descripción de Roles - Área de Operaciones</a:t>
            </a:r>
            <a:endParaRPr lang="es-ES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1643050"/>
            <a:ext cx="8229600" cy="5000660"/>
          </a:xfrm>
        </p:spPr>
        <p:txBody>
          <a:bodyPr>
            <a:noAutofit/>
          </a:bodyPr>
          <a:lstStyle/>
          <a:p>
            <a:r>
              <a:rPr lang="es-ES" sz="2400" dirty="0" smtClean="0"/>
              <a:t>Objetivo roles área de operaciones: </a:t>
            </a:r>
          </a:p>
          <a:p>
            <a:pPr lvl="1"/>
            <a:r>
              <a:rPr lang="es-ES" sz="1800" dirty="0" smtClean="0"/>
              <a:t>Gestión del día a día: Monitorización, gestión y control de cambios</a:t>
            </a:r>
          </a:p>
          <a:p>
            <a:pPr lvl="2"/>
            <a:r>
              <a:rPr lang="es-ES" sz="1600" dirty="0" smtClean="0"/>
              <a:t>Procesos</a:t>
            </a:r>
          </a:p>
          <a:p>
            <a:pPr lvl="2"/>
            <a:r>
              <a:rPr lang="es-ES" sz="1600" dirty="0" smtClean="0"/>
              <a:t>Incidencias</a:t>
            </a:r>
          </a:p>
          <a:p>
            <a:pPr lvl="2"/>
            <a:r>
              <a:rPr lang="es-ES" sz="1600" dirty="0" smtClean="0"/>
              <a:t>Sistemas</a:t>
            </a:r>
          </a:p>
          <a:p>
            <a:pPr lvl="2"/>
            <a:r>
              <a:rPr lang="es-ES" sz="1600" dirty="0" smtClean="0"/>
              <a:t>Infraestructura</a:t>
            </a:r>
          </a:p>
          <a:p>
            <a:r>
              <a:rPr lang="es-ES" sz="2400" dirty="0" smtClean="0"/>
              <a:t>Operadores – Nivel 1:</a:t>
            </a:r>
          </a:p>
          <a:p>
            <a:pPr lvl="1"/>
            <a:r>
              <a:rPr lang="es-ES" sz="1800" dirty="0" smtClean="0"/>
              <a:t>Monitorización procesos</a:t>
            </a:r>
          </a:p>
          <a:p>
            <a:pPr lvl="1"/>
            <a:r>
              <a:rPr lang="es-ES" sz="1800" dirty="0" smtClean="0"/>
              <a:t>Recogida y registro de incidencias de usuarios (no cubiertas por </a:t>
            </a:r>
            <a:r>
              <a:rPr lang="es-ES" sz="1800" dirty="0" err="1" smtClean="0"/>
              <a:t>infogroup</a:t>
            </a:r>
            <a:r>
              <a:rPr lang="es-ES" sz="1800" dirty="0" smtClean="0"/>
              <a:t>) y procesos.</a:t>
            </a:r>
          </a:p>
          <a:p>
            <a:pPr lvl="1"/>
            <a:r>
              <a:rPr lang="es-ES" sz="1800" dirty="0" smtClean="0"/>
              <a:t>Resolución incidencias Nivel 1. </a:t>
            </a:r>
          </a:p>
          <a:p>
            <a:pPr lvl="1"/>
            <a:r>
              <a:rPr lang="es-ES" sz="1800" dirty="0" smtClean="0"/>
              <a:t>Decisión de activación Nivel 2 o Nivel 3-proveedor</a:t>
            </a:r>
          </a:p>
          <a:p>
            <a:pPr lvl="1"/>
            <a:r>
              <a:rPr lang="es-ES" sz="1800" dirty="0" smtClean="0"/>
              <a:t>Comunicación de incidencias al área-organización impactada</a:t>
            </a:r>
            <a:r>
              <a:rPr lang="es-ES" sz="1000" dirty="0" smtClean="0"/>
              <a:t>.</a:t>
            </a:r>
          </a:p>
          <a:p>
            <a:pPr lvl="2"/>
            <a:endParaRPr lang="es-ES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2800" dirty="0" smtClean="0"/>
              <a:t>Descripción de Roles - Administradores</a:t>
            </a:r>
            <a:endParaRPr lang="es-ES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158" y="1571612"/>
            <a:ext cx="8574087" cy="5143536"/>
          </a:xfrm>
        </p:spPr>
        <p:txBody>
          <a:bodyPr/>
          <a:lstStyle/>
          <a:p>
            <a:r>
              <a:rPr lang="es-ES" sz="2000" dirty="0" smtClean="0"/>
              <a:t>Administradores – Nivel 1</a:t>
            </a:r>
          </a:p>
          <a:p>
            <a:pPr lvl="1"/>
            <a:r>
              <a:rPr lang="es-ES" sz="1600" dirty="0" smtClean="0"/>
              <a:t>Administración de </a:t>
            </a:r>
            <a:r>
              <a:rPr lang="es-ES" sz="1600" dirty="0" smtClean="0">
                <a:solidFill>
                  <a:srgbClr val="FF0000"/>
                </a:solidFill>
              </a:rPr>
              <a:t>sistemas</a:t>
            </a:r>
            <a:r>
              <a:rPr lang="es-ES" sz="1600" dirty="0" smtClean="0"/>
              <a:t> e </a:t>
            </a:r>
            <a:r>
              <a:rPr lang="es-E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infraestructura/telecomunicaciones</a:t>
            </a:r>
          </a:p>
          <a:p>
            <a:pPr lvl="2"/>
            <a:r>
              <a:rPr lang="es-ES" sz="1400" dirty="0" smtClean="0"/>
              <a:t>Configuraciones de entornos</a:t>
            </a:r>
          </a:p>
          <a:p>
            <a:pPr lvl="2"/>
            <a:r>
              <a:rPr lang="es-ES" sz="1400" dirty="0" smtClean="0"/>
              <a:t>Control  y gestión de cambios (nuevas versiones, puestas en producción)</a:t>
            </a:r>
          </a:p>
          <a:p>
            <a:pPr lvl="2"/>
            <a:r>
              <a:rPr lang="es-ES" sz="1400" dirty="0" smtClean="0"/>
              <a:t>Seguridad y accesos </a:t>
            </a:r>
          </a:p>
          <a:p>
            <a:pPr lvl="2"/>
            <a:r>
              <a:rPr lang="es-ES" sz="1400" dirty="0" smtClean="0"/>
              <a:t>Definición de los procesos de control requeridos</a:t>
            </a:r>
          </a:p>
          <a:p>
            <a:pPr lvl="1"/>
            <a:r>
              <a:rPr lang="es-ES" sz="1600" dirty="0" smtClean="0"/>
              <a:t>Activación protocolo de emergencias</a:t>
            </a:r>
          </a:p>
          <a:p>
            <a:pPr lvl="1"/>
            <a:r>
              <a:rPr lang="es-ES" sz="1600" dirty="0" smtClean="0"/>
              <a:t>Análisis incidencias repetitivas. Definición solución posible</a:t>
            </a:r>
          </a:p>
          <a:p>
            <a:pPr lvl="1"/>
            <a:r>
              <a:rPr lang="es-ES" sz="1600" dirty="0" smtClean="0"/>
              <a:t>Transferencia a Nivel 3 problemas no resolubles por administración interna</a:t>
            </a:r>
          </a:p>
          <a:p>
            <a:pPr lvl="1"/>
            <a:r>
              <a:rPr lang="es-ES" sz="1600" dirty="0" smtClean="0"/>
              <a:t>Adquisición conocimiento – Autonomía en funciones de administración</a:t>
            </a:r>
          </a:p>
          <a:p>
            <a:r>
              <a:rPr lang="es-ES" sz="2000" dirty="0" smtClean="0"/>
              <a:t>Herramientas de Gestión:</a:t>
            </a:r>
          </a:p>
          <a:p>
            <a:pPr lvl="1"/>
            <a:r>
              <a:rPr lang="es-ES" sz="1600" dirty="0" smtClean="0"/>
              <a:t>Lista de incidencias</a:t>
            </a:r>
          </a:p>
          <a:p>
            <a:pPr lvl="1"/>
            <a:r>
              <a:rPr lang="es-ES" sz="1600" dirty="0" smtClean="0"/>
              <a:t>Lista de solicitudes</a:t>
            </a:r>
          </a:p>
          <a:p>
            <a:pPr lvl="1"/>
            <a:r>
              <a:rPr lang="es-ES" sz="1600" dirty="0" smtClean="0"/>
              <a:t>Plan de proyectos</a:t>
            </a:r>
          </a:p>
          <a:p>
            <a:pPr lvl="1"/>
            <a:r>
              <a:rPr lang="es-ES" sz="1600" dirty="0" err="1" smtClean="0"/>
              <a:t>Workflow</a:t>
            </a:r>
            <a:r>
              <a:rPr lang="es-ES" sz="1600" dirty="0" smtClean="0"/>
              <a:t> aprobaciones</a:t>
            </a:r>
          </a:p>
          <a:p>
            <a:pPr lvl="1"/>
            <a:r>
              <a:rPr lang="es-ES" sz="1600" dirty="0" smtClean="0"/>
              <a:t>Matriz Nivel 2 de referencia por  aplicación</a:t>
            </a:r>
          </a:p>
          <a:p>
            <a:pPr lvl="1"/>
            <a:r>
              <a:rPr lang="es-ES" sz="1600" dirty="0" err="1" smtClean="0"/>
              <a:t>Sites</a:t>
            </a:r>
            <a:r>
              <a:rPr lang="es-ES" sz="1600" dirty="0" smtClean="0"/>
              <a:t> de proyectos</a:t>
            </a:r>
          </a:p>
          <a:p>
            <a:pPr lvl="2"/>
            <a:endParaRPr lang="es-ES" sz="900" dirty="0" smtClean="0"/>
          </a:p>
          <a:p>
            <a:endParaRPr lang="es-E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2844" y="620713"/>
            <a:ext cx="8858312" cy="762000"/>
          </a:xfrm>
        </p:spPr>
        <p:txBody>
          <a:bodyPr>
            <a:normAutofit/>
          </a:bodyPr>
          <a:lstStyle/>
          <a:p>
            <a:pPr algn="ctr"/>
            <a:r>
              <a:rPr lang="es-ES" sz="2800" dirty="0" smtClean="0"/>
              <a:t>Descripción de Roles - Área Usuarios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288" y="1500174"/>
            <a:ext cx="8574087" cy="5214974"/>
          </a:xfrm>
        </p:spPr>
        <p:txBody>
          <a:bodyPr>
            <a:noAutofit/>
          </a:bodyPr>
          <a:lstStyle/>
          <a:p>
            <a:r>
              <a:rPr lang="es-ES" sz="2000" dirty="0" smtClean="0"/>
              <a:t>Objetivos del rol:</a:t>
            </a:r>
          </a:p>
          <a:p>
            <a:pPr lvl="1"/>
            <a:r>
              <a:rPr lang="es-ES" sz="1600" dirty="0" smtClean="0"/>
              <a:t>Gestión de usuarios. Análisis satisfacción usuarios.</a:t>
            </a:r>
          </a:p>
          <a:p>
            <a:pPr lvl="1"/>
            <a:r>
              <a:rPr lang="es-ES" sz="1600" dirty="0" smtClean="0"/>
              <a:t>Análisis incidencias. Plan de mejoras para eliminar incidencias repetitivas.</a:t>
            </a:r>
          </a:p>
          <a:p>
            <a:pPr lvl="1"/>
            <a:r>
              <a:rPr lang="es-ES" sz="1600" dirty="0" smtClean="0"/>
              <a:t>Definición de proyectos de mejora en procesos y sistemas existentes para garantizar el máximo de fiabilidad y eliminar dependencias de responsables de negocio.</a:t>
            </a:r>
          </a:p>
          <a:p>
            <a:pPr lvl="1"/>
            <a:r>
              <a:rPr lang="es-ES" sz="1600" dirty="0" smtClean="0"/>
              <a:t>Coordinación de las puestas en producción de proyectos. Análisis de impactos en usuarios</a:t>
            </a:r>
          </a:p>
          <a:p>
            <a:pPr lvl="1"/>
            <a:r>
              <a:rPr lang="es-ES" sz="1600" dirty="0" smtClean="0"/>
              <a:t>Definición de estándares (Estándares de conexión de filiales, </a:t>
            </a:r>
            <a:r>
              <a:rPr lang="es-ES" sz="1600" dirty="0" err="1" smtClean="0"/>
              <a:t>outlook</a:t>
            </a:r>
            <a:r>
              <a:rPr lang="es-ES" sz="1600" dirty="0" smtClean="0"/>
              <a:t>, </a:t>
            </a:r>
            <a:r>
              <a:rPr lang="es-ES" sz="1600" dirty="0" err="1" smtClean="0"/>
              <a:t>fileserver</a:t>
            </a:r>
            <a:r>
              <a:rPr lang="es-ES" sz="1600" dirty="0" smtClean="0"/>
              <a:t>, </a:t>
            </a:r>
            <a:r>
              <a:rPr lang="es-ES" sz="1600" dirty="0" err="1" smtClean="0"/>
              <a:t>etc</a:t>
            </a:r>
            <a:r>
              <a:rPr lang="es-ES" sz="1600" dirty="0" smtClean="0"/>
              <a:t>)</a:t>
            </a:r>
          </a:p>
          <a:p>
            <a:pPr lvl="1"/>
            <a:r>
              <a:rPr lang="es-ES" sz="1600" dirty="0" smtClean="0"/>
              <a:t>SPOC con filiales.</a:t>
            </a:r>
          </a:p>
          <a:p>
            <a:r>
              <a:rPr lang="es-ES" sz="2000" dirty="0" smtClean="0"/>
              <a:t>Herramientas de Gestión:</a:t>
            </a:r>
          </a:p>
          <a:p>
            <a:pPr lvl="1"/>
            <a:r>
              <a:rPr lang="es-ES" sz="1600" dirty="0" smtClean="0"/>
              <a:t>Lista de incidencias</a:t>
            </a:r>
          </a:p>
          <a:p>
            <a:pPr lvl="1"/>
            <a:r>
              <a:rPr lang="es-ES" sz="1600" dirty="0" smtClean="0"/>
              <a:t>Lista de solicitudes</a:t>
            </a:r>
          </a:p>
          <a:p>
            <a:pPr lvl="1"/>
            <a:r>
              <a:rPr lang="es-ES" sz="1600" dirty="0" smtClean="0"/>
              <a:t>Plan de proyectos</a:t>
            </a:r>
          </a:p>
          <a:p>
            <a:pPr lvl="1"/>
            <a:r>
              <a:rPr lang="es-ES" sz="1600" dirty="0" err="1" smtClean="0"/>
              <a:t>Workflow</a:t>
            </a:r>
            <a:r>
              <a:rPr lang="es-ES" sz="1600" dirty="0" smtClean="0"/>
              <a:t> aprobaciones</a:t>
            </a:r>
          </a:p>
          <a:p>
            <a:pPr lvl="1"/>
            <a:r>
              <a:rPr lang="es-ES" sz="1600" dirty="0" smtClean="0"/>
              <a:t>Matriz Nivel 2 de referencia por aplicación</a:t>
            </a:r>
          </a:p>
          <a:p>
            <a:pPr lvl="1"/>
            <a:r>
              <a:rPr lang="es-ES" sz="1600" dirty="0" err="1" smtClean="0"/>
              <a:t>Sites</a:t>
            </a:r>
            <a:r>
              <a:rPr lang="es-ES" sz="1600" dirty="0" smtClean="0"/>
              <a:t> de proyectos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2844" y="620713"/>
            <a:ext cx="8858312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s-ES" sz="2800" dirty="0" smtClean="0"/>
              <a:t>Operaciones SI – Internacional (Filiales) Flujo de Trabajo</a:t>
            </a:r>
            <a:endParaRPr lang="es-ES" dirty="0"/>
          </a:p>
        </p:txBody>
      </p:sp>
      <p:sp>
        <p:nvSpPr>
          <p:cNvPr id="5" name="18 CuadroTexto"/>
          <p:cNvSpPr txBox="1"/>
          <p:nvPr/>
        </p:nvSpPr>
        <p:spPr>
          <a:xfrm>
            <a:off x="2082503" y="1902545"/>
            <a:ext cx="4505721" cy="8063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smtClean="0"/>
              <a:t>Administradores internacionales / Contactos SI</a:t>
            </a:r>
          </a:p>
          <a:p>
            <a:pPr algn="ctr"/>
            <a:r>
              <a:rPr lang="es-ES" sz="1200" dirty="0" smtClean="0"/>
              <a:t>Abrir incidencias o solicitudes</a:t>
            </a:r>
            <a:endParaRPr lang="es-ES" sz="1200" dirty="0"/>
          </a:p>
        </p:txBody>
      </p:sp>
      <p:sp>
        <p:nvSpPr>
          <p:cNvPr id="6" name="19 Rectángulo"/>
          <p:cNvSpPr/>
          <p:nvPr/>
        </p:nvSpPr>
        <p:spPr>
          <a:xfrm>
            <a:off x="2082503" y="3045228"/>
            <a:ext cx="4608512" cy="5277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s-ES" b="1" dirty="0" smtClean="0">
                <a:solidFill>
                  <a:schemeClr val="tx1"/>
                </a:solidFill>
              </a:rPr>
              <a:t>Operadores SI </a:t>
            </a:r>
            <a:r>
              <a:rPr lang="es-ES" sz="1100" dirty="0" smtClean="0">
                <a:solidFill>
                  <a:schemeClr val="tx1"/>
                </a:solidFill>
              </a:rPr>
              <a:t>(L-V  6:00-20:00 CET )</a:t>
            </a:r>
          </a:p>
          <a:p>
            <a:pPr algn="ctr">
              <a:buNone/>
            </a:pPr>
            <a:r>
              <a:rPr lang="es-ES" sz="1100" dirty="0" smtClean="0">
                <a:solidFill>
                  <a:schemeClr val="tx1"/>
                </a:solidFill>
                <a:hlinkClick r:id="rId2"/>
              </a:rPr>
              <a:t>operators@solerpalau.com</a:t>
            </a:r>
            <a:r>
              <a:rPr lang="es-ES" sz="1100" dirty="0" smtClean="0"/>
              <a:t>    </a:t>
            </a:r>
            <a:r>
              <a:rPr lang="es-ES" sz="1100" dirty="0" smtClean="0">
                <a:solidFill>
                  <a:schemeClr val="tx1"/>
                </a:solidFill>
              </a:rPr>
              <a:t>+34 972739130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7" name="20 Flecha abajo"/>
          <p:cNvSpPr/>
          <p:nvPr/>
        </p:nvSpPr>
        <p:spPr>
          <a:xfrm>
            <a:off x="4219270" y="2708920"/>
            <a:ext cx="324036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sp>
        <p:nvSpPr>
          <p:cNvPr id="8" name="22 Flecha abajo"/>
          <p:cNvSpPr/>
          <p:nvPr/>
        </p:nvSpPr>
        <p:spPr>
          <a:xfrm>
            <a:off x="4238685" y="3573016"/>
            <a:ext cx="324036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sp>
        <p:nvSpPr>
          <p:cNvPr id="9" name="23 Rectángulo"/>
          <p:cNvSpPr/>
          <p:nvPr/>
        </p:nvSpPr>
        <p:spPr>
          <a:xfrm>
            <a:off x="2082503" y="3935521"/>
            <a:ext cx="4608512" cy="4295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s-ES" sz="1600" b="1" dirty="0" smtClean="0">
                <a:solidFill>
                  <a:schemeClr val="tx1"/>
                </a:solidFill>
              </a:rPr>
              <a:t>Administradores Central</a:t>
            </a:r>
          </a:p>
        </p:txBody>
      </p:sp>
      <p:sp>
        <p:nvSpPr>
          <p:cNvPr id="10" name="24 CuadroTexto"/>
          <p:cNvSpPr txBox="1"/>
          <p:nvPr/>
        </p:nvSpPr>
        <p:spPr>
          <a:xfrm>
            <a:off x="6991386" y="3162454"/>
            <a:ext cx="809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s-ES" sz="1600" dirty="0" smtClean="0"/>
              <a:t>Nivel 0</a:t>
            </a:r>
            <a:endParaRPr lang="es-ES" sz="1600" dirty="0"/>
          </a:p>
        </p:txBody>
      </p:sp>
      <p:sp>
        <p:nvSpPr>
          <p:cNvPr id="11" name="25 CuadroTexto"/>
          <p:cNvSpPr txBox="1"/>
          <p:nvPr/>
        </p:nvSpPr>
        <p:spPr>
          <a:xfrm>
            <a:off x="6991386" y="4005064"/>
            <a:ext cx="809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s-ES" sz="1600" dirty="0" smtClean="0"/>
              <a:t>Nivel 1</a:t>
            </a:r>
            <a:endParaRPr lang="es-ES" sz="1600" dirty="0"/>
          </a:p>
        </p:txBody>
      </p:sp>
      <p:sp>
        <p:nvSpPr>
          <p:cNvPr id="12" name="26 Flecha abajo"/>
          <p:cNvSpPr/>
          <p:nvPr/>
        </p:nvSpPr>
        <p:spPr>
          <a:xfrm>
            <a:off x="4238685" y="4365104"/>
            <a:ext cx="324036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sp>
        <p:nvSpPr>
          <p:cNvPr id="13" name="27 Rectángulo"/>
          <p:cNvSpPr/>
          <p:nvPr/>
        </p:nvSpPr>
        <p:spPr>
          <a:xfrm>
            <a:off x="2082503" y="4713080"/>
            <a:ext cx="2318200" cy="87616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s-ES" sz="1600" b="1" dirty="0" smtClean="0">
                <a:solidFill>
                  <a:schemeClr val="tx1"/>
                </a:solidFill>
              </a:rPr>
              <a:t>Soluciones de Negocio SI</a:t>
            </a:r>
            <a:endParaRPr lang="es-ES" sz="1600" b="1" dirty="0">
              <a:solidFill>
                <a:schemeClr val="tx1"/>
              </a:solidFill>
            </a:endParaRPr>
          </a:p>
          <a:p>
            <a:pPr algn="ctr">
              <a:buNone/>
            </a:pPr>
            <a:r>
              <a:rPr lang="es-ES" sz="1100" dirty="0" smtClean="0">
                <a:solidFill>
                  <a:schemeClr val="tx1"/>
                </a:solidFill>
              </a:rPr>
              <a:t>Soluciones corporativas</a:t>
            </a:r>
            <a:endParaRPr lang="es-ES" sz="1600" dirty="0" smtClean="0">
              <a:solidFill>
                <a:schemeClr val="tx1"/>
              </a:solidFill>
            </a:endParaRPr>
          </a:p>
        </p:txBody>
      </p:sp>
      <p:sp>
        <p:nvSpPr>
          <p:cNvPr id="14" name="28 CuadroTexto"/>
          <p:cNvSpPr txBox="1"/>
          <p:nvPr/>
        </p:nvSpPr>
        <p:spPr>
          <a:xfrm>
            <a:off x="6948264" y="4941168"/>
            <a:ext cx="809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s-ES" sz="1600" dirty="0" smtClean="0"/>
              <a:t>Nivel 2</a:t>
            </a:r>
            <a:endParaRPr lang="es-ES" sz="1600" dirty="0"/>
          </a:p>
        </p:txBody>
      </p:sp>
      <p:sp>
        <p:nvSpPr>
          <p:cNvPr id="15" name="29 Rectángulo"/>
          <p:cNvSpPr/>
          <p:nvPr/>
        </p:nvSpPr>
        <p:spPr>
          <a:xfrm>
            <a:off x="4400703" y="4713080"/>
            <a:ext cx="2290312" cy="87616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s-ES" sz="1600" b="1" dirty="0" smtClean="0">
                <a:solidFill>
                  <a:schemeClr val="tx1"/>
                </a:solidFill>
              </a:rPr>
              <a:t>IT Administración Soluciones</a:t>
            </a:r>
          </a:p>
          <a:p>
            <a:pPr algn="ctr">
              <a:buNone/>
            </a:pPr>
            <a:r>
              <a:rPr lang="es-ES" sz="1050" dirty="0" smtClean="0">
                <a:solidFill>
                  <a:schemeClr val="tx1"/>
                </a:solidFill>
              </a:rPr>
              <a:t>(infraestructura &amp; </a:t>
            </a:r>
            <a:r>
              <a:rPr lang="es-ES" sz="1050" dirty="0" err="1" smtClean="0">
                <a:solidFill>
                  <a:schemeClr val="tx1"/>
                </a:solidFill>
              </a:rPr>
              <a:t>telecom</a:t>
            </a:r>
            <a:r>
              <a:rPr lang="es-ES" sz="1050" dirty="0" smtClean="0">
                <a:solidFill>
                  <a:schemeClr val="tx1"/>
                </a:solidFill>
              </a:rPr>
              <a:t>.)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16" name="31 Flecha abajo"/>
          <p:cNvSpPr/>
          <p:nvPr/>
        </p:nvSpPr>
        <p:spPr>
          <a:xfrm>
            <a:off x="3082550" y="5589240"/>
            <a:ext cx="324036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sp>
        <p:nvSpPr>
          <p:cNvPr id="17" name="32 CuadroTexto"/>
          <p:cNvSpPr txBox="1"/>
          <p:nvPr/>
        </p:nvSpPr>
        <p:spPr>
          <a:xfrm>
            <a:off x="6991386" y="6042774"/>
            <a:ext cx="809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s-ES" sz="1600" dirty="0" smtClean="0"/>
              <a:t>Nivel 3</a:t>
            </a:r>
            <a:endParaRPr lang="es-ES" sz="1600" dirty="0"/>
          </a:p>
        </p:txBody>
      </p:sp>
      <p:sp>
        <p:nvSpPr>
          <p:cNvPr id="33" name="30 Rectángulo"/>
          <p:cNvSpPr/>
          <p:nvPr/>
        </p:nvSpPr>
        <p:spPr>
          <a:xfrm>
            <a:off x="2097571" y="5949280"/>
            <a:ext cx="2318200" cy="504056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Consultores Externos</a:t>
            </a:r>
          </a:p>
        </p:txBody>
      </p:sp>
    </p:spTree>
    <p:extLst>
      <p:ext uri="{BB962C8B-B14F-4D97-AF65-F5344CB8AC3E}">
        <p14:creationId xmlns:p14="http://schemas.microsoft.com/office/powerpoint/2010/main" val="169358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2844" y="620713"/>
            <a:ext cx="8858312" cy="762000"/>
          </a:xfrm>
        </p:spPr>
        <p:txBody>
          <a:bodyPr>
            <a:normAutofit/>
          </a:bodyPr>
          <a:lstStyle/>
          <a:p>
            <a:pPr algn="ctr"/>
            <a:r>
              <a:rPr lang="es-ES" sz="2800" dirty="0" smtClean="0"/>
              <a:t>Operaciones SI –Descripción Áreas Responsabilidad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288" y="1500174"/>
            <a:ext cx="8574087" cy="5214974"/>
          </a:xfrm>
        </p:spPr>
        <p:txBody>
          <a:bodyPr>
            <a:noAutofit/>
          </a:bodyPr>
          <a:lstStyle/>
          <a:p>
            <a:pPr marL="342900" lvl="1" indent="-342900"/>
            <a:endParaRPr lang="es-ES" sz="2000" dirty="0" smtClean="0">
              <a:ea typeface="+mn-ea"/>
              <a:cs typeface="+mn-cs"/>
            </a:endParaRPr>
          </a:p>
          <a:p>
            <a:pPr marL="342900" lvl="1" indent="-342900"/>
            <a:r>
              <a:rPr lang="es-ES" sz="2000" dirty="0" smtClean="0">
                <a:ea typeface="+mn-ea"/>
                <a:cs typeface="+mn-cs"/>
              </a:rPr>
              <a:t>Daniel Sánchez:</a:t>
            </a:r>
            <a:endParaRPr lang="es-ES" sz="2000" dirty="0">
              <a:ea typeface="+mn-ea"/>
              <a:cs typeface="+mn-cs"/>
            </a:endParaRPr>
          </a:p>
          <a:p>
            <a:pPr marL="800100" lvl="1"/>
            <a:r>
              <a:rPr lang="es-ES" sz="1600" dirty="0" smtClean="0"/>
              <a:t>Administración </a:t>
            </a:r>
            <a:r>
              <a:rPr lang="es-ES" sz="1600" dirty="0"/>
              <a:t>Incidencias </a:t>
            </a:r>
            <a:r>
              <a:rPr lang="es-ES" sz="1600" dirty="0" smtClean="0"/>
              <a:t>internacionales Europa-infraestructura </a:t>
            </a:r>
            <a:r>
              <a:rPr lang="es-ES" sz="1600" dirty="0"/>
              <a:t>local</a:t>
            </a:r>
          </a:p>
          <a:p>
            <a:pPr marL="800100" lvl="1"/>
            <a:r>
              <a:rPr lang="es-ES" sz="1600" dirty="0"/>
              <a:t>Configuración </a:t>
            </a:r>
            <a:r>
              <a:rPr lang="es-ES" sz="1600" dirty="0" smtClean="0"/>
              <a:t>Smartphone</a:t>
            </a:r>
            <a:endParaRPr lang="es-ES" sz="1600" dirty="0"/>
          </a:p>
          <a:p>
            <a:pPr marL="800100" lvl="1"/>
            <a:r>
              <a:rPr lang="es-ES" sz="1600" dirty="0" smtClean="0"/>
              <a:t>Administración Plataforma </a:t>
            </a:r>
            <a:r>
              <a:rPr lang="es-ES" sz="1600" dirty="0"/>
              <a:t>AX (</a:t>
            </a:r>
            <a:r>
              <a:rPr lang="es-ES" sz="1600" dirty="0" smtClean="0"/>
              <a:t>AOS+SQL)</a:t>
            </a:r>
            <a:endParaRPr lang="es-ES" sz="1600" dirty="0"/>
          </a:p>
          <a:p>
            <a:pPr marL="800100" lvl="1"/>
            <a:r>
              <a:rPr lang="es-ES" sz="1600" dirty="0"/>
              <a:t>Gestión Mantenimiento servidores grupo (planificación + supervisión</a:t>
            </a:r>
            <a:r>
              <a:rPr lang="es-ES" sz="1600" dirty="0" smtClean="0"/>
              <a:t>)</a:t>
            </a:r>
          </a:p>
          <a:p>
            <a:pPr marL="800100" lvl="1"/>
            <a:r>
              <a:rPr lang="es-ES" sz="1600" dirty="0" smtClean="0"/>
              <a:t>Plataforma antivirus</a:t>
            </a:r>
          </a:p>
          <a:p>
            <a:pPr marL="800100" lvl="1"/>
            <a:endParaRPr lang="es-ES" sz="1600" dirty="0"/>
          </a:p>
          <a:p>
            <a:pPr marL="342900" lvl="1" indent="-342900"/>
            <a:r>
              <a:rPr lang="es-ES" sz="2000" dirty="0" smtClean="0"/>
              <a:t>Alex Sales:</a:t>
            </a:r>
            <a:endParaRPr lang="es-ES" sz="2000" dirty="0"/>
          </a:p>
          <a:p>
            <a:pPr marL="800100" lvl="1"/>
            <a:r>
              <a:rPr lang="es-ES" sz="1600" dirty="0"/>
              <a:t>Integración filiales – Infraestructura local</a:t>
            </a:r>
          </a:p>
          <a:p>
            <a:pPr marL="800100" lvl="1"/>
            <a:r>
              <a:rPr lang="es-ES" sz="1600" dirty="0"/>
              <a:t>Incidencias internacionales </a:t>
            </a:r>
          </a:p>
          <a:p>
            <a:pPr marL="800100" lvl="1"/>
            <a:r>
              <a:rPr lang="es-ES" sz="1600" dirty="0" smtClean="0"/>
              <a:t>Administración OCS </a:t>
            </a:r>
            <a:r>
              <a:rPr lang="es-ES" sz="1600" dirty="0"/>
              <a:t>(Lync)</a:t>
            </a:r>
          </a:p>
          <a:p>
            <a:pPr marL="800100" lvl="1"/>
            <a:r>
              <a:rPr lang="es-ES" sz="1600" dirty="0" smtClean="0"/>
              <a:t>Administración </a:t>
            </a:r>
            <a:r>
              <a:rPr lang="es-ES" sz="1600" dirty="0" err="1" smtClean="0"/>
              <a:t>Dominios+certificados</a:t>
            </a:r>
            <a:endParaRPr lang="es-ES" sz="1600" dirty="0"/>
          </a:p>
          <a:p>
            <a:pPr marL="800100" lvl="1"/>
            <a:r>
              <a:rPr lang="es-ES" sz="1600" dirty="0" smtClean="0"/>
              <a:t>Administración MOSS+SQL</a:t>
            </a:r>
          </a:p>
          <a:p>
            <a:pPr marL="800100" lvl="1"/>
            <a:r>
              <a:rPr lang="es-ES" sz="1600" dirty="0" smtClean="0"/>
              <a:t>Plataforma CRM+SQL</a:t>
            </a:r>
          </a:p>
          <a:p>
            <a:pPr marL="800100" lvl="1"/>
            <a:r>
              <a:rPr lang="es-ES" sz="1600" dirty="0" smtClean="0"/>
              <a:t>Plataforma Monitorización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153225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2844" y="620713"/>
            <a:ext cx="8858312" cy="762000"/>
          </a:xfrm>
        </p:spPr>
        <p:txBody>
          <a:bodyPr>
            <a:normAutofit/>
          </a:bodyPr>
          <a:lstStyle/>
          <a:p>
            <a:pPr algn="ctr"/>
            <a:r>
              <a:rPr lang="es-ES" sz="2800" dirty="0" smtClean="0"/>
              <a:t>Operaciones SI –Descripción Áreas Responsabilidad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288" y="1500174"/>
            <a:ext cx="8574087" cy="5214974"/>
          </a:xfrm>
        </p:spPr>
        <p:txBody>
          <a:bodyPr>
            <a:noAutofit/>
          </a:bodyPr>
          <a:lstStyle/>
          <a:p>
            <a:pPr marL="342900" lvl="1" indent="-342900"/>
            <a:endParaRPr lang="es-ES" sz="2000" dirty="0" smtClean="0">
              <a:ea typeface="+mn-ea"/>
              <a:cs typeface="+mn-cs"/>
            </a:endParaRPr>
          </a:p>
          <a:p>
            <a:pPr marL="342900" lvl="1" indent="-342900"/>
            <a:r>
              <a:rPr lang="es-ES" sz="2000" dirty="0" smtClean="0">
                <a:ea typeface="+mn-ea"/>
                <a:cs typeface="+mn-cs"/>
              </a:rPr>
              <a:t>Francesc Badia:</a:t>
            </a:r>
            <a:endParaRPr lang="es-ES" sz="2000" dirty="0">
              <a:ea typeface="+mn-ea"/>
              <a:cs typeface="+mn-cs"/>
            </a:endParaRPr>
          </a:p>
          <a:p>
            <a:pPr marL="800100" lvl="1"/>
            <a:r>
              <a:rPr lang="es-ES" sz="1600" dirty="0" smtClean="0"/>
              <a:t>Telecomunicaciones </a:t>
            </a:r>
            <a:r>
              <a:rPr lang="es-ES" sz="1600" dirty="0"/>
              <a:t>datos</a:t>
            </a:r>
          </a:p>
          <a:p>
            <a:pPr marL="800100" lvl="1"/>
            <a:r>
              <a:rPr lang="es-ES" sz="1600" dirty="0"/>
              <a:t>Plataforma </a:t>
            </a:r>
            <a:r>
              <a:rPr lang="es-ES" sz="1600" dirty="0" smtClean="0"/>
              <a:t>SQL global</a:t>
            </a:r>
            <a:endParaRPr lang="es-ES" sz="1600" dirty="0"/>
          </a:p>
          <a:p>
            <a:pPr marL="800100" lvl="1"/>
            <a:r>
              <a:rPr lang="es-ES" sz="1600" dirty="0" smtClean="0"/>
              <a:t>Infraestructura CPD (</a:t>
            </a:r>
            <a:r>
              <a:rPr lang="es-ES" sz="1600" dirty="0" err="1" smtClean="0"/>
              <a:t>Tesa+Colt</a:t>
            </a:r>
            <a:r>
              <a:rPr lang="es-ES" sz="1600" dirty="0" smtClean="0"/>
              <a:t>)</a:t>
            </a:r>
            <a:endParaRPr lang="es-ES" sz="1600" dirty="0"/>
          </a:p>
          <a:p>
            <a:pPr marL="800100" lvl="1"/>
            <a:r>
              <a:rPr lang="es-ES" sz="1600" dirty="0"/>
              <a:t>Sistemas </a:t>
            </a:r>
            <a:r>
              <a:rPr lang="es-ES" sz="1600" dirty="0" err="1" smtClean="0"/>
              <a:t>Backups</a:t>
            </a:r>
            <a:r>
              <a:rPr lang="es-ES" sz="1600" dirty="0" smtClean="0"/>
              <a:t> </a:t>
            </a:r>
            <a:r>
              <a:rPr lang="es-ES" sz="1600" dirty="0"/>
              <a:t>– </a:t>
            </a:r>
            <a:r>
              <a:rPr lang="es-ES" sz="1600" dirty="0" smtClean="0"/>
              <a:t>DPM</a:t>
            </a:r>
          </a:p>
          <a:p>
            <a:pPr marL="800100" lvl="1"/>
            <a:r>
              <a:rPr lang="es-ES" sz="1600" dirty="0" smtClean="0"/>
              <a:t>Plataforma </a:t>
            </a:r>
            <a:r>
              <a:rPr lang="es-ES" sz="1600" dirty="0" err="1"/>
              <a:t>System</a:t>
            </a:r>
            <a:r>
              <a:rPr lang="es-ES" sz="1600" dirty="0"/>
              <a:t> Center – Conf. Manager</a:t>
            </a:r>
            <a:r>
              <a:rPr lang="es-ES" sz="1600" dirty="0" smtClean="0"/>
              <a:t>.</a:t>
            </a:r>
          </a:p>
          <a:p>
            <a:pPr marL="800100" lvl="1"/>
            <a:r>
              <a:rPr lang="es-ES" sz="1600" dirty="0" smtClean="0"/>
              <a:t>DMZ</a:t>
            </a:r>
            <a:endParaRPr lang="es-ES" sz="1600" dirty="0"/>
          </a:p>
          <a:p>
            <a:pPr marL="800100" lvl="1"/>
            <a:endParaRPr lang="es-ES" sz="1600" dirty="0"/>
          </a:p>
          <a:p>
            <a:pPr marL="342900" lvl="1" indent="-342900"/>
            <a:r>
              <a:rPr lang="es-ES" sz="2000" dirty="0" err="1" smtClean="0"/>
              <a:t>Ferran</a:t>
            </a:r>
            <a:r>
              <a:rPr lang="es-ES" sz="2000" dirty="0" smtClean="0"/>
              <a:t> González:</a:t>
            </a:r>
            <a:endParaRPr lang="es-ES" sz="2000" dirty="0"/>
          </a:p>
          <a:p>
            <a:pPr marL="800100" lvl="1"/>
            <a:r>
              <a:rPr lang="es-ES" sz="1600" dirty="0" smtClean="0"/>
              <a:t>Administración Usuarios</a:t>
            </a:r>
            <a:r>
              <a:rPr lang="es-ES" sz="1600" dirty="0"/>
              <a:t>: cuentas usuarios, grupos de seguridad, cuentas de correo</a:t>
            </a:r>
          </a:p>
          <a:p>
            <a:pPr marL="800100" lvl="1"/>
            <a:r>
              <a:rPr lang="es-ES" sz="1600" dirty="0"/>
              <a:t>DFS y scripts/políticas de inicio</a:t>
            </a:r>
          </a:p>
          <a:p>
            <a:pPr marL="800100" lvl="1"/>
            <a:r>
              <a:rPr lang="es-ES" sz="1600" dirty="0"/>
              <a:t>Plan de emergencia SI</a:t>
            </a:r>
          </a:p>
          <a:p>
            <a:pPr marL="800100" lvl="1"/>
            <a:r>
              <a:rPr lang="es-ES" sz="1600" dirty="0"/>
              <a:t>LOPD</a:t>
            </a:r>
          </a:p>
          <a:p>
            <a:pPr marL="800100" lvl="1"/>
            <a:r>
              <a:rPr lang="es-ES" sz="1600" dirty="0"/>
              <a:t>Auditorías externas (EY)</a:t>
            </a:r>
          </a:p>
        </p:txBody>
      </p:sp>
    </p:spTree>
    <p:extLst>
      <p:ext uri="{BB962C8B-B14F-4D97-AF65-F5344CB8AC3E}">
        <p14:creationId xmlns:p14="http://schemas.microsoft.com/office/powerpoint/2010/main" val="202907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ntilla S&amp;P 2009">
  <a:themeElements>
    <a:clrScheme name="Plantilla S&amp;P 2008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Plantilla S&amp;P 200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1"/>
          </a:buClr>
          <a:buSzPct val="100000"/>
          <a:buFont typeface="Wingdings" pitchFamily="2" charset="2"/>
          <a:buChar char="n"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1"/>
          </a:buClr>
          <a:buSzPct val="100000"/>
          <a:buFont typeface="Wingdings" pitchFamily="2" charset="2"/>
          <a:buChar char="n"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lantilla S&amp;P 2008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 S&amp;P 2008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S&amp;P 2008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S&amp;P 2008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 S&amp;P 2008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S&amp;P 2008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S&amp;P 2008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2F44A034B0795419A0CB6635F2FCA61" ma:contentTypeVersion="0" ma:contentTypeDescription="Crear nuevo documento." ma:contentTypeScope="" ma:versionID="4d39cf47fbf4a23a3348466f8eade8c3">
  <xsd:schema xmlns:xsd="http://www.w3.org/2001/XMLSchema" xmlns:p="http://schemas.microsoft.com/office/2006/metadata/properties" targetNamespace="http://schemas.microsoft.com/office/2006/metadata/properties" ma:root="true" ma:fieldsID="b004d877ca112f136821ba8115f6472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 ma:readOnly="true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535BF996-DE0D-4950-AC29-EAC1D825A5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2DBF3376-D4AF-4B26-9597-E04D965FF9C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300ADB-5696-4B93-995A-83E7378E2813}">
  <ds:schemaRefs>
    <ds:schemaRef ds:uri="http://schemas.microsoft.com/office/2006/documentManagement/types"/>
    <ds:schemaRef ds:uri="http://purl.org/dc/terms/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Plantilla S&amp;P 2009</Template>
  <TotalTime>695</TotalTime>
  <Words>810</Words>
  <Application>Microsoft Office PowerPoint</Application>
  <PresentationFormat>Presentación en pantalla (4:3)</PresentationFormat>
  <Paragraphs>251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Calibri</vt:lpstr>
      <vt:lpstr>Tahoma</vt:lpstr>
      <vt:lpstr>Times New Roman</vt:lpstr>
      <vt:lpstr>Wingdings</vt:lpstr>
      <vt:lpstr>Plantilla S&amp;P 2009</vt:lpstr>
      <vt:lpstr>ORGANIZACIÓN SISTEMAS DE INFORMACION</vt:lpstr>
      <vt:lpstr>Organización S.I. </vt:lpstr>
      <vt:lpstr>Descripción de Roles - Área de Proyectos</vt:lpstr>
      <vt:lpstr>Descripción de Roles - Área de Operaciones</vt:lpstr>
      <vt:lpstr>Descripción de Roles - Administradores</vt:lpstr>
      <vt:lpstr>Descripción de Roles - Área Usuarios</vt:lpstr>
      <vt:lpstr>Operaciones SI – Internacional (Filiales) Flujo de Trabajo</vt:lpstr>
      <vt:lpstr>Operaciones SI –Descripción Áreas Responsabilidad</vt:lpstr>
      <vt:lpstr>Operaciones SI –Descripción Áreas Responsabilidad</vt:lpstr>
      <vt:lpstr>Operaciones SI –Descripción Áreas Responsabilidad</vt:lpstr>
      <vt:lpstr>Operaciones SI –Descripción Áreas Responsabilidad</vt:lpstr>
      <vt:lpstr>Soluciones de negocio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ORGANIZACIÓN SISTEMAS DE INFORMACION</dc:title>
  <dc:creator>Javier Gaudes Navarro</dc:creator>
  <cp:lastModifiedBy>Marc Camps Ullastre</cp:lastModifiedBy>
  <cp:revision>71</cp:revision>
  <cp:lastPrinted>2010-12-10T07:26:46Z</cp:lastPrinted>
  <dcterms:created xsi:type="dcterms:W3CDTF">2009-02-03T17:28:28Z</dcterms:created>
  <dcterms:modified xsi:type="dcterms:W3CDTF">2014-10-23T11:20:51Z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0x01010012F44A034B0795419A0CB6635F2FCA61</vt:lpwstr>
  </property>
  <property fmtid="{D5CDD505-2E9C-101B-9397-08002B2CF9AE}" pid="3" name="TemplateUrl">
    <vt:lpwstr/>
  </property>
  <property fmtid="{D5CDD505-2E9C-101B-9397-08002B2CF9AE}" pid="4" name="xd_Signature">
    <vt:bool>false</vt:bool>
  </property>
  <property fmtid="{D5CDD505-2E9C-101B-9397-08002B2CF9AE}" pid="5" name="xd_ProgID">
    <vt:lpwstr/>
  </property>
</Properties>
</file>