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57" r:id="rId2"/>
    <p:sldId id="258" r:id="rId3"/>
    <p:sldId id="259" r:id="rId4"/>
    <p:sldId id="260" r:id="rId5"/>
    <p:sldId id="261" r:id="rId6"/>
    <p:sldId id="264"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F7953D-9F4C-4000-84F2-32C3F2967F39}" v="10" dt="2024-09-05T02:28:37.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4673" autoAdjust="0"/>
  </p:normalViewPr>
  <p:slideViewPr>
    <p:cSldViewPr snapToGrid="0">
      <p:cViewPr varScale="1">
        <p:scale>
          <a:sx n="105" d="100"/>
          <a:sy n="105" d="100"/>
        </p:scale>
        <p:origin x="834" y="96"/>
      </p:cViewPr>
      <p:guideLst/>
    </p:cSldViewPr>
  </p:slideViewPr>
  <p:outlineViewPr>
    <p:cViewPr>
      <p:scale>
        <a:sx n="33" d="100"/>
        <a:sy n="33" d="100"/>
      </p:scale>
      <p:origin x="0" y="-459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le Torres" userId="dc8a6539565cfffe" providerId="LiveId" clId="{92F7953D-9F4C-4000-84F2-32C3F2967F39}"/>
    <pc:docChg chg="custSel addSld modSld sldOrd">
      <pc:chgData name="Sole Torres" userId="dc8a6539565cfffe" providerId="LiveId" clId="{92F7953D-9F4C-4000-84F2-32C3F2967F39}" dt="2024-09-05T02:35:16.529" v="42" actId="255"/>
      <pc:docMkLst>
        <pc:docMk/>
      </pc:docMkLst>
      <pc:sldChg chg="modSp mod">
        <pc:chgData name="Sole Torres" userId="dc8a6539565cfffe" providerId="LiveId" clId="{92F7953D-9F4C-4000-84F2-32C3F2967F39}" dt="2024-09-05T02:35:16.529" v="42" actId="255"/>
        <pc:sldMkLst>
          <pc:docMk/>
          <pc:sldMk cId="723085508" sldId="261"/>
        </pc:sldMkLst>
        <pc:spChg chg="mod">
          <ac:chgData name="Sole Torres" userId="dc8a6539565cfffe" providerId="LiveId" clId="{92F7953D-9F4C-4000-84F2-32C3F2967F39}" dt="2024-09-05T02:35:16.529" v="42" actId="255"/>
          <ac:spMkLst>
            <pc:docMk/>
            <pc:sldMk cId="723085508" sldId="261"/>
            <ac:spMk id="2" creationId="{2B273D74-41D2-D696-A14F-55D5D77B1EA1}"/>
          </ac:spMkLst>
        </pc:spChg>
      </pc:sldChg>
      <pc:sldChg chg="addSp modSp new mod ord">
        <pc:chgData name="Sole Torres" userId="dc8a6539565cfffe" providerId="LiveId" clId="{92F7953D-9F4C-4000-84F2-32C3F2967F39}" dt="2024-09-05T02:34:18.829" v="37" actId="20577"/>
        <pc:sldMkLst>
          <pc:docMk/>
          <pc:sldMk cId="1083703270" sldId="264"/>
        </pc:sldMkLst>
        <pc:spChg chg="mod">
          <ac:chgData name="Sole Torres" userId="dc8a6539565cfffe" providerId="LiveId" clId="{92F7953D-9F4C-4000-84F2-32C3F2967F39}" dt="2024-09-05T02:34:18.829" v="37" actId="20577"/>
          <ac:spMkLst>
            <pc:docMk/>
            <pc:sldMk cId="1083703270" sldId="264"/>
            <ac:spMk id="2" creationId="{C922A0BD-8410-43A1-46EE-93B46787769B}"/>
          </ac:spMkLst>
        </pc:spChg>
        <pc:picChg chg="add mod">
          <ac:chgData name="Sole Torres" userId="dc8a6539565cfffe" providerId="LiveId" clId="{92F7953D-9F4C-4000-84F2-32C3F2967F39}" dt="2024-09-05T02:28:37.378" v="18" actId="1076"/>
          <ac:picMkLst>
            <pc:docMk/>
            <pc:sldMk cId="1083703270" sldId="264"/>
            <ac:picMk id="1026" creationId="{8D797804-DB2F-E1E1-C4E4-9E91D908AD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4EA33-1C2E-4FBE-B5A2-D695C3E9FB46}" type="datetimeFigureOut">
              <a:rPr lang="es-ES" smtClean="0"/>
              <a:t>04/09/2024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66D0C-B931-4B10-A54B-3500AC1C238C}" type="slidenum">
              <a:rPr lang="es-ES" smtClean="0"/>
              <a:t>‹Nº›</a:t>
            </a:fld>
            <a:endParaRPr lang="es-ES"/>
          </a:p>
        </p:txBody>
      </p:sp>
    </p:spTree>
    <p:extLst>
      <p:ext uri="{BB962C8B-B14F-4D97-AF65-F5344CB8AC3E}">
        <p14:creationId xmlns:p14="http://schemas.microsoft.com/office/powerpoint/2010/main" val="177775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7E66D0C-B931-4B10-A54B-3500AC1C238C}" type="slidenum">
              <a:rPr lang="es-ES" smtClean="0"/>
              <a:t>8</a:t>
            </a:fld>
            <a:endParaRPr lang="es-ES"/>
          </a:p>
        </p:txBody>
      </p:sp>
    </p:spTree>
    <p:extLst>
      <p:ext uri="{BB962C8B-B14F-4D97-AF65-F5344CB8AC3E}">
        <p14:creationId xmlns:p14="http://schemas.microsoft.com/office/powerpoint/2010/main" val="376524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September 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21622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September 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29185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September 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7806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September 4,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16627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September 4,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02328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September 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25072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September 4,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02003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September 4,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61275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September 4,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63069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September 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51665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September 4,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99310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September 4,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234372357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ivebudd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347108A-0D90-AF80-BB25-16BF960732E2}"/>
              </a:ext>
            </a:extLst>
          </p:cNvPr>
          <p:cNvSpPr>
            <a:spLocks noGrp="1"/>
          </p:cNvSpPr>
          <p:nvPr>
            <p:ph idx="4294967295"/>
          </p:nvPr>
        </p:nvSpPr>
        <p:spPr>
          <a:xfrm>
            <a:off x="1865744" y="1708727"/>
            <a:ext cx="8774547" cy="3084945"/>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es-ES" sz="4000" dirty="0"/>
              <a:t>                                 </a:t>
            </a:r>
          </a:p>
          <a:p>
            <a:pPr marL="0" indent="0">
              <a:buNone/>
            </a:pPr>
            <a:r>
              <a:rPr lang="es-ES" sz="4000" dirty="0"/>
              <a:t>		            </a:t>
            </a:r>
            <a:r>
              <a:rPr lang="es-ES" sz="6000" dirty="0"/>
              <a:t>PADI</a:t>
            </a:r>
          </a:p>
          <a:p>
            <a:pPr marL="0" indent="0">
              <a:buNone/>
            </a:pPr>
            <a:endParaRPr lang="es-ES" dirty="0"/>
          </a:p>
          <a:p>
            <a:pPr marL="0" indent="0" algn="ctr">
              <a:buNone/>
            </a:pPr>
            <a:r>
              <a:rPr lang="es-ES" sz="2400" dirty="0"/>
              <a:t>Análisis de Datos de Sitios de Buceo y Nivel de Dificultad</a:t>
            </a:r>
          </a:p>
        </p:txBody>
      </p:sp>
      <p:sp>
        <p:nvSpPr>
          <p:cNvPr id="13" name="CuadroTexto 12">
            <a:extLst>
              <a:ext uri="{FF2B5EF4-FFF2-40B4-BE49-F238E27FC236}">
                <a16:creationId xmlns:a16="http://schemas.microsoft.com/office/drawing/2014/main" id="{D2F9845B-48DE-2DD2-D3BA-C52A16E794BF}"/>
              </a:ext>
            </a:extLst>
          </p:cNvPr>
          <p:cNvSpPr txBox="1"/>
          <p:nvPr/>
        </p:nvSpPr>
        <p:spPr>
          <a:xfrm>
            <a:off x="7939178" y="92887"/>
            <a:ext cx="3982528" cy="1200329"/>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s-ES" dirty="0">
                <a:solidFill>
                  <a:schemeClr val="tx1">
                    <a:lumMod val="85000"/>
                  </a:schemeClr>
                </a:solidFill>
              </a:rPr>
              <a:t>1era preentrega  - Data </a:t>
            </a:r>
            <a:r>
              <a:rPr lang="es-ES" dirty="0" err="1">
                <a:solidFill>
                  <a:schemeClr val="tx1">
                    <a:lumMod val="85000"/>
                  </a:schemeClr>
                </a:solidFill>
              </a:rPr>
              <a:t>Sciense</a:t>
            </a:r>
            <a:r>
              <a:rPr lang="es-ES" dirty="0">
                <a:solidFill>
                  <a:schemeClr val="tx1">
                    <a:lumMod val="85000"/>
                  </a:schemeClr>
                </a:solidFill>
              </a:rPr>
              <a:t> II</a:t>
            </a:r>
          </a:p>
          <a:p>
            <a:r>
              <a:rPr lang="es-ES" dirty="0">
                <a:solidFill>
                  <a:schemeClr val="tx1">
                    <a:lumMod val="85000"/>
                  </a:schemeClr>
                </a:solidFill>
              </a:rPr>
              <a:t>Torre Soledad Alejandra</a:t>
            </a:r>
          </a:p>
          <a:p>
            <a:r>
              <a:rPr lang="es-ES" dirty="0">
                <a:solidFill>
                  <a:schemeClr val="tx1">
                    <a:lumMod val="85000"/>
                  </a:schemeClr>
                </a:solidFill>
              </a:rPr>
              <a:t>Comisión 61115</a:t>
            </a:r>
          </a:p>
          <a:p>
            <a:r>
              <a:rPr lang="es-ES" dirty="0">
                <a:solidFill>
                  <a:schemeClr val="tx1">
                    <a:lumMod val="85000"/>
                  </a:schemeClr>
                </a:solidFill>
              </a:rPr>
              <a:t>4 de septiembre de 2024</a:t>
            </a:r>
          </a:p>
        </p:txBody>
      </p:sp>
      <p:pic>
        <p:nvPicPr>
          <p:cNvPr id="17" name="Gráfico 16" descr="Buceo con relleno sólido">
            <a:extLst>
              <a:ext uri="{FF2B5EF4-FFF2-40B4-BE49-F238E27FC236}">
                <a16:creationId xmlns:a16="http://schemas.microsoft.com/office/drawing/2014/main" id="{133B2AC3-81C5-06E5-540B-4A40674E6D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4845" y="2549236"/>
            <a:ext cx="1460173" cy="1182254"/>
          </a:xfrm>
          <a:prstGeom prst="rect">
            <a:avLst/>
          </a:prstGeom>
        </p:spPr>
      </p:pic>
      <p:sp>
        <p:nvSpPr>
          <p:cNvPr id="19" name="CuadroTexto 18">
            <a:extLst>
              <a:ext uri="{FF2B5EF4-FFF2-40B4-BE49-F238E27FC236}">
                <a16:creationId xmlns:a16="http://schemas.microsoft.com/office/drawing/2014/main" id="{D1237D74-2750-EFCD-1155-6779749E9642}"/>
              </a:ext>
            </a:extLst>
          </p:cNvPr>
          <p:cNvSpPr txBox="1"/>
          <p:nvPr/>
        </p:nvSpPr>
        <p:spPr>
          <a:xfrm>
            <a:off x="304081" y="5624270"/>
            <a:ext cx="8434477" cy="646331"/>
          </a:xfrm>
          <a:prstGeom prst="rect">
            <a:avLst/>
          </a:prstGeom>
          <a:noFill/>
        </p:spPr>
        <p:txBody>
          <a:bodyPr wrap="square">
            <a:spAutoFit/>
          </a:bodyPr>
          <a:lstStyle/>
          <a:p>
            <a:r>
              <a:rPr lang="es-ES" dirty="0"/>
              <a:t>Evaluación de las condiciones y desafíos de los sitios de buceo para mejorar la seguridad y la experiencia de buceadores en todo el mundo</a:t>
            </a:r>
          </a:p>
        </p:txBody>
      </p:sp>
    </p:spTree>
    <p:extLst>
      <p:ext uri="{BB962C8B-B14F-4D97-AF65-F5344CB8AC3E}">
        <p14:creationId xmlns:p14="http://schemas.microsoft.com/office/powerpoint/2010/main" val="82736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A90A51-F4C3-42C4-E2E2-6BEA7DAC0D9A}"/>
              </a:ext>
            </a:extLst>
          </p:cNvPr>
          <p:cNvSpPr>
            <a:spLocks noGrp="1"/>
          </p:cNvSpPr>
          <p:nvPr>
            <p:ph idx="1"/>
          </p:nvPr>
        </p:nvSpPr>
        <p:spPr>
          <a:xfrm>
            <a:off x="665019" y="429492"/>
            <a:ext cx="11018982" cy="1782618"/>
          </a:xfr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lgn="just">
              <a:buNone/>
            </a:pPr>
            <a:endParaRPr lang="es-ES" sz="1600" dirty="0">
              <a:solidFill>
                <a:schemeClr val="tx1"/>
              </a:solidFill>
            </a:endParaRPr>
          </a:p>
          <a:p>
            <a:pPr marL="0" indent="0" algn="just">
              <a:buNone/>
            </a:pPr>
            <a:r>
              <a:rPr lang="es-ES" sz="1600" dirty="0">
                <a:solidFill>
                  <a:schemeClr val="accent3">
                    <a:lumMod val="40000"/>
                    <a:lumOff val="60000"/>
                  </a:schemeClr>
                </a:solidFill>
              </a:rPr>
              <a:t>PADI es la organización de entrenamiento de buceo recreativo más grande del mundo. Con más de 6,600 centros y resorts de buceo y más de 137,000 profesionales en todo el mundo, PADI se dedica a promover la seguridad y la educación en el buceo.</a:t>
            </a:r>
          </a:p>
        </p:txBody>
      </p:sp>
      <p:sp>
        <p:nvSpPr>
          <p:cNvPr id="6" name="Marcador de contenido 2">
            <a:extLst>
              <a:ext uri="{FF2B5EF4-FFF2-40B4-BE49-F238E27FC236}">
                <a16:creationId xmlns:a16="http://schemas.microsoft.com/office/drawing/2014/main" id="{FA6AB745-E24A-E2CA-7B94-F19E6BE358CE}"/>
              </a:ext>
            </a:extLst>
          </p:cNvPr>
          <p:cNvSpPr txBox="1">
            <a:spLocks/>
          </p:cNvSpPr>
          <p:nvPr/>
        </p:nvSpPr>
        <p:spPr>
          <a:xfrm>
            <a:off x="665019" y="2754745"/>
            <a:ext cx="11018982" cy="178261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0" tIns="0" rIns="0" bIns="0" rtlCol="0">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Font typeface="The Hand Extrablack" panose="03070A02030502020204" pitchFamily="66" charset="0"/>
              <a:buNone/>
            </a:pPr>
            <a:endParaRPr lang="es-ES" sz="1600" dirty="0">
              <a:solidFill>
                <a:schemeClr val="tx1"/>
              </a:solidFill>
            </a:endParaRPr>
          </a:p>
          <a:p>
            <a:pPr marL="0" indent="0" algn="just">
              <a:buFont typeface="The Hand Extrablack" panose="03070A02030502020204" pitchFamily="66" charset="0"/>
              <a:buNone/>
            </a:pPr>
            <a:r>
              <a:rPr lang="es-ES" sz="1600" dirty="0">
                <a:solidFill>
                  <a:schemeClr val="accent3">
                    <a:lumMod val="40000"/>
                    <a:lumOff val="60000"/>
                  </a:schemeClr>
                </a:solidFill>
              </a:rPr>
              <a:t>El objetivo del trabajo es aplicar un modelo de machine </a:t>
            </a:r>
            <a:r>
              <a:rPr lang="es-ES" sz="1600" dirty="0" err="1">
                <a:solidFill>
                  <a:schemeClr val="accent3">
                    <a:lumMod val="40000"/>
                    <a:lumOff val="60000"/>
                  </a:schemeClr>
                </a:solidFill>
              </a:rPr>
              <a:t>learning</a:t>
            </a:r>
            <a:r>
              <a:rPr lang="es-ES" sz="1600" dirty="0">
                <a:solidFill>
                  <a:schemeClr val="accent3">
                    <a:lumMod val="40000"/>
                    <a:lumOff val="60000"/>
                  </a:schemeClr>
                </a:solidFill>
              </a:rPr>
              <a:t> para analizar y predecir el nivel de dificultad de los sitios de buceo, basándose en diversas características como la visibilidad, la profundidad, la composición del fondo, las temperaturas estacionales del agua, entre otros factores.</a:t>
            </a:r>
          </a:p>
          <a:p>
            <a:pPr marL="0" indent="0" algn="just">
              <a:buFont typeface="The Hand Extrablack" panose="03070A02030502020204" pitchFamily="66" charset="0"/>
              <a:buNone/>
            </a:pPr>
            <a:endParaRPr lang="es-ES" sz="1600" dirty="0">
              <a:solidFill>
                <a:schemeClr val="tx1"/>
              </a:solidFill>
            </a:endParaRPr>
          </a:p>
          <a:p>
            <a:pPr marL="0" indent="0" algn="just">
              <a:buFont typeface="The Hand Extrablack" panose="03070A02030502020204" pitchFamily="66" charset="0"/>
              <a:buNone/>
            </a:pPr>
            <a:r>
              <a:rPr lang="es-ES" sz="1600" dirty="0">
                <a:solidFill>
                  <a:schemeClr val="tx1"/>
                </a:solidFill>
              </a:rPr>
              <a:t> </a:t>
            </a:r>
            <a:endParaRPr lang="es-ES" sz="1600" dirty="0"/>
          </a:p>
        </p:txBody>
      </p:sp>
      <p:sp>
        <p:nvSpPr>
          <p:cNvPr id="7" name="Marcador de contenido 2">
            <a:extLst>
              <a:ext uri="{FF2B5EF4-FFF2-40B4-BE49-F238E27FC236}">
                <a16:creationId xmlns:a16="http://schemas.microsoft.com/office/drawing/2014/main" id="{50A936CC-7745-DB11-B467-0F7065439972}"/>
              </a:ext>
            </a:extLst>
          </p:cNvPr>
          <p:cNvSpPr txBox="1">
            <a:spLocks/>
          </p:cNvSpPr>
          <p:nvPr/>
        </p:nvSpPr>
        <p:spPr>
          <a:xfrm>
            <a:off x="655783" y="5079999"/>
            <a:ext cx="11018982" cy="1348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Font typeface="The Hand Extrablack" panose="03070A02030502020204" pitchFamily="66" charset="0"/>
              <a:buNone/>
            </a:pPr>
            <a:endParaRPr lang="es-ES" sz="1600" dirty="0">
              <a:solidFill>
                <a:schemeClr val="tx1"/>
              </a:solidFill>
            </a:endParaRPr>
          </a:p>
          <a:p>
            <a:pPr marL="0" indent="0" algn="just">
              <a:buFont typeface="The Hand Extrablack" panose="03070A02030502020204" pitchFamily="66" charset="0"/>
              <a:buNone/>
            </a:pPr>
            <a:r>
              <a:rPr lang="es-ES" sz="1600" dirty="0">
                <a:solidFill>
                  <a:schemeClr val="tx1"/>
                </a:solidFill>
              </a:rPr>
              <a:t> </a:t>
            </a:r>
            <a:r>
              <a:rPr lang="es-ES" sz="1600" dirty="0">
                <a:solidFill>
                  <a:schemeClr val="accent3">
                    <a:lumMod val="40000"/>
                    <a:lumOff val="60000"/>
                  </a:schemeClr>
                </a:solidFill>
              </a:rPr>
              <a:t>Este análisis permitirá a PADI optimizar la categorización de los sitios de buceo según su dificultad, mejorando la seguridad y la experiencia de los buceadores.</a:t>
            </a:r>
          </a:p>
          <a:p>
            <a:endParaRPr lang="es-ES" dirty="0"/>
          </a:p>
        </p:txBody>
      </p:sp>
    </p:spTree>
    <p:extLst>
      <p:ext uri="{BB962C8B-B14F-4D97-AF65-F5344CB8AC3E}">
        <p14:creationId xmlns:p14="http://schemas.microsoft.com/office/powerpoint/2010/main" val="236010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448B4-FBFE-174D-B94A-219A8DE25D84}"/>
              </a:ext>
            </a:extLst>
          </p:cNvPr>
          <p:cNvSpPr>
            <a:spLocks noGrp="1"/>
          </p:cNvSpPr>
          <p:nvPr>
            <p:ph idx="1"/>
          </p:nvPr>
        </p:nvSpPr>
        <p:spPr>
          <a:xfrm>
            <a:off x="720000" y="434110"/>
            <a:ext cx="10728325" cy="5334866"/>
          </a:xfrm>
        </p:spPr>
        <p:txBody>
          <a:bodyPr>
            <a:normAutofit fontScale="40000" lnSpcReduction="20000"/>
          </a:bodyPr>
          <a:lstStyle/>
          <a:p>
            <a:pPr marL="0" indent="0">
              <a:buNone/>
            </a:pPr>
            <a:r>
              <a:rPr lang="es-ES" sz="4400" u="sng" dirty="0">
                <a:solidFill>
                  <a:schemeClr val="accent3">
                    <a:lumMod val="40000"/>
                    <a:lumOff val="60000"/>
                    <a:alpha val="58000"/>
                  </a:schemeClr>
                </a:solidFill>
              </a:rPr>
              <a:t>Descripción del </a:t>
            </a:r>
            <a:r>
              <a:rPr lang="es-ES" sz="4400" u="sng" dirty="0" err="1">
                <a:solidFill>
                  <a:schemeClr val="accent3">
                    <a:lumMod val="40000"/>
                    <a:lumOff val="60000"/>
                    <a:alpha val="58000"/>
                  </a:schemeClr>
                </a:solidFill>
              </a:rPr>
              <a:t>dataset</a:t>
            </a:r>
            <a:endParaRPr lang="es-ES" sz="4400" u="sng" dirty="0">
              <a:solidFill>
                <a:schemeClr val="accent3">
                  <a:lumMod val="40000"/>
                  <a:lumOff val="60000"/>
                  <a:alpha val="58000"/>
                </a:schemeClr>
              </a:solidFill>
            </a:endParaRPr>
          </a:p>
          <a:p>
            <a:pPr marL="0" indent="0">
              <a:buNone/>
            </a:pPr>
            <a:endParaRPr lang="es-ES" u="sng" dirty="0">
              <a:solidFill>
                <a:schemeClr val="accent3">
                  <a:lumMod val="40000"/>
                  <a:lumOff val="60000"/>
                  <a:alpha val="58000"/>
                </a:schemeClr>
              </a:solidFill>
            </a:endParaRPr>
          </a:p>
          <a:p>
            <a:pPr marL="0" indent="0">
              <a:buNone/>
            </a:pPr>
            <a:r>
              <a:rPr lang="es-ES" sz="3000" dirty="0">
                <a:solidFill>
                  <a:schemeClr val="accent3">
                    <a:lumMod val="40000"/>
                    <a:lumOff val="60000"/>
                    <a:alpha val="58000"/>
                  </a:schemeClr>
                </a:solidFill>
              </a:rPr>
              <a:t>La información fue recolectada de la página web </a:t>
            </a:r>
            <a:r>
              <a:rPr lang="es-ES" sz="3000" dirty="0">
                <a:solidFill>
                  <a:schemeClr val="accent3">
                    <a:lumMod val="40000"/>
                    <a:lumOff val="60000"/>
                    <a:alpha val="58000"/>
                  </a:schemeClr>
                </a:solidFill>
                <a:hlinkClick r:id="rId2">
                  <a:extLst>
                    <a:ext uri="{A12FA001-AC4F-418D-AE19-62706E023703}">
                      <ahyp:hlinkClr xmlns:ahyp="http://schemas.microsoft.com/office/drawing/2018/hyperlinkcolor" val="tx"/>
                    </a:ext>
                  </a:extLst>
                </a:hlinkClick>
              </a:rPr>
              <a:t>https://www.divebuddy.com/</a:t>
            </a:r>
            <a:r>
              <a:rPr lang="es-ES" sz="3000" dirty="0">
                <a:solidFill>
                  <a:schemeClr val="accent3">
                    <a:lumMod val="40000"/>
                    <a:lumOff val="60000"/>
                    <a:alpha val="58000"/>
                  </a:schemeClr>
                </a:solidFill>
              </a:rPr>
              <a:t> a través de  un script de web </a:t>
            </a:r>
            <a:r>
              <a:rPr lang="es-ES" sz="3000" dirty="0" err="1">
                <a:solidFill>
                  <a:schemeClr val="accent3">
                    <a:lumMod val="40000"/>
                    <a:lumOff val="60000"/>
                    <a:alpha val="58000"/>
                  </a:schemeClr>
                </a:solidFill>
              </a:rPr>
              <a:t>scraping</a:t>
            </a:r>
            <a:r>
              <a:rPr lang="es-ES" sz="3000" dirty="0">
                <a:solidFill>
                  <a:schemeClr val="accent3">
                    <a:lumMod val="40000"/>
                    <a:lumOff val="60000"/>
                    <a:alpha val="58000"/>
                  </a:schemeClr>
                </a:solidFill>
              </a:rPr>
              <a:t> ,</a:t>
            </a:r>
          </a:p>
          <a:p>
            <a:pPr marL="0" indent="0">
              <a:buNone/>
            </a:pPr>
            <a:endParaRPr lang="es-ES" sz="3000" dirty="0">
              <a:solidFill>
                <a:schemeClr val="accent3">
                  <a:lumMod val="40000"/>
                  <a:lumOff val="60000"/>
                  <a:alpha val="58000"/>
                </a:schemeClr>
              </a:solidFill>
            </a:endParaRPr>
          </a:p>
          <a:p>
            <a:pPr marL="0" indent="0">
              <a:buNone/>
            </a:pPr>
            <a:r>
              <a:rPr lang="es-ES" sz="3000" dirty="0">
                <a:solidFill>
                  <a:schemeClr val="accent3">
                    <a:lumMod val="40000"/>
                    <a:lumOff val="60000"/>
                    <a:alpha val="58000"/>
                  </a:schemeClr>
                </a:solidFill>
              </a:rPr>
              <a:t>A partir de este proceso se obtuvieron las siguientes columnas para cada sitio de buceo:</a:t>
            </a:r>
          </a:p>
          <a:p>
            <a:pPr>
              <a:buFont typeface="Arial" panose="020B0604020202020204" pitchFamily="34" charset="0"/>
              <a:buChar char="•"/>
            </a:pPr>
            <a:r>
              <a:rPr lang="es-ES" sz="3000" b="1" dirty="0">
                <a:solidFill>
                  <a:schemeClr val="accent3">
                    <a:lumMod val="40000"/>
                    <a:lumOff val="60000"/>
                    <a:alpha val="58000"/>
                  </a:schemeClr>
                </a:solidFill>
              </a:rPr>
              <a:t>Nombre del Sitio:</a:t>
            </a:r>
            <a:r>
              <a:rPr lang="es-ES" sz="3000" dirty="0">
                <a:solidFill>
                  <a:schemeClr val="accent3">
                    <a:lumMod val="40000"/>
                    <a:lumOff val="60000"/>
                    <a:alpha val="58000"/>
                  </a:schemeClr>
                </a:solidFill>
              </a:rPr>
              <a:t> El nombre específico del lugar de buceo.</a:t>
            </a:r>
          </a:p>
          <a:p>
            <a:pPr>
              <a:buFont typeface="Arial" panose="020B0604020202020204" pitchFamily="34" charset="0"/>
              <a:buChar char="•"/>
            </a:pPr>
            <a:r>
              <a:rPr lang="es-ES" sz="3000" b="1" dirty="0">
                <a:solidFill>
                  <a:schemeClr val="accent3">
                    <a:lumMod val="40000"/>
                    <a:lumOff val="60000"/>
                    <a:alpha val="58000"/>
                  </a:schemeClr>
                </a:solidFill>
              </a:rPr>
              <a:t>Ubicación:</a:t>
            </a:r>
            <a:r>
              <a:rPr lang="es-ES" sz="3000" dirty="0">
                <a:solidFill>
                  <a:schemeClr val="accent3">
                    <a:lumMod val="40000"/>
                    <a:lumOff val="60000"/>
                    <a:alpha val="58000"/>
                  </a:schemeClr>
                </a:solidFill>
              </a:rPr>
              <a:t> Información sobre la localización geográfica del sitio.</a:t>
            </a:r>
          </a:p>
          <a:p>
            <a:pPr>
              <a:buFont typeface="Arial" panose="020B0604020202020204" pitchFamily="34" charset="0"/>
              <a:buChar char="•"/>
            </a:pPr>
            <a:r>
              <a:rPr lang="es-ES" sz="3000" b="1" dirty="0">
                <a:solidFill>
                  <a:schemeClr val="accent3">
                    <a:lumMod val="40000"/>
                    <a:lumOff val="60000"/>
                    <a:alpha val="58000"/>
                  </a:schemeClr>
                </a:solidFill>
              </a:rPr>
              <a:t>Visibilidad promedio:</a:t>
            </a:r>
            <a:r>
              <a:rPr lang="es-ES" sz="3000" dirty="0">
                <a:solidFill>
                  <a:schemeClr val="accent3">
                    <a:lumMod val="40000"/>
                    <a:lumOff val="60000"/>
                    <a:alpha val="58000"/>
                  </a:schemeClr>
                </a:solidFill>
              </a:rPr>
              <a:t> Indica la visibilidad en el agua en pies y metros. Esta información se convierte posteriormente en una métrica en metros.</a:t>
            </a:r>
          </a:p>
          <a:p>
            <a:pPr>
              <a:buFont typeface="Arial" panose="020B0604020202020204" pitchFamily="34" charset="0"/>
              <a:buChar char="•"/>
            </a:pPr>
            <a:r>
              <a:rPr lang="es-ES" sz="3000" b="1" dirty="0">
                <a:solidFill>
                  <a:schemeClr val="accent3">
                    <a:lumMod val="40000"/>
                    <a:lumOff val="60000"/>
                    <a:alpha val="58000"/>
                  </a:schemeClr>
                </a:solidFill>
              </a:rPr>
              <a:t>Tipo de entrada:</a:t>
            </a:r>
            <a:r>
              <a:rPr lang="es-ES" sz="3000" dirty="0">
                <a:solidFill>
                  <a:schemeClr val="accent3">
                    <a:lumMod val="40000"/>
                    <a:lumOff val="60000"/>
                    <a:alpha val="58000"/>
                  </a:schemeClr>
                </a:solidFill>
              </a:rPr>
              <a:t> Describe cómo se accede al sitio de buceo (por ejemplo, desde la costa, desde un bote, etc.).</a:t>
            </a:r>
          </a:p>
          <a:p>
            <a:pPr>
              <a:buFont typeface="Arial" panose="020B0604020202020204" pitchFamily="34" charset="0"/>
              <a:buChar char="•"/>
            </a:pPr>
            <a:r>
              <a:rPr lang="es-ES" sz="3000" b="1" dirty="0">
                <a:solidFill>
                  <a:schemeClr val="accent3">
                    <a:lumMod val="40000"/>
                    <a:lumOff val="60000"/>
                    <a:alpha val="58000"/>
                  </a:schemeClr>
                </a:solidFill>
              </a:rPr>
              <a:t>Composición del fondo:</a:t>
            </a:r>
            <a:r>
              <a:rPr lang="es-ES" sz="3000" dirty="0">
                <a:solidFill>
                  <a:schemeClr val="accent3">
                    <a:lumMod val="40000"/>
                    <a:lumOff val="60000"/>
                    <a:alpha val="58000"/>
                  </a:schemeClr>
                </a:solidFill>
              </a:rPr>
              <a:t> Indica el tipo de fondo marino (arena, roca, coral, etc.).</a:t>
            </a:r>
          </a:p>
          <a:p>
            <a:pPr>
              <a:buFont typeface="Arial" panose="020B0604020202020204" pitchFamily="34" charset="0"/>
              <a:buChar char="•"/>
            </a:pPr>
            <a:r>
              <a:rPr lang="es-ES" sz="3000" b="1" dirty="0">
                <a:solidFill>
                  <a:schemeClr val="accent3">
                    <a:lumMod val="40000"/>
                    <a:lumOff val="60000"/>
                    <a:alpha val="58000"/>
                  </a:schemeClr>
                </a:solidFill>
              </a:rPr>
              <a:t>Vida acuática:</a:t>
            </a:r>
            <a:r>
              <a:rPr lang="es-ES" sz="3000" dirty="0">
                <a:solidFill>
                  <a:schemeClr val="accent3">
                    <a:lumMod val="40000"/>
                    <a:lumOff val="60000"/>
                    <a:alpha val="58000"/>
                  </a:schemeClr>
                </a:solidFill>
              </a:rPr>
              <a:t> Información sobre la fauna que se puede encontrar en el sitio.</a:t>
            </a:r>
          </a:p>
          <a:p>
            <a:pPr>
              <a:buFont typeface="Arial" panose="020B0604020202020204" pitchFamily="34" charset="0"/>
              <a:buChar char="•"/>
            </a:pPr>
            <a:r>
              <a:rPr lang="es-ES" sz="3000" b="1" dirty="0">
                <a:solidFill>
                  <a:schemeClr val="accent3">
                    <a:lumMod val="40000"/>
                    <a:lumOff val="60000"/>
                    <a:alpha val="58000"/>
                  </a:schemeClr>
                </a:solidFill>
              </a:rPr>
              <a:t>Temperatura en primavera:</a:t>
            </a:r>
            <a:r>
              <a:rPr lang="es-ES" sz="3000" dirty="0">
                <a:solidFill>
                  <a:schemeClr val="accent3">
                    <a:lumMod val="40000"/>
                    <a:lumOff val="60000"/>
                    <a:alpha val="58000"/>
                  </a:schemeClr>
                </a:solidFill>
              </a:rPr>
              <a:t> Rango de temperaturas del agua durante la primavera, expresado en °F y °C, que se convierte en un promedio en °C.</a:t>
            </a:r>
          </a:p>
          <a:p>
            <a:pPr>
              <a:buFont typeface="Arial" panose="020B0604020202020204" pitchFamily="34" charset="0"/>
              <a:buChar char="•"/>
            </a:pPr>
            <a:r>
              <a:rPr lang="es-ES" sz="3000" b="1" dirty="0">
                <a:solidFill>
                  <a:schemeClr val="accent3">
                    <a:lumMod val="40000"/>
                    <a:lumOff val="60000"/>
                    <a:alpha val="58000"/>
                  </a:schemeClr>
                </a:solidFill>
              </a:rPr>
              <a:t>Temperatura en verano:</a:t>
            </a:r>
            <a:r>
              <a:rPr lang="es-ES" sz="3000" dirty="0">
                <a:solidFill>
                  <a:schemeClr val="accent3">
                    <a:lumMod val="40000"/>
                    <a:lumOff val="60000"/>
                    <a:alpha val="58000"/>
                  </a:schemeClr>
                </a:solidFill>
              </a:rPr>
              <a:t> Rango de temperaturas del agua durante el verano, expresado en °F y °C, que se convierte en un promedio en °C.</a:t>
            </a:r>
          </a:p>
          <a:p>
            <a:pPr>
              <a:buFont typeface="Arial" panose="020B0604020202020204" pitchFamily="34" charset="0"/>
              <a:buChar char="•"/>
            </a:pPr>
            <a:r>
              <a:rPr lang="es-ES" sz="3000" b="1" dirty="0">
                <a:solidFill>
                  <a:schemeClr val="accent3">
                    <a:lumMod val="40000"/>
                    <a:lumOff val="60000"/>
                    <a:alpha val="58000"/>
                  </a:schemeClr>
                </a:solidFill>
              </a:rPr>
              <a:t>Temperatura en otoño:</a:t>
            </a:r>
            <a:r>
              <a:rPr lang="es-ES" sz="3000" dirty="0">
                <a:solidFill>
                  <a:schemeClr val="accent3">
                    <a:lumMod val="40000"/>
                    <a:lumOff val="60000"/>
                    <a:alpha val="58000"/>
                  </a:schemeClr>
                </a:solidFill>
              </a:rPr>
              <a:t> Rango de temperaturas del agua durante el otoño, expresado en °F y °C, que se convierte en un promedio en °C.</a:t>
            </a:r>
          </a:p>
          <a:p>
            <a:pPr>
              <a:buFont typeface="Arial" panose="020B0604020202020204" pitchFamily="34" charset="0"/>
              <a:buChar char="•"/>
            </a:pPr>
            <a:r>
              <a:rPr lang="es-ES" sz="3000" b="1" dirty="0">
                <a:solidFill>
                  <a:schemeClr val="accent3">
                    <a:lumMod val="40000"/>
                    <a:lumOff val="60000"/>
                    <a:alpha val="58000"/>
                  </a:schemeClr>
                </a:solidFill>
              </a:rPr>
              <a:t>Temperatura en invierno:</a:t>
            </a:r>
            <a:r>
              <a:rPr lang="es-ES" sz="3000" dirty="0">
                <a:solidFill>
                  <a:schemeClr val="accent3">
                    <a:lumMod val="40000"/>
                    <a:lumOff val="60000"/>
                    <a:alpha val="58000"/>
                  </a:schemeClr>
                </a:solidFill>
              </a:rPr>
              <a:t> Rango de temperaturas del agua durante el invierno, expresado en °F y °C, que se convierte en un promedio en °C.</a:t>
            </a:r>
          </a:p>
          <a:p>
            <a:pPr>
              <a:buFont typeface="Arial" panose="020B0604020202020204" pitchFamily="34" charset="0"/>
              <a:buChar char="•"/>
            </a:pPr>
            <a:r>
              <a:rPr lang="es-ES" sz="3000" b="1" dirty="0">
                <a:solidFill>
                  <a:schemeClr val="accent3">
                    <a:lumMod val="40000"/>
                    <a:lumOff val="60000"/>
                    <a:alpha val="58000"/>
                  </a:schemeClr>
                </a:solidFill>
              </a:rPr>
              <a:t>Profundidad máxima:</a:t>
            </a:r>
            <a:r>
              <a:rPr lang="es-ES" sz="3000" dirty="0">
                <a:solidFill>
                  <a:schemeClr val="accent3">
                    <a:lumMod val="40000"/>
                    <a:lumOff val="60000"/>
                    <a:alpha val="58000"/>
                  </a:schemeClr>
                </a:solidFill>
              </a:rPr>
              <a:t> La profundidad máxima alcanzable en el sitio de buceo.</a:t>
            </a:r>
          </a:p>
          <a:p>
            <a:pPr marL="0" indent="0">
              <a:buNone/>
            </a:pPr>
            <a:endParaRPr lang="es-ES" dirty="0">
              <a:solidFill>
                <a:schemeClr val="accent3">
                  <a:lumMod val="40000"/>
                  <a:lumOff val="60000"/>
                  <a:alpha val="58000"/>
                </a:schemeClr>
              </a:solidFill>
            </a:endParaRPr>
          </a:p>
          <a:p>
            <a:pPr marL="0" indent="0">
              <a:buNone/>
            </a:pPr>
            <a:endParaRPr lang="es-ES" dirty="0"/>
          </a:p>
        </p:txBody>
      </p:sp>
    </p:spTree>
    <p:extLst>
      <p:ext uri="{BB962C8B-B14F-4D97-AF65-F5344CB8AC3E}">
        <p14:creationId xmlns:p14="http://schemas.microsoft.com/office/powerpoint/2010/main" val="86231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D8C8F-72B9-C811-F486-E9CF601C5103}"/>
              </a:ext>
            </a:extLst>
          </p:cNvPr>
          <p:cNvSpPr>
            <a:spLocks noGrp="1"/>
          </p:cNvSpPr>
          <p:nvPr>
            <p:ph type="title"/>
          </p:nvPr>
        </p:nvSpPr>
        <p:spPr>
          <a:xfrm>
            <a:off x="720000" y="619200"/>
            <a:ext cx="5459127" cy="664655"/>
          </a:xfrm>
        </p:spPr>
        <p:txBody>
          <a:bodyPr>
            <a:normAutofit/>
          </a:bodyPr>
          <a:lstStyle/>
          <a:p>
            <a:r>
              <a:rPr lang="es-ES" sz="2800" u="sng" dirty="0">
                <a:solidFill>
                  <a:schemeClr val="accent3">
                    <a:lumMod val="40000"/>
                    <a:lumOff val="60000"/>
                  </a:schemeClr>
                </a:solidFill>
                <a:latin typeface="+mn-lt"/>
              </a:rPr>
              <a:t>Análisis Exploratorio de Datos</a:t>
            </a:r>
          </a:p>
        </p:txBody>
      </p:sp>
      <p:sp>
        <p:nvSpPr>
          <p:cNvPr id="3" name="Marcador de contenido 2">
            <a:extLst>
              <a:ext uri="{FF2B5EF4-FFF2-40B4-BE49-F238E27FC236}">
                <a16:creationId xmlns:a16="http://schemas.microsoft.com/office/drawing/2014/main" id="{8ABB342A-4D39-5835-7EEE-8BA7384DDA2A}"/>
              </a:ext>
            </a:extLst>
          </p:cNvPr>
          <p:cNvSpPr>
            <a:spLocks noGrp="1"/>
          </p:cNvSpPr>
          <p:nvPr>
            <p:ph idx="1"/>
          </p:nvPr>
        </p:nvSpPr>
        <p:spPr>
          <a:xfrm>
            <a:off x="720000" y="1690256"/>
            <a:ext cx="4868000" cy="4073236"/>
          </a:xfrm>
        </p:spPr>
        <p:txBody>
          <a:bodyPr>
            <a:normAutofit/>
          </a:bodyPr>
          <a:lstStyle/>
          <a:p>
            <a:pPr marL="0" indent="0">
              <a:buNone/>
            </a:pPr>
            <a:r>
              <a:rPr lang="es-ES" sz="1400" b="1" dirty="0">
                <a:solidFill>
                  <a:schemeClr val="accent3">
                    <a:lumMod val="40000"/>
                    <a:lumOff val="60000"/>
                    <a:alpha val="58000"/>
                  </a:schemeClr>
                </a:solidFill>
              </a:rPr>
              <a:t>Distribución de la Profundidad y Visibilidad promedio</a:t>
            </a:r>
            <a:endParaRPr lang="es-ES" sz="1400" dirty="0">
              <a:solidFill>
                <a:schemeClr val="accent3">
                  <a:lumMod val="40000"/>
                  <a:lumOff val="60000"/>
                  <a:alpha val="58000"/>
                </a:schemeClr>
              </a:solidFill>
            </a:endParaRPr>
          </a:p>
          <a:p>
            <a:pPr algn="just">
              <a:buFont typeface="Arial" panose="020B0604020202020204" pitchFamily="34" charset="0"/>
              <a:buChar char="•"/>
            </a:pPr>
            <a:r>
              <a:rPr lang="es-ES" sz="1400" dirty="0">
                <a:solidFill>
                  <a:schemeClr val="accent3">
                    <a:lumMod val="40000"/>
                    <a:lumOff val="60000"/>
                    <a:alpha val="58000"/>
                  </a:schemeClr>
                </a:solidFill>
              </a:rPr>
              <a:t>La mayoría de los sitios de buceo tienen una </a:t>
            </a:r>
            <a:r>
              <a:rPr lang="es-ES" sz="1400" b="1" dirty="0">
                <a:solidFill>
                  <a:schemeClr val="accent3">
                    <a:lumMod val="40000"/>
                    <a:lumOff val="60000"/>
                    <a:alpha val="58000"/>
                  </a:schemeClr>
                </a:solidFill>
              </a:rPr>
              <a:t>profundidad máxima</a:t>
            </a:r>
            <a:r>
              <a:rPr lang="es-ES" sz="1400" dirty="0">
                <a:solidFill>
                  <a:schemeClr val="accent3">
                    <a:lumMod val="40000"/>
                    <a:lumOff val="60000"/>
                    <a:alpha val="58000"/>
                  </a:schemeClr>
                </a:solidFill>
              </a:rPr>
              <a:t> entre 10 y 30 metros, lo cual es consistente con los límites para buceadores recreativos. Sin embargo, hay sitios que superan los 40 metros, los cuales podrían ser considerados para buzos más experimentados.</a:t>
            </a:r>
          </a:p>
          <a:p>
            <a:pPr algn="just">
              <a:buFont typeface="Arial" panose="020B0604020202020204" pitchFamily="34" charset="0"/>
              <a:buChar char="•"/>
            </a:pPr>
            <a:endParaRPr lang="es-ES" sz="1400" dirty="0">
              <a:solidFill>
                <a:schemeClr val="accent3">
                  <a:lumMod val="40000"/>
                  <a:lumOff val="60000"/>
                  <a:alpha val="58000"/>
                </a:schemeClr>
              </a:solidFill>
            </a:endParaRPr>
          </a:p>
          <a:p>
            <a:pPr algn="just">
              <a:buFont typeface="Arial" panose="020B0604020202020204" pitchFamily="34" charset="0"/>
              <a:buChar char="•"/>
            </a:pPr>
            <a:r>
              <a:rPr lang="es-ES" sz="1400" dirty="0">
                <a:solidFill>
                  <a:schemeClr val="accent3">
                    <a:lumMod val="40000"/>
                    <a:lumOff val="60000"/>
                    <a:alpha val="58000"/>
                  </a:schemeClr>
                </a:solidFill>
              </a:rPr>
              <a:t>La visibilidad promedio varía ampliamente, con algunos sitios que tienen </a:t>
            </a:r>
            <a:r>
              <a:rPr lang="es-ES" sz="1400" b="1" dirty="0">
                <a:solidFill>
                  <a:schemeClr val="accent3">
                    <a:lumMod val="40000"/>
                    <a:lumOff val="60000"/>
                    <a:alpha val="58000"/>
                  </a:schemeClr>
                </a:solidFill>
              </a:rPr>
              <a:t>menos de 10 metros</a:t>
            </a:r>
            <a:r>
              <a:rPr lang="es-ES" sz="1400" dirty="0">
                <a:solidFill>
                  <a:schemeClr val="accent3">
                    <a:lumMod val="40000"/>
                    <a:lumOff val="60000"/>
                    <a:alpha val="58000"/>
                  </a:schemeClr>
                </a:solidFill>
              </a:rPr>
              <a:t> de visibilidad y otros con </a:t>
            </a:r>
            <a:r>
              <a:rPr lang="es-ES" sz="1400" b="1" dirty="0">
                <a:solidFill>
                  <a:schemeClr val="accent3">
                    <a:lumMod val="40000"/>
                    <a:lumOff val="60000"/>
                    <a:alpha val="58000"/>
                  </a:schemeClr>
                </a:solidFill>
              </a:rPr>
              <a:t>más de 30 metros</a:t>
            </a:r>
            <a:r>
              <a:rPr lang="es-ES" sz="1400" dirty="0">
                <a:solidFill>
                  <a:schemeClr val="accent3">
                    <a:lumMod val="40000"/>
                    <a:lumOff val="60000"/>
                    <a:alpha val="58000"/>
                  </a:schemeClr>
                </a:solidFill>
              </a:rPr>
              <a:t>.</a:t>
            </a:r>
          </a:p>
        </p:txBody>
      </p:sp>
      <p:pic>
        <p:nvPicPr>
          <p:cNvPr id="1026" name="Picture 2">
            <a:extLst>
              <a:ext uri="{FF2B5EF4-FFF2-40B4-BE49-F238E27FC236}">
                <a16:creationId xmlns:a16="http://schemas.microsoft.com/office/drawing/2014/main" id="{C70B982E-1A5F-3706-FD15-FB1387B39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645" y="360219"/>
            <a:ext cx="4175502" cy="26600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7ED50F6-8F4D-B2DE-DADC-60F16A21A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644" y="3241964"/>
            <a:ext cx="4175501" cy="290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0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273D74-41D2-D696-A14F-55D5D77B1EA1}"/>
              </a:ext>
            </a:extLst>
          </p:cNvPr>
          <p:cNvSpPr>
            <a:spLocks noGrp="1"/>
          </p:cNvSpPr>
          <p:nvPr>
            <p:ph type="title"/>
          </p:nvPr>
        </p:nvSpPr>
        <p:spPr>
          <a:xfrm>
            <a:off x="6939531" y="1377807"/>
            <a:ext cx="4590472" cy="3898281"/>
          </a:xfrm>
        </p:spPr>
        <p:txBody>
          <a:bodyPr>
            <a:noAutofit/>
          </a:bodyPr>
          <a:lstStyle/>
          <a:p>
            <a:pPr marL="228600" indent="-228600" algn="just">
              <a:lnSpc>
                <a:spcPct val="120000"/>
              </a:lnSpc>
              <a:spcBef>
                <a:spcPts val="1000"/>
              </a:spcBef>
              <a:buClr>
                <a:schemeClr val="accent4"/>
              </a:buClr>
              <a:buFont typeface="Arial" panose="020B0604020202020204" pitchFamily="34" charset="0"/>
              <a:buChar char="•"/>
            </a:pPr>
            <a:r>
              <a:rPr lang="es-ES" sz="1300" spc="20" dirty="0">
                <a:solidFill>
                  <a:schemeClr val="accent3">
                    <a:lumMod val="40000"/>
                    <a:lumOff val="60000"/>
                    <a:alpha val="58000"/>
                  </a:schemeClr>
                </a:solidFill>
                <a:latin typeface="+mn-lt"/>
                <a:ea typeface="+mn-ea"/>
                <a:cs typeface="+mn-cs"/>
              </a:rPr>
              <a:t>El análisis de la relación entre la profundidad de los sitios de buceo y la presencia de fauna marina ha revelado que los sitios donde se observan animales grandes ("Big </a:t>
            </a:r>
            <a:r>
              <a:rPr lang="es-ES" sz="1300" spc="20" dirty="0" err="1">
                <a:solidFill>
                  <a:schemeClr val="accent3">
                    <a:lumMod val="40000"/>
                    <a:lumOff val="60000"/>
                    <a:alpha val="58000"/>
                  </a:schemeClr>
                </a:solidFill>
                <a:latin typeface="+mn-lt"/>
                <a:ea typeface="+mn-ea"/>
                <a:cs typeface="+mn-cs"/>
              </a:rPr>
              <a:t>Animals</a:t>
            </a:r>
            <a:r>
              <a:rPr lang="es-ES" sz="1300" spc="20" dirty="0">
                <a:solidFill>
                  <a:schemeClr val="accent3">
                    <a:lumMod val="40000"/>
                    <a:lumOff val="60000"/>
                    <a:alpha val="58000"/>
                  </a:schemeClr>
                </a:solidFill>
                <a:latin typeface="+mn-lt"/>
                <a:ea typeface="+mn-ea"/>
                <a:cs typeface="+mn-cs"/>
              </a:rPr>
              <a:t>") tienden a ubicarse en profundidades considerables, principalmente entre los 20 y 40 metros. Este patrón sugiere que los buceadores tienen una mayor probabilidad de avistar animales de gran tamaño en sitios con una profundidad media. No se detectaron valores atípicos que indiquen una tendencia significativa hacia profundidades extremas, lo que refuerza la idea de que las mejores oportunidades para observar fauna de gran tamaño se encuentran en rangos de profundidad intermedios.</a:t>
            </a:r>
          </a:p>
        </p:txBody>
      </p:sp>
      <p:pic>
        <p:nvPicPr>
          <p:cNvPr id="2054" name="Picture 6">
            <a:extLst>
              <a:ext uri="{FF2B5EF4-FFF2-40B4-BE49-F238E27FC236}">
                <a16:creationId xmlns:a16="http://schemas.microsoft.com/office/drawing/2014/main" id="{77138EA0-3450-E9BE-711B-A37CD5F445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997" y="1377807"/>
            <a:ext cx="5517130" cy="361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08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2A0BD-8410-43A1-46EE-93B46787769B}"/>
              </a:ext>
            </a:extLst>
          </p:cNvPr>
          <p:cNvSpPr>
            <a:spLocks noGrp="1"/>
          </p:cNvSpPr>
          <p:nvPr>
            <p:ph type="title"/>
          </p:nvPr>
        </p:nvSpPr>
        <p:spPr>
          <a:xfrm>
            <a:off x="6714005" y="1286711"/>
            <a:ext cx="4294910" cy="3138985"/>
          </a:xfrm>
        </p:spPr>
        <p:txBody>
          <a:bodyPr>
            <a:normAutofit fontScale="90000"/>
          </a:bodyPr>
          <a:lstStyle/>
          <a:p>
            <a:br>
              <a:rPr lang="es-ES" sz="1400" spc="20" dirty="0">
                <a:solidFill>
                  <a:schemeClr val="accent3">
                    <a:lumMod val="40000"/>
                    <a:lumOff val="60000"/>
                    <a:alpha val="58000"/>
                  </a:schemeClr>
                </a:solidFill>
                <a:latin typeface="+mn-lt"/>
                <a:ea typeface="+mn-ea"/>
                <a:cs typeface="+mn-cs"/>
              </a:rPr>
            </a:br>
            <a:r>
              <a:rPr lang="es-ES" sz="1400" spc="20" dirty="0">
                <a:solidFill>
                  <a:schemeClr val="accent3">
                    <a:lumMod val="40000"/>
                    <a:lumOff val="60000"/>
                    <a:alpha val="58000"/>
                  </a:schemeClr>
                </a:solidFill>
                <a:latin typeface="+mn-lt"/>
                <a:ea typeface="+mn-ea"/>
                <a:cs typeface="+mn-cs"/>
              </a:rPr>
              <a:t>En el gráfico se observa que la mayoría de los sitios de buceo tienen una rica biodiversidad marina. Los resultados indican lo siguiente:</a:t>
            </a:r>
            <a:br>
              <a:rPr lang="es-ES" sz="1400" spc="20" dirty="0">
                <a:solidFill>
                  <a:schemeClr val="accent3">
                    <a:lumMod val="40000"/>
                    <a:lumOff val="60000"/>
                    <a:alpha val="58000"/>
                  </a:schemeClr>
                </a:solidFill>
                <a:latin typeface="+mn-lt"/>
                <a:ea typeface="+mn-ea"/>
                <a:cs typeface="+mn-cs"/>
              </a:rPr>
            </a:br>
            <a:r>
              <a:rPr lang="es-ES" sz="1400" spc="20" dirty="0">
                <a:solidFill>
                  <a:schemeClr val="accent3">
                    <a:lumMod val="40000"/>
                    <a:lumOff val="60000"/>
                    <a:alpha val="58000"/>
                  </a:schemeClr>
                </a:solidFill>
                <a:latin typeface="+mn-lt"/>
                <a:ea typeface="+mn-ea"/>
                <a:cs typeface="+mn-cs"/>
              </a:rPr>
              <a:t>- 61% de los sitios tienen la clasificación "</a:t>
            </a:r>
            <a:r>
              <a:rPr lang="es-ES" sz="1400" spc="20" dirty="0" err="1">
                <a:solidFill>
                  <a:schemeClr val="accent3">
                    <a:lumMod val="40000"/>
                    <a:lumOff val="60000"/>
                    <a:alpha val="58000"/>
                  </a:schemeClr>
                </a:solidFill>
                <a:latin typeface="+mn-lt"/>
                <a:ea typeface="+mn-ea"/>
                <a:cs typeface="+mn-cs"/>
              </a:rPr>
              <a:t>Plenty</a:t>
            </a:r>
            <a:r>
              <a:rPr lang="es-ES" sz="1400" spc="20" dirty="0">
                <a:solidFill>
                  <a:schemeClr val="accent3">
                    <a:lumMod val="40000"/>
                    <a:lumOff val="60000"/>
                    <a:alpha val="58000"/>
                  </a:schemeClr>
                </a:solidFill>
                <a:latin typeface="+mn-lt"/>
                <a:ea typeface="+mn-ea"/>
                <a:cs typeface="+mn-cs"/>
              </a:rPr>
              <a:t> </a:t>
            </a:r>
            <a:r>
              <a:rPr lang="es-ES" sz="1400" spc="20" dirty="0" err="1">
                <a:solidFill>
                  <a:schemeClr val="accent3">
                    <a:lumMod val="40000"/>
                    <a:lumOff val="60000"/>
                    <a:alpha val="58000"/>
                  </a:schemeClr>
                </a:solidFill>
                <a:latin typeface="+mn-lt"/>
                <a:ea typeface="+mn-ea"/>
                <a:cs typeface="+mn-cs"/>
              </a:rPr>
              <a:t>To</a:t>
            </a:r>
            <a:r>
              <a:rPr lang="es-ES" sz="1400" spc="20" dirty="0">
                <a:solidFill>
                  <a:schemeClr val="accent3">
                    <a:lumMod val="40000"/>
                    <a:lumOff val="60000"/>
                    <a:alpha val="58000"/>
                  </a:schemeClr>
                </a:solidFill>
                <a:latin typeface="+mn-lt"/>
                <a:ea typeface="+mn-ea"/>
                <a:cs typeface="+mn-cs"/>
              </a:rPr>
              <a:t> </a:t>
            </a:r>
            <a:r>
              <a:rPr lang="es-ES" sz="1400" spc="20" dirty="0" err="1">
                <a:solidFill>
                  <a:schemeClr val="accent3">
                    <a:lumMod val="40000"/>
                    <a:lumOff val="60000"/>
                    <a:alpha val="58000"/>
                  </a:schemeClr>
                </a:solidFill>
                <a:latin typeface="+mn-lt"/>
                <a:ea typeface="+mn-ea"/>
                <a:cs typeface="+mn-cs"/>
              </a:rPr>
              <a:t>See</a:t>
            </a:r>
            <a:r>
              <a:rPr lang="es-ES" sz="1400" spc="20" dirty="0">
                <a:solidFill>
                  <a:schemeClr val="accent3">
                    <a:lumMod val="40000"/>
                    <a:lumOff val="60000"/>
                    <a:alpha val="58000"/>
                  </a:schemeClr>
                </a:solidFill>
                <a:latin typeface="+mn-lt"/>
                <a:ea typeface="+mn-ea"/>
                <a:cs typeface="+mn-cs"/>
              </a:rPr>
              <a:t>", estos lugares cuentan con una abundancia de fauna marina observable, lo que los convierte en destinos atractivos para buceadores.</a:t>
            </a:r>
            <a:br>
              <a:rPr lang="es-ES" sz="1400" spc="20" dirty="0">
                <a:solidFill>
                  <a:schemeClr val="accent3">
                    <a:lumMod val="40000"/>
                    <a:lumOff val="60000"/>
                    <a:alpha val="58000"/>
                  </a:schemeClr>
                </a:solidFill>
                <a:latin typeface="+mn-lt"/>
                <a:ea typeface="+mn-ea"/>
                <a:cs typeface="+mn-cs"/>
              </a:rPr>
            </a:br>
            <a:r>
              <a:rPr lang="es-ES" sz="1400" spc="20" dirty="0">
                <a:solidFill>
                  <a:schemeClr val="accent3">
                    <a:lumMod val="40000"/>
                    <a:lumOff val="60000"/>
                    <a:alpha val="58000"/>
                  </a:schemeClr>
                </a:solidFill>
                <a:latin typeface="+mn-lt"/>
                <a:ea typeface="+mn-ea"/>
                <a:cs typeface="+mn-cs"/>
              </a:rPr>
              <a:t>- 30% de los sitios están clasificados como "</a:t>
            </a:r>
            <a:r>
              <a:rPr lang="es-ES" sz="1400" spc="20" dirty="0" err="1">
                <a:solidFill>
                  <a:schemeClr val="accent3">
                    <a:lumMod val="40000"/>
                    <a:lumOff val="60000"/>
                    <a:alpha val="58000"/>
                  </a:schemeClr>
                </a:solidFill>
                <a:latin typeface="+mn-lt"/>
                <a:ea typeface="+mn-ea"/>
                <a:cs typeface="+mn-cs"/>
              </a:rPr>
              <a:t>Might</a:t>
            </a:r>
            <a:r>
              <a:rPr lang="es-ES" sz="1400" spc="20" dirty="0">
                <a:solidFill>
                  <a:schemeClr val="accent3">
                    <a:lumMod val="40000"/>
                    <a:lumOff val="60000"/>
                    <a:alpha val="58000"/>
                  </a:schemeClr>
                </a:solidFill>
                <a:latin typeface="+mn-lt"/>
                <a:ea typeface="+mn-ea"/>
                <a:cs typeface="+mn-cs"/>
              </a:rPr>
              <a:t> </a:t>
            </a:r>
            <a:r>
              <a:rPr lang="es-ES" sz="1400" spc="20" dirty="0" err="1">
                <a:solidFill>
                  <a:schemeClr val="accent3">
                    <a:lumMod val="40000"/>
                    <a:lumOff val="60000"/>
                    <a:alpha val="58000"/>
                  </a:schemeClr>
                </a:solidFill>
                <a:latin typeface="+mn-lt"/>
                <a:ea typeface="+mn-ea"/>
                <a:cs typeface="+mn-cs"/>
              </a:rPr>
              <a:t>See</a:t>
            </a:r>
            <a:r>
              <a:rPr lang="es-ES" sz="1400" spc="20" dirty="0">
                <a:solidFill>
                  <a:schemeClr val="accent3">
                    <a:lumMod val="40000"/>
                    <a:lumOff val="60000"/>
                    <a:alpha val="58000"/>
                  </a:schemeClr>
                </a:solidFill>
                <a:latin typeface="+mn-lt"/>
                <a:ea typeface="+mn-ea"/>
                <a:cs typeface="+mn-cs"/>
              </a:rPr>
              <a:t> </a:t>
            </a:r>
            <a:r>
              <a:rPr lang="es-ES" sz="1400" spc="20" dirty="0" err="1">
                <a:solidFill>
                  <a:schemeClr val="accent3">
                    <a:lumMod val="40000"/>
                    <a:lumOff val="60000"/>
                    <a:alpha val="58000"/>
                  </a:schemeClr>
                </a:solidFill>
                <a:latin typeface="+mn-lt"/>
                <a:ea typeface="+mn-ea"/>
                <a:cs typeface="+mn-cs"/>
              </a:rPr>
              <a:t>Something</a:t>
            </a:r>
            <a:r>
              <a:rPr lang="es-ES" sz="1400" spc="20" dirty="0">
                <a:solidFill>
                  <a:schemeClr val="accent3">
                    <a:lumMod val="40000"/>
                    <a:lumOff val="60000"/>
                    <a:alpha val="58000"/>
                  </a:schemeClr>
                </a:solidFill>
                <a:latin typeface="+mn-lt"/>
                <a:ea typeface="+mn-ea"/>
                <a:cs typeface="+mn-cs"/>
              </a:rPr>
              <a:t>", lo que indica una menor probabilidad de observar vida marina, aunque aún hay posibilidades de avistamientos.</a:t>
            </a:r>
            <a:br>
              <a:rPr lang="es-ES" sz="1400" spc="20" dirty="0">
                <a:solidFill>
                  <a:schemeClr val="accent3">
                    <a:lumMod val="40000"/>
                    <a:lumOff val="60000"/>
                    <a:alpha val="58000"/>
                  </a:schemeClr>
                </a:solidFill>
                <a:latin typeface="+mn-lt"/>
                <a:ea typeface="+mn-ea"/>
                <a:cs typeface="+mn-cs"/>
              </a:rPr>
            </a:br>
            <a:r>
              <a:rPr lang="es-ES" sz="1400" spc="20" dirty="0">
                <a:solidFill>
                  <a:schemeClr val="accent3">
                    <a:lumMod val="40000"/>
                    <a:lumOff val="60000"/>
                    <a:alpha val="58000"/>
                  </a:schemeClr>
                </a:solidFill>
                <a:latin typeface="+mn-lt"/>
                <a:ea typeface="+mn-ea"/>
                <a:cs typeface="+mn-cs"/>
              </a:rPr>
              <a:t>-7.5% de los sitios se destacan por la presencia de "Big </a:t>
            </a:r>
            <a:r>
              <a:rPr lang="es-ES" sz="1400" spc="20" dirty="0" err="1">
                <a:solidFill>
                  <a:schemeClr val="accent3">
                    <a:lumMod val="40000"/>
                    <a:lumOff val="60000"/>
                    <a:alpha val="58000"/>
                  </a:schemeClr>
                </a:solidFill>
                <a:latin typeface="+mn-lt"/>
                <a:ea typeface="+mn-ea"/>
                <a:cs typeface="+mn-cs"/>
              </a:rPr>
              <a:t>Animals</a:t>
            </a:r>
            <a:r>
              <a:rPr lang="es-ES" sz="1400" spc="20" dirty="0">
                <a:solidFill>
                  <a:schemeClr val="accent3">
                    <a:lumMod val="40000"/>
                    <a:lumOff val="60000"/>
                    <a:alpha val="58000"/>
                  </a:schemeClr>
                </a:solidFill>
                <a:latin typeface="+mn-lt"/>
                <a:ea typeface="+mn-ea"/>
                <a:cs typeface="+mn-cs"/>
              </a:rPr>
              <a:t>" (animales grandes), lo que los hace especialmente interesantes para buceadores que buscan encuentros con especies más imponentes</a:t>
            </a:r>
            <a:r>
              <a:rPr lang="es-ES" sz="1300" dirty="0"/>
              <a:t>.</a:t>
            </a:r>
            <a:br>
              <a:rPr lang="es-ES" dirty="0"/>
            </a:br>
            <a:endParaRPr lang="es-ES" dirty="0"/>
          </a:p>
        </p:txBody>
      </p:sp>
      <p:pic>
        <p:nvPicPr>
          <p:cNvPr id="1026" name="Picture 2">
            <a:extLst>
              <a:ext uri="{FF2B5EF4-FFF2-40B4-BE49-F238E27FC236}">
                <a16:creationId xmlns:a16="http://schemas.microsoft.com/office/drawing/2014/main" id="{8D797804-DB2F-E1E1-C4E4-9E91D908A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25" y="1006944"/>
            <a:ext cx="4908977" cy="385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70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C3799-1E11-47C1-6B75-B13233BBC7D4}"/>
              </a:ext>
            </a:extLst>
          </p:cNvPr>
          <p:cNvSpPr>
            <a:spLocks noGrp="1"/>
          </p:cNvSpPr>
          <p:nvPr>
            <p:ph type="title"/>
          </p:nvPr>
        </p:nvSpPr>
        <p:spPr>
          <a:xfrm>
            <a:off x="801433" y="3977640"/>
            <a:ext cx="10843927" cy="2313432"/>
          </a:xfrm>
        </p:spPr>
        <p:txBody>
          <a:bodyPr>
            <a:noAutofit/>
          </a:bodyPr>
          <a:lstStyle/>
          <a:p>
            <a:pPr marL="228600" indent="-228600">
              <a:lnSpc>
                <a:spcPct val="120000"/>
              </a:lnSpc>
              <a:spcBef>
                <a:spcPts val="1000"/>
              </a:spcBef>
              <a:buClr>
                <a:schemeClr val="accent4"/>
              </a:buClr>
              <a:buFont typeface="Arial" panose="020B0604020202020204" pitchFamily="34" charset="0"/>
              <a:buChar char="•"/>
            </a:pPr>
            <a:br>
              <a:rPr lang="es-ES" sz="1200" spc="20" dirty="0">
                <a:solidFill>
                  <a:schemeClr val="accent3">
                    <a:lumMod val="40000"/>
                    <a:lumOff val="60000"/>
                    <a:alpha val="58000"/>
                  </a:schemeClr>
                </a:solidFill>
                <a:latin typeface="+mn-lt"/>
                <a:ea typeface="+mn-ea"/>
                <a:cs typeface="+mn-cs"/>
              </a:rPr>
            </a:br>
            <a:r>
              <a:rPr lang="es-ES" sz="1200" spc="20" dirty="0">
                <a:solidFill>
                  <a:schemeClr val="accent3">
                    <a:lumMod val="40000"/>
                    <a:lumOff val="60000"/>
                    <a:alpha val="58000"/>
                  </a:schemeClr>
                </a:solidFill>
                <a:latin typeface="+mn-lt"/>
                <a:ea typeface="+mn-ea"/>
                <a:cs typeface="+mn-cs"/>
              </a:rPr>
              <a:t>El gráfico de barras muestra la frecuencia de los diferentes tipos de entrada a los sitios de buceo. Las categorías incluyen el ingreso desde la costa o desde un bote. En general, el acceso desde un bote es el más frecuente, lo que sugiere que muchos de los sitios de buceo están ubicados lejos de la costa o en áreas más profundas.</a:t>
            </a:r>
            <a:br>
              <a:rPr lang="es-ES" sz="1200" spc="20" dirty="0">
                <a:solidFill>
                  <a:schemeClr val="accent3">
                    <a:lumMod val="40000"/>
                    <a:lumOff val="60000"/>
                    <a:alpha val="58000"/>
                  </a:schemeClr>
                </a:solidFill>
                <a:latin typeface="+mn-lt"/>
                <a:ea typeface="+mn-ea"/>
                <a:cs typeface="+mn-cs"/>
              </a:rPr>
            </a:br>
            <a:br>
              <a:rPr lang="es-ES" sz="1200" spc="20" dirty="0">
                <a:solidFill>
                  <a:schemeClr val="accent3">
                    <a:lumMod val="40000"/>
                    <a:lumOff val="60000"/>
                    <a:alpha val="58000"/>
                  </a:schemeClr>
                </a:solidFill>
                <a:latin typeface="+mn-lt"/>
                <a:ea typeface="+mn-ea"/>
                <a:cs typeface="+mn-cs"/>
              </a:rPr>
            </a:br>
            <a:r>
              <a:rPr lang="es-ES" sz="1200" spc="20" dirty="0">
                <a:solidFill>
                  <a:schemeClr val="accent3">
                    <a:lumMod val="40000"/>
                    <a:lumOff val="60000"/>
                    <a:alpha val="58000"/>
                  </a:schemeClr>
                </a:solidFill>
                <a:latin typeface="+mn-lt"/>
                <a:ea typeface="+mn-ea"/>
                <a:cs typeface="+mn-cs"/>
              </a:rPr>
              <a:t>El  gráfico de cajas compara la profundidad máxima de los sitios de buceo en función del tipo de entrada. Muestra que los sitios accesibles por bote tienden a ser significativamente más profundos en comparación con aquellos accesibles desde la costa. Los sitios accesibles desde la costa suelen tener profundidades más reducidas, lo que sugiere que los buceos más profundos requieren acceso especializado mediante embarcaciones. Esto refuerza la idea de que los tipos de entrada están directamente relacionados con la profundidad y dificultad del sitio de buceo.</a:t>
            </a:r>
          </a:p>
        </p:txBody>
      </p:sp>
      <p:pic>
        <p:nvPicPr>
          <p:cNvPr id="3076" name="Picture 4">
            <a:extLst>
              <a:ext uri="{FF2B5EF4-FFF2-40B4-BE49-F238E27FC236}">
                <a16:creationId xmlns:a16="http://schemas.microsoft.com/office/drawing/2014/main" id="{D7983A63-BC61-BD76-79E7-1FAAFD6C0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440" y="398752"/>
            <a:ext cx="4485553" cy="32273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18C6EE4-8083-43ED-4B97-700C9143E60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8788" y="398752"/>
            <a:ext cx="4846723" cy="322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0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05B4B-4492-7C9B-6425-FA0436B6C741}"/>
              </a:ext>
            </a:extLst>
          </p:cNvPr>
          <p:cNvSpPr>
            <a:spLocks noGrp="1"/>
          </p:cNvSpPr>
          <p:nvPr>
            <p:ph type="title"/>
          </p:nvPr>
        </p:nvSpPr>
        <p:spPr>
          <a:xfrm>
            <a:off x="720000" y="128017"/>
            <a:ext cx="10536265" cy="2587752"/>
          </a:xfrm>
        </p:spPr>
        <p:txBody>
          <a:bodyPr>
            <a:noAutofit/>
          </a:bodyPr>
          <a:lstStyle/>
          <a:p>
            <a:br>
              <a:rPr lang="es-ES" sz="1200" spc="20" dirty="0">
                <a:solidFill>
                  <a:schemeClr val="accent3">
                    <a:lumMod val="40000"/>
                    <a:lumOff val="60000"/>
                    <a:alpha val="58000"/>
                  </a:schemeClr>
                </a:solidFill>
                <a:latin typeface="+mn-lt"/>
                <a:ea typeface="+mn-ea"/>
                <a:cs typeface="+mn-cs"/>
              </a:rPr>
            </a:br>
            <a:r>
              <a:rPr lang="es-ES" sz="1200" spc="20" dirty="0">
                <a:solidFill>
                  <a:schemeClr val="accent3">
                    <a:lumMod val="40000"/>
                    <a:lumOff val="60000"/>
                    <a:alpha val="58000"/>
                  </a:schemeClr>
                </a:solidFill>
                <a:latin typeface="+mn-lt"/>
                <a:ea typeface="+mn-ea"/>
                <a:cs typeface="+mn-cs"/>
              </a:rPr>
              <a:t>El análisis de la composición del fondo marino revela  que la mayoría de los sitios tienen fondos de arena (</a:t>
            </a:r>
            <a:r>
              <a:rPr lang="es-ES" sz="1200" spc="20" dirty="0" err="1">
                <a:solidFill>
                  <a:schemeClr val="accent3">
                    <a:lumMod val="40000"/>
                    <a:lumOff val="60000"/>
                    <a:alpha val="58000"/>
                  </a:schemeClr>
                </a:solidFill>
                <a:latin typeface="+mn-lt"/>
                <a:ea typeface="+mn-ea"/>
                <a:cs typeface="+mn-cs"/>
              </a:rPr>
              <a:t>sand</a:t>
            </a:r>
            <a:r>
              <a:rPr lang="es-ES" sz="1200" spc="20" dirty="0">
                <a:solidFill>
                  <a:schemeClr val="accent3">
                    <a:lumMod val="40000"/>
                    <a:lumOff val="60000"/>
                    <a:alpha val="58000"/>
                  </a:schemeClr>
                </a:solidFill>
                <a:latin typeface="+mn-lt"/>
                <a:ea typeface="+mn-ea"/>
                <a:cs typeface="+mn-cs"/>
              </a:rPr>
              <a:t>) y roca (</a:t>
            </a:r>
            <a:r>
              <a:rPr lang="es-ES" sz="1200" spc="20" dirty="0" err="1">
                <a:solidFill>
                  <a:schemeClr val="accent3">
                    <a:lumMod val="40000"/>
                    <a:lumOff val="60000"/>
                    <a:alpha val="58000"/>
                  </a:schemeClr>
                </a:solidFill>
                <a:latin typeface="+mn-lt"/>
                <a:ea typeface="+mn-ea"/>
                <a:cs typeface="+mn-cs"/>
              </a:rPr>
              <a:t>rocky</a:t>
            </a:r>
            <a:r>
              <a:rPr lang="es-ES" sz="1200" spc="20" dirty="0">
                <a:solidFill>
                  <a:schemeClr val="accent3">
                    <a:lumMod val="40000"/>
                    <a:lumOff val="60000"/>
                    <a:alpha val="58000"/>
                  </a:schemeClr>
                </a:solidFill>
                <a:latin typeface="+mn-lt"/>
                <a:ea typeface="+mn-ea"/>
                <a:cs typeface="+mn-cs"/>
              </a:rPr>
              <a:t>), seguidos por otros tipos como coral. </a:t>
            </a:r>
            <a:br>
              <a:rPr lang="es-ES" sz="1200" spc="20" dirty="0">
                <a:solidFill>
                  <a:schemeClr val="accent3">
                    <a:lumMod val="40000"/>
                    <a:lumOff val="60000"/>
                    <a:alpha val="58000"/>
                  </a:schemeClr>
                </a:solidFill>
                <a:latin typeface="+mn-lt"/>
                <a:ea typeface="+mn-ea"/>
                <a:cs typeface="+mn-cs"/>
              </a:rPr>
            </a:br>
            <a:r>
              <a:rPr lang="es-ES" sz="1200" spc="20" dirty="0">
                <a:solidFill>
                  <a:schemeClr val="accent3">
                    <a:lumMod val="40000"/>
                    <a:lumOff val="60000"/>
                    <a:alpha val="58000"/>
                  </a:schemeClr>
                </a:solidFill>
                <a:latin typeface="+mn-lt"/>
                <a:ea typeface="+mn-ea"/>
                <a:cs typeface="+mn-cs"/>
              </a:rPr>
              <a:t>La relación entre la composición del fondo y la visibilidad muestra que los sitios con fondo arenoso (</a:t>
            </a:r>
            <a:r>
              <a:rPr lang="es-ES" sz="1200" spc="20" dirty="0" err="1">
                <a:solidFill>
                  <a:schemeClr val="accent3">
                    <a:lumMod val="40000"/>
                    <a:lumOff val="60000"/>
                    <a:alpha val="58000"/>
                  </a:schemeClr>
                </a:solidFill>
                <a:latin typeface="+mn-lt"/>
                <a:ea typeface="+mn-ea"/>
                <a:cs typeface="+mn-cs"/>
              </a:rPr>
              <a:t>sand</a:t>
            </a:r>
            <a:r>
              <a:rPr lang="es-ES" sz="1200" spc="20" dirty="0">
                <a:solidFill>
                  <a:schemeClr val="accent3">
                    <a:lumMod val="40000"/>
                    <a:lumOff val="60000"/>
                    <a:alpha val="58000"/>
                  </a:schemeClr>
                </a:solidFill>
                <a:latin typeface="+mn-lt"/>
                <a:ea typeface="+mn-ea"/>
                <a:cs typeface="+mn-cs"/>
              </a:rPr>
              <a:t>) tienden a ofrecer mayor visibilidad en comparación con otros tipos de fondo. En cambio, los sitios con fondo rocoso (</a:t>
            </a:r>
            <a:r>
              <a:rPr lang="es-ES" sz="1200" spc="20" dirty="0" err="1">
                <a:solidFill>
                  <a:schemeClr val="accent3">
                    <a:lumMod val="40000"/>
                    <a:lumOff val="60000"/>
                    <a:alpha val="58000"/>
                  </a:schemeClr>
                </a:solidFill>
                <a:latin typeface="+mn-lt"/>
                <a:ea typeface="+mn-ea"/>
                <a:cs typeface="+mn-cs"/>
              </a:rPr>
              <a:t>rocky</a:t>
            </a:r>
            <a:r>
              <a:rPr lang="es-ES" sz="1200" spc="20" dirty="0">
                <a:solidFill>
                  <a:schemeClr val="accent3">
                    <a:lumMod val="40000"/>
                    <a:lumOff val="60000"/>
                    <a:alpha val="58000"/>
                  </a:schemeClr>
                </a:solidFill>
                <a:latin typeface="+mn-lt"/>
                <a:ea typeface="+mn-ea"/>
                <a:cs typeface="+mn-cs"/>
              </a:rPr>
              <a:t>) y de arcilla/lodo (</a:t>
            </a:r>
            <a:r>
              <a:rPr lang="es-ES" sz="1200" spc="20" dirty="0" err="1">
                <a:solidFill>
                  <a:schemeClr val="accent3">
                    <a:lumMod val="40000"/>
                    <a:lumOff val="60000"/>
                    <a:alpha val="58000"/>
                  </a:schemeClr>
                </a:solidFill>
                <a:latin typeface="+mn-lt"/>
                <a:ea typeface="+mn-ea"/>
                <a:cs typeface="+mn-cs"/>
              </a:rPr>
              <a:t>clay</a:t>
            </a:r>
            <a:r>
              <a:rPr lang="es-ES" sz="1200" spc="20" dirty="0">
                <a:solidFill>
                  <a:schemeClr val="accent3">
                    <a:lumMod val="40000"/>
                    <a:lumOff val="60000"/>
                    <a:alpha val="58000"/>
                  </a:schemeClr>
                </a:solidFill>
                <a:latin typeface="+mn-lt"/>
                <a:ea typeface="+mn-ea"/>
                <a:cs typeface="+mn-cs"/>
              </a:rPr>
              <a:t>/</a:t>
            </a:r>
            <a:r>
              <a:rPr lang="es-ES" sz="1200" spc="20" dirty="0" err="1">
                <a:solidFill>
                  <a:schemeClr val="accent3">
                    <a:lumMod val="40000"/>
                    <a:lumOff val="60000"/>
                    <a:alpha val="58000"/>
                  </a:schemeClr>
                </a:solidFill>
                <a:latin typeface="+mn-lt"/>
                <a:ea typeface="+mn-ea"/>
                <a:cs typeface="+mn-cs"/>
              </a:rPr>
              <a:t>muck</a:t>
            </a:r>
            <a:r>
              <a:rPr lang="es-ES" sz="1200" spc="20" dirty="0">
                <a:solidFill>
                  <a:schemeClr val="accent3">
                    <a:lumMod val="40000"/>
                    <a:lumOff val="60000"/>
                    <a:alpha val="58000"/>
                  </a:schemeClr>
                </a:solidFill>
                <a:latin typeface="+mn-lt"/>
                <a:ea typeface="+mn-ea"/>
                <a:cs typeface="+mn-cs"/>
              </a:rPr>
              <a:t>) tienden a tener una visibilidad más limitada. Este resultado sugiere que las partículas en suspensión y la naturaleza del fondo afectan las condiciones de visibilidad, lo cual es un factor importante para la seguridad y la calidad de la experiencia de buceo.</a:t>
            </a:r>
            <a:br>
              <a:rPr lang="es-ES" sz="1200" spc="20" dirty="0">
                <a:solidFill>
                  <a:schemeClr val="accent3">
                    <a:lumMod val="40000"/>
                    <a:lumOff val="60000"/>
                    <a:alpha val="58000"/>
                  </a:schemeClr>
                </a:solidFill>
                <a:latin typeface="+mn-lt"/>
                <a:ea typeface="+mn-ea"/>
                <a:cs typeface="+mn-cs"/>
              </a:rPr>
            </a:br>
            <a:r>
              <a:rPr lang="es-ES" sz="1200" spc="20" dirty="0">
                <a:solidFill>
                  <a:schemeClr val="accent3">
                    <a:lumMod val="40000"/>
                    <a:lumOff val="60000"/>
                    <a:alpha val="58000"/>
                  </a:schemeClr>
                </a:solidFill>
                <a:latin typeface="+mn-lt"/>
                <a:ea typeface="+mn-ea"/>
                <a:cs typeface="+mn-cs"/>
              </a:rPr>
              <a:t>En el gráfico de la relación entre la composición del fondo y la visibilidad promedio, existen valores atípicos. Estos representan sitios de buceo que, a pesar de tener un tipo de fondo específico (como arena, roca, o coral), presentan condiciones de visibilidad inusualmente altas o bajas. Los </a:t>
            </a:r>
            <a:r>
              <a:rPr lang="es-ES" sz="1200" spc="20" dirty="0" err="1">
                <a:solidFill>
                  <a:schemeClr val="accent3">
                    <a:lumMod val="40000"/>
                    <a:lumOff val="60000"/>
                    <a:alpha val="58000"/>
                  </a:schemeClr>
                </a:solidFill>
                <a:latin typeface="+mn-lt"/>
                <a:ea typeface="+mn-ea"/>
                <a:cs typeface="+mn-cs"/>
              </a:rPr>
              <a:t>outliers</a:t>
            </a:r>
            <a:r>
              <a:rPr lang="es-ES" sz="1200" spc="20" dirty="0">
                <a:solidFill>
                  <a:schemeClr val="accent3">
                    <a:lumMod val="40000"/>
                    <a:lumOff val="60000"/>
                    <a:alpha val="58000"/>
                  </a:schemeClr>
                </a:solidFill>
                <a:latin typeface="+mn-lt"/>
                <a:ea typeface="+mn-ea"/>
                <a:cs typeface="+mn-cs"/>
              </a:rPr>
              <a:t> de alta visibilidad podrían corresponder a sitios con características excepcionales, como una localización remota o condiciones únicas de corrientes y limpieza del agua.</a:t>
            </a:r>
            <a:br>
              <a:rPr lang="es-ES" sz="1200" spc="20" dirty="0">
                <a:solidFill>
                  <a:schemeClr val="accent3">
                    <a:lumMod val="40000"/>
                    <a:lumOff val="60000"/>
                    <a:alpha val="58000"/>
                  </a:schemeClr>
                </a:solidFill>
                <a:latin typeface="+mn-lt"/>
                <a:ea typeface="+mn-ea"/>
                <a:cs typeface="+mn-cs"/>
              </a:rPr>
            </a:br>
            <a:r>
              <a:rPr lang="es-ES" sz="1200" spc="20" dirty="0">
                <a:solidFill>
                  <a:schemeClr val="accent3">
                    <a:lumMod val="40000"/>
                    <a:lumOff val="60000"/>
                    <a:alpha val="58000"/>
                  </a:schemeClr>
                </a:solidFill>
                <a:latin typeface="+mn-lt"/>
                <a:ea typeface="+mn-ea"/>
                <a:cs typeface="+mn-cs"/>
              </a:rPr>
              <a:t>Los </a:t>
            </a:r>
            <a:r>
              <a:rPr lang="es-ES" sz="1200" spc="20" dirty="0" err="1">
                <a:solidFill>
                  <a:schemeClr val="accent3">
                    <a:lumMod val="40000"/>
                    <a:lumOff val="60000"/>
                    <a:alpha val="58000"/>
                  </a:schemeClr>
                </a:solidFill>
                <a:latin typeface="+mn-lt"/>
                <a:ea typeface="+mn-ea"/>
                <a:cs typeface="+mn-cs"/>
              </a:rPr>
              <a:t>outliers</a:t>
            </a:r>
            <a:r>
              <a:rPr lang="es-ES" sz="1200" spc="20" dirty="0">
                <a:solidFill>
                  <a:schemeClr val="accent3">
                    <a:lumMod val="40000"/>
                    <a:lumOff val="60000"/>
                    <a:alpha val="58000"/>
                  </a:schemeClr>
                </a:solidFill>
                <a:latin typeface="+mn-lt"/>
                <a:ea typeface="+mn-ea"/>
                <a:cs typeface="+mn-cs"/>
              </a:rPr>
              <a:t> de baja visibilidad, por otro lado, podrían indicar la influencia de factores locales como fuertes corrientes, alta sedimentación, o actividad humana cercana que degrada las condiciones del agua.</a:t>
            </a:r>
            <a:br>
              <a:rPr lang="es-ES" sz="1200" spc="20" dirty="0">
                <a:solidFill>
                  <a:schemeClr val="accent3">
                    <a:lumMod val="40000"/>
                    <a:lumOff val="60000"/>
                    <a:alpha val="58000"/>
                  </a:schemeClr>
                </a:solidFill>
                <a:latin typeface="+mn-lt"/>
                <a:ea typeface="+mn-ea"/>
                <a:cs typeface="+mn-cs"/>
              </a:rPr>
            </a:br>
            <a:r>
              <a:rPr lang="es-ES" sz="1200" spc="20" dirty="0">
                <a:solidFill>
                  <a:schemeClr val="accent3">
                    <a:lumMod val="40000"/>
                    <a:lumOff val="60000"/>
                    <a:alpha val="58000"/>
                  </a:schemeClr>
                </a:solidFill>
                <a:latin typeface="+mn-lt"/>
                <a:ea typeface="+mn-ea"/>
                <a:cs typeface="+mn-cs"/>
              </a:rPr>
              <a:t>Estos valores atípicos subrayan la variabilidad de las condiciones de buceo incluso dentro de un mismo tipo de fondo marino, lo que sugiere que la visibilidad no solo depende de la composición del fondo, sino también de otros factores ambientales.</a:t>
            </a:r>
            <a:br>
              <a:rPr lang="es-ES" sz="1200" spc="20" dirty="0">
                <a:solidFill>
                  <a:schemeClr val="accent3">
                    <a:lumMod val="40000"/>
                    <a:lumOff val="60000"/>
                    <a:alpha val="58000"/>
                  </a:schemeClr>
                </a:solidFill>
                <a:latin typeface="+mn-lt"/>
                <a:ea typeface="+mn-ea"/>
                <a:cs typeface="+mn-cs"/>
              </a:rPr>
            </a:br>
            <a:endParaRPr lang="es-ES" sz="1200" spc="20" dirty="0">
              <a:solidFill>
                <a:schemeClr val="accent3">
                  <a:lumMod val="40000"/>
                  <a:lumOff val="60000"/>
                  <a:alpha val="58000"/>
                </a:schemeClr>
              </a:solidFill>
              <a:latin typeface="+mn-lt"/>
              <a:ea typeface="+mn-ea"/>
              <a:cs typeface="+mn-cs"/>
            </a:endParaRPr>
          </a:p>
        </p:txBody>
      </p:sp>
      <p:pic>
        <p:nvPicPr>
          <p:cNvPr id="4100" name="Picture 4">
            <a:extLst>
              <a:ext uri="{FF2B5EF4-FFF2-40B4-BE49-F238E27FC236}">
                <a16:creationId xmlns:a16="http://schemas.microsoft.com/office/drawing/2014/main" id="{BD5DF05C-8B2C-5021-9573-F0C12EC2A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859" y="3026665"/>
            <a:ext cx="4776405" cy="334850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3CC83D1-CF98-D12F-3574-9250ED0E6E5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20000" y="3026664"/>
            <a:ext cx="4776406" cy="334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398618"/>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1258</Words>
  <Application>Microsoft Office PowerPoint</Application>
  <PresentationFormat>Panorámica</PresentationFormat>
  <Paragraphs>43</Paragraphs>
  <Slides>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Sagona Book</vt:lpstr>
      <vt:lpstr>The Hand Extrablack</vt:lpstr>
      <vt:lpstr>BlobVTI</vt:lpstr>
      <vt:lpstr>Presentación de PowerPoint</vt:lpstr>
      <vt:lpstr>Presentación de PowerPoint</vt:lpstr>
      <vt:lpstr>Presentación de PowerPoint</vt:lpstr>
      <vt:lpstr>Análisis Exploratorio de Datos</vt:lpstr>
      <vt:lpstr>El análisis de la relación entre la profundidad de los sitios de buceo y la presencia de fauna marina ha revelado que los sitios donde se observan animales grandes ("Big Animals") tienden a ubicarse en profundidades considerables, principalmente entre los 20 y 40 metros. Este patrón sugiere que los buceadores tienen una mayor probabilidad de avistar animales de gran tamaño en sitios con una profundidad media. No se detectaron valores atípicos que indiquen una tendencia significativa hacia profundidades extremas, lo que refuerza la idea de que las mejores oportunidades para observar fauna de gran tamaño se encuentran en rangos de profundidad intermedios.</vt:lpstr>
      <vt:lpstr> En el gráfico se observa que la mayoría de los sitios de buceo tienen una rica biodiversidad marina. Los resultados indican lo siguiente: - 61% de los sitios tienen la clasificación "Plenty To See", estos lugares cuentan con una abundancia de fauna marina observable, lo que los convierte en destinos atractivos para buceadores. - 30% de los sitios están clasificados como "Might See Something", lo que indica una menor probabilidad de observar vida marina, aunque aún hay posibilidades de avistamientos. -7.5% de los sitios se destacan por la presencia de "Big Animals" (animales grandes), lo que los hace especialmente interesantes para buceadores que buscan encuentros con especies más imponentes. </vt:lpstr>
      <vt:lpstr> El gráfico de barras muestra la frecuencia de los diferentes tipos de entrada a los sitios de buceo. Las categorías incluyen el ingreso desde la costa o desde un bote. En general, el acceso desde un bote es el más frecuente, lo que sugiere que muchos de los sitios de buceo están ubicados lejos de la costa o en áreas más profundas.  El  gráfico de cajas compara la profundidad máxima de los sitios de buceo en función del tipo de entrada. Muestra que los sitios accesibles por bote tienden a ser significativamente más profundos en comparación con aquellos accesibles desde la costa. Los sitios accesibles desde la costa suelen tener profundidades más reducidas, lo que sugiere que los buceos más profundos requieren acceso especializado mediante embarcaciones. Esto refuerza la idea de que los tipos de entrada están directamente relacionados con la profundidad y dificultad del sitio de buceo.</vt:lpstr>
      <vt:lpstr> El análisis de la composición del fondo marino revela  que la mayoría de los sitios tienen fondos de arena (sand) y roca (rocky), seguidos por otros tipos como coral.  La relación entre la composición del fondo y la visibilidad muestra que los sitios con fondo arenoso (sand) tienden a ofrecer mayor visibilidad en comparación con otros tipos de fondo. En cambio, los sitios con fondo rocoso (rocky) y de arcilla/lodo (clay/muck) tienden a tener una visibilidad más limitada. Este resultado sugiere que las partículas en suspensión y la naturaleza del fondo afectan las condiciones de visibilidad, lo cual es un factor importante para la seguridad y la calidad de la experiencia de buceo. En el gráfico de la relación entre la composición del fondo y la visibilidad promedio, existen valores atípicos. Estos representan sitios de buceo que, a pesar de tener un tipo de fondo específico (como arena, roca, o coral), presentan condiciones de visibilidad inusualmente altas o bajas. Los outliers de alta visibilidad podrían corresponder a sitios con características excepcionales, como una localización remota o condiciones únicas de corrientes y limpieza del agua. Los outliers de baja visibilidad, por otro lado, podrían indicar la influencia de factores locales como fuertes corrientes, alta sedimentación, o actividad humana cercana que degrada las condiciones del agua. Estos valores atípicos subrayan la variabilidad de las condiciones de buceo incluso dentro de un mismo tipo de fondo marino, lo que sugiere que la visibilidad no solo depende de la composición del fondo, sino también de otros factores ambientales.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Sole Torres</dc:creator>
  <cp:lastModifiedBy>Sole Torres</cp:lastModifiedBy>
  <cp:revision>1</cp:revision>
  <dcterms:created xsi:type="dcterms:W3CDTF">2024-09-03T23:43:07Z</dcterms:created>
  <dcterms:modified xsi:type="dcterms:W3CDTF">2024-09-05T02:35:25Z</dcterms:modified>
</cp:coreProperties>
</file>