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8" r:id="rId2"/>
    <p:sldId id="267" r:id="rId3"/>
    <p:sldId id="268" r:id="rId4"/>
    <p:sldId id="269" r:id="rId5"/>
    <p:sldId id="270" r:id="rId6"/>
    <p:sldId id="271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70" autoAdjust="0"/>
    <p:restoredTop sz="94660"/>
  </p:normalViewPr>
  <p:slideViewPr>
    <p:cSldViewPr snapToGrid="0">
      <p:cViewPr varScale="1">
        <p:scale>
          <a:sx n="79" d="100"/>
          <a:sy n="79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4/29/2021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4/29/2021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4/29/2021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4/29/2021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4/29/2021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4/29/2021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4/29/2021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4/29/2021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4/29/2021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4/29/2021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4/29/2021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Ezeh Sophia. 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Algorithms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65176" y="206629"/>
            <a:ext cx="3026664" cy="7899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Exercise 1</a:t>
            </a:r>
            <a:endParaRPr lang="en-US" sz="44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lowchart: Terminator 15"/>
          <p:cNvSpPr/>
          <p:nvPr/>
        </p:nvSpPr>
        <p:spPr>
          <a:xfrm>
            <a:off x="8323842" y="15164"/>
            <a:ext cx="2987843" cy="721898"/>
          </a:xfrm>
          <a:prstGeom prst="flowChartTerminator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lowchart: Data 16"/>
          <p:cNvSpPr/>
          <p:nvPr/>
        </p:nvSpPr>
        <p:spPr>
          <a:xfrm>
            <a:off x="7937351" y="996537"/>
            <a:ext cx="3374334" cy="584400"/>
          </a:xfrm>
          <a:prstGeom prst="flowChartInputOutpu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INPUT 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8173710" y="3533888"/>
            <a:ext cx="2901616" cy="697832"/>
          </a:xfrm>
          <a:prstGeom prst="flowChartProcess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Flowchart: Data 19"/>
          <p:cNvSpPr/>
          <p:nvPr/>
        </p:nvSpPr>
        <p:spPr>
          <a:xfrm>
            <a:off x="8010181" y="5458267"/>
            <a:ext cx="3268579" cy="588966"/>
          </a:xfrm>
          <a:prstGeom prst="flowChartInputOutpu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PRINT X2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56396" y="4520555"/>
            <a:ext cx="61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Flowchart: Data 32"/>
          <p:cNvSpPr/>
          <p:nvPr/>
        </p:nvSpPr>
        <p:spPr>
          <a:xfrm>
            <a:off x="7937351" y="1840412"/>
            <a:ext cx="3374334" cy="584400"/>
          </a:xfrm>
          <a:prstGeom prst="flowChartInputOutpu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INPUT 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Flowchart: Data 33"/>
          <p:cNvSpPr/>
          <p:nvPr/>
        </p:nvSpPr>
        <p:spPr>
          <a:xfrm>
            <a:off x="7937351" y="2687150"/>
            <a:ext cx="3374334" cy="584400"/>
          </a:xfrm>
          <a:prstGeom prst="flowChartInputOutpu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INPUT 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8633537" y="3605042"/>
                <a:ext cx="1981962" cy="5485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X1</a:t>
                </a:r>
                <a:r>
                  <a:rPr lang="en-US" b="1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n w="10160">
                              <a:solidFill>
                                <a:schemeClr val="accent5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>
                            <a:ln w="10160">
                              <a:solidFill>
                                <a:schemeClr val="accent5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n w="10160">
                              <a:solidFill>
                                <a:schemeClr val="accent5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1" i="0">
                            <a:ln w="10160">
                              <a:solidFill>
                                <a:schemeClr val="accent5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b="1" i="1">
                                <a:ln w="10160">
                                  <a:solidFill>
                                    <a:schemeClr val="accent5"/>
                                  </a:solidFill>
                                  <a:prstDash val="solid"/>
                                </a:ln>
                                <a:solidFill>
                                  <a:srgbClr val="FFFFFF"/>
                                </a:solidFill>
                                <a:effectLst>
                                  <a:outerShdw blurRad="38100" dist="22860" dir="5400000" algn="tl" rotWithShape="0">
                                    <a:srgbClr val="000000">
                                      <a:alpha val="3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1" i="1">
                                    <a:ln w="10160">
                                      <a:solidFill>
                                        <a:schemeClr val="accent5"/>
                                      </a:solidFill>
                                      <a:prstDash val="solid"/>
                                    </a:ln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22860" dir="5400000" algn="tl" rotWithShape="0">
                                        <a:srgbClr val="000000">
                                          <a:alpha val="30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n w="10160">
                                      <a:solidFill>
                                        <a:schemeClr val="accent5"/>
                                      </a:solidFill>
                                      <a:prstDash val="solid"/>
                                    </a:ln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22860" dir="5400000" algn="tl" rotWithShape="0">
                                        <a:srgbClr val="000000">
                                          <a:alpha val="30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1" i="0">
                                    <a:ln w="10160">
                                      <a:solidFill>
                                        <a:schemeClr val="accent5"/>
                                      </a:solidFill>
                                      <a:prstDash val="solid"/>
                                    </a:ln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22860" dir="5400000" algn="tl" rotWithShape="0">
                                        <a:srgbClr val="000000">
                                          <a:alpha val="30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1" i="0">
                                <a:ln w="10160">
                                  <a:solidFill>
                                    <a:schemeClr val="accent5"/>
                                  </a:solidFill>
                                  <a:prstDash val="solid"/>
                                </a:ln>
                                <a:solidFill>
                                  <a:srgbClr val="FFFFFF"/>
                                </a:solidFill>
                                <a:effectLst>
                                  <a:outerShdw blurRad="38100" dist="22860" dir="5400000" algn="tl" rotWithShape="0">
                                    <a:srgbClr val="000000">
                                      <a:alpha val="3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rad>
                        <m:r>
                          <a:rPr lang="en-US" b="1" i="1">
                            <a:ln w="10160">
                              <a:solidFill>
                                <a:schemeClr val="accent5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𝑎𝑐</m:t>
                        </m:r>
                      </m:num>
                      <m:den>
                        <m:r>
                          <a:rPr lang="en-US" b="1" i="0">
                            <a:ln w="10160">
                              <a:solidFill>
                                <a:schemeClr val="accent5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1" i="1">
                            <a:ln w="10160">
                              <a:solidFill>
                                <a:schemeClr val="accent5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537" y="3605042"/>
                <a:ext cx="1981962" cy="5485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lowchart: Process 40"/>
          <p:cNvSpPr/>
          <p:nvPr/>
        </p:nvSpPr>
        <p:spPr>
          <a:xfrm>
            <a:off x="8193663" y="4498096"/>
            <a:ext cx="2901616" cy="697832"/>
          </a:xfrm>
          <a:prstGeom prst="flowChartProcess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653490" y="4572723"/>
                <a:ext cx="1981962" cy="5485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X2</a:t>
                </a:r>
                <a:r>
                  <a:rPr lang="en-US" b="1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n w="10160">
                              <a:solidFill>
                                <a:schemeClr val="accent5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>
                            <a:ln w="10160">
                              <a:solidFill>
                                <a:schemeClr val="accent5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n w="10160">
                              <a:solidFill>
                                <a:schemeClr val="accent5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1" i="0" smtClean="0">
                            <a:ln w="10160">
                              <a:solidFill>
                                <a:schemeClr val="accent5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b="1" i="1">
                                <a:ln w="10160">
                                  <a:solidFill>
                                    <a:schemeClr val="accent5"/>
                                  </a:solidFill>
                                  <a:prstDash val="solid"/>
                                </a:ln>
                                <a:solidFill>
                                  <a:srgbClr val="FFFFFF"/>
                                </a:solidFill>
                                <a:effectLst>
                                  <a:outerShdw blurRad="38100" dist="22860" dir="5400000" algn="tl" rotWithShape="0">
                                    <a:srgbClr val="000000">
                                      <a:alpha val="3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1" i="1">
                                    <a:ln w="10160">
                                      <a:solidFill>
                                        <a:schemeClr val="accent5"/>
                                      </a:solidFill>
                                      <a:prstDash val="solid"/>
                                    </a:ln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22860" dir="5400000" algn="tl" rotWithShape="0">
                                        <a:srgbClr val="000000">
                                          <a:alpha val="30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n w="10160">
                                      <a:solidFill>
                                        <a:schemeClr val="accent5"/>
                                      </a:solidFill>
                                      <a:prstDash val="solid"/>
                                    </a:ln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22860" dir="5400000" algn="tl" rotWithShape="0">
                                        <a:srgbClr val="000000">
                                          <a:alpha val="30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1" i="0">
                                    <a:ln w="10160">
                                      <a:solidFill>
                                        <a:schemeClr val="accent5"/>
                                      </a:solidFill>
                                      <a:prstDash val="solid"/>
                                    </a:ln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22860" dir="5400000" algn="tl" rotWithShape="0">
                                        <a:srgbClr val="000000">
                                          <a:alpha val="30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1" i="0">
                                <a:ln w="10160">
                                  <a:solidFill>
                                    <a:schemeClr val="accent5"/>
                                  </a:solidFill>
                                  <a:prstDash val="solid"/>
                                </a:ln>
                                <a:solidFill>
                                  <a:srgbClr val="FFFFFF"/>
                                </a:solidFill>
                                <a:effectLst>
                                  <a:outerShdw blurRad="38100" dist="22860" dir="5400000" algn="tl" rotWithShape="0">
                                    <a:srgbClr val="000000">
                                      <a:alpha val="3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rad>
                        <m:r>
                          <a:rPr lang="en-US" b="1" i="1">
                            <a:ln w="10160">
                              <a:solidFill>
                                <a:schemeClr val="accent5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𝑎𝑐</m:t>
                        </m:r>
                      </m:num>
                      <m:den>
                        <m:r>
                          <a:rPr lang="en-US" b="1" i="0">
                            <a:ln w="10160">
                              <a:solidFill>
                                <a:schemeClr val="accent5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1" i="1">
                            <a:ln w="10160">
                              <a:solidFill>
                                <a:schemeClr val="accent5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3490" y="4572723"/>
                <a:ext cx="1981962" cy="5485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Flowchart: Data 44"/>
          <p:cNvSpPr/>
          <p:nvPr/>
        </p:nvSpPr>
        <p:spPr>
          <a:xfrm>
            <a:off x="4668772" y="5458267"/>
            <a:ext cx="3268579" cy="588966"/>
          </a:xfrm>
          <a:prstGeom prst="flowChartInputOutpu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PRINT X1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Flowchart: Terminator 45"/>
          <p:cNvSpPr/>
          <p:nvPr/>
        </p:nvSpPr>
        <p:spPr>
          <a:xfrm>
            <a:off x="5944680" y="6302142"/>
            <a:ext cx="2987843" cy="555858"/>
          </a:xfrm>
          <a:prstGeom prst="flowChartTerminator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65176" y="1288737"/>
            <a:ext cx="3633216" cy="3085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27678" y="1433402"/>
            <a:ext cx="30114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INPUT a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INPUT b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INPUT c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COMPUTE X1 = (-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b+sqrt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(b^2-4ac))/2a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PRINT X1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COMPUTE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X2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(-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b-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sqrt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(b^2-4ac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))/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2a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PRINT X2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cxnSp>
        <p:nvCxnSpPr>
          <p:cNvPr id="5" name="Straight Arrow Connector 4"/>
          <p:cNvCxnSpPr>
            <a:stCxn id="16" idx="2"/>
          </p:cNvCxnSpPr>
          <p:nvPr/>
        </p:nvCxnSpPr>
        <p:spPr>
          <a:xfrm flipH="1">
            <a:off x="9815513" y="737062"/>
            <a:ext cx="2251" cy="2594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4"/>
            <a:endCxn id="33" idx="1"/>
          </p:cNvCxnSpPr>
          <p:nvPr/>
        </p:nvCxnSpPr>
        <p:spPr>
          <a:xfrm>
            <a:off x="9624518" y="1580937"/>
            <a:ext cx="0" cy="259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3" idx="4"/>
            <a:endCxn id="34" idx="1"/>
          </p:cNvCxnSpPr>
          <p:nvPr/>
        </p:nvCxnSpPr>
        <p:spPr>
          <a:xfrm>
            <a:off x="9624518" y="2424812"/>
            <a:ext cx="0" cy="2623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4" idx="4"/>
            <a:endCxn id="18" idx="0"/>
          </p:cNvCxnSpPr>
          <p:nvPr/>
        </p:nvCxnSpPr>
        <p:spPr>
          <a:xfrm>
            <a:off x="9624518" y="3271550"/>
            <a:ext cx="0" cy="2623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2"/>
          </p:cNvCxnSpPr>
          <p:nvPr/>
        </p:nvCxnSpPr>
        <p:spPr>
          <a:xfrm>
            <a:off x="9624518" y="4231720"/>
            <a:ext cx="0" cy="288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1" idx="2"/>
            <a:endCxn id="20" idx="1"/>
          </p:cNvCxnSpPr>
          <p:nvPr/>
        </p:nvCxnSpPr>
        <p:spPr>
          <a:xfrm>
            <a:off x="9644471" y="5195928"/>
            <a:ext cx="0" cy="262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8" idx="1"/>
            <a:endCxn id="45" idx="2"/>
          </p:cNvCxnSpPr>
          <p:nvPr/>
        </p:nvCxnSpPr>
        <p:spPr>
          <a:xfrm rot="10800000" flipV="1">
            <a:off x="4995630" y="3882804"/>
            <a:ext cx="3178080" cy="1869946"/>
          </a:xfrm>
          <a:prstGeom prst="bentConnector3">
            <a:avLst>
              <a:gd name="adj1" fmla="val 10444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5" idx="3"/>
            <a:endCxn id="46" idx="3"/>
          </p:cNvCxnSpPr>
          <p:nvPr/>
        </p:nvCxnSpPr>
        <p:spPr>
          <a:xfrm rot="16200000" flipH="1">
            <a:off x="7187944" y="4835492"/>
            <a:ext cx="532838" cy="2956319"/>
          </a:xfrm>
          <a:prstGeom prst="bentConnector4">
            <a:avLst>
              <a:gd name="adj1" fmla="val 23920"/>
              <a:gd name="adj2" fmla="val 1077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0" idx="5"/>
            <a:endCxn id="46" idx="3"/>
          </p:cNvCxnSpPr>
          <p:nvPr/>
        </p:nvCxnSpPr>
        <p:spPr>
          <a:xfrm flipH="1">
            <a:off x="8932523" y="5752750"/>
            <a:ext cx="2019379" cy="827321"/>
          </a:xfrm>
          <a:prstGeom prst="bentConnector3">
            <a:avLst>
              <a:gd name="adj1" fmla="val -2750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64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65176" y="206629"/>
            <a:ext cx="3026664" cy="7899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Exercise 2</a:t>
            </a:r>
            <a:endParaRPr lang="en-US" sz="44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23003" y="1288736"/>
            <a:ext cx="4834869" cy="4210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lowchart: Terminator 3"/>
          <p:cNvSpPr/>
          <p:nvPr/>
        </p:nvSpPr>
        <p:spPr>
          <a:xfrm>
            <a:off x="6578322" y="0"/>
            <a:ext cx="2987843" cy="721898"/>
          </a:xfrm>
          <a:prstGeom prst="flowChartTerminator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lowchart: Data 4"/>
          <p:cNvSpPr/>
          <p:nvPr/>
        </p:nvSpPr>
        <p:spPr>
          <a:xfrm>
            <a:off x="6385076" y="996536"/>
            <a:ext cx="3374334" cy="584400"/>
          </a:xfrm>
          <a:prstGeom prst="flowChartInputOutpu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INPUT A, B, C, 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>
            <a:stCxn id="4" idx="2"/>
            <a:endCxn id="5" idx="1"/>
          </p:cNvCxnSpPr>
          <p:nvPr/>
        </p:nvCxnSpPr>
        <p:spPr>
          <a:xfrm flipH="1">
            <a:off x="8072243" y="721898"/>
            <a:ext cx="1" cy="27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4"/>
          </p:cNvCxnSpPr>
          <p:nvPr/>
        </p:nvCxnSpPr>
        <p:spPr>
          <a:xfrm>
            <a:off x="8072243" y="1580936"/>
            <a:ext cx="0" cy="27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Process 7"/>
          <p:cNvSpPr/>
          <p:nvPr/>
        </p:nvSpPr>
        <p:spPr>
          <a:xfrm>
            <a:off x="6578322" y="1855574"/>
            <a:ext cx="2901616" cy="584400"/>
          </a:xfrm>
          <a:prstGeom prst="flowChartProcess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A1=B/A, A2=C/A, A3=D/A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Flowchart: Process 8"/>
              <p:cNvSpPr/>
              <p:nvPr/>
            </p:nvSpPr>
            <p:spPr>
              <a:xfrm>
                <a:off x="5589978" y="2714612"/>
                <a:ext cx="4884420" cy="790588"/>
              </a:xfrm>
              <a:prstGeom prst="flowChartProcess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Q=(3A2-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/9, R=(9A1A2-27A3-2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, S=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rad>
                  </m:oMath>
                </a14:m>
                <a:r>
                  <a:rPr lang="en-US" dirty="0" smtClean="0"/>
                  <a:t> , T=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ra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9" name="Flowchart: Process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978" y="2714612"/>
                <a:ext cx="4884420" cy="790588"/>
              </a:xfrm>
              <a:prstGeom prst="flowChartProcess">
                <a:avLst/>
              </a:prstGeom>
              <a:blipFill>
                <a:blip r:embed="rId2"/>
                <a:stretch>
                  <a:fillRect t="-1136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>
            <a:off x="8029130" y="2439974"/>
            <a:ext cx="3058" cy="27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18" idx="0"/>
          </p:cNvCxnSpPr>
          <p:nvPr/>
        </p:nvCxnSpPr>
        <p:spPr>
          <a:xfrm>
            <a:off x="8032188" y="3505200"/>
            <a:ext cx="4239" cy="27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Flowchart: Process 17"/>
              <p:cNvSpPr/>
              <p:nvPr/>
            </p:nvSpPr>
            <p:spPr>
              <a:xfrm>
                <a:off x="5100044" y="3779838"/>
                <a:ext cx="5872766" cy="689131"/>
              </a:xfrm>
              <a:prstGeom prst="flowChartProcess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X1 = S+T-(1/3*A1), X2=-1/2(S+T)-(1/3*A1)+(1/2*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dirty="0" smtClean="0"/>
                  <a:t>*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*(S-T)), X3=-</a:t>
                </a:r>
                <a:r>
                  <a:rPr lang="en-US" dirty="0"/>
                  <a:t>1/2(S+T)-(</a:t>
                </a:r>
                <a:r>
                  <a:rPr lang="en-US" dirty="0" smtClean="0"/>
                  <a:t>1/3*A1)-(1/2</a:t>
                </a:r>
                <a:r>
                  <a:rPr lang="en-US" dirty="0"/>
                  <a:t>*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dirty="0"/>
                  <a:t>*</a:t>
                </a:r>
                <a:r>
                  <a:rPr lang="en-US" dirty="0" err="1"/>
                  <a:t>i</a:t>
                </a:r>
                <a:r>
                  <a:rPr lang="en-US" dirty="0"/>
                  <a:t>*(S-T))</a:t>
                </a:r>
              </a:p>
              <a:p>
                <a:pPr algn="ctr"/>
                <a:endParaRPr lang="en-US" dirty="0" smtClean="0"/>
              </a:p>
            </p:txBody>
          </p:sp>
        </mc:Choice>
        <mc:Fallback xmlns="">
          <p:sp>
            <p:nvSpPr>
              <p:cNvPr id="18" name="Flowchart: Process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044" y="3779838"/>
                <a:ext cx="5872766" cy="689131"/>
              </a:xfrm>
              <a:prstGeom prst="flowChartProcess">
                <a:avLst/>
              </a:prstGeom>
              <a:blipFill>
                <a:blip r:embed="rId3"/>
                <a:stretch>
                  <a:fillRect t="-19130" r="-1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Flowchart: Data 32"/>
          <p:cNvSpPr/>
          <p:nvPr/>
        </p:nvSpPr>
        <p:spPr>
          <a:xfrm>
            <a:off x="6191831" y="4743607"/>
            <a:ext cx="3374334" cy="584400"/>
          </a:xfrm>
          <a:prstGeom prst="flowChartInputOutpu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PRINT X1,X2,X3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Flowchart: Terminator 35"/>
          <p:cNvSpPr/>
          <p:nvPr/>
        </p:nvSpPr>
        <p:spPr>
          <a:xfrm>
            <a:off x="6578322" y="5767589"/>
            <a:ext cx="2987843" cy="721898"/>
          </a:xfrm>
          <a:prstGeom prst="flowChartTerminator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73972" y="1598778"/>
                <a:ext cx="5183640" cy="405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cs typeface="Arial" panose="020B0604020202020204" pitchFamily="34" charset="0"/>
                  </a:rPr>
                  <a:t>INPUT A, B, C, D</a:t>
                </a:r>
              </a:p>
              <a:p>
                <a:r>
                  <a:rPr lang="en-US" dirty="0" smtClean="0">
                    <a:cs typeface="Arial" panose="020B0604020202020204" pitchFamily="34" charset="0"/>
                  </a:rPr>
                  <a:t>COMPUTE</a:t>
                </a:r>
                <a:r>
                  <a:rPr lang="en-US" dirty="0">
                    <a:cs typeface="Arial" panose="020B0604020202020204" pitchFamily="34" charset="0"/>
                  </a:rPr>
                  <a:t> Q=(3A2-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/</a:t>
                </a:r>
                <a:r>
                  <a:rPr lang="en-US" dirty="0" smtClean="0">
                    <a:cs typeface="Arial" panose="020B0604020202020204" pitchFamily="34" charset="0"/>
                  </a:rPr>
                  <a:t>9</a:t>
                </a:r>
              </a:p>
              <a:p>
                <a:r>
                  <a:rPr lang="en-US" dirty="0" smtClean="0">
                    <a:cs typeface="Arial" panose="020B0604020202020204" pitchFamily="34" charset="0"/>
                  </a:rPr>
                  <a:t>COMPUTE </a:t>
                </a:r>
                <a:r>
                  <a:rPr lang="en-US" dirty="0">
                    <a:cs typeface="Arial" panose="020B0604020202020204" pitchFamily="34" charset="0"/>
                  </a:rPr>
                  <a:t>R=(9A1A2-27A3-2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 smtClean="0">
                  <a:cs typeface="Arial" panose="020B0604020202020204" pitchFamily="34" charset="0"/>
                </a:endParaRPr>
              </a:p>
              <a:p>
                <a:r>
                  <a:rPr lang="en-US" dirty="0" smtClean="0">
                    <a:cs typeface="Arial" panose="020B0604020202020204" pitchFamily="34" charset="0"/>
                  </a:rPr>
                  <a:t>COMPUTE </a:t>
                </a:r>
                <a:r>
                  <a:rPr lang="en-US" dirty="0">
                    <a:cs typeface="Arial" panose="020B0604020202020204" pitchFamily="34" charset="0"/>
                  </a:rPr>
                  <a:t>S=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rad>
                  </m:oMath>
                </a14:m>
                <a:endParaRPr lang="en-US" dirty="0" smtClean="0">
                  <a:cs typeface="Arial" panose="020B0604020202020204" pitchFamily="34" charset="0"/>
                </a:endParaRPr>
              </a:p>
              <a:p>
                <a:r>
                  <a:rPr lang="en-US" dirty="0" smtClean="0">
                    <a:cs typeface="Arial" panose="020B0604020202020204" pitchFamily="34" charset="0"/>
                  </a:rPr>
                  <a:t>COMPUTE </a:t>
                </a:r>
                <a:r>
                  <a:rPr lang="en-US" dirty="0">
                    <a:cs typeface="Arial" panose="020B0604020202020204" pitchFamily="34" charset="0"/>
                  </a:rPr>
                  <a:t>T=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rad>
                  </m:oMath>
                </a14:m>
                <a:endParaRPr lang="en-US" dirty="0" smtClean="0">
                  <a:cs typeface="Arial" panose="020B0604020202020204" pitchFamily="34" charset="0"/>
                </a:endParaRPr>
              </a:p>
              <a:p>
                <a:r>
                  <a:rPr lang="en-US" dirty="0" smtClean="0">
                    <a:cs typeface="Arial" panose="020B0604020202020204" pitchFamily="34" charset="0"/>
                  </a:rPr>
                  <a:t>COMPUTE </a:t>
                </a:r>
                <a:r>
                  <a:rPr lang="en-US" dirty="0">
                    <a:cs typeface="Arial" panose="020B0604020202020204" pitchFamily="34" charset="0"/>
                  </a:rPr>
                  <a:t>X1 = S+T-(</a:t>
                </a:r>
                <a:r>
                  <a:rPr lang="en-US" dirty="0" smtClean="0">
                    <a:cs typeface="Arial" panose="020B0604020202020204" pitchFamily="34" charset="0"/>
                  </a:rPr>
                  <a:t>1/3*A1</a:t>
                </a:r>
              </a:p>
              <a:p>
                <a:r>
                  <a:rPr lang="en-US" dirty="0" smtClean="0">
                    <a:cs typeface="Arial" panose="020B0604020202020204" pitchFamily="34" charset="0"/>
                  </a:rPr>
                  <a:t>COMPUTE </a:t>
                </a:r>
                <a:r>
                  <a:rPr lang="en-US" dirty="0">
                    <a:cs typeface="Arial" panose="020B0604020202020204" pitchFamily="34" charset="0"/>
                  </a:rPr>
                  <a:t>X2=-1/2(S+T</a:t>
                </a:r>
                <a:r>
                  <a:rPr lang="en-US" dirty="0" smtClean="0">
                    <a:cs typeface="Arial" panose="020B0604020202020204" pitchFamily="34" charset="0"/>
                  </a:rPr>
                  <a:t>)-(</a:t>
                </a:r>
                <a:r>
                  <a:rPr lang="en-US" dirty="0">
                    <a:cs typeface="Arial" panose="020B0604020202020204" pitchFamily="34" charset="0"/>
                  </a:rPr>
                  <a:t>1/3*A1)+(1/2*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*</a:t>
                </a:r>
                <a:r>
                  <a:rPr lang="en-US" dirty="0" err="1"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cs typeface="Arial" panose="020B0604020202020204" pitchFamily="34" charset="0"/>
                  </a:rPr>
                  <a:t>*(</a:t>
                </a:r>
                <a:r>
                  <a:rPr lang="en-US" dirty="0" smtClean="0">
                    <a:cs typeface="Arial" panose="020B0604020202020204" pitchFamily="34" charset="0"/>
                  </a:rPr>
                  <a:t>S-T)</a:t>
                </a:r>
              </a:p>
              <a:p>
                <a:r>
                  <a:rPr lang="en-US" dirty="0" smtClean="0">
                    <a:cs typeface="Arial" panose="020B0604020202020204" pitchFamily="34" charset="0"/>
                  </a:rPr>
                  <a:t>COMPUTE </a:t>
                </a:r>
                <a:r>
                  <a:rPr lang="en-US" dirty="0">
                    <a:cs typeface="Arial" panose="020B0604020202020204" pitchFamily="34" charset="0"/>
                  </a:rPr>
                  <a:t>X3=-1/2(S+T)-(1/3*A1)-(1/2*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*</a:t>
                </a:r>
                <a:r>
                  <a:rPr lang="en-US" dirty="0" err="1"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cs typeface="Arial" panose="020B0604020202020204" pitchFamily="34" charset="0"/>
                  </a:rPr>
                  <a:t>*(S-T</a:t>
                </a:r>
                <a:r>
                  <a:rPr lang="en-US" dirty="0" smtClean="0">
                    <a:cs typeface="Arial" panose="020B0604020202020204" pitchFamily="34" charset="0"/>
                  </a:rPr>
                  <a:t>))</a:t>
                </a:r>
              </a:p>
              <a:p>
                <a:r>
                  <a:rPr lang="en-US" dirty="0" smtClean="0">
                    <a:cs typeface="Arial" panose="020B0604020202020204" pitchFamily="34" charset="0"/>
                  </a:rPr>
                  <a:t>PRINT X1,X2,X3</a:t>
                </a:r>
              </a:p>
              <a:p>
                <a:r>
                  <a:rPr lang="en-US" dirty="0" smtClean="0">
                    <a:cs typeface="Arial" panose="020B0604020202020204" pitchFamily="34" charset="0"/>
                  </a:rPr>
                  <a:t>END`</a:t>
                </a:r>
                <a:endParaRPr lang="en-US" dirty="0">
                  <a:cs typeface="Arial" panose="020B0604020202020204" pitchFamily="34" charset="0"/>
                </a:endParaRPr>
              </a:p>
              <a:p>
                <a:pPr algn="ctr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72" y="1598778"/>
                <a:ext cx="5183640" cy="4054315"/>
              </a:xfrm>
              <a:prstGeom prst="rect">
                <a:avLst/>
              </a:prstGeom>
              <a:blipFill>
                <a:blip r:embed="rId4"/>
                <a:stretch>
                  <a:fillRect l="-1059" t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>
            <a:stCxn id="18" idx="2"/>
          </p:cNvCxnSpPr>
          <p:nvPr/>
        </p:nvCxnSpPr>
        <p:spPr>
          <a:xfrm flipH="1">
            <a:off x="8029130" y="4468969"/>
            <a:ext cx="7297" cy="27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3" idx="4"/>
          </p:cNvCxnSpPr>
          <p:nvPr/>
        </p:nvCxnSpPr>
        <p:spPr>
          <a:xfrm>
            <a:off x="7878998" y="5328007"/>
            <a:ext cx="2872" cy="439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99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65176" y="206629"/>
            <a:ext cx="3026664" cy="7899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Exercise 3</a:t>
            </a:r>
            <a:endParaRPr lang="en-US" sz="44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lowchart: Terminator 2"/>
          <p:cNvSpPr/>
          <p:nvPr/>
        </p:nvSpPr>
        <p:spPr>
          <a:xfrm>
            <a:off x="6636675" y="0"/>
            <a:ext cx="2987843" cy="721898"/>
          </a:xfrm>
          <a:prstGeom prst="flowChartTerminator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lowchart: Data 3"/>
          <p:cNvSpPr/>
          <p:nvPr/>
        </p:nvSpPr>
        <p:spPr>
          <a:xfrm>
            <a:off x="6443429" y="996536"/>
            <a:ext cx="3374334" cy="584400"/>
          </a:xfrm>
          <a:prstGeom prst="flowChartInputOutpu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INPUT A, B, 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lowchart: Decision 4"/>
          <p:cNvSpPr/>
          <p:nvPr/>
        </p:nvSpPr>
        <p:spPr>
          <a:xfrm>
            <a:off x="7323784" y="1855574"/>
            <a:ext cx="1613624" cy="1004566"/>
          </a:xfrm>
          <a:prstGeom prst="flowChartDecision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A&gt;B</a:t>
            </a:r>
            <a:endParaRPr lang="en-US" dirty="0"/>
          </a:p>
        </p:txBody>
      </p:sp>
      <p:sp>
        <p:nvSpPr>
          <p:cNvPr id="6" name="Flowchart: Decision 5"/>
          <p:cNvSpPr/>
          <p:nvPr/>
        </p:nvSpPr>
        <p:spPr>
          <a:xfrm>
            <a:off x="4560762" y="2780322"/>
            <a:ext cx="1613624" cy="1004566"/>
          </a:xfrm>
          <a:prstGeom prst="flowChartDecision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B&gt;C</a:t>
            </a:r>
            <a:endParaRPr lang="en-US" dirty="0"/>
          </a:p>
        </p:txBody>
      </p:sp>
      <p:sp>
        <p:nvSpPr>
          <p:cNvPr id="7" name="Flowchart: Decision 6"/>
          <p:cNvSpPr/>
          <p:nvPr/>
        </p:nvSpPr>
        <p:spPr>
          <a:xfrm>
            <a:off x="10086806" y="2780322"/>
            <a:ext cx="1613624" cy="1004566"/>
          </a:xfrm>
          <a:prstGeom prst="flowChartDecision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A&gt;C</a:t>
            </a:r>
            <a:endParaRPr lang="en-US" dirty="0"/>
          </a:p>
        </p:txBody>
      </p:sp>
      <p:sp>
        <p:nvSpPr>
          <p:cNvPr id="8" name="Flowchart: Data 7"/>
          <p:cNvSpPr/>
          <p:nvPr/>
        </p:nvSpPr>
        <p:spPr>
          <a:xfrm>
            <a:off x="3580394" y="4106449"/>
            <a:ext cx="2763022" cy="584400"/>
          </a:xfrm>
          <a:prstGeom prst="flowChartInputOutpu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PRINT 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owchart: Data 8"/>
          <p:cNvSpPr/>
          <p:nvPr/>
        </p:nvSpPr>
        <p:spPr>
          <a:xfrm>
            <a:off x="6636675" y="4106449"/>
            <a:ext cx="2763022" cy="584400"/>
          </a:xfrm>
          <a:prstGeom prst="flowChartInputOutpu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PRINT 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lowchart: Data 9"/>
          <p:cNvSpPr/>
          <p:nvPr/>
        </p:nvSpPr>
        <p:spPr>
          <a:xfrm>
            <a:off x="9512107" y="4106449"/>
            <a:ext cx="2679893" cy="584400"/>
          </a:xfrm>
          <a:prstGeom prst="flowChartInputOutpu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PRINT 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Terminator 10"/>
          <p:cNvSpPr/>
          <p:nvPr/>
        </p:nvSpPr>
        <p:spPr>
          <a:xfrm>
            <a:off x="6524264" y="5576209"/>
            <a:ext cx="2987843" cy="721898"/>
          </a:xfrm>
          <a:prstGeom prst="flowChartTerminator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3" idx="2"/>
            <a:endCxn id="4" idx="1"/>
          </p:cNvCxnSpPr>
          <p:nvPr/>
        </p:nvCxnSpPr>
        <p:spPr>
          <a:xfrm flipH="1">
            <a:off x="8130596" y="721898"/>
            <a:ext cx="1" cy="27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4"/>
            <a:endCxn id="5" idx="0"/>
          </p:cNvCxnSpPr>
          <p:nvPr/>
        </p:nvCxnSpPr>
        <p:spPr>
          <a:xfrm>
            <a:off x="8130596" y="1580936"/>
            <a:ext cx="0" cy="27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3"/>
            <a:endCxn id="7" idx="0"/>
          </p:cNvCxnSpPr>
          <p:nvPr/>
        </p:nvCxnSpPr>
        <p:spPr>
          <a:xfrm>
            <a:off x="8937408" y="2357857"/>
            <a:ext cx="1956210" cy="4224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1"/>
            <a:endCxn id="6" idx="0"/>
          </p:cNvCxnSpPr>
          <p:nvPr/>
        </p:nvCxnSpPr>
        <p:spPr>
          <a:xfrm rot="10800000" flipV="1">
            <a:off x="5367574" y="2357856"/>
            <a:ext cx="1956210" cy="4224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" idx="3"/>
            <a:endCxn id="9" idx="1"/>
          </p:cNvCxnSpPr>
          <p:nvPr/>
        </p:nvCxnSpPr>
        <p:spPr>
          <a:xfrm>
            <a:off x="6174386" y="3282605"/>
            <a:ext cx="1843800" cy="8238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1"/>
            <a:endCxn id="9" idx="0"/>
          </p:cNvCxnSpPr>
          <p:nvPr/>
        </p:nvCxnSpPr>
        <p:spPr>
          <a:xfrm rot="10800000" flipV="1">
            <a:off x="8294488" y="3282605"/>
            <a:ext cx="1792318" cy="8238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2"/>
          </p:cNvCxnSpPr>
          <p:nvPr/>
        </p:nvCxnSpPr>
        <p:spPr>
          <a:xfrm>
            <a:off x="5367574" y="3784888"/>
            <a:ext cx="0" cy="32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2"/>
          </p:cNvCxnSpPr>
          <p:nvPr/>
        </p:nvCxnSpPr>
        <p:spPr>
          <a:xfrm>
            <a:off x="10893618" y="3784888"/>
            <a:ext cx="0" cy="32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4"/>
            <a:endCxn id="11" idx="0"/>
          </p:cNvCxnSpPr>
          <p:nvPr/>
        </p:nvCxnSpPr>
        <p:spPr>
          <a:xfrm>
            <a:off x="8018186" y="4690849"/>
            <a:ext cx="0" cy="88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8" idx="4"/>
          </p:cNvCxnSpPr>
          <p:nvPr/>
        </p:nvCxnSpPr>
        <p:spPr>
          <a:xfrm rot="16200000" flipH="1">
            <a:off x="6199426" y="3453328"/>
            <a:ext cx="581239" cy="30562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0" idx="4"/>
          </p:cNvCxnSpPr>
          <p:nvPr/>
        </p:nvCxnSpPr>
        <p:spPr>
          <a:xfrm rot="5400000">
            <a:off x="9144501" y="3564534"/>
            <a:ext cx="581239" cy="28338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491920" y="2173188"/>
            <a:ext cx="65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119294" y="3737534"/>
            <a:ext cx="65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598286" y="3738289"/>
            <a:ext cx="65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117586" y="2173188"/>
            <a:ext cx="65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770443" y="3096692"/>
            <a:ext cx="65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158818" y="3083260"/>
            <a:ext cx="65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265176" y="1237671"/>
            <a:ext cx="3633216" cy="3085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8342" y="1525274"/>
            <a:ext cx="28658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INPUT A,B,C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IF A&gt;B and A&gt;C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PRINT A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ELSE IF B&gt;A and B&gt;C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PRINT B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ELSE IF C&gt;A  and C&gt;B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PRINT C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84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65176" y="206629"/>
            <a:ext cx="3026664" cy="7899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Exercise 4</a:t>
            </a:r>
            <a:endParaRPr lang="en-US" sz="44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65176" y="1237671"/>
            <a:ext cx="3633216" cy="3085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owchart: Terminator 5"/>
          <p:cNvSpPr/>
          <p:nvPr/>
        </p:nvSpPr>
        <p:spPr>
          <a:xfrm>
            <a:off x="6636675" y="0"/>
            <a:ext cx="2987843" cy="721898"/>
          </a:xfrm>
          <a:prstGeom prst="flowChartTerminator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owchart: Data 6"/>
          <p:cNvSpPr/>
          <p:nvPr/>
        </p:nvSpPr>
        <p:spPr>
          <a:xfrm>
            <a:off x="6443429" y="996536"/>
            <a:ext cx="3374334" cy="584400"/>
          </a:xfrm>
          <a:prstGeom prst="flowChartInputOutpu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INPUT A,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8" name="Straight Arrow Connector 7"/>
          <p:cNvCxnSpPr>
            <a:stCxn id="6" idx="2"/>
            <a:endCxn id="7" idx="1"/>
          </p:cNvCxnSpPr>
          <p:nvPr/>
        </p:nvCxnSpPr>
        <p:spPr>
          <a:xfrm flipH="1">
            <a:off x="8130596" y="721898"/>
            <a:ext cx="1" cy="27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4"/>
          </p:cNvCxnSpPr>
          <p:nvPr/>
        </p:nvCxnSpPr>
        <p:spPr>
          <a:xfrm>
            <a:off x="8130596" y="1580936"/>
            <a:ext cx="0" cy="27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4" idx="3"/>
          </p:cNvCxnSpPr>
          <p:nvPr/>
        </p:nvCxnSpPr>
        <p:spPr>
          <a:xfrm flipH="1">
            <a:off x="8152329" y="2357857"/>
            <a:ext cx="785079" cy="1170956"/>
          </a:xfrm>
          <a:prstGeom prst="bentConnector4">
            <a:avLst>
              <a:gd name="adj1" fmla="val -299793"/>
              <a:gd name="adj2" fmla="val 71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14" idx="1"/>
          </p:cNvCxnSpPr>
          <p:nvPr/>
        </p:nvCxnSpPr>
        <p:spPr>
          <a:xfrm rot="10800000" flipH="1" flipV="1">
            <a:off x="7323784" y="2357856"/>
            <a:ext cx="806812" cy="1158075"/>
          </a:xfrm>
          <a:prstGeom prst="bentConnector4">
            <a:avLst>
              <a:gd name="adj1" fmla="val -282140"/>
              <a:gd name="adj2" fmla="val 71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491920" y="2173188"/>
            <a:ext cx="65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17586" y="2173188"/>
            <a:ext cx="65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4" name="Flowchart: Decision 13"/>
          <p:cNvSpPr/>
          <p:nvPr/>
        </p:nvSpPr>
        <p:spPr>
          <a:xfrm>
            <a:off x="7323784" y="1855574"/>
            <a:ext cx="1613624" cy="1004566"/>
          </a:xfrm>
          <a:prstGeom prst="flowChartDecision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A&gt;B</a:t>
            </a:r>
            <a:endParaRPr lang="en-US" dirty="0"/>
          </a:p>
        </p:txBody>
      </p:sp>
      <p:sp>
        <p:nvSpPr>
          <p:cNvPr id="38" name="Flowchart: Decision 37"/>
          <p:cNvSpPr/>
          <p:nvPr/>
        </p:nvSpPr>
        <p:spPr>
          <a:xfrm>
            <a:off x="7156093" y="4275787"/>
            <a:ext cx="1949005" cy="792023"/>
          </a:xfrm>
          <a:prstGeom prst="flowChartDecision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A%M =0</a:t>
            </a:r>
          </a:p>
          <a:p>
            <a:pPr algn="ctr"/>
            <a:r>
              <a:rPr lang="en-US" dirty="0" smtClean="0"/>
              <a:t>B%M =0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373828" y="4487132"/>
            <a:ext cx="65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804753" y="5034868"/>
            <a:ext cx="65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8130595" y="5205779"/>
            <a:ext cx="0" cy="58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Process 57"/>
          <p:cNvSpPr/>
          <p:nvPr/>
        </p:nvSpPr>
        <p:spPr>
          <a:xfrm>
            <a:off x="10294245" y="4428154"/>
            <a:ext cx="1760113" cy="487288"/>
          </a:xfrm>
          <a:prstGeom prst="flowChartProcess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M+1</a:t>
            </a:r>
          </a:p>
        </p:txBody>
      </p:sp>
      <p:sp>
        <p:nvSpPr>
          <p:cNvPr id="59" name="Flowchart: Process 58"/>
          <p:cNvSpPr/>
          <p:nvPr/>
        </p:nvSpPr>
        <p:spPr>
          <a:xfrm>
            <a:off x="7272272" y="5403549"/>
            <a:ext cx="1760113" cy="487288"/>
          </a:xfrm>
          <a:prstGeom prst="flowChartProcess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LCM is M</a:t>
            </a:r>
          </a:p>
        </p:txBody>
      </p:sp>
      <p:sp>
        <p:nvSpPr>
          <p:cNvPr id="61" name="Flowchart: Terminator 60"/>
          <p:cNvSpPr/>
          <p:nvPr/>
        </p:nvSpPr>
        <p:spPr>
          <a:xfrm>
            <a:off x="6658406" y="6163281"/>
            <a:ext cx="2987843" cy="721898"/>
          </a:xfrm>
          <a:prstGeom prst="flowChartTerminator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Straight Arrow Connector 63"/>
          <p:cNvCxnSpPr>
            <a:stCxn id="59" idx="2"/>
            <a:endCxn id="61" idx="0"/>
          </p:cNvCxnSpPr>
          <p:nvPr/>
        </p:nvCxnSpPr>
        <p:spPr>
          <a:xfrm flipH="1">
            <a:off x="8152328" y="5890837"/>
            <a:ext cx="1" cy="272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0044" y="1594032"/>
            <a:ext cx="2813451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INPUT A, B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IF A&gt;B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GREATER =M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ELSE GREATER = M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IF A%M=0, B%M=0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COMPUTE LCM =M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ELSE M+1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3" name="Flowchart: Process 72"/>
          <p:cNvSpPr/>
          <p:nvPr/>
        </p:nvSpPr>
        <p:spPr>
          <a:xfrm>
            <a:off x="7250538" y="3528813"/>
            <a:ext cx="1760113" cy="487288"/>
          </a:xfrm>
          <a:prstGeom prst="flowChartProcess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GREATER = M</a:t>
            </a:r>
          </a:p>
        </p:txBody>
      </p:sp>
      <p:cxnSp>
        <p:nvCxnSpPr>
          <p:cNvPr id="75" name="Straight Arrow Connector 74"/>
          <p:cNvCxnSpPr>
            <a:stCxn id="73" idx="2"/>
            <a:endCxn id="38" idx="0"/>
          </p:cNvCxnSpPr>
          <p:nvPr/>
        </p:nvCxnSpPr>
        <p:spPr>
          <a:xfrm>
            <a:off x="8130595" y="4016101"/>
            <a:ext cx="1" cy="259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8" idx="3"/>
            <a:endCxn id="58" idx="1"/>
          </p:cNvCxnSpPr>
          <p:nvPr/>
        </p:nvCxnSpPr>
        <p:spPr>
          <a:xfrm flipV="1">
            <a:off x="9105098" y="4671798"/>
            <a:ext cx="11891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58" idx="0"/>
          </p:cNvCxnSpPr>
          <p:nvPr/>
        </p:nvCxnSpPr>
        <p:spPr>
          <a:xfrm rot="16200000" flipV="1">
            <a:off x="9511343" y="2765195"/>
            <a:ext cx="282210" cy="30437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48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65176" y="206629"/>
            <a:ext cx="3026664" cy="7899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Exercise </a:t>
            </a:r>
            <a:r>
              <a:rPr lang="en-US" sz="44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65176" y="1237671"/>
            <a:ext cx="3633216" cy="3085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lowchart: Terminator 3"/>
          <p:cNvSpPr/>
          <p:nvPr/>
        </p:nvSpPr>
        <p:spPr>
          <a:xfrm>
            <a:off x="5800744" y="0"/>
            <a:ext cx="2987843" cy="721898"/>
          </a:xfrm>
          <a:prstGeom prst="flowChartTerminator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lowchart: Data 4"/>
          <p:cNvSpPr/>
          <p:nvPr/>
        </p:nvSpPr>
        <p:spPr>
          <a:xfrm>
            <a:off x="5607499" y="996536"/>
            <a:ext cx="3374334" cy="584400"/>
          </a:xfrm>
          <a:prstGeom prst="flowChartInputOutpu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INPUT 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5843857" y="1855574"/>
            <a:ext cx="2901616" cy="697832"/>
          </a:xfrm>
          <a:prstGeom prst="flowChartProcess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INITIALIZE a TO 1</a:t>
            </a:r>
          </a:p>
          <a:p>
            <a:pPr algn="ctr"/>
            <a:r>
              <a:rPr lang="en-US" dirty="0" smtClean="0"/>
              <a:t>INITIALIZE FACT TO 1</a:t>
            </a:r>
          </a:p>
        </p:txBody>
      </p:sp>
      <p:sp>
        <p:nvSpPr>
          <p:cNvPr id="7" name="Flowchart: Decision 6"/>
          <p:cNvSpPr/>
          <p:nvPr/>
        </p:nvSpPr>
        <p:spPr>
          <a:xfrm>
            <a:off x="6487854" y="2745927"/>
            <a:ext cx="1613624" cy="1004566"/>
          </a:xfrm>
          <a:prstGeom prst="flowChartDecision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a&lt;N 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5843857" y="5163688"/>
            <a:ext cx="2901616" cy="697832"/>
          </a:xfrm>
          <a:prstGeom prst="flowChartProcess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a=a+1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5843857" y="4150069"/>
            <a:ext cx="2901616" cy="697832"/>
          </a:xfrm>
          <a:prstGeom prst="flowChartProcess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FACT=FACT*a</a:t>
            </a:r>
          </a:p>
        </p:txBody>
      </p:sp>
      <p:sp>
        <p:nvSpPr>
          <p:cNvPr id="11" name="Flowchart: Terminator 10"/>
          <p:cNvSpPr/>
          <p:nvPr/>
        </p:nvSpPr>
        <p:spPr>
          <a:xfrm>
            <a:off x="9139762" y="5001754"/>
            <a:ext cx="2987843" cy="721898"/>
          </a:xfrm>
          <a:prstGeom prst="flowChartTerminator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lowchart: Data 11"/>
          <p:cNvSpPr/>
          <p:nvPr/>
        </p:nvSpPr>
        <p:spPr>
          <a:xfrm>
            <a:off x="9565380" y="3999730"/>
            <a:ext cx="2562225" cy="584400"/>
          </a:xfrm>
          <a:prstGeom prst="flowChartInputOutpu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PRINT FACT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>
            <a:stCxn id="4" idx="2"/>
            <a:endCxn id="5" idx="1"/>
          </p:cNvCxnSpPr>
          <p:nvPr/>
        </p:nvCxnSpPr>
        <p:spPr>
          <a:xfrm>
            <a:off x="7294666" y="721898"/>
            <a:ext cx="0" cy="27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4"/>
            <a:endCxn id="6" idx="0"/>
          </p:cNvCxnSpPr>
          <p:nvPr/>
        </p:nvCxnSpPr>
        <p:spPr>
          <a:xfrm flipH="1">
            <a:off x="7294665" y="1580936"/>
            <a:ext cx="1" cy="27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7" idx="0"/>
          </p:cNvCxnSpPr>
          <p:nvPr/>
        </p:nvCxnSpPr>
        <p:spPr>
          <a:xfrm>
            <a:off x="7294665" y="2553406"/>
            <a:ext cx="1" cy="19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2"/>
            <a:endCxn id="9" idx="0"/>
          </p:cNvCxnSpPr>
          <p:nvPr/>
        </p:nvCxnSpPr>
        <p:spPr>
          <a:xfrm flipH="1">
            <a:off x="7294665" y="3750493"/>
            <a:ext cx="1" cy="39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2"/>
            <a:endCxn id="8" idx="0"/>
          </p:cNvCxnSpPr>
          <p:nvPr/>
        </p:nvCxnSpPr>
        <p:spPr>
          <a:xfrm>
            <a:off x="7294665" y="4847901"/>
            <a:ext cx="0" cy="315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7" idx="3"/>
            <a:endCxn id="12" idx="1"/>
          </p:cNvCxnSpPr>
          <p:nvPr/>
        </p:nvCxnSpPr>
        <p:spPr>
          <a:xfrm>
            <a:off x="8101478" y="3248210"/>
            <a:ext cx="2745015" cy="75152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8" idx="2"/>
            <a:endCxn id="7" idx="1"/>
          </p:cNvCxnSpPr>
          <p:nvPr/>
        </p:nvCxnSpPr>
        <p:spPr>
          <a:xfrm rot="5400000" flipH="1">
            <a:off x="5584605" y="4151460"/>
            <a:ext cx="2613310" cy="806811"/>
          </a:xfrm>
          <a:prstGeom prst="bentConnector4">
            <a:avLst>
              <a:gd name="adj1" fmla="val -13669"/>
              <a:gd name="adj2" fmla="val 2772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3"/>
          </p:cNvCxnSpPr>
          <p:nvPr/>
        </p:nvCxnSpPr>
        <p:spPr>
          <a:xfrm>
            <a:off x="10590270" y="4584130"/>
            <a:ext cx="299" cy="417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50892" y="1580936"/>
            <a:ext cx="32617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INITIALIZE a TO 1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INITIALIZE FACT TO 1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IF a&lt;N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COMPUTE FACT=FACT*a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COMPUTE a=a+1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ELSE 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PRINT FACT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45473" y="3052293"/>
            <a:ext cx="81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891260" y="3772094"/>
            <a:ext cx="81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1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65176" y="206629"/>
            <a:ext cx="3026664" cy="7899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Exercise </a:t>
            </a:r>
            <a:r>
              <a:rPr lang="en-US" sz="44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44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65176" y="1237671"/>
            <a:ext cx="3633216" cy="3085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owchart: Terminator 5"/>
          <p:cNvSpPr/>
          <p:nvPr/>
        </p:nvSpPr>
        <p:spPr>
          <a:xfrm>
            <a:off x="6636675" y="0"/>
            <a:ext cx="2987843" cy="721898"/>
          </a:xfrm>
          <a:prstGeom prst="flowChartTerminator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owchart: Data 6"/>
          <p:cNvSpPr/>
          <p:nvPr/>
        </p:nvSpPr>
        <p:spPr>
          <a:xfrm>
            <a:off x="6443429" y="996536"/>
            <a:ext cx="3374334" cy="584400"/>
          </a:xfrm>
          <a:prstGeom prst="flowChartInputOutpu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A, 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>
            <a:stCxn id="6" idx="2"/>
            <a:endCxn id="7" idx="1"/>
          </p:cNvCxnSpPr>
          <p:nvPr/>
        </p:nvCxnSpPr>
        <p:spPr>
          <a:xfrm flipH="1">
            <a:off x="8130596" y="721898"/>
            <a:ext cx="1" cy="27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4"/>
          </p:cNvCxnSpPr>
          <p:nvPr/>
        </p:nvCxnSpPr>
        <p:spPr>
          <a:xfrm>
            <a:off x="8130596" y="1580936"/>
            <a:ext cx="0" cy="27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4" idx="3"/>
          </p:cNvCxnSpPr>
          <p:nvPr/>
        </p:nvCxnSpPr>
        <p:spPr>
          <a:xfrm>
            <a:off x="9287924" y="2394404"/>
            <a:ext cx="1684876" cy="972274"/>
          </a:xfrm>
          <a:prstGeom prst="bentConnector3">
            <a:avLst>
              <a:gd name="adj1" fmla="val 99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14" idx="1"/>
          </p:cNvCxnSpPr>
          <p:nvPr/>
        </p:nvCxnSpPr>
        <p:spPr>
          <a:xfrm rot="10800000" flipV="1">
            <a:off x="5413248" y="2394403"/>
            <a:ext cx="1560016" cy="986683"/>
          </a:xfrm>
          <a:prstGeom prst="bentConnector3">
            <a:avLst>
              <a:gd name="adj1" fmla="val 1000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491920" y="2173188"/>
            <a:ext cx="65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17586" y="2173188"/>
            <a:ext cx="65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4" name="Flowchart: Decision 13"/>
          <p:cNvSpPr/>
          <p:nvPr/>
        </p:nvSpPr>
        <p:spPr>
          <a:xfrm>
            <a:off x="6973264" y="1892121"/>
            <a:ext cx="2314660" cy="1004566"/>
          </a:xfrm>
          <a:prstGeom prst="flowChartDecision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</a:t>
            </a:r>
            <a:r>
              <a:rPr lang="en-US" dirty="0" smtClean="0"/>
              <a:t>(A+B)%2 = 0</a:t>
            </a:r>
          </a:p>
        </p:txBody>
      </p:sp>
      <p:sp>
        <p:nvSpPr>
          <p:cNvPr id="61" name="Flowchart: Terminator 60"/>
          <p:cNvSpPr/>
          <p:nvPr/>
        </p:nvSpPr>
        <p:spPr>
          <a:xfrm>
            <a:off x="6504077" y="5053342"/>
            <a:ext cx="2987843" cy="721898"/>
          </a:xfrm>
          <a:prstGeom prst="flowChartTerminator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Straight Arrow Connector 63"/>
          <p:cNvCxnSpPr>
            <a:stCxn id="59" idx="2"/>
            <a:endCxn id="61" idx="0"/>
          </p:cNvCxnSpPr>
          <p:nvPr/>
        </p:nvCxnSpPr>
        <p:spPr>
          <a:xfrm flipH="1">
            <a:off x="8152328" y="5890837"/>
            <a:ext cx="1" cy="272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0044" y="1594032"/>
            <a:ext cx="281345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INPUT A, B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IF A+B%2=0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PRINT EVEN NUMBER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ELSE 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PRINT ODD NUMBER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1" name="Flowchart: Data 30"/>
          <p:cNvSpPr/>
          <p:nvPr/>
        </p:nvSpPr>
        <p:spPr>
          <a:xfrm>
            <a:off x="3897938" y="3394326"/>
            <a:ext cx="3374334" cy="584400"/>
          </a:xfrm>
          <a:prstGeom prst="flowChartInputOutpu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PRINT ODD NUMBER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lowchart: Data 34"/>
          <p:cNvSpPr/>
          <p:nvPr/>
        </p:nvSpPr>
        <p:spPr>
          <a:xfrm>
            <a:off x="8456439" y="3381086"/>
            <a:ext cx="3374334" cy="584400"/>
          </a:xfrm>
          <a:prstGeom prst="flowChartInputOutpu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PRINT EVEN NUMBER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Elbow Connector 23"/>
          <p:cNvCxnSpPr>
            <a:stCxn id="31" idx="4"/>
            <a:endCxn id="61" idx="0"/>
          </p:cNvCxnSpPr>
          <p:nvPr/>
        </p:nvCxnSpPr>
        <p:spPr>
          <a:xfrm rot="16200000" flipH="1">
            <a:off x="6254244" y="3309587"/>
            <a:ext cx="1074616" cy="24128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35" idx="4"/>
            <a:endCxn id="61" idx="0"/>
          </p:cNvCxnSpPr>
          <p:nvPr/>
        </p:nvCxnSpPr>
        <p:spPr>
          <a:xfrm rot="5400000">
            <a:off x="8526875" y="3436611"/>
            <a:ext cx="1087856" cy="21456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43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3322</TotalTime>
  <Words>281</Words>
  <Application>Microsoft Office PowerPoint</Application>
  <PresentationFormat>Widescreen</PresentationFormat>
  <Paragraphs>120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Times New Roman</vt:lpstr>
      <vt:lpstr>Wingdings</vt:lpstr>
      <vt:lpstr>Educational subjects 16x9</vt:lpstr>
      <vt:lpstr>Ezeh Sophia. 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Ezeh Sophia. C</dc:title>
  <dc:creator>Sophia Ezeh</dc:creator>
  <cp:lastModifiedBy>Sophia Ezeh</cp:lastModifiedBy>
  <cp:revision>34</cp:revision>
  <dcterms:created xsi:type="dcterms:W3CDTF">2021-04-23T10:01:19Z</dcterms:created>
  <dcterms:modified xsi:type="dcterms:W3CDTF">2021-04-30T08:25:40Z</dcterms:modified>
</cp:coreProperties>
</file>