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Admission</a:t>
            </a:r>
            <a:r>
              <a:rPr lang="en-GB" baseline="0"/>
              <a:t> according to Birth Weight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0CB-4324-A7E5-E5540DDE4F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0CB-4324-A7E5-E5540DDE4F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0CB-4324-A7E5-E5540DDE4F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0CB-4324-A7E5-E5540DDE4F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K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Sheet1!$A$1:$A$4</c:f>
              <c:strCache>
                <c:ptCount val="4"/>
                <c:pt idx="0">
                  <c:v>Bwt 1001- 1499 gms</c:v>
                </c:pt>
                <c:pt idx="1">
                  <c:v>Bwt 1500- 1999 gms</c:v>
                </c:pt>
                <c:pt idx="2">
                  <c:v>Bwt 2000- 2499 gms</c:v>
                </c:pt>
                <c:pt idx="3">
                  <c:v>Bwt &gt; 2500 gms</c:v>
                </c:pt>
              </c:strCache>
            </c:strRef>
          </c:cat>
          <c:val>
            <c:numRef>
              <c:f>Sheet1!$B$1:$B$4</c:f>
              <c:numCache>
                <c:formatCode>General</c:formatCode>
                <c:ptCount val="4"/>
                <c:pt idx="0">
                  <c:v>4</c:v>
                </c:pt>
                <c:pt idx="1">
                  <c:v>6</c:v>
                </c:pt>
                <c:pt idx="2">
                  <c:v>6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CB-4324-A7E5-E5540DDE4F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CAUSE OF ADMISSION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Sheet2!$A$1:$A$6</c:f>
              <c:strCache>
                <c:ptCount val="6"/>
                <c:pt idx="0">
                  <c:v>Asphyxia </c:v>
                </c:pt>
                <c:pt idx="1">
                  <c:v>Prematurity</c:v>
                </c:pt>
                <c:pt idx="2">
                  <c:v>Sepsis</c:v>
                </c:pt>
                <c:pt idx="3">
                  <c:v>RDS</c:v>
                </c:pt>
                <c:pt idx="4">
                  <c:v>Jaundice</c:v>
                </c:pt>
                <c:pt idx="5">
                  <c:v>Others</c:v>
                </c:pt>
              </c:strCache>
            </c:strRef>
          </c:cat>
          <c:val>
            <c:numRef>
              <c:f>Sheet2!$B$1:$B$6</c:f>
              <c:numCache>
                <c:formatCode>General</c:formatCode>
                <c:ptCount val="6"/>
                <c:pt idx="0">
                  <c:v>16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3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24-4BC5-B366-1D84586B50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3084416"/>
        <c:axId val="1413082752"/>
      </c:barChart>
      <c:catAx>
        <c:axId val="141308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413082752"/>
        <c:crosses val="autoZero"/>
        <c:auto val="1"/>
        <c:lblAlgn val="ctr"/>
        <c:lblOffset val="100"/>
        <c:noMultiLvlLbl val="0"/>
      </c:catAx>
      <c:valAx>
        <c:axId val="141308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1413084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K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8BCEB-64AC-4BEC-A8ED-1EC524E3C3FF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48B31-581D-4F67-B812-71E4E4E005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9791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vomiting reported</a:t>
            </a: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48B31-581D-4F67-B812-71E4E4E00535}" type="slidenum">
              <a:rPr lang="en-KE" smtClean="0"/>
              <a:t>17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8016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1E67-2347-40BD-B68E-2CDDE551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4824F-858E-474E-B4A6-633F98339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98FEC-00AE-4332-9612-49C49C62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FBAA-5460-477A-92A8-7255E20E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1181B-5409-4455-BEDD-33BA24C2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8650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BB59-E766-4F69-8126-45DA438C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BCB1A-7FA2-4812-8862-FE504FB29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0576-7D03-4261-B6CC-6E6D4486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3949-3462-42BD-8B2F-2CCF3E57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4BB7-50FA-4BE2-8BB0-84B6B19A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552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1CC7E-660D-47F0-A955-876D4DB5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C7E47-56A1-47CE-92CE-D76476A10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2790-AE5F-4231-9BAF-54036D66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C292-23E4-4FD3-8398-C293A1D2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2C3C2-08C9-4CE4-8213-2D6B3DA8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1339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DBAF-BA27-49B9-9A84-DF2C72F5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95DF-EB7E-416F-B196-94D813507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4F70E-C6EC-4963-AF4F-A2B1B721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4D4E8-69E1-4FE0-A282-CB4EE0CE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0E6F-C530-46DF-B46D-D968DE5E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1100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05C8-D197-43F1-BC72-88B69D6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12C14-5391-41EC-800E-81B1102C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477F-CDB0-4B0C-8C7C-B8838BAB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17ED6-0DF7-41A3-9FE8-6CD207EE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11FC2-D6DC-4655-82E6-4B764AC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1958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958E-DD29-4681-A55D-1EBBF02D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8BD1-C1A6-43A1-8E71-53FCFEC58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F52F7-611B-463C-BABD-6356C84B7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E959A-A539-4CB9-9E43-AE8AF30E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623EE-504A-4885-BEE6-1B2D70C3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89EA4-9100-44C7-9377-5F04825C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005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A505-D817-4EFC-AA75-75AB72AC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649D1-4332-4CD6-B6BB-00B15B4CA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2A492-E8D0-4647-8B3F-3CA25C91D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C698C-3FEA-4935-9820-111114E4F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A0678-4A5B-47F5-8C18-97720B29A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222F5-7846-4C1C-841D-2BBB6283C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F1CBC6-212E-43F7-A9CB-C6BD0EC6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2AC10-2456-4AC8-A777-0C7A4E2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352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47C0-0601-4E2E-979C-D7B8DE20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C92B5-7F9D-40A3-8EC9-671F7B8E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CEF65-29A0-48BD-B7A8-34099472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C225B-5E33-45CF-8BF1-D5038216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3418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AFF6C-FDC0-4AC0-B4B7-0E62F9AD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C2646-6879-464D-A1A0-7EBEC895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316F-AD29-4064-A1CC-CE7D25E0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0661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7066-A964-4E3F-B869-4798B7CC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4EAE0-0267-4528-B5A6-C3A467DE8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35AD9-6D7F-4A1A-9659-4BEC59415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B01E-057A-4143-8C48-9C50B9DD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BDC66-45C9-4F8F-AE7D-9F2B00B1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BBE36-EC72-4231-9240-C076B675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643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D2EE-6FEB-4C14-9912-3533904A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F061F-8DAA-4FB6-938B-E02C894EC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BDA31-1B84-47CF-89C5-2A219AEF3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36EA8-E41F-47F6-AECC-7927B333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753A5-606F-4B04-B45A-B4B94B49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9884-9161-4843-91D6-7130DD00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7590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62BAA-8D80-4422-BED9-941DD87E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E52FA-85D1-4C5A-83C4-3548A2AE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95D19-C808-437C-AFFC-FF7DF8B18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6FCA-930F-4EE2-96DC-766E1B2166FC}" type="datetimeFigureOut">
              <a:rPr lang="en-KE" smtClean="0"/>
              <a:t>10/03/2022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DBD49-DDCA-4041-A390-D43177AEF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742E2-1D1C-4F78-B769-9420C892C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E6833-AF03-4D7C-ADDA-BA918E3B8C3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6432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7453-8281-4EB8-96B5-554814655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NBU MORTALITY PRESENTATION</a:t>
            </a:r>
            <a:br>
              <a:rPr lang="en-GB" dirty="0"/>
            </a:br>
            <a:r>
              <a:rPr lang="en-GB" dirty="0"/>
              <a:t>FEBRUARY 2022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F4A9B-5284-48CF-A8B3-EA51DB7990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Presenter : Dr  Edna</a:t>
            </a:r>
          </a:p>
          <a:p>
            <a:r>
              <a:rPr lang="en-GB" dirty="0"/>
              <a:t>Consultant: Dr Githaiga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194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B799-EDF4-4AE6-9267-156ABE00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2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8302-1F07-48E1-BB63-BA9AC85BF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8039"/>
            <a:ext cx="11100515" cy="4798924"/>
          </a:xfrm>
        </p:spPr>
        <p:txBody>
          <a:bodyPr/>
          <a:lstStyle/>
          <a:p>
            <a:r>
              <a:rPr lang="en-GB" dirty="0"/>
              <a:t>Baby M.K , Referral from Ngelelya Health Centre on 13/2/22 at 3:45 am due to Prematurity /LBW. Mother , now Para 1+0, presented to the facility on 12/2/22 at 8 pm with a neonate, BBA at day 1 of life at GBD 29 weeks 4 days. LMI, Bwt : 1400 gms A/S : Cried at birth</a:t>
            </a:r>
          </a:p>
          <a:p>
            <a:r>
              <a:rPr lang="en-GB" dirty="0"/>
              <a:t>ANC Profile : Hb : 13.7 g/dl, BG : O Rh: + , HIV,VDRL : N/R</a:t>
            </a:r>
          </a:p>
          <a:p>
            <a:r>
              <a:rPr lang="en-GB" dirty="0"/>
              <a:t>O/E ; FGC , (P , J , Cy, Dehy , Oed) PR : 156 bpm, RR : 55 b/m , SPO2 : 99% on R.A, T : 36.6 ᵒc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4939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BB63-54A3-4703-8B04-D30A0722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SYSTEMIC EXAMINATION</a:t>
            </a:r>
            <a:endParaRPr lang="en-K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8F694B-972C-4EFD-8538-35C48AD5D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38461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843098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54850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CNS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RESP/CVS 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9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Alert</a:t>
                      </a:r>
                    </a:p>
                    <a:p>
                      <a:r>
                        <a:rPr lang="en-GB" dirty="0"/>
                        <a:t>Overriding sutures</a:t>
                      </a:r>
                    </a:p>
                    <a:p>
                      <a:r>
                        <a:rPr lang="en-GB" dirty="0"/>
                        <a:t>No caput nor cephalohematoma</a:t>
                      </a:r>
                    </a:p>
                    <a:p>
                      <a:r>
                        <a:rPr lang="en-GB" dirty="0"/>
                        <a:t>No eye abnormalities</a:t>
                      </a:r>
                    </a:p>
                    <a:p>
                      <a:r>
                        <a:rPr lang="en-GB" dirty="0"/>
                        <a:t>Well formed and set ears ,slow return of pinna</a:t>
                      </a:r>
                    </a:p>
                    <a:p>
                      <a:r>
                        <a:rPr lang="en-GB" dirty="0"/>
                        <a:t>Patent nostrils</a:t>
                      </a:r>
                    </a:p>
                    <a:p>
                      <a:r>
                        <a:rPr lang="en-GB" dirty="0"/>
                        <a:t>No cleft lip/palate </a:t>
                      </a:r>
                    </a:p>
                    <a:p>
                      <a:r>
                        <a:rPr lang="en-GB" dirty="0"/>
                        <a:t>Normal muscle bulk , power and tone </a:t>
                      </a:r>
                    </a:p>
                    <a:p>
                      <a:r>
                        <a:rPr lang="en-GB" dirty="0"/>
                        <a:t>Present reflexes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distress</a:t>
                      </a:r>
                    </a:p>
                    <a:p>
                      <a:r>
                        <a:rPr lang="en-GB" dirty="0"/>
                        <a:t>Bilateral vesicular air entry </a:t>
                      </a:r>
                    </a:p>
                    <a:p>
                      <a:r>
                        <a:rPr lang="en-GB" dirty="0"/>
                        <a:t>S1,S2 Heard ,no murmurs 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95743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24446A-5CA1-411E-A783-38BFB6DEFF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625328"/>
              </p:ext>
            </p:extLst>
          </p:nvPr>
        </p:nvGraphicFramePr>
        <p:xfrm>
          <a:off x="838200" y="4933315"/>
          <a:ext cx="10515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945801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39880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P/A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GUT /MS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39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Well clamped and dry cord </a:t>
                      </a:r>
                    </a:p>
                    <a:p>
                      <a:r>
                        <a:rPr lang="en-GB" dirty="0"/>
                        <a:t>Visible veins</a:t>
                      </a:r>
                    </a:p>
                    <a:p>
                      <a:r>
                        <a:rPr lang="en-GB" dirty="0"/>
                        <a:t>No distension</a:t>
                      </a:r>
                    </a:p>
                    <a:p>
                      <a:r>
                        <a:rPr lang="en-GB" dirty="0"/>
                        <a:t>No organomegaly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 external male genitalia </a:t>
                      </a:r>
                    </a:p>
                    <a:p>
                      <a:r>
                        <a:rPr lang="en-GB" dirty="0"/>
                        <a:t>Undescended testes</a:t>
                      </a:r>
                    </a:p>
                    <a:p>
                      <a:r>
                        <a:rPr lang="en-GB" dirty="0"/>
                        <a:t>No added nor missing digits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62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96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62DA9-407D-4BE6-871B-39AD55D3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Imp : </a:t>
            </a:r>
            <a:r>
              <a:rPr lang="en-GB" dirty="0"/>
              <a:t>LBW, Prematurity </a:t>
            </a:r>
          </a:p>
          <a:p>
            <a:pPr marL="0" indent="0">
              <a:buNone/>
            </a:pPr>
            <a:r>
              <a:rPr lang="en-GB" b="1" dirty="0"/>
              <a:t>PLAN; </a:t>
            </a:r>
          </a:p>
          <a:p>
            <a:r>
              <a:rPr lang="en-GB" dirty="0"/>
              <a:t>IV D10 112 mls/24 hrs</a:t>
            </a:r>
          </a:p>
          <a:p>
            <a:r>
              <a:rPr lang="en-GB" dirty="0"/>
              <a:t>IV Xpen 70,000 IU BD + Gentamicin4.2 mg OD * 5 days</a:t>
            </a:r>
          </a:p>
          <a:p>
            <a:r>
              <a:rPr lang="en-GB" dirty="0"/>
              <a:t>Incubator care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9859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82C5-B133-4272-80F1-F8E6075C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07"/>
            <a:ext cx="10515600" cy="871246"/>
          </a:xfrm>
        </p:spPr>
        <p:txBody>
          <a:bodyPr/>
          <a:lstStyle/>
          <a:p>
            <a:r>
              <a:rPr lang="en-GB" dirty="0"/>
              <a:t>14/2/22 DWR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9CA0-DFD7-4BB2-80CA-B3AE5CCE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766"/>
            <a:ext cx="10515600" cy="5280338"/>
          </a:xfrm>
        </p:spPr>
        <p:txBody>
          <a:bodyPr>
            <a:normAutofit/>
          </a:bodyPr>
          <a:lstStyle/>
          <a:p>
            <a:r>
              <a:rPr lang="en-GB" dirty="0"/>
              <a:t>Day 2 of life </a:t>
            </a:r>
          </a:p>
          <a:p>
            <a:r>
              <a:rPr lang="en-GB" dirty="0"/>
              <a:t>O/E ; FGC , (P ,J , Cy, Dehy, Oed )ᵒ PR : 110 bpm, RR : 55 b/m, SPO2 : 93 % on R.A , T : 35.6 ᵒc </a:t>
            </a:r>
          </a:p>
          <a:p>
            <a:r>
              <a:rPr lang="en-GB" dirty="0"/>
              <a:t>RESP : No distress, Bilateral vesicular breath sounds</a:t>
            </a:r>
          </a:p>
          <a:p>
            <a:r>
              <a:rPr lang="en-GB" dirty="0"/>
              <a:t>CVS : S1,S2 Heard, no murmurs </a:t>
            </a:r>
          </a:p>
          <a:p>
            <a:r>
              <a:rPr lang="en-GB" dirty="0"/>
              <a:t>P/A : No distension, no organomegaly </a:t>
            </a:r>
          </a:p>
          <a:p>
            <a:r>
              <a:rPr lang="en-GB" dirty="0"/>
              <a:t>CNS : Alert ,normal muscle power , bulk and tone, normal reflexes</a:t>
            </a:r>
          </a:p>
          <a:p>
            <a:pPr marL="0" indent="0">
              <a:buNone/>
            </a:pPr>
            <a:r>
              <a:rPr lang="en-GB" b="1" dirty="0"/>
              <a:t>New Diagnosis : </a:t>
            </a:r>
            <a:r>
              <a:rPr lang="en-GB" dirty="0"/>
              <a:t>Very Preterm , Very LBW</a:t>
            </a:r>
          </a:p>
          <a:p>
            <a:pPr marL="0" indent="0">
              <a:buNone/>
            </a:pPr>
            <a:r>
              <a:rPr lang="en-GB" b="1" dirty="0"/>
              <a:t>PLAN; </a:t>
            </a:r>
            <a:r>
              <a:rPr lang="en-GB" dirty="0"/>
              <a:t>Do</a:t>
            </a:r>
            <a:r>
              <a:rPr lang="en-GB" b="1" dirty="0"/>
              <a:t> </a:t>
            </a:r>
            <a:r>
              <a:rPr lang="en-GB" dirty="0"/>
              <a:t>Ballard score (= 30 wks) ,Day 2 IVF, Insert NGT – 5 mls/3 hrs, lab work , Chlorhexidine Cord care, Vit K 0.5 mg IM STAT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21687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7BCE-898C-4226-8A1D-38583CC0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15/2/22 DWR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39E26-8972-4421-9C6B-88702C738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/>
          <a:lstStyle/>
          <a:p>
            <a:r>
              <a:rPr lang="en-GB" dirty="0"/>
              <a:t>Day 3 of life, 1 episode of vomiting reported</a:t>
            </a:r>
          </a:p>
          <a:p>
            <a:r>
              <a:rPr lang="en-GB" dirty="0"/>
              <a:t>O/E; FGC , (P , J, Cy, Dehy, Oed) , PR : 104 bpm, SPO2 : 94% on R.A </a:t>
            </a:r>
          </a:p>
          <a:p>
            <a:r>
              <a:rPr lang="en-GB" dirty="0"/>
              <a:t>RESP - Bilateral vesicular breath sounds</a:t>
            </a:r>
          </a:p>
          <a:p>
            <a:r>
              <a:rPr lang="en-GB" dirty="0"/>
              <a:t>CVS – S1,S2 Heard, no murmurs</a:t>
            </a:r>
          </a:p>
          <a:p>
            <a:r>
              <a:rPr lang="en-GB" dirty="0"/>
              <a:t>P/A – Well-clamped cord, soft ,non-tender</a:t>
            </a:r>
          </a:p>
          <a:p>
            <a:r>
              <a:rPr lang="en-GB" dirty="0"/>
              <a:t>CNS- Alert , normal muscle bulk, power and tone </a:t>
            </a:r>
          </a:p>
          <a:p>
            <a:pPr marL="0" indent="0">
              <a:buNone/>
            </a:pPr>
            <a:r>
              <a:rPr lang="en-GB" b="1" dirty="0"/>
              <a:t>PLAN; </a:t>
            </a:r>
            <a:r>
              <a:rPr lang="en-GB" dirty="0"/>
              <a:t>Lab work , EBM via NGT -10 mls/3 hrs ,IVF- D10+ N/S+KCL</a:t>
            </a:r>
          </a:p>
          <a:p>
            <a:r>
              <a:rPr lang="en-GB" dirty="0"/>
              <a:t>FHG : WBC 4.8 ,Hb 16.5, Plt 231 , LFTs: Total Bil 191, D.Bil 6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81196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DE75-26E0-469C-B016-37B55F8E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16/2/22 DWR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DF730-E84E-4A4B-BB40-7E9069BF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Day 4 of life , 1 episode of vomiting reported </a:t>
            </a:r>
          </a:p>
          <a:p>
            <a:r>
              <a:rPr lang="en-GB" dirty="0"/>
              <a:t>O/E ; PR : 127 b/m , RR : 55 b/m , SPO2 : 96 % on R.A </a:t>
            </a:r>
          </a:p>
          <a:p>
            <a:r>
              <a:rPr lang="en-GB" dirty="0"/>
              <a:t>J+  (P , Cy , Dehy , Oed) </a:t>
            </a:r>
          </a:p>
          <a:p>
            <a:r>
              <a:rPr lang="en-GB" dirty="0"/>
              <a:t>P/A : No distension, no organomegaly </a:t>
            </a:r>
          </a:p>
          <a:p>
            <a:r>
              <a:rPr lang="en-GB" dirty="0"/>
              <a:t>RESP/CVS/ CNS – Normal </a:t>
            </a:r>
          </a:p>
          <a:p>
            <a:r>
              <a:rPr lang="en-GB" dirty="0"/>
              <a:t>PLAN ; ↓ EBM to 5 mls/3 hrs , do full IVF , Saline enema ,phototherapy , babygram ,monitor vitals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341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4E2F-348E-4CC9-8966-EAD38AED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16/2/22 4:14 PM REVIEW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0A09-5401-45CC-9344-B9BA7836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C/O – vomiting , tachycardia , not passing stool</a:t>
            </a:r>
          </a:p>
          <a:p>
            <a:r>
              <a:rPr lang="en-GB" dirty="0"/>
              <a:t>O/E ; Sick looking , not pink , jaundiced up to trunk </a:t>
            </a:r>
          </a:p>
          <a:p>
            <a:r>
              <a:rPr lang="en-GB" dirty="0"/>
              <a:t>RR : 74 b/m, T : 35.9 ᵒ c , RBS : 12.5 mmol/l </a:t>
            </a:r>
          </a:p>
          <a:p>
            <a:r>
              <a:rPr lang="en-GB" dirty="0"/>
              <a:t>Hydration status :Skin pinch - 2 secs, delayed cap refill – 5 secs , cold extremities , sunken fontanelle , passing urine </a:t>
            </a:r>
          </a:p>
          <a:p>
            <a:r>
              <a:rPr lang="en-GB" dirty="0"/>
              <a:t>RESP - FAN+ ,intercostal and xiphoid retraction , chest clear </a:t>
            </a:r>
          </a:p>
          <a:p>
            <a:r>
              <a:rPr lang="en-GB" dirty="0"/>
              <a:t>CVS – S1,S2 Heard ,tachycardia </a:t>
            </a:r>
          </a:p>
          <a:p>
            <a:r>
              <a:rPr lang="en-GB" dirty="0"/>
              <a:t>P/A – Cord dry , well-clamped , no distension, MWR , ecchymosis 2 cm, no bowel sounds </a:t>
            </a:r>
          </a:p>
          <a:p>
            <a:pPr marL="0" indent="0">
              <a:buNone/>
            </a:pPr>
            <a:r>
              <a:rPr lang="en-GB" b="1" dirty="0"/>
              <a:t>PLAN; </a:t>
            </a:r>
            <a:r>
              <a:rPr lang="en-GB" dirty="0"/>
              <a:t>Gastric aspirate (=Green , blood stained,10 </a:t>
            </a:r>
            <a:r>
              <a:rPr lang="en-GB" dirty="0" err="1"/>
              <a:t>mls</a:t>
            </a:r>
            <a:r>
              <a:rPr lang="en-GB" dirty="0"/>
              <a:t> - prior feed was 10 </a:t>
            </a:r>
            <a:r>
              <a:rPr lang="en-GB" dirty="0" err="1"/>
              <a:t>mls</a:t>
            </a:r>
            <a:r>
              <a:rPr lang="en-GB" dirty="0"/>
              <a:t>), NPO, full IVF , Monitor vitals 2 hourly ,Baby gram, phototherapy 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36892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AD32-00E9-4B35-B4A5-CE73FE6F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17/2/22 DWR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70773-D541-47D2-96A8-BDDDCB9C1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313"/>
            <a:ext cx="10515600" cy="4721650"/>
          </a:xfrm>
        </p:spPr>
        <p:txBody>
          <a:bodyPr/>
          <a:lstStyle/>
          <a:p>
            <a:r>
              <a:rPr lang="en-GB" dirty="0"/>
              <a:t>Day 5 of life . </a:t>
            </a:r>
            <a:r>
              <a:rPr lang="en-GB" b="1" dirty="0"/>
              <a:t>Current diagnosis- </a:t>
            </a:r>
            <a:r>
              <a:rPr lang="en-GB" dirty="0"/>
              <a:t>NEC , Very Preterm, Very LBW</a:t>
            </a:r>
          </a:p>
          <a:p>
            <a:r>
              <a:rPr lang="en-GB" dirty="0"/>
              <a:t>O/E ; FGC ,J+ ,Oed + (Lt lower limb-pitting)</a:t>
            </a:r>
          </a:p>
          <a:p>
            <a:r>
              <a:rPr lang="en-GB" dirty="0"/>
              <a:t>RESP - No distress, bilateral vesicular breath sounds</a:t>
            </a:r>
          </a:p>
          <a:p>
            <a:r>
              <a:rPr lang="en-GB" dirty="0"/>
              <a:t>P/A – dry clamped cord, no distension</a:t>
            </a:r>
          </a:p>
          <a:p>
            <a:r>
              <a:rPr lang="en-GB" dirty="0"/>
              <a:t>CVS – S1,S2 Heard , no murmurs</a:t>
            </a:r>
          </a:p>
          <a:p>
            <a:r>
              <a:rPr lang="en-GB" dirty="0"/>
              <a:t>CNS- Alert, normal muscle bulk , power and tone, normal reflexes</a:t>
            </a:r>
          </a:p>
          <a:p>
            <a:pPr marL="0" indent="0">
              <a:buNone/>
            </a:pPr>
            <a:r>
              <a:rPr lang="en-GB" b="1" dirty="0"/>
              <a:t>PLAN; </a:t>
            </a:r>
            <a:r>
              <a:rPr lang="en-GB" dirty="0"/>
              <a:t>NPO for 72 hrs, Saline enema 2 mls 6 hrly , CT Phototherapy- repeat bilirubin next day, Monitor RBS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326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716D-6332-43A5-ABC3-77F915E7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17/2/22 11:05 PM, MO REVIEW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FF61-7186-45CD-BB7D-B9BBB4AB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C/O : 1 episode of bilious vomiting, failure to pass stool</a:t>
            </a:r>
          </a:p>
          <a:p>
            <a:r>
              <a:rPr lang="en-GB" dirty="0"/>
              <a:t>O/E ; FGC , PR : 139 bpm, SPO2 : 95% ,T : 36.1 ᵒc </a:t>
            </a:r>
          </a:p>
          <a:p>
            <a:r>
              <a:rPr lang="en-GB" dirty="0"/>
              <a:t>P/A - Dry cord, MWR, Not distended , reduced bowel sounds</a:t>
            </a:r>
          </a:p>
          <a:p>
            <a:r>
              <a:rPr lang="en-GB" dirty="0"/>
              <a:t>RESP , CVS, CNS – Normal findings </a:t>
            </a:r>
          </a:p>
          <a:p>
            <a:pPr marL="0" indent="0">
              <a:buNone/>
            </a:pPr>
            <a:r>
              <a:rPr lang="en-GB" b="1" dirty="0"/>
              <a:t>PLAN; </a:t>
            </a:r>
            <a:r>
              <a:rPr lang="en-GB" dirty="0"/>
              <a:t>CT NPO and IVF ,Abdominal U/S , Erect abdominal Xray , Monitor vital signs 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4690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94ED-1FF5-4CC3-BF01-497C6D48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18/2/22 DWR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019D-9E37-4266-8045-A538C258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Day 6 of life ,Cwt – 1420 gms</a:t>
            </a:r>
          </a:p>
          <a:p>
            <a:r>
              <a:rPr lang="en-GB" dirty="0"/>
              <a:t>C/O – bilious vomiting ,scrotal oedema </a:t>
            </a:r>
          </a:p>
          <a:p>
            <a:r>
              <a:rPr lang="en-GB" dirty="0"/>
              <a:t>O/E ; J+, Oed + </a:t>
            </a:r>
          </a:p>
          <a:p>
            <a:r>
              <a:rPr lang="en-GB" dirty="0"/>
              <a:t>RESP - bilateral vesicular entry </a:t>
            </a:r>
          </a:p>
          <a:p>
            <a:r>
              <a:rPr lang="en-GB" dirty="0"/>
              <a:t>CVS- S1,S2 Heard ,no murmur</a:t>
            </a:r>
          </a:p>
          <a:p>
            <a:r>
              <a:rPr lang="en-GB" dirty="0"/>
              <a:t>P/A – No organomegaly </a:t>
            </a:r>
          </a:p>
          <a:p>
            <a:r>
              <a:rPr lang="en-GB" dirty="0"/>
              <a:t>CNS- Alert, hypertonia, ↓ reflexes </a:t>
            </a:r>
          </a:p>
          <a:p>
            <a:pPr marL="0" indent="0">
              <a:buNone/>
            </a:pPr>
            <a:r>
              <a:rPr lang="en-GB" b="1" dirty="0"/>
              <a:t>PLAN; </a:t>
            </a:r>
            <a:r>
              <a:rPr lang="en-GB" dirty="0"/>
              <a:t>Ceftazidime 71 mg IV BD *5/7 ,Flagyl ,Saline enema 2 mls, ↓ IVF to 150 mls /kg  , Do U/E/Cs and imaging</a:t>
            </a:r>
          </a:p>
        </p:txBody>
      </p:sp>
    </p:spTree>
    <p:extLst>
      <p:ext uri="{BB962C8B-B14F-4D97-AF65-F5344CB8AC3E}">
        <p14:creationId xmlns:p14="http://schemas.microsoft.com/office/powerpoint/2010/main" val="392499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5A5F-8C1E-4E17-9341-ABACE3CF7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r>
              <a:rPr lang="en-GB" dirty="0"/>
              <a:t>DATA SUMMARY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9426-17D9-4632-A670-C9D4B715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971" y="1197736"/>
            <a:ext cx="11732653" cy="5447763"/>
          </a:xfrm>
        </p:spPr>
        <p:txBody>
          <a:bodyPr/>
          <a:lstStyle/>
          <a:p>
            <a:r>
              <a:rPr lang="en-GB" dirty="0"/>
              <a:t>Total admissions- 53 ,Male - 31, Female - 22 </a:t>
            </a:r>
          </a:p>
          <a:p>
            <a:endParaRPr lang="en-KE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2406B3-4441-437C-8C4E-40627414F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535460"/>
              </p:ext>
            </p:extLst>
          </p:nvPr>
        </p:nvGraphicFramePr>
        <p:xfrm>
          <a:off x="528034" y="1893194"/>
          <a:ext cx="5342586" cy="4283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5458B42-63C9-42D9-8D91-C3334F111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581741"/>
              </p:ext>
            </p:extLst>
          </p:nvPr>
        </p:nvGraphicFramePr>
        <p:xfrm>
          <a:off x="6321381" y="1893194"/>
          <a:ext cx="5643092" cy="4121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2834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C85E-4F10-4D13-891E-A44B1F99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19/2/22 DWR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4A827-857C-44C4-A9BF-A9456A18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707"/>
            <a:ext cx="10515600" cy="4657256"/>
          </a:xfrm>
        </p:spPr>
        <p:txBody>
          <a:bodyPr/>
          <a:lstStyle/>
          <a:p>
            <a:r>
              <a:rPr lang="en-GB" dirty="0"/>
              <a:t>Day 7 of life .C/O- brown vomitus , no stool passage ,convulsion reported</a:t>
            </a:r>
          </a:p>
          <a:p>
            <a:r>
              <a:rPr lang="en-GB" dirty="0"/>
              <a:t>O/E; Sick looking </a:t>
            </a:r>
          </a:p>
          <a:p>
            <a:r>
              <a:rPr lang="en-GB" dirty="0"/>
              <a:t>P/A – Slightly distended ,soft </a:t>
            </a:r>
          </a:p>
          <a:p>
            <a:r>
              <a:rPr lang="en-GB" dirty="0"/>
              <a:t>RESP - Chest clear </a:t>
            </a:r>
          </a:p>
          <a:p>
            <a:r>
              <a:rPr lang="en-GB" dirty="0"/>
              <a:t>CVS – S1,S2 Heard </a:t>
            </a:r>
          </a:p>
          <a:p>
            <a:r>
              <a:rPr lang="en-GB" dirty="0"/>
              <a:t>CNS- Alert, Normal muscle bulk , power and tone </a:t>
            </a:r>
          </a:p>
          <a:p>
            <a:pPr marL="0" indent="0">
              <a:buNone/>
            </a:pPr>
            <a:r>
              <a:rPr lang="en-GB" b="1" dirty="0"/>
              <a:t>PLAN ; </a:t>
            </a:r>
            <a:r>
              <a:rPr lang="en-GB" dirty="0"/>
              <a:t>O2 Therapy , CT NPO and meds ,Monitor vitals and for convulsions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0914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1C1A-63FA-4711-8908-0BD0550A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20/2/22 MO REVIEW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8540-B0D9-4FF8-B557-5D0148A0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/>
          <a:lstStyle/>
          <a:p>
            <a:r>
              <a:rPr lang="en-GB" dirty="0"/>
              <a:t>1:39 AM  - Reviewing baby with oral secretions undergoing suctioning</a:t>
            </a:r>
          </a:p>
          <a:p>
            <a:r>
              <a:rPr lang="en-GB" dirty="0"/>
              <a:t>O/E; Sick looking . PR : 151 bpm, RR : 76 b/m , SPO2 : 100% on O2 </a:t>
            </a:r>
          </a:p>
          <a:p>
            <a:r>
              <a:rPr lang="en-GB" dirty="0"/>
              <a:t>RESP - LCWI ,Bilateral vesicular air entry</a:t>
            </a:r>
          </a:p>
          <a:p>
            <a:r>
              <a:rPr lang="en-GB" dirty="0"/>
              <a:t>CNS- Alert, P.B.E.R.L ,CVS- S1,S2 Heard ,no murmurs </a:t>
            </a:r>
          </a:p>
          <a:p>
            <a:pPr marL="0" indent="0">
              <a:buNone/>
            </a:pPr>
            <a:r>
              <a:rPr lang="en-GB" b="1" dirty="0"/>
              <a:t>PLAN; </a:t>
            </a:r>
            <a:r>
              <a:rPr lang="en-GB" dirty="0"/>
              <a:t>Suctioning PRN ,Per Rectal normal saline 5 mls, Maintain NGT , CT Nil Per Oral, IV Fluids ,Oxygen ,Medication. </a:t>
            </a:r>
          </a:p>
          <a:p>
            <a:pPr marL="0" indent="0">
              <a:buNone/>
            </a:pPr>
            <a:r>
              <a:rPr lang="en-GB" dirty="0"/>
              <a:t>3:50 PM –  Baby’s condition deteriorated , resuscitation attempted but failed . Baby certified dead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4683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F94A-ED8F-4579-AA4B-B17B66AD9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6378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5E50-4CDA-4266-A2C4-761DE01C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MORTALITIES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04C8-52B6-4EE4-AF41-E9743EAB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Cases</a:t>
            </a:r>
          </a:p>
          <a:p>
            <a:r>
              <a:rPr lang="en-GB" dirty="0"/>
              <a:t>The deaths occurred &gt;24 hours and within 7 days of life</a:t>
            </a:r>
          </a:p>
          <a:p>
            <a:r>
              <a:rPr lang="en-GB" dirty="0"/>
              <a:t>Cause of death -  Prematurity-related complications</a:t>
            </a:r>
          </a:p>
          <a:p>
            <a:r>
              <a:rPr lang="en-GB" dirty="0"/>
              <a:t>Weight -1001 gms - 1499 gms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5693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02EC-5ABE-4CEA-8AB9-E0256977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1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2587-7C99-479F-8DE5-6ADBC1BC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r>
              <a:rPr lang="en-GB" dirty="0"/>
              <a:t>Baby R.K , admitted from labour ward on 7/2/22 at 10:20 pm. Born on 7/2/22 via SVD to a now Para 3+0 at GBD 32 wks , GBU 31wks , LMI, A/S : 7,8,9 , Bwt 1400gms . Mother came in second stage ,baby not resuscitated ,no MSL but had foul- smelling liquor with no hx of DOL</a:t>
            </a:r>
          </a:p>
          <a:p>
            <a:r>
              <a:rPr lang="en-GB" dirty="0"/>
              <a:t>ANC Profile : No ANC book</a:t>
            </a:r>
          </a:p>
          <a:p>
            <a:r>
              <a:rPr lang="en-GB" dirty="0"/>
              <a:t>G/E : Alert in respiratory distress .</a:t>
            </a:r>
          </a:p>
          <a:p>
            <a:r>
              <a:rPr lang="en-GB" dirty="0"/>
              <a:t>(P , Cy , J , Dehy )ᵒ , PR: 180 bpm , SPO2: 53% on R.A, 85% on concentrator ,T : 35.8 ᵒC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5510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D322-3A6B-4F89-8220-BAB95966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SYSTEMIC EXAMINATION</a:t>
            </a:r>
            <a:endParaRPr lang="en-K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F2F7F3-0AC0-48A3-A9DE-89DF851A0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426302"/>
              </p:ext>
            </p:extLst>
          </p:nvPr>
        </p:nvGraphicFramePr>
        <p:xfrm>
          <a:off x="838200" y="1825625"/>
          <a:ext cx="1051560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203554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04783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CNS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RESP/CVS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80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Alert</a:t>
                      </a:r>
                    </a:p>
                    <a:p>
                      <a:r>
                        <a:rPr lang="en-GB" dirty="0"/>
                        <a:t>No caput nor cephalohematoma</a:t>
                      </a:r>
                    </a:p>
                    <a:p>
                      <a:r>
                        <a:rPr lang="en-GB" dirty="0"/>
                        <a:t>No overriding sutures</a:t>
                      </a:r>
                    </a:p>
                    <a:p>
                      <a:r>
                        <a:rPr lang="en-GB" dirty="0"/>
                        <a:t>Flat fontanelle </a:t>
                      </a:r>
                    </a:p>
                    <a:p>
                      <a:r>
                        <a:rPr lang="en-GB" dirty="0"/>
                        <a:t>Well set ears ,flat pinna</a:t>
                      </a:r>
                    </a:p>
                    <a:p>
                      <a:r>
                        <a:rPr lang="en-GB" dirty="0"/>
                        <a:t>No eye abnormalities</a:t>
                      </a:r>
                    </a:p>
                    <a:p>
                      <a:r>
                        <a:rPr lang="en-GB" dirty="0"/>
                        <a:t>No cleft lip/palate </a:t>
                      </a:r>
                    </a:p>
                    <a:p>
                      <a:r>
                        <a:rPr lang="en-GB" dirty="0"/>
                        <a:t>Patent nostrils</a:t>
                      </a:r>
                    </a:p>
                    <a:p>
                      <a:r>
                        <a:rPr lang="en-GB" dirty="0"/>
                        <a:t>Facial lanugo </a:t>
                      </a:r>
                    </a:p>
                    <a:p>
                      <a:r>
                        <a:rPr lang="en-GB" dirty="0"/>
                        <a:t>Neck soft </a:t>
                      </a:r>
                    </a:p>
                    <a:p>
                      <a:r>
                        <a:rPr lang="en-GB" dirty="0"/>
                        <a:t>Normal back curvature </a:t>
                      </a:r>
                    </a:p>
                    <a:p>
                      <a:r>
                        <a:rPr lang="en-GB" dirty="0"/>
                        <a:t>Normal muscle bulk, power and tone</a:t>
                      </a:r>
                    </a:p>
                    <a:p>
                      <a:r>
                        <a:rPr lang="en-GB" dirty="0"/>
                        <a:t>Weak rooting and moro reflex , absent suckling reflex</a:t>
                      </a:r>
                    </a:p>
                    <a:p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FAN + , LCWI + </a:t>
                      </a:r>
                    </a:p>
                    <a:p>
                      <a:r>
                        <a:rPr lang="en-GB" dirty="0"/>
                        <a:t>Bilateral vesicular air entry </a:t>
                      </a:r>
                    </a:p>
                    <a:p>
                      <a:r>
                        <a:rPr lang="en-GB" dirty="0"/>
                        <a:t>S1,S2 Heard , no murmurs </a:t>
                      </a:r>
                    </a:p>
                    <a:p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1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1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ACEE4B-5192-463B-8B08-136805C3C4C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506435"/>
              </p:ext>
            </p:extLst>
          </p:nvPr>
        </p:nvGraphicFramePr>
        <p:xfrm>
          <a:off x="412124" y="1045845"/>
          <a:ext cx="5607677" cy="3528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602">
                  <a:extLst>
                    <a:ext uri="{9D8B030D-6E8A-4147-A177-3AD203B41FA5}">
                      <a16:colId xmlns:a16="http://schemas.microsoft.com/office/drawing/2014/main" val="3741134240"/>
                    </a:ext>
                  </a:extLst>
                </a:gridCol>
                <a:gridCol w="2863075">
                  <a:extLst>
                    <a:ext uri="{9D8B030D-6E8A-4147-A177-3AD203B41FA5}">
                      <a16:colId xmlns:a16="http://schemas.microsoft.com/office/drawing/2014/main" val="3332205423"/>
                    </a:ext>
                  </a:extLst>
                </a:gridCol>
              </a:tblGrid>
              <a:tr h="448104">
                <a:tc>
                  <a:txBody>
                    <a:bodyPr/>
                    <a:lstStyle/>
                    <a:p>
                      <a:r>
                        <a:rPr lang="en-GB" dirty="0"/>
                        <a:t>P/A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GUT/MS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50909"/>
                  </a:ext>
                </a:extLst>
              </a:tr>
              <a:tr h="3080347">
                <a:tc>
                  <a:txBody>
                    <a:bodyPr/>
                    <a:lstStyle/>
                    <a:p>
                      <a:r>
                        <a:rPr lang="en-GB" dirty="0"/>
                        <a:t>Clean clamped cord </a:t>
                      </a:r>
                    </a:p>
                    <a:p>
                      <a:r>
                        <a:rPr lang="en-GB" dirty="0"/>
                        <a:t>Visible veins</a:t>
                      </a:r>
                    </a:p>
                    <a:p>
                      <a:r>
                        <a:rPr lang="en-GB" dirty="0"/>
                        <a:t>MWR</a:t>
                      </a:r>
                    </a:p>
                    <a:p>
                      <a:r>
                        <a:rPr lang="en-GB" dirty="0"/>
                        <a:t>No palpable masses</a:t>
                      </a:r>
                      <a:endParaRPr lang="en-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Few scrotal rugae </a:t>
                      </a:r>
                    </a:p>
                    <a:p>
                      <a:r>
                        <a:rPr lang="en-GB" dirty="0"/>
                        <a:t>Descended testes</a:t>
                      </a:r>
                    </a:p>
                    <a:p>
                      <a:r>
                        <a:rPr lang="en-GB" dirty="0"/>
                        <a:t>Patent anus</a:t>
                      </a:r>
                    </a:p>
                    <a:p>
                      <a:r>
                        <a:rPr lang="en-GB" dirty="0"/>
                        <a:t>No added digits</a:t>
                      </a:r>
                      <a:endParaRPr lang="en-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402713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BD0E72-CA3B-46E2-AA5E-61CF1B92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14400"/>
            <a:ext cx="5830910" cy="5262563"/>
          </a:xfrm>
        </p:spPr>
        <p:txBody>
          <a:bodyPr/>
          <a:lstStyle/>
          <a:p>
            <a:r>
              <a:rPr lang="en-GB" b="1" dirty="0"/>
              <a:t>Imp: </a:t>
            </a:r>
            <a:r>
              <a:rPr lang="en-GB" dirty="0"/>
              <a:t>Prematurity</a:t>
            </a:r>
          </a:p>
          <a:p>
            <a:pPr marL="0" indent="0">
              <a:buNone/>
            </a:pPr>
            <a:r>
              <a:rPr lang="en-GB" b="1" dirty="0"/>
              <a:t>Plan ; </a:t>
            </a:r>
          </a:p>
          <a:p>
            <a:r>
              <a:rPr lang="en-GB" dirty="0"/>
              <a:t>Admit  NBU– Incubator care , O2</a:t>
            </a:r>
          </a:p>
          <a:p>
            <a:r>
              <a:rPr lang="en-GB" dirty="0"/>
              <a:t> IVF 112 mls D10 in 24 hrs</a:t>
            </a:r>
          </a:p>
          <a:p>
            <a:r>
              <a:rPr lang="en-GB" dirty="0"/>
              <a:t>IV Xpen 70,000 IU BD + IV Gentamicin 4.2 mg OD for 5 days</a:t>
            </a:r>
          </a:p>
          <a:p>
            <a:r>
              <a:rPr lang="en-GB" dirty="0"/>
              <a:t>Aminophylline IV 8.4 mg loading dose then 3.5 mg BD </a:t>
            </a:r>
          </a:p>
          <a:p>
            <a:r>
              <a:rPr lang="en-GB" dirty="0"/>
              <a:t>Monitor SPO2, RBS ,Temp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11682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2993-99FA-46C9-9D6F-CD4AA710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8/2/22 – DWR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3800-6A89-45BF-80A3-C9C73336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61"/>
            <a:ext cx="10515600" cy="4811802"/>
          </a:xfrm>
        </p:spPr>
        <p:txBody>
          <a:bodyPr/>
          <a:lstStyle/>
          <a:p>
            <a:r>
              <a:rPr lang="en-GB" dirty="0"/>
              <a:t>Day 1 of life </a:t>
            </a:r>
          </a:p>
          <a:p>
            <a:r>
              <a:rPr lang="en-GB" dirty="0"/>
              <a:t>O/E : Asleep but rousable in respiratory distress , (P , Cy, J , Dehy )ᵒ</a:t>
            </a:r>
          </a:p>
          <a:p>
            <a:r>
              <a:rPr lang="en-GB" dirty="0"/>
              <a:t>PR :121 bpm ,RR : 58 b/m ,SPO2: 94 % on O2 ,T: 36 ᵒc </a:t>
            </a:r>
          </a:p>
          <a:p>
            <a:r>
              <a:rPr lang="en-GB" dirty="0"/>
              <a:t>RESP - LCWI ++ ,Intercostal recessions ++ , bilateral vesicular air entry</a:t>
            </a:r>
          </a:p>
          <a:p>
            <a:r>
              <a:rPr lang="en-GB" dirty="0"/>
              <a:t>CVS – S1, S2 Heard, no murmurs </a:t>
            </a:r>
          </a:p>
          <a:p>
            <a:r>
              <a:rPr lang="en-GB" dirty="0"/>
              <a:t>P/A – Clean clamped cord ,not distended ,soft ,no palpable masses</a:t>
            </a:r>
          </a:p>
          <a:p>
            <a:r>
              <a:rPr lang="en-GB" dirty="0"/>
              <a:t>CNS – Normal muscle bulk, power and tone </a:t>
            </a:r>
          </a:p>
          <a:p>
            <a:pPr marL="0" indent="0">
              <a:buNone/>
            </a:pPr>
            <a:r>
              <a:rPr lang="en-GB" b="1" dirty="0"/>
              <a:t>PLAN; </a:t>
            </a:r>
            <a:r>
              <a:rPr lang="en-GB" dirty="0"/>
              <a:t>Cannulate , CT Day 1 IVF and meds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486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9820-340E-4167-8A81-79173BA8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9/2/22 DWR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19E5-4B1E-40C7-90B2-DBAB01F9E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116"/>
          </a:xfrm>
        </p:spPr>
        <p:txBody>
          <a:bodyPr/>
          <a:lstStyle/>
          <a:p>
            <a:r>
              <a:rPr lang="en-GB" dirty="0"/>
              <a:t>Day 2 of life </a:t>
            </a:r>
          </a:p>
          <a:p>
            <a:r>
              <a:rPr lang="en-GB" dirty="0"/>
              <a:t>O/E : FGC , (P,J, Cy, Dehy ) ᵒ PR : 118 bpm, RR : 56 b/m , SPO2 : 97 % on R.A , T : 36.8 ᵒc </a:t>
            </a:r>
          </a:p>
          <a:p>
            <a:r>
              <a:rPr lang="en-GB" dirty="0"/>
              <a:t>RESP - LCWI ++  , chest clear </a:t>
            </a:r>
          </a:p>
          <a:p>
            <a:r>
              <a:rPr lang="en-GB" dirty="0"/>
              <a:t>CVS – S1,S2 Heard ,no murmurs </a:t>
            </a:r>
          </a:p>
          <a:p>
            <a:r>
              <a:rPr lang="en-GB" dirty="0"/>
              <a:t>P/A – No palpable masses </a:t>
            </a:r>
          </a:p>
          <a:p>
            <a:r>
              <a:rPr lang="en-GB" dirty="0"/>
              <a:t>CNS – Alert , normal muscle bulk , power, tone</a:t>
            </a:r>
          </a:p>
          <a:p>
            <a:pPr marL="0" indent="0">
              <a:buNone/>
            </a:pPr>
            <a:r>
              <a:rPr lang="en-GB" b="1" dirty="0"/>
              <a:t>PLAN; </a:t>
            </a:r>
            <a:r>
              <a:rPr lang="en-GB" dirty="0"/>
              <a:t>Fix NGT -start EBM at 5 mls / 3 hrs ,CT IVF and meds, Do FHG ,UECs, LFTs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7638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56F3-78F1-4C1A-AC26-DF7F039B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9/2/22 11:15 PM -MO REVIEW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13208-9D2A-4B87-990C-948D5E866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Called to review a baby who aspirated breastmilk</a:t>
            </a:r>
          </a:p>
          <a:p>
            <a:r>
              <a:rPr lang="en-GB" dirty="0"/>
              <a:t>Baby found gasping with pulse rate &lt; 60 bpm . Resuscitation done but unsuccessful. Baby certified dead 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6821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1758</Words>
  <Application>Microsoft Office PowerPoint</Application>
  <PresentationFormat>Widescreen</PresentationFormat>
  <Paragraphs>181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NBU MORTALITY PRESENTATION FEBRUARY 2022</vt:lpstr>
      <vt:lpstr>DATA SUMMARY</vt:lpstr>
      <vt:lpstr>MORTALITIES</vt:lpstr>
      <vt:lpstr>CASE 1</vt:lpstr>
      <vt:lpstr>SYSTEMIC EXAMINATION</vt:lpstr>
      <vt:lpstr>PowerPoint Presentation</vt:lpstr>
      <vt:lpstr>8/2/22 – DWR </vt:lpstr>
      <vt:lpstr>9/2/22 DWR </vt:lpstr>
      <vt:lpstr>9/2/22 11:15 PM -MO REVIEW</vt:lpstr>
      <vt:lpstr>CASE 2</vt:lpstr>
      <vt:lpstr>SYSTEMIC EXAMINATION</vt:lpstr>
      <vt:lpstr>PowerPoint Presentation</vt:lpstr>
      <vt:lpstr>14/2/22 DWR </vt:lpstr>
      <vt:lpstr>15/2/22 DWR</vt:lpstr>
      <vt:lpstr>16/2/22 DWR</vt:lpstr>
      <vt:lpstr>16/2/22 4:14 PM REVIEW</vt:lpstr>
      <vt:lpstr>17/2/22 DWR</vt:lpstr>
      <vt:lpstr>17/2/22 11:05 PM, MO REVIEW </vt:lpstr>
      <vt:lpstr>18/2/22 DWR</vt:lpstr>
      <vt:lpstr>19/2/22 DWR </vt:lpstr>
      <vt:lpstr>20/2/22 MO 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NBU MORTALITY JANUARY 2022</dc:title>
  <dc:creator>gikerimaryanne@gmail.com</dc:creator>
  <cp:lastModifiedBy>gikerimaryanne@gmail.com</cp:lastModifiedBy>
  <cp:revision>4</cp:revision>
  <dcterms:created xsi:type="dcterms:W3CDTF">2022-02-05T17:34:51Z</dcterms:created>
  <dcterms:modified xsi:type="dcterms:W3CDTF">2022-03-10T17:37:04Z</dcterms:modified>
</cp:coreProperties>
</file>