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webextensions/webextension1.xml" ContentType="application/vnd.ms-office.webextension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3849" r:id="rId6"/>
    <p:sldId id="3854" r:id="rId7"/>
    <p:sldId id="3852" r:id="rId8"/>
    <p:sldId id="3853" r:id="rId9"/>
    <p:sldId id="3855" r:id="rId10"/>
    <p:sldId id="3856" r:id="rId11"/>
    <p:sldId id="3857" r:id="rId12"/>
    <p:sldId id="3858" r:id="rId13"/>
    <p:sldId id="3863" r:id="rId14"/>
    <p:sldId id="3864" r:id="rId15"/>
    <p:sldId id="3850" r:id="rId16"/>
    <p:sldId id="3851" r:id="rId17"/>
    <p:sldId id="3873" r:id="rId18"/>
    <p:sldId id="3872" r:id="rId19"/>
    <p:sldId id="3874" r:id="rId20"/>
    <p:sldId id="3862" r:id="rId21"/>
    <p:sldId id="3848" r:id="rId22"/>
    <p:sldId id="3867" r:id="rId23"/>
    <p:sldId id="3860" r:id="rId24"/>
    <p:sldId id="3876" r:id="rId25"/>
    <p:sldId id="3871" r:id="rId26"/>
    <p:sldId id="3868" r:id="rId27"/>
    <p:sldId id="3866" r:id="rId28"/>
    <p:sldId id="3875" r:id="rId29"/>
    <p:sldId id="384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50B56-A559-246D-EAC1-AC7B612371BB}" v="425" dt="2024-12-09T22:28:55.392"/>
    <p1510:client id="{3A95DB33-C881-1512-0480-5582BAF78EDF}" v="37" dt="2024-12-10T00:44:11.216"/>
    <p1510:client id="{8C034E8B-F55C-9CC9-A2C2-B46BD788D7AE}" v="1582" dt="2024-12-09T14:24:06.981"/>
    <p1510:client id="{E89CF09D-5E58-4DB3-A516-922CB61C2F9B}" v="191" dt="2024-12-10T01:00:02.735"/>
    <p1510:client id="{FED8EFB8-84C0-276F-1A08-848549FE64A2}" v="63" dt="2024-12-09T15:48:39.533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hyperlink" Target="https://mysait-my.sharepoint.com/personal/dhara_patel_edu_sait_ca/Documents/Microsoft%20Teams%20Chat%20Files/supermarket_sales%20-%20Sheet1.csv?web=1" TargetMode="Externa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mysait-my.sharepoint.com/personal/dhara_patel_edu_sait_ca/Documents/Microsoft%20Teams%20Chat%20Files/supermarket_sales%20-%20Sheet1.csv?web=1" TargetMode="External"/><Relationship Id="rId7" Type="http://schemas.openxmlformats.org/officeDocument/2006/relationships/image" Target="../media/image6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07C67-44BE-4106-9721-C3AA2CFF36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6AED858-23FE-4065-A9BE-219D569EEF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Here, is the link for dataset, </a:t>
          </a:r>
          <a:r>
            <a:rPr lang="en-US">
              <a:hlinkClick xmlns:r="http://schemas.openxmlformats.org/officeDocument/2006/relationships" r:id="rId1"/>
            </a:rPr>
            <a:t>supermarket_sales - Sheet1</a:t>
          </a:r>
          <a:endParaRPr lang="en-US"/>
        </a:p>
      </dgm:t>
    </dgm:pt>
    <dgm:pt modelId="{E1AB3720-24E5-435E-85CB-2C776111BA85}" type="parTrans" cxnId="{52F18482-0ACA-4B2F-A1A4-D66EC56DD0CA}">
      <dgm:prSet/>
      <dgm:spPr/>
      <dgm:t>
        <a:bodyPr/>
        <a:lstStyle/>
        <a:p>
          <a:endParaRPr lang="en-US"/>
        </a:p>
      </dgm:t>
    </dgm:pt>
    <dgm:pt modelId="{D68E9665-7240-4502-B3CE-9D96EC6A7650}" type="sibTrans" cxnId="{52F18482-0ACA-4B2F-A1A4-D66EC56DD0CA}">
      <dgm:prSet/>
      <dgm:spPr/>
      <dgm:t>
        <a:bodyPr/>
        <a:lstStyle/>
        <a:p>
          <a:endParaRPr lang="en-US"/>
        </a:p>
      </dgm:t>
    </dgm:pt>
    <dgm:pt modelId="{6F55BBD6-3BE6-4D55-962B-50820EC0296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Dataset</a:t>
          </a:r>
          <a:r>
            <a:rPr lang="en-CA"/>
            <a:t>: Supermarket sales data with 1,000 rows and 17 columns, including customer demographics, product sales, pricing, and ratings.</a:t>
          </a:r>
          <a:endParaRPr lang="en-US"/>
        </a:p>
      </dgm:t>
    </dgm:pt>
    <dgm:pt modelId="{8DD2871F-7798-42EF-B5C5-97E45105FE7F}" type="parTrans" cxnId="{216AEE80-EBDD-41FF-86E3-ED7B86155A3D}">
      <dgm:prSet/>
      <dgm:spPr/>
      <dgm:t>
        <a:bodyPr/>
        <a:lstStyle/>
        <a:p>
          <a:endParaRPr lang="en-US"/>
        </a:p>
      </dgm:t>
    </dgm:pt>
    <dgm:pt modelId="{80794650-0D2B-4075-A574-C3E1F4B34D7C}" type="sibTrans" cxnId="{216AEE80-EBDD-41FF-86E3-ED7B86155A3D}">
      <dgm:prSet/>
      <dgm:spPr/>
      <dgm:t>
        <a:bodyPr/>
        <a:lstStyle/>
        <a:p>
          <a:endParaRPr lang="en-US"/>
        </a:p>
      </dgm:t>
    </dgm:pt>
    <dgm:pt modelId="{E1A41B6A-9CC4-4854-BB43-A3407EED8B9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Data Quality</a:t>
          </a:r>
          <a:r>
            <a:rPr lang="en-CA"/>
            <a:t>: The data has been checked for duplicates and missing values. Dates and numeric values have been confirmed properly.</a:t>
          </a:r>
          <a:endParaRPr lang="en-US"/>
        </a:p>
      </dgm:t>
    </dgm:pt>
    <dgm:pt modelId="{788BD81E-8328-4F7E-B2F9-E198072E0D7E}" type="parTrans" cxnId="{C1586275-C325-4080-9A3B-1CD3600BBCF1}">
      <dgm:prSet/>
      <dgm:spPr/>
      <dgm:t>
        <a:bodyPr/>
        <a:lstStyle/>
        <a:p>
          <a:endParaRPr lang="en-US"/>
        </a:p>
      </dgm:t>
    </dgm:pt>
    <dgm:pt modelId="{6DF25851-BFD1-430C-8107-598F50618553}" type="sibTrans" cxnId="{C1586275-C325-4080-9A3B-1CD3600BBCF1}">
      <dgm:prSet/>
      <dgm:spPr/>
      <dgm:t>
        <a:bodyPr/>
        <a:lstStyle/>
        <a:p>
          <a:endParaRPr lang="en-US"/>
        </a:p>
      </dgm:t>
    </dgm:pt>
    <dgm:pt modelId="{977E2D6D-EA0D-4911-9FA8-D8316E2740E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Format</a:t>
          </a:r>
          <a:r>
            <a:rPr lang="en-CA"/>
            <a:t>: The data is in a CSV file and has been processed using Python for analysis</a:t>
          </a:r>
          <a:endParaRPr lang="en-US"/>
        </a:p>
      </dgm:t>
    </dgm:pt>
    <dgm:pt modelId="{12DD2734-72DD-4C06-9D50-86507F1EFCC6}" type="parTrans" cxnId="{8B480902-7809-4F0D-AD6B-3ECF5585200B}">
      <dgm:prSet/>
      <dgm:spPr/>
      <dgm:t>
        <a:bodyPr/>
        <a:lstStyle/>
        <a:p>
          <a:endParaRPr lang="en-US"/>
        </a:p>
      </dgm:t>
    </dgm:pt>
    <dgm:pt modelId="{C94CDC4E-76CD-4EDE-9B91-1CBC670E3D5B}" type="sibTrans" cxnId="{8B480902-7809-4F0D-AD6B-3ECF5585200B}">
      <dgm:prSet/>
      <dgm:spPr/>
      <dgm:t>
        <a:bodyPr/>
        <a:lstStyle/>
        <a:p>
          <a:endParaRPr lang="en-US"/>
        </a:p>
      </dgm:t>
    </dgm:pt>
    <dgm:pt modelId="{956EAA40-CBF0-4E3D-BF2A-788BE9D9C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Date and time columns are in string format and need conversion.</a:t>
          </a:r>
        </a:p>
      </dgm:t>
    </dgm:pt>
    <dgm:pt modelId="{DAE4686A-5A9E-4788-9E90-C342FE67B2FA}" type="parTrans" cxnId="{E966F3C9-DF5C-4597-8E25-977620E64B24}">
      <dgm:prSet/>
      <dgm:spPr/>
      <dgm:t>
        <a:bodyPr/>
        <a:lstStyle/>
        <a:p>
          <a:endParaRPr lang="en-US"/>
        </a:p>
      </dgm:t>
    </dgm:pt>
    <dgm:pt modelId="{A5E871C3-BDEB-4CCD-A67A-1A396DA6E2ED}" type="sibTrans" cxnId="{E966F3C9-DF5C-4597-8E25-977620E64B24}">
      <dgm:prSet/>
      <dgm:spPr/>
      <dgm:t>
        <a:bodyPr/>
        <a:lstStyle/>
        <a:p>
          <a:endParaRPr lang="en-US"/>
        </a:p>
      </dgm:t>
    </dgm:pt>
    <dgm:pt modelId="{660E3B02-C64C-4CE2-9F8D-E3B85A7048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Some values may require normalization or aggregation for deeper insights.</a:t>
          </a:r>
        </a:p>
      </dgm:t>
    </dgm:pt>
    <dgm:pt modelId="{454F9522-41A6-49D4-AE38-E6CDFF43CBC5}" type="parTrans" cxnId="{7892A700-EF14-4856-BE3D-1191C1B6C3F3}">
      <dgm:prSet/>
      <dgm:spPr/>
      <dgm:t>
        <a:bodyPr/>
        <a:lstStyle/>
        <a:p>
          <a:endParaRPr lang="en-US"/>
        </a:p>
      </dgm:t>
    </dgm:pt>
    <dgm:pt modelId="{1101F27C-1741-4053-81C8-391BF6B23F1D}" type="sibTrans" cxnId="{7892A700-EF14-4856-BE3D-1191C1B6C3F3}">
      <dgm:prSet/>
      <dgm:spPr/>
      <dgm:t>
        <a:bodyPr/>
        <a:lstStyle/>
        <a:p>
          <a:endParaRPr lang="en-US"/>
        </a:p>
      </dgm:t>
    </dgm:pt>
    <dgm:pt modelId="{E22B23C0-4BEA-4061-AD83-1909F2B379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provide actionable insights and comprehensive analysis of supermarket sales data to enable better decision , improve customer experience, and drive business growth through evidence-based strategies.</a:t>
          </a:r>
        </a:p>
      </dgm:t>
    </dgm:pt>
    <dgm:pt modelId="{314BB506-39A7-4494-9346-58275E8EDFD2}" type="parTrans" cxnId="{2B9045A9-3E6B-456C-ADF2-6CCDFE119B60}">
      <dgm:prSet/>
      <dgm:spPr/>
      <dgm:t>
        <a:bodyPr/>
        <a:lstStyle/>
        <a:p>
          <a:endParaRPr lang="en-US"/>
        </a:p>
      </dgm:t>
    </dgm:pt>
    <dgm:pt modelId="{1A704394-EBE5-4D25-A8BB-09FD1B6480F6}" type="sibTrans" cxnId="{2B9045A9-3E6B-456C-ADF2-6CCDFE119B60}">
      <dgm:prSet/>
      <dgm:spPr/>
      <dgm:t>
        <a:bodyPr/>
        <a:lstStyle/>
        <a:p>
          <a:endParaRPr lang="en-US"/>
        </a:p>
      </dgm:t>
    </dgm:pt>
    <dgm:pt modelId="{AD027912-A9DE-40FB-BBCB-24961D7934B5}" type="pres">
      <dgm:prSet presAssocID="{F4507C67-44BE-4106-9721-C3AA2CFF3698}" presName="root" presStyleCnt="0">
        <dgm:presLayoutVars>
          <dgm:dir/>
          <dgm:resizeHandles val="exact"/>
        </dgm:presLayoutVars>
      </dgm:prSet>
      <dgm:spPr/>
    </dgm:pt>
    <dgm:pt modelId="{4065A419-D51A-48F3-AA24-1310E22925B2}" type="pres">
      <dgm:prSet presAssocID="{96AED858-23FE-4065-A9BE-219D569EEFA7}" presName="compNode" presStyleCnt="0"/>
      <dgm:spPr/>
    </dgm:pt>
    <dgm:pt modelId="{A7AB1207-191E-457F-BC87-FA25C95B217F}" type="pres">
      <dgm:prSet presAssocID="{96AED858-23FE-4065-A9BE-219D569EEFA7}" presName="bgRect" presStyleLbl="bgShp" presStyleIdx="0" presStyleCnt="5"/>
      <dgm:spPr/>
    </dgm:pt>
    <dgm:pt modelId="{14717AA9-0F95-43EB-9006-FD1DE8F7BC3A}" type="pres">
      <dgm:prSet presAssocID="{96AED858-23FE-4065-A9BE-219D569EEFA7}" presName="iconRect" presStyleLbl="node1" presStyleIdx="0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3615A39E-B208-450B-B16E-2073E5D690DB}" type="pres">
      <dgm:prSet presAssocID="{96AED858-23FE-4065-A9BE-219D569EEFA7}" presName="spaceRect" presStyleCnt="0"/>
      <dgm:spPr/>
    </dgm:pt>
    <dgm:pt modelId="{2D857D21-75EF-4D93-83ED-1051A8BA1037}" type="pres">
      <dgm:prSet presAssocID="{96AED858-23FE-4065-A9BE-219D569EEFA7}" presName="parTx" presStyleLbl="revTx" presStyleIdx="0" presStyleCnt="6">
        <dgm:presLayoutVars>
          <dgm:chMax val="0"/>
          <dgm:chPref val="0"/>
        </dgm:presLayoutVars>
      </dgm:prSet>
      <dgm:spPr/>
    </dgm:pt>
    <dgm:pt modelId="{2F07B213-9A13-43DC-AF21-41222F6CCC68}" type="pres">
      <dgm:prSet presAssocID="{D68E9665-7240-4502-B3CE-9D96EC6A7650}" presName="sibTrans" presStyleCnt="0"/>
      <dgm:spPr/>
    </dgm:pt>
    <dgm:pt modelId="{59917A97-E561-4B30-8CAF-1587CFA124AB}" type="pres">
      <dgm:prSet presAssocID="{6F55BBD6-3BE6-4D55-962B-50820EC0296A}" presName="compNode" presStyleCnt="0"/>
      <dgm:spPr/>
    </dgm:pt>
    <dgm:pt modelId="{147B8F50-BB2B-4F60-AA7D-5FF69906822C}" type="pres">
      <dgm:prSet presAssocID="{6F55BBD6-3BE6-4D55-962B-50820EC0296A}" presName="bgRect" presStyleLbl="bgShp" presStyleIdx="1" presStyleCnt="5"/>
      <dgm:spPr/>
    </dgm:pt>
    <dgm:pt modelId="{2310CA2D-B41D-42BD-92A7-B99B995C3A5F}" type="pres">
      <dgm:prSet presAssocID="{6F55BBD6-3BE6-4D55-962B-50820EC0296A}" presName="iconRect" presStyleLbl="node1" presStyleIdx="1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C0EC292-83A7-44F5-BC67-A5290BA343E4}" type="pres">
      <dgm:prSet presAssocID="{6F55BBD6-3BE6-4D55-962B-50820EC0296A}" presName="spaceRect" presStyleCnt="0"/>
      <dgm:spPr/>
    </dgm:pt>
    <dgm:pt modelId="{4E855E80-BC43-43EA-B880-396021A96872}" type="pres">
      <dgm:prSet presAssocID="{6F55BBD6-3BE6-4D55-962B-50820EC0296A}" presName="parTx" presStyleLbl="revTx" presStyleIdx="1" presStyleCnt="6">
        <dgm:presLayoutVars>
          <dgm:chMax val="0"/>
          <dgm:chPref val="0"/>
        </dgm:presLayoutVars>
      </dgm:prSet>
      <dgm:spPr/>
    </dgm:pt>
    <dgm:pt modelId="{5FDB3C25-AABF-4879-9A01-E7717305D18C}" type="pres">
      <dgm:prSet presAssocID="{80794650-0D2B-4075-A574-C3E1F4B34D7C}" presName="sibTrans" presStyleCnt="0"/>
      <dgm:spPr/>
    </dgm:pt>
    <dgm:pt modelId="{CD3BEB20-3D98-4766-A171-B4E4B160479A}" type="pres">
      <dgm:prSet presAssocID="{E1A41B6A-9CC4-4854-BB43-A3407EED8B94}" presName="compNode" presStyleCnt="0"/>
      <dgm:spPr/>
    </dgm:pt>
    <dgm:pt modelId="{85A67756-275C-44D3-870B-38E87086E820}" type="pres">
      <dgm:prSet presAssocID="{E1A41B6A-9CC4-4854-BB43-A3407EED8B94}" presName="bgRect" presStyleLbl="bgShp" presStyleIdx="2" presStyleCnt="5"/>
      <dgm:spPr/>
    </dgm:pt>
    <dgm:pt modelId="{C91766EF-C6CA-4B2B-8F4A-1FDC1BC41D9A}" type="pres">
      <dgm:prSet presAssocID="{E1A41B6A-9CC4-4854-BB43-A3407EED8B94}" presName="iconRect" presStyleLbl="node1" presStyleIdx="2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0EEDB81-9EF1-4BE1-8E28-EFE6CFFF9008}" type="pres">
      <dgm:prSet presAssocID="{E1A41B6A-9CC4-4854-BB43-A3407EED8B94}" presName="spaceRect" presStyleCnt="0"/>
      <dgm:spPr/>
    </dgm:pt>
    <dgm:pt modelId="{BE77C128-BAD4-4845-80A5-A8D15E2A56B3}" type="pres">
      <dgm:prSet presAssocID="{E1A41B6A-9CC4-4854-BB43-A3407EED8B94}" presName="parTx" presStyleLbl="revTx" presStyleIdx="2" presStyleCnt="6">
        <dgm:presLayoutVars>
          <dgm:chMax val="0"/>
          <dgm:chPref val="0"/>
        </dgm:presLayoutVars>
      </dgm:prSet>
      <dgm:spPr/>
    </dgm:pt>
    <dgm:pt modelId="{6710D712-F9BA-4EC0-A7A5-1D35671DD5AF}" type="pres">
      <dgm:prSet presAssocID="{6DF25851-BFD1-430C-8107-598F50618553}" presName="sibTrans" presStyleCnt="0"/>
      <dgm:spPr/>
    </dgm:pt>
    <dgm:pt modelId="{932C62E1-6240-4865-B97C-1F66561AA320}" type="pres">
      <dgm:prSet presAssocID="{977E2D6D-EA0D-4911-9FA8-D8316E2740E3}" presName="compNode" presStyleCnt="0"/>
      <dgm:spPr/>
    </dgm:pt>
    <dgm:pt modelId="{C49B4C8F-EF11-42A0-8663-DBFCD8E4B9E8}" type="pres">
      <dgm:prSet presAssocID="{977E2D6D-EA0D-4911-9FA8-D8316E2740E3}" presName="bgRect" presStyleLbl="bgShp" presStyleIdx="3" presStyleCnt="5"/>
      <dgm:spPr/>
    </dgm:pt>
    <dgm:pt modelId="{2CA549B4-DBEF-4458-A4AC-60EF13A566E1}" type="pres">
      <dgm:prSet presAssocID="{977E2D6D-EA0D-4911-9FA8-D8316E2740E3}" presName="iconRect" presStyleLbl="node1" presStyleIdx="3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0F3D664-7B1D-4248-B2F5-7F7263016B7C}" type="pres">
      <dgm:prSet presAssocID="{977E2D6D-EA0D-4911-9FA8-D8316E2740E3}" presName="spaceRect" presStyleCnt="0"/>
      <dgm:spPr/>
    </dgm:pt>
    <dgm:pt modelId="{C300D799-DA62-4DCC-9492-FEB9D119BBDF}" type="pres">
      <dgm:prSet presAssocID="{977E2D6D-EA0D-4911-9FA8-D8316E2740E3}" presName="parTx" presStyleLbl="revTx" presStyleIdx="3" presStyleCnt="6">
        <dgm:presLayoutVars>
          <dgm:chMax val="0"/>
          <dgm:chPref val="0"/>
        </dgm:presLayoutVars>
      </dgm:prSet>
      <dgm:spPr/>
    </dgm:pt>
    <dgm:pt modelId="{1C00E14C-77FB-4E8F-A05E-5A64B6231A52}" type="pres">
      <dgm:prSet presAssocID="{977E2D6D-EA0D-4911-9FA8-D8316E2740E3}" presName="desTx" presStyleLbl="revTx" presStyleIdx="4" presStyleCnt="6">
        <dgm:presLayoutVars/>
      </dgm:prSet>
      <dgm:spPr/>
    </dgm:pt>
    <dgm:pt modelId="{FFB3A72A-9B3C-42E9-81F6-3D686EBE1812}" type="pres">
      <dgm:prSet presAssocID="{C94CDC4E-76CD-4EDE-9B91-1CBC670E3D5B}" presName="sibTrans" presStyleCnt="0"/>
      <dgm:spPr/>
    </dgm:pt>
    <dgm:pt modelId="{1B5EB2E3-0054-40A3-827A-C6E8E7B73218}" type="pres">
      <dgm:prSet presAssocID="{E22B23C0-4BEA-4061-AD83-1909F2B37944}" presName="compNode" presStyleCnt="0"/>
      <dgm:spPr/>
    </dgm:pt>
    <dgm:pt modelId="{81665ECE-E0FA-451B-B039-131E010BBD84}" type="pres">
      <dgm:prSet presAssocID="{E22B23C0-4BEA-4061-AD83-1909F2B37944}" presName="bgRect" presStyleLbl="bgShp" presStyleIdx="4" presStyleCnt="5"/>
      <dgm:spPr/>
    </dgm:pt>
    <dgm:pt modelId="{3F7A2817-9A5E-460A-B21E-C96DAC95786D}" type="pres">
      <dgm:prSet presAssocID="{E22B23C0-4BEA-4061-AD83-1909F2B37944}" presName="iconRect" presStyleLbl="node1" presStyleIdx="4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cone"/>
        </a:ext>
      </dgm:extLst>
    </dgm:pt>
    <dgm:pt modelId="{73922924-C710-447D-AA2D-8E81683AE68B}" type="pres">
      <dgm:prSet presAssocID="{E22B23C0-4BEA-4061-AD83-1909F2B37944}" presName="spaceRect" presStyleCnt="0"/>
      <dgm:spPr/>
    </dgm:pt>
    <dgm:pt modelId="{7F9DBCB3-5F5E-4FFA-8AF7-9A347D35691C}" type="pres">
      <dgm:prSet presAssocID="{E22B23C0-4BEA-4061-AD83-1909F2B3794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892A700-EF14-4856-BE3D-1191C1B6C3F3}" srcId="{977E2D6D-EA0D-4911-9FA8-D8316E2740E3}" destId="{660E3B02-C64C-4CE2-9F8D-E3B85A7048E3}" srcOrd="1" destOrd="0" parTransId="{454F9522-41A6-49D4-AE38-E6CDFF43CBC5}" sibTransId="{1101F27C-1741-4053-81C8-391BF6B23F1D}"/>
    <dgm:cxn modelId="{8B480902-7809-4F0D-AD6B-3ECF5585200B}" srcId="{F4507C67-44BE-4106-9721-C3AA2CFF3698}" destId="{977E2D6D-EA0D-4911-9FA8-D8316E2740E3}" srcOrd="3" destOrd="0" parTransId="{12DD2734-72DD-4C06-9D50-86507F1EFCC6}" sibTransId="{C94CDC4E-76CD-4EDE-9B91-1CBC670E3D5B}"/>
    <dgm:cxn modelId="{FA734D18-8088-4B48-B493-1C81FA7DF312}" type="presOf" srcId="{660E3B02-C64C-4CE2-9F8D-E3B85A7048E3}" destId="{1C00E14C-77FB-4E8F-A05E-5A64B6231A52}" srcOrd="0" destOrd="1" presId="urn:microsoft.com/office/officeart/2018/2/layout/IconVerticalSolidList"/>
    <dgm:cxn modelId="{EDFD3F23-5BDF-4524-A0CF-DAEFDD359F2F}" type="presOf" srcId="{96AED858-23FE-4065-A9BE-219D569EEFA7}" destId="{2D857D21-75EF-4D93-83ED-1051A8BA1037}" srcOrd="0" destOrd="0" presId="urn:microsoft.com/office/officeart/2018/2/layout/IconVerticalSolidList"/>
    <dgm:cxn modelId="{C1586275-C325-4080-9A3B-1CD3600BBCF1}" srcId="{F4507C67-44BE-4106-9721-C3AA2CFF3698}" destId="{E1A41B6A-9CC4-4854-BB43-A3407EED8B94}" srcOrd="2" destOrd="0" parTransId="{788BD81E-8328-4F7E-B2F9-E198072E0D7E}" sibTransId="{6DF25851-BFD1-430C-8107-598F50618553}"/>
    <dgm:cxn modelId="{216AEE80-EBDD-41FF-86E3-ED7B86155A3D}" srcId="{F4507C67-44BE-4106-9721-C3AA2CFF3698}" destId="{6F55BBD6-3BE6-4D55-962B-50820EC0296A}" srcOrd="1" destOrd="0" parTransId="{8DD2871F-7798-42EF-B5C5-97E45105FE7F}" sibTransId="{80794650-0D2B-4075-A574-C3E1F4B34D7C}"/>
    <dgm:cxn modelId="{52F18482-0ACA-4B2F-A1A4-D66EC56DD0CA}" srcId="{F4507C67-44BE-4106-9721-C3AA2CFF3698}" destId="{96AED858-23FE-4065-A9BE-219D569EEFA7}" srcOrd="0" destOrd="0" parTransId="{E1AB3720-24E5-435E-85CB-2C776111BA85}" sibTransId="{D68E9665-7240-4502-B3CE-9D96EC6A7650}"/>
    <dgm:cxn modelId="{B7AF54A6-BDEB-46AC-8677-FF79A1C374D9}" type="presOf" srcId="{956EAA40-CBF0-4E3D-BF2A-788BE9D9C7AE}" destId="{1C00E14C-77FB-4E8F-A05E-5A64B6231A52}" srcOrd="0" destOrd="0" presId="urn:microsoft.com/office/officeart/2018/2/layout/IconVerticalSolidList"/>
    <dgm:cxn modelId="{4F2D67A8-1FC7-4615-AE56-9B1E6614E095}" type="presOf" srcId="{E1A41B6A-9CC4-4854-BB43-A3407EED8B94}" destId="{BE77C128-BAD4-4845-80A5-A8D15E2A56B3}" srcOrd="0" destOrd="0" presId="urn:microsoft.com/office/officeart/2018/2/layout/IconVerticalSolidList"/>
    <dgm:cxn modelId="{2B9045A9-3E6B-456C-ADF2-6CCDFE119B60}" srcId="{F4507C67-44BE-4106-9721-C3AA2CFF3698}" destId="{E22B23C0-4BEA-4061-AD83-1909F2B37944}" srcOrd="4" destOrd="0" parTransId="{314BB506-39A7-4494-9346-58275E8EDFD2}" sibTransId="{1A704394-EBE5-4D25-A8BB-09FD1B6480F6}"/>
    <dgm:cxn modelId="{DDCAA9AE-A03D-451D-90D1-7EEFF4CB0189}" type="presOf" srcId="{6F55BBD6-3BE6-4D55-962B-50820EC0296A}" destId="{4E855E80-BC43-43EA-B880-396021A96872}" srcOrd="0" destOrd="0" presId="urn:microsoft.com/office/officeart/2018/2/layout/IconVerticalSolidList"/>
    <dgm:cxn modelId="{E966F3C9-DF5C-4597-8E25-977620E64B24}" srcId="{977E2D6D-EA0D-4911-9FA8-D8316E2740E3}" destId="{956EAA40-CBF0-4E3D-BF2A-788BE9D9C7AE}" srcOrd="0" destOrd="0" parTransId="{DAE4686A-5A9E-4788-9E90-C342FE67B2FA}" sibTransId="{A5E871C3-BDEB-4CCD-A67A-1A396DA6E2ED}"/>
    <dgm:cxn modelId="{A4C21ED0-8DAC-408D-A73C-A67C1F453377}" type="presOf" srcId="{E22B23C0-4BEA-4061-AD83-1909F2B37944}" destId="{7F9DBCB3-5F5E-4FFA-8AF7-9A347D35691C}" srcOrd="0" destOrd="0" presId="urn:microsoft.com/office/officeart/2018/2/layout/IconVerticalSolidList"/>
    <dgm:cxn modelId="{4F48D8E2-AAF8-4175-BE65-4E4065DBE1FF}" type="presOf" srcId="{977E2D6D-EA0D-4911-9FA8-D8316E2740E3}" destId="{C300D799-DA62-4DCC-9492-FEB9D119BBDF}" srcOrd="0" destOrd="0" presId="urn:microsoft.com/office/officeart/2018/2/layout/IconVerticalSolidList"/>
    <dgm:cxn modelId="{808DC5E8-FE0C-4781-B5F9-44C6172A655E}" type="presOf" srcId="{F4507C67-44BE-4106-9721-C3AA2CFF3698}" destId="{AD027912-A9DE-40FB-BBCB-24961D7934B5}" srcOrd="0" destOrd="0" presId="urn:microsoft.com/office/officeart/2018/2/layout/IconVerticalSolidList"/>
    <dgm:cxn modelId="{B960C581-8844-463B-B100-64BC274D1F93}" type="presParOf" srcId="{AD027912-A9DE-40FB-BBCB-24961D7934B5}" destId="{4065A419-D51A-48F3-AA24-1310E22925B2}" srcOrd="0" destOrd="0" presId="urn:microsoft.com/office/officeart/2018/2/layout/IconVerticalSolidList"/>
    <dgm:cxn modelId="{E65A015C-14CE-40C7-864C-7DFCBF6E7D64}" type="presParOf" srcId="{4065A419-D51A-48F3-AA24-1310E22925B2}" destId="{A7AB1207-191E-457F-BC87-FA25C95B217F}" srcOrd="0" destOrd="0" presId="urn:microsoft.com/office/officeart/2018/2/layout/IconVerticalSolidList"/>
    <dgm:cxn modelId="{21E0A71B-4849-418E-BFF1-786869E04934}" type="presParOf" srcId="{4065A419-D51A-48F3-AA24-1310E22925B2}" destId="{14717AA9-0F95-43EB-9006-FD1DE8F7BC3A}" srcOrd="1" destOrd="0" presId="urn:microsoft.com/office/officeart/2018/2/layout/IconVerticalSolidList"/>
    <dgm:cxn modelId="{E751620B-F507-4DD3-A607-EEC266407A40}" type="presParOf" srcId="{4065A419-D51A-48F3-AA24-1310E22925B2}" destId="{3615A39E-B208-450B-B16E-2073E5D690DB}" srcOrd="2" destOrd="0" presId="urn:microsoft.com/office/officeart/2018/2/layout/IconVerticalSolidList"/>
    <dgm:cxn modelId="{1062A046-34D8-478A-AB67-8E4BE0FA82DF}" type="presParOf" srcId="{4065A419-D51A-48F3-AA24-1310E22925B2}" destId="{2D857D21-75EF-4D93-83ED-1051A8BA1037}" srcOrd="3" destOrd="0" presId="urn:microsoft.com/office/officeart/2018/2/layout/IconVerticalSolidList"/>
    <dgm:cxn modelId="{6B340680-F51E-40ED-BE9D-F5F98F022780}" type="presParOf" srcId="{AD027912-A9DE-40FB-BBCB-24961D7934B5}" destId="{2F07B213-9A13-43DC-AF21-41222F6CCC68}" srcOrd="1" destOrd="0" presId="urn:microsoft.com/office/officeart/2018/2/layout/IconVerticalSolidList"/>
    <dgm:cxn modelId="{09155CAC-AF73-4CE3-AE8E-13E197C2EF95}" type="presParOf" srcId="{AD027912-A9DE-40FB-BBCB-24961D7934B5}" destId="{59917A97-E561-4B30-8CAF-1587CFA124AB}" srcOrd="2" destOrd="0" presId="urn:microsoft.com/office/officeart/2018/2/layout/IconVerticalSolidList"/>
    <dgm:cxn modelId="{2EDB9EB9-7DE3-4FBE-A6E9-4E0247745BE0}" type="presParOf" srcId="{59917A97-E561-4B30-8CAF-1587CFA124AB}" destId="{147B8F50-BB2B-4F60-AA7D-5FF69906822C}" srcOrd="0" destOrd="0" presId="urn:microsoft.com/office/officeart/2018/2/layout/IconVerticalSolidList"/>
    <dgm:cxn modelId="{D6AEA61B-74EB-4188-AF42-9DEFCFB269C5}" type="presParOf" srcId="{59917A97-E561-4B30-8CAF-1587CFA124AB}" destId="{2310CA2D-B41D-42BD-92A7-B99B995C3A5F}" srcOrd="1" destOrd="0" presId="urn:microsoft.com/office/officeart/2018/2/layout/IconVerticalSolidList"/>
    <dgm:cxn modelId="{8BD00C21-68EF-43AC-8D6E-D318BA788907}" type="presParOf" srcId="{59917A97-E561-4B30-8CAF-1587CFA124AB}" destId="{1C0EC292-83A7-44F5-BC67-A5290BA343E4}" srcOrd="2" destOrd="0" presId="urn:microsoft.com/office/officeart/2018/2/layout/IconVerticalSolidList"/>
    <dgm:cxn modelId="{08142C08-4E79-4ABD-AA30-063C433F30C5}" type="presParOf" srcId="{59917A97-E561-4B30-8CAF-1587CFA124AB}" destId="{4E855E80-BC43-43EA-B880-396021A96872}" srcOrd="3" destOrd="0" presId="urn:microsoft.com/office/officeart/2018/2/layout/IconVerticalSolidList"/>
    <dgm:cxn modelId="{FDD67DFF-1287-410B-B040-50F56EFDB306}" type="presParOf" srcId="{AD027912-A9DE-40FB-BBCB-24961D7934B5}" destId="{5FDB3C25-AABF-4879-9A01-E7717305D18C}" srcOrd="3" destOrd="0" presId="urn:microsoft.com/office/officeart/2018/2/layout/IconVerticalSolidList"/>
    <dgm:cxn modelId="{06D73D0E-B3AC-45B0-8135-0365D10E9DF3}" type="presParOf" srcId="{AD027912-A9DE-40FB-BBCB-24961D7934B5}" destId="{CD3BEB20-3D98-4766-A171-B4E4B160479A}" srcOrd="4" destOrd="0" presId="urn:microsoft.com/office/officeart/2018/2/layout/IconVerticalSolidList"/>
    <dgm:cxn modelId="{1776DF5D-E4E4-4B1F-955C-26B66FBF924E}" type="presParOf" srcId="{CD3BEB20-3D98-4766-A171-B4E4B160479A}" destId="{85A67756-275C-44D3-870B-38E87086E820}" srcOrd="0" destOrd="0" presId="urn:microsoft.com/office/officeart/2018/2/layout/IconVerticalSolidList"/>
    <dgm:cxn modelId="{731534D9-D137-4E41-AFCF-7FF1DA1CE494}" type="presParOf" srcId="{CD3BEB20-3D98-4766-A171-B4E4B160479A}" destId="{C91766EF-C6CA-4B2B-8F4A-1FDC1BC41D9A}" srcOrd="1" destOrd="0" presId="urn:microsoft.com/office/officeart/2018/2/layout/IconVerticalSolidList"/>
    <dgm:cxn modelId="{FEFCEA73-861F-474E-9764-B9DBC04C361E}" type="presParOf" srcId="{CD3BEB20-3D98-4766-A171-B4E4B160479A}" destId="{10EEDB81-9EF1-4BE1-8E28-EFE6CFFF9008}" srcOrd="2" destOrd="0" presId="urn:microsoft.com/office/officeart/2018/2/layout/IconVerticalSolidList"/>
    <dgm:cxn modelId="{2FDA76A9-AB43-42F1-A032-DBCABD12C911}" type="presParOf" srcId="{CD3BEB20-3D98-4766-A171-B4E4B160479A}" destId="{BE77C128-BAD4-4845-80A5-A8D15E2A56B3}" srcOrd="3" destOrd="0" presId="urn:microsoft.com/office/officeart/2018/2/layout/IconVerticalSolidList"/>
    <dgm:cxn modelId="{64618DEC-525C-4779-9834-CF0155C943B1}" type="presParOf" srcId="{AD027912-A9DE-40FB-BBCB-24961D7934B5}" destId="{6710D712-F9BA-4EC0-A7A5-1D35671DD5AF}" srcOrd="5" destOrd="0" presId="urn:microsoft.com/office/officeart/2018/2/layout/IconVerticalSolidList"/>
    <dgm:cxn modelId="{419F75DB-092F-463B-AD5E-3D451B54A0C2}" type="presParOf" srcId="{AD027912-A9DE-40FB-BBCB-24961D7934B5}" destId="{932C62E1-6240-4865-B97C-1F66561AA320}" srcOrd="6" destOrd="0" presId="urn:microsoft.com/office/officeart/2018/2/layout/IconVerticalSolidList"/>
    <dgm:cxn modelId="{8F418043-1596-4104-BCBE-4D56A78BF19E}" type="presParOf" srcId="{932C62E1-6240-4865-B97C-1F66561AA320}" destId="{C49B4C8F-EF11-42A0-8663-DBFCD8E4B9E8}" srcOrd="0" destOrd="0" presId="urn:microsoft.com/office/officeart/2018/2/layout/IconVerticalSolidList"/>
    <dgm:cxn modelId="{CCCDB481-021D-475F-B039-D94E551F8CDF}" type="presParOf" srcId="{932C62E1-6240-4865-B97C-1F66561AA320}" destId="{2CA549B4-DBEF-4458-A4AC-60EF13A566E1}" srcOrd="1" destOrd="0" presId="urn:microsoft.com/office/officeart/2018/2/layout/IconVerticalSolidList"/>
    <dgm:cxn modelId="{2C15D9ED-5D84-494C-AA7B-D3F9F23FFAB2}" type="presParOf" srcId="{932C62E1-6240-4865-B97C-1F66561AA320}" destId="{C0F3D664-7B1D-4248-B2F5-7F7263016B7C}" srcOrd="2" destOrd="0" presId="urn:microsoft.com/office/officeart/2018/2/layout/IconVerticalSolidList"/>
    <dgm:cxn modelId="{03435711-4114-4F61-9E46-EE044C022294}" type="presParOf" srcId="{932C62E1-6240-4865-B97C-1F66561AA320}" destId="{C300D799-DA62-4DCC-9492-FEB9D119BBDF}" srcOrd="3" destOrd="0" presId="urn:microsoft.com/office/officeart/2018/2/layout/IconVerticalSolidList"/>
    <dgm:cxn modelId="{8A882293-BD7A-417E-A546-C267855B7665}" type="presParOf" srcId="{932C62E1-6240-4865-B97C-1F66561AA320}" destId="{1C00E14C-77FB-4E8F-A05E-5A64B6231A52}" srcOrd="4" destOrd="0" presId="urn:microsoft.com/office/officeart/2018/2/layout/IconVerticalSolidList"/>
    <dgm:cxn modelId="{A19F0220-8E5A-40E3-B6FD-CCCA654B52FC}" type="presParOf" srcId="{AD027912-A9DE-40FB-BBCB-24961D7934B5}" destId="{FFB3A72A-9B3C-42E9-81F6-3D686EBE1812}" srcOrd="7" destOrd="0" presId="urn:microsoft.com/office/officeart/2018/2/layout/IconVerticalSolidList"/>
    <dgm:cxn modelId="{72E54501-6F99-489C-8131-70DC982B64A0}" type="presParOf" srcId="{AD027912-A9DE-40FB-BBCB-24961D7934B5}" destId="{1B5EB2E3-0054-40A3-827A-C6E8E7B73218}" srcOrd="8" destOrd="0" presId="urn:microsoft.com/office/officeart/2018/2/layout/IconVerticalSolidList"/>
    <dgm:cxn modelId="{499538B3-EBE3-45DD-81B7-37E900E8CC19}" type="presParOf" srcId="{1B5EB2E3-0054-40A3-827A-C6E8E7B73218}" destId="{81665ECE-E0FA-451B-B039-131E010BBD84}" srcOrd="0" destOrd="0" presId="urn:microsoft.com/office/officeart/2018/2/layout/IconVerticalSolidList"/>
    <dgm:cxn modelId="{F18ADB0C-FAF7-46D6-88A9-BA3F9E9B77FD}" type="presParOf" srcId="{1B5EB2E3-0054-40A3-827A-C6E8E7B73218}" destId="{3F7A2817-9A5E-460A-B21E-C96DAC95786D}" srcOrd="1" destOrd="0" presId="urn:microsoft.com/office/officeart/2018/2/layout/IconVerticalSolidList"/>
    <dgm:cxn modelId="{F985D9BF-5D0F-4EBD-9519-4FA499DEE75B}" type="presParOf" srcId="{1B5EB2E3-0054-40A3-827A-C6E8E7B73218}" destId="{73922924-C710-447D-AA2D-8E81683AE68B}" srcOrd="2" destOrd="0" presId="urn:microsoft.com/office/officeart/2018/2/layout/IconVerticalSolidList"/>
    <dgm:cxn modelId="{9AFEE705-D8DD-414D-AB00-4B5831FC1092}" type="presParOf" srcId="{1B5EB2E3-0054-40A3-827A-C6E8E7B73218}" destId="{7F9DBCB3-5F5E-4FFA-8AF7-9A347D3569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21BAE7-4AC6-4FD3-B3A2-E855DFC6E85B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916A8C-8A1B-4CE0-A3BB-FF19672BDEBE}">
      <dgm:prSet/>
      <dgm:spPr/>
      <dgm:t>
        <a:bodyPr/>
        <a:lstStyle/>
        <a:p>
          <a:r>
            <a:rPr lang="en-US" b="1"/>
            <a:t>Sales Performance:</a:t>
          </a:r>
          <a:endParaRPr lang="en-US"/>
        </a:p>
      </dgm:t>
    </dgm:pt>
    <dgm:pt modelId="{4839E633-41EB-446F-93B1-4B7E84DB7DE7}" type="parTrans" cxnId="{4417933D-D504-4D68-B94F-59B90B38358D}">
      <dgm:prSet/>
      <dgm:spPr/>
      <dgm:t>
        <a:bodyPr/>
        <a:lstStyle/>
        <a:p>
          <a:endParaRPr lang="en-US"/>
        </a:p>
      </dgm:t>
    </dgm:pt>
    <dgm:pt modelId="{19AFED9C-FCDB-41C6-80EB-8709BB4C412F}" type="sibTrans" cxnId="{4417933D-D504-4D68-B94F-59B90B38358D}">
      <dgm:prSet/>
      <dgm:spPr/>
      <dgm:t>
        <a:bodyPr/>
        <a:lstStyle/>
        <a:p>
          <a:endParaRPr lang="en-US"/>
        </a:p>
      </dgm:t>
    </dgm:pt>
    <dgm:pt modelId="{18529E42-7B2B-46E5-B1A7-EAA707F03BCE}">
      <dgm:prSet/>
      <dgm:spPr/>
      <dgm:t>
        <a:bodyPr/>
        <a:lstStyle/>
        <a:p>
          <a:r>
            <a:rPr lang="en-US"/>
            <a:t>What is the total revenue generated?</a:t>
          </a:r>
        </a:p>
      </dgm:t>
    </dgm:pt>
    <dgm:pt modelId="{E3868CC8-BC59-4502-BCD6-5433961205A8}" type="parTrans" cxnId="{0F904B10-FB96-4D51-9C6A-09505B837127}">
      <dgm:prSet/>
      <dgm:spPr/>
      <dgm:t>
        <a:bodyPr/>
        <a:lstStyle/>
        <a:p>
          <a:endParaRPr lang="en-US"/>
        </a:p>
      </dgm:t>
    </dgm:pt>
    <dgm:pt modelId="{82E9E077-2EAA-48C3-914B-87034849ED75}" type="sibTrans" cxnId="{0F904B10-FB96-4D51-9C6A-09505B837127}">
      <dgm:prSet/>
      <dgm:spPr/>
      <dgm:t>
        <a:bodyPr/>
        <a:lstStyle/>
        <a:p>
          <a:endParaRPr lang="en-US"/>
        </a:p>
      </dgm:t>
    </dgm:pt>
    <dgm:pt modelId="{118011B9-E554-441B-90AD-995FCF5D61E8}">
      <dgm:prSet/>
      <dgm:spPr/>
      <dgm:t>
        <a:bodyPr/>
        <a:lstStyle/>
        <a:p>
          <a:r>
            <a:rPr lang="en-US"/>
            <a:t>Which branch or city has the highest sales?</a:t>
          </a:r>
        </a:p>
      </dgm:t>
    </dgm:pt>
    <dgm:pt modelId="{EDF58B96-D8C9-4DBF-965F-90D7C8B81A3F}" type="parTrans" cxnId="{91437D01-2D49-4C3F-9AAA-B9FC53D0EAF9}">
      <dgm:prSet/>
      <dgm:spPr/>
      <dgm:t>
        <a:bodyPr/>
        <a:lstStyle/>
        <a:p>
          <a:endParaRPr lang="en-US"/>
        </a:p>
      </dgm:t>
    </dgm:pt>
    <dgm:pt modelId="{C043378D-AAFF-497D-BA73-5811E0CB0EA6}" type="sibTrans" cxnId="{91437D01-2D49-4C3F-9AAA-B9FC53D0EAF9}">
      <dgm:prSet/>
      <dgm:spPr/>
      <dgm:t>
        <a:bodyPr/>
        <a:lstStyle/>
        <a:p>
          <a:endParaRPr lang="en-US"/>
        </a:p>
      </dgm:t>
    </dgm:pt>
    <dgm:pt modelId="{0D9812B0-1575-470B-A4C6-353035180201}">
      <dgm:prSet/>
      <dgm:spPr/>
      <dgm:t>
        <a:bodyPr/>
        <a:lstStyle/>
        <a:p>
          <a:r>
            <a:rPr lang="en-US"/>
            <a:t>What is the average transaction value?</a:t>
          </a:r>
        </a:p>
      </dgm:t>
    </dgm:pt>
    <dgm:pt modelId="{4FFD22DE-1173-4026-9EB3-6512A6ED67D5}" type="parTrans" cxnId="{BF365C14-0405-4374-9612-335AB2C60FB0}">
      <dgm:prSet/>
      <dgm:spPr/>
      <dgm:t>
        <a:bodyPr/>
        <a:lstStyle/>
        <a:p>
          <a:endParaRPr lang="en-US"/>
        </a:p>
      </dgm:t>
    </dgm:pt>
    <dgm:pt modelId="{09007906-975F-4E6F-9BAC-42DE3AC23F0E}" type="sibTrans" cxnId="{BF365C14-0405-4374-9612-335AB2C60FB0}">
      <dgm:prSet/>
      <dgm:spPr/>
      <dgm:t>
        <a:bodyPr/>
        <a:lstStyle/>
        <a:p>
          <a:endParaRPr lang="en-US"/>
        </a:p>
      </dgm:t>
    </dgm:pt>
    <dgm:pt modelId="{5699D094-1970-4CC8-9D85-58381BF23265}">
      <dgm:prSet/>
      <dgm:spPr/>
      <dgm:t>
        <a:bodyPr/>
        <a:lstStyle/>
        <a:p>
          <a:r>
            <a:rPr lang="en-US" b="1"/>
            <a:t>Customer Insights</a:t>
          </a:r>
          <a:r>
            <a:rPr lang="en-US"/>
            <a:t>:</a:t>
          </a:r>
        </a:p>
      </dgm:t>
    </dgm:pt>
    <dgm:pt modelId="{94F5B626-4ADC-4B8D-9C5D-C5A698E2667E}" type="parTrans" cxnId="{0EBC1A47-A34A-4D65-895D-4185A2E2B606}">
      <dgm:prSet/>
      <dgm:spPr/>
      <dgm:t>
        <a:bodyPr/>
        <a:lstStyle/>
        <a:p>
          <a:endParaRPr lang="en-US"/>
        </a:p>
      </dgm:t>
    </dgm:pt>
    <dgm:pt modelId="{7DC397C2-67BA-4A77-83DA-C5895C9B9B91}" type="sibTrans" cxnId="{0EBC1A47-A34A-4D65-895D-4185A2E2B606}">
      <dgm:prSet/>
      <dgm:spPr/>
      <dgm:t>
        <a:bodyPr/>
        <a:lstStyle/>
        <a:p>
          <a:endParaRPr lang="en-US"/>
        </a:p>
      </dgm:t>
    </dgm:pt>
    <dgm:pt modelId="{2813C78B-701B-42D5-A852-A2FFF34F08C3}">
      <dgm:prSet/>
      <dgm:spPr/>
      <dgm:t>
        <a:bodyPr/>
        <a:lstStyle/>
        <a:p>
          <a:r>
            <a:rPr lang="en-US"/>
            <a:t>How do sales differ between "Member" and "Normal" customers?</a:t>
          </a:r>
        </a:p>
      </dgm:t>
    </dgm:pt>
    <dgm:pt modelId="{504D29E5-0181-4E39-A4D5-15EAD54145E6}" type="parTrans" cxnId="{B8B296EF-79E1-4132-BB1A-4DC1816C10EE}">
      <dgm:prSet/>
      <dgm:spPr/>
      <dgm:t>
        <a:bodyPr/>
        <a:lstStyle/>
        <a:p>
          <a:endParaRPr lang="en-US"/>
        </a:p>
      </dgm:t>
    </dgm:pt>
    <dgm:pt modelId="{DB675A4D-928C-4341-870D-030ECFF7A1DD}" type="sibTrans" cxnId="{B8B296EF-79E1-4132-BB1A-4DC1816C10EE}">
      <dgm:prSet/>
      <dgm:spPr/>
      <dgm:t>
        <a:bodyPr/>
        <a:lstStyle/>
        <a:p>
          <a:endParaRPr lang="en-US"/>
        </a:p>
      </dgm:t>
    </dgm:pt>
    <dgm:pt modelId="{9F4CE68A-79F7-474F-B18D-BAC3635A3809}">
      <dgm:prSet/>
      <dgm:spPr/>
      <dgm:t>
        <a:bodyPr/>
        <a:lstStyle/>
        <a:p>
          <a:endParaRPr lang="en-US"/>
        </a:p>
      </dgm:t>
    </dgm:pt>
    <dgm:pt modelId="{2FA87436-7D12-4EDD-A888-5101C7686A19}" type="parTrans" cxnId="{55D12233-30A9-40E8-9200-73D2B74DBA5C}">
      <dgm:prSet/>
      <dgm:spPr/>
      <dgm:t>
        <a:bodyPr/>
        <a:lstStyle/>
        <a:p>
          <a:endParaRPr lang="en-US"/>
        </a:p>
      </dgm:t>
    </dgm:pt>
    <dgm:pt modelId="{9ACC49D4-7881-4205-8536-F297F1D3DAD0}" type="sibTrans" cxnId="{55D12233-30A9-40E8-9200-73D2B74DBA5C}">
      <dgm:prSet/>
      <dgm:spPr/>
      <dgm:t>
        <a:bodyPr/>
        <a:lstStyle/>
        <a:p>
          <a:endParaRPr lang="en-US"/>
        </a:p>
      </dgm:t>
    </dgm:pt>
    <dgm:pt modelId="{79C5E480-9B07-4392-855D-501DE35C1258}">
      <dgm:prSet/>
      <dgm:spPr/>
      <dgm:t>
        <a:bodyPr/>
        <a:lstStyle/>
        <a:p>
          <a:r>
            <a:rPr lang="en-US" b="1"/>
            <a:t>Product Line Analysis</a:t>
          </a:r>
          <a:r>
            <a:rPr lang="en-US"/>
            <a:t>:</a:t>
          </a:r>
        </a:p>
      </dgm:t>
    </dgm:pt>
    <dgm:pt modelId="{3179BFD3-B46B-4F8D-9901-3C19F6390621}" type="parTrans" cxnId="{AD861362-BDD6-47D8-886C-2FCF06D30B23}">
      <dgm:prSet/>
      <dgm:spPr/>
      <dgm:t>
        <a:bodyPr/>
        <a:lstStyle/>
        <a:p>
          <a:endParaRPr lang="en-US"/>
        </a:p>
      </dgm:t>
    </dgm:pt>
    <dgm:pt modelId="{698E4E58-F0E1-483B-8C4D-2B9DEE480DA6}" type="sibTrans" cxnId="{AD861362-BDD6-47D8-886C-2FCF06D30B23}">
      <dgm:prSet/>
      <dgm:spPr/>
      <dgm:t>
        <a:bodyPr/>
        <a:lstStyle/>
        <a:p>
          <a:endParaRPr lang="en-US"/>
        </a:p>
      </dgm:t>
    </dgm:pt>
    <dgm:pt modelId="{FB11C520-56BB-45A4-8014-86F37964AD4E}">
      <dgm:prSet/>
      <dgm:spPr/>
      <dgm:t>
        <a:bodyPr/>
        <a:lstStyle/>
        <a:p>
          <a:r>
            <a:rPr lang="en-US"/>
            <a:t>Which product line generates the most revenue?</a:t>
          </a:r>
        </a:p>
      </dgm:t>
    </dgm:pt>
    <dgm:pt modelId="{1C537C26-EDF9-4573-ACC0-B7186184566B}" type="parTrans" cxnId="{BEF57CE2-4FB0-41A9-AE4E-8F7B1E2D513E}">
      <dgm:prSet/>
      <dgm:spPr/>
      <dgm:t>
        <a:bodyPr/>
        <a:lstStyle/>
        <a:p>
          <a:endParaRPr lang="en-US"/>
        </a:p>
      </dgm:t>
    </dgm:pt>
    <dgm:pt modelId="{55CED664-B802-47F3-B02C-DDE8960B0D49}" type="sibTrans" cxnId="{BEF57CE2-4FB0-41A9-AE4E-8F7B1E2D513E}">
      <dgm:prSet/>
      <dgm:spPr/>
      <dgm:t>
        <a:bodyPr/>
        <a:lstStyle/>
        <a:p>
          <a:endParaRPr lang="en-US"/>
        </a:p>
      </dgm:t>
    </dgm:pt>
    <dgm:pt modelId="{D604EA7C-EA4F-4FA3-9FD0-664C17B57949}">
      <dgm:prSet/>
      <dgm:spPr/>
      <dgm:t>
        <a:bodyPr/>
        <a:lstStyle/>
        <a:p>
          <a:r>
            <a:rPr lang="en-US"/>
            <a:t>What is the average rating per product line?</a:t>
          </a:r>
        </a:p>
      </dgm:t>
    </dgm:pt>
    <dgm:pt modelId="{66FBD5B2-2543-48C8-8BD5-582E831641FA}" type="parTrans" cxnId="{43ED7A83-E875-46C2-B26A-F53111E92F5E}">
      <dgm:prSet/>
      <dgm:spPr/>
      <dgm:t>
        <a:bodyPr/>
        <a:lstStyle/>
        <a:p>
          <a:endParaRPr lang="en-US"/>
        </a:p>
      </dgm:t>
    </dgm:pt>
    <dgm:pt modelId="{08D112E7-2309-41E8-96EF-84836A5364B7}" type="sibTrans" cxnId="{43ED7A83-E875-46C2-B26A-F53111E92F5E}">
      <dgm:prSet/>
      <dgm:spPr/>
      <dgm:t>
        <a:bodyPr/>
        <a:lstStyle/>
        <a:p>
          <a:endParaRPr lang="en-US"/>
        </a:p>
      </dgm:t>
    </dgm:pt>
    <dgm:pt modelId="{11F828D7-F86F-4C8B-ABC7-EC9CDB630740}">
      <dgm:prSet/>
      <dgm:spPr/>
      <dgm:t>
        <a:bodyPr/>
        <a:lstStyle/>
        <a:p>
          <a:r>
            <a:rPr lang="en-US" b="1"/>
            <a:t>Time Based Trends</a:t>
          </a:r>
          <a:r>
            <a:rPr lang="en-US"/>
            <a:t>:</a:t>
          </a:r>
        </a:p>
      </dgm:t>
    </dgm:pt>
    <dgm:pt modelId="{E5996AC4-81D7-41D6-A549-C8774DBE50CC}" type="parTrans" cxnId="{5AF6C095-1C1B-4348-88B7-2F93E69CBF99}">
      <dgm:prSet/>
      <dgm:spPr/>
      <dgm:t>
        <a:bodyPr/>
        <a:lstStyle/>
        <a:p>
          <a:endParaRPr lang="en-US"/>
        </a:p>
      </dgm:t>
    </dgm:pt>
    <dgm:pt modelId="{D3A03510-F2AD-406A-9122-04C6AB1850F8}" type="sibTrans" cxnId="{5AF6C095-1C1B-4348-88B7-2F93E69CBF99}">
      <dgm:prSet/>
      <dgm:spPr/>
      <dgm:t>
        <a:bodyPr/>
        <a:lstStyle/>
        <a:p>
          <a:endParaRPr lang="en-US"/>
        </a:p>
      </dgm:t>
    </dgm:pt>
    <dgm:pt modelId="{B74BDA50-7429-4D5D-9AEA-D5BF14565B42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/>
            <a:t>Which day or time has the highest sales?</a:t>
          </a:r>
        </a:p>
      </dgm:t>
    </dgm:pt>
    <dgm:pt modelId="{330F9B7D-622B-4299-A35C-36BE8A6280DB}" type="parTrans" cxnId="{64804DC4-0C0B-48E4-B04C-FADD2DCCAF3C}">
      <dgm:prSet/>
      <dgm:spPr/>
      <dgm:t>
        <a:bodyPr/>
        <a:lstStyle/>
        <a:p>
          <a:endParaRPr lang="en-US"/>
        </a:p>
      </dgm:t>
    </dgm:pt>
    <dgm:pt modelId="{7B3AA058-16C4-4CE8-B45A-007D5EE4B4AC}" type="sibTrans" cxnId="{64804DC4-0C0B-48E4-B04C-FADD2DCCAF3C}">
      <dgm:prSet/>
      <dgm:spPr/>
      <dgm:t>
        <a:bodyPr/>
        <a:lstStyle/>
        <a:p>
          <a:endParaRPr lang="en-US"/>
        </a:p>
      </dgm:t>
    </dgm:pt>
    <dgm:pt modelId="{B65FD7FC-9233-4ED1-8490-7D7967ADD159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/>
            <a:t>Are there seasonal patterns in sales?</a:t>
          </a:r>
        </a:p>
      </dgm:t>
    </dgm:pt>
    <dgm:pt modelId="{9CEE1EF9-5764-4E56-9E8E-D1A2D54E73A7}" type="parTrans" cxnId="{87A15D26-9708-49A2-8536-F810D0095665}">
      <dgm:prSet/>
      <dgm:spPr/>
      <dgm:t>
        <a:bodyPr/>
        <a:lstStyle/>
        <a:p>
          <a:endParaRPr lang="en-US"/>
        </a:p>
      </dgm:t>
    </dgm:pt>
    <dgm:pt modelId="{F9D6470E-21D6-4CDA-8626-16A459F6E8FA}" type="sibTrans" cxnId="{87A15D26-9708-49A2-8536-F810D0095665}">
      <dgm:prSet/>
      <dgm:spPr/>
      <dgm:t>
        <a:bodyPr/>
        <a:lstStyle/>
        <a:p>
          <a:endParaRPr lang="en-US"/>
        </a:p>
      </dgm:t>
    </dgm:pt>
    <dgm:pt modelId="{A5892187-925E-400A-B9AE-2BF7C66F723D}">
      <dgm:prSet/>
      <dgm:spPr/>
      <dgm:t>
        <a:bodyPr/>
        <a:lstStyle/>
        <a:p>
          <a:r>
            <a:rPr lang="en-US" b="1"/>
            <a:t>Payment Preferences</a:t>
          </a:r>
          <a:r>
            <a:rPr lang="en-US"/>
            <a:t>:</a:t>
          </a:r>
        </a:p>
      </dgm:t>
    </dgm:pt>
    <dgm:pt modelId="{7D3A55AA-F605-4F32-A0E5-E5FC1D61B8A4}" type="parTrans" cxnId="{CCC0D9DE-8146-431B-89C9-389919EE7B91}">
      <dgm:prSet/>
      <dgm:spPr/>
      <dgm:t>
        <a:bodyPr/>
        <a:lstStyle/>
        <a:p>
          <a:endParaRPr lang="en-US"/>
        </a:p>
      </dgm:t>
    </dgm:pt>
    <dgm:pt modelId="{08E69DCA-372C-49DF-8B58-CC321E0B04DC}" type="sibTrans" cxnId="{CCC0D9DE-8146-431B-89C9-389919EE7B91}">
      <dgm:prSet/>
      <dgm:spPr/>
      <dgm:t>
        <a:bodyPr/>
        <a:lstStyle/>
        <a:p>
          <a:endParaRPr lang="en-US"/>
        </a:p>
      </dgm:t>
    </dgm:pt>
    <dgm:pt modelId="{3AC2AA6E-2BF3-4F18-B30E-74BE59D09BF7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/>
            <a:t>What is the most common payment method?</a:t>
          </a:r>
        </a:p>
      </dgm:t>
    </dgm:pt>
    <dgm:pt modelId="{27EB35B9-2F6B-4324-95C9-B0ED88E4C69C}" type="parTrans" cxnId="{2ADE1EF7-30C4-40D8-B199-46A07405D4A4}">
      <dgm:prSet/>
      <dgm:spPr/>
      <dgm:t>
        <a:bodyPr/>
        <a:lstStyle/>
        <a:p>
          <a:endParaRPr lang="en-US"/>
        </a:p>
      </dgm:t>
    </dgm:pt>
    <dgm:pt modelId="{D5F9BBBD-D1F9-4418-8C47-4D6E0BCD90FC}" type="sibTrans" cxnId="{2ADE1EF7-30C4-40D8-B199-46A07405D4A4}">
      <dgm:prSet/>
      <dgm:spPr/>
      <dgm:t>
        <a:bodyPr/>
        <a:lstStyle/>
        <a:p>
          <a:endParaRPr lang="en-US"/>
        </a:p>
      </dgm:t>
    </dgm:pt>
    <dgm:pt modelId="{565D39CA-94DD-4509-B639-A0EA1DC92525}">
      <dgm:prSet/>
      <dgm:spPr/>
      <dgm:t>
        <a:bodyPr/>
        <a:lstStyle/>
        <a:p>
          <a:r>
            <a:rPr lang="en-US"/>
            <a:t>Does payment method preference vary across cities or branches?</a:t>
          </a:r>
        </a:p>
      </dgm:t>
    </dgm:pt>
    <dgm:pt modelId="{CA4F4049-A96B-483A-A6B5-0C09492BDFA5}" type="parTrans" cxnId="{A752ACE7-4AE7-4FDA-AD84-BCFD3882C26C}">
      <dgm:prSet/>
      <dgm:spPr/>
      <dgm:t>
        <a:bodyPr/>
        <a:lstStyle/>
        <a:p>
          <a:endParaRPr lang="en-US"/>
        </a:p>
      </dgm:t>
    </dgm:pt>
    <dgm:pt modelId="{00A49429-3177-4007-8E9B-6466F9D3DDE3}" type="sibTrans" cxnId="{A752ACE7-4AE7-4FDA-AD84-BCFD3882C26C}">
      <dgm:prSet/>
      <dgm:spPr/>
      <dgm:t>
        <a:bodyPr/>
        <a:lstStyle/>
        <a:p>
          <a:endParaRPr lang="en-US"/>
        </a:p>
      </dgm:t>
    </dgm:pt>
    <dgm:pt modelId="{9E495201-23AF-46FE-9C82-3BD9D20DF7A5}">
      <dgm:prSet/>
      <dgm:spPr/>
      <dgm:t>
        <a:bodyPr/>
        <a:lstStyle/>
        <a:p>
          <a:r>
            <a:rPr lang="en-US" b="1"/>
            <a:t>Profitability</a:t>
          </a:r>
          <a:r>
            <a:rPr lang="en-US"/>
            <a:t>:</a:t>
          </a:r>
        </a:p>
      </dgm:t>
    </dgm:pt>
    <dgm:pt modelId="{E44AB30A-46E8-494E-A121-5F3D53BDFD31}" type="parTrans" cxnId="{0BA185ED-142B-4A56-8C76-02EE17DF925C}">
      <dgm:prSet/>
      <dgm:spPr/>
      <dgm:t>
        <a:bodyPr/>
        <a:lstStyle/>
        <a:p>
          <a:endParaRPr lang="en-US"/>
        </a:p>
      </dgm:t>
    </dgm:pt>
    <dgm:pt modelId="{7DB36CCE-32CB-40E4-8E47-62ECC3137751}" type="sibTrans" cxnId="{0BA185ED-142B-4A56-8C76-02EE17DF925C}">
      <dgm:prSet/>
      <dgm:spPr/>
      <dgm:t>
        <a:bodyPr/>
        <a:lstStyle/>
        <a:p>
          <a:endParaRPr lang="en-US"/>
        </a:p>
      </dgm:t>
    </dgm:pt>
    <dgm:pt modelId="{D53F6FB8-0DBD-4933-8F41-2FB589BCB70C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/>
            <a:t>Which branch or product line is the most profitable?</a:t>
          </a:r>
        </a:p>
      </dgm:t>
    </dgm:pt>
    <dgm:pt modelId="{0BEBE213-7D76-468A-953C-F6B6CE7B57ED}" type="parTrans" cxnId="{6221DDE1-80B5-4053-9725-2F1090D05F16}">
      <dgm:prSet/>
      <dgm:spPr/>
      <dgm:t>
        <a:bodyPr/>
        <a:lstStyle/>
        <a:p>
          <a:endParaRPr lang="en-US"/>
        </a:p>
      </dgm:t>
    </dgm:pt>
    <dgm:pt modelId="{636DD6F2-8A3F-4AE6-A72E-8205DDF20B08}" type="sibTrans" cxnId="{6221DDE1-80B5-4053-9725-2F1090D05F16}">
      <dgm:prSet/>
      <dgm:spPr/>
      <dgm:t>
        <a:bodyPr/>
        <a:lstStyle/>
        <a:p>
          <a:endParaRPr lang="en-US"/>
        </a:p>
      </dgm:t>
    </dgm:pt>
    <dgm:pt modelId="{2561E85C-F24E-4754-BCDA-C4D9E221BD5A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/>
            <a:t>What is the relationship between quantity sold and gross income?</a:t>
          </a:r>
        </a:p>
      </dgm:t>
    </dgm:pt>
    <dgm:pt modelId="{D21C37E2-2CFD-4B88-9E7D-3562F9A06980}" type="parTrans" cxnId="{916A3C85-45D5-458F-A42F-2F40A87C1832}">
      <dgm:prSet/>
      <dgm:spPr/>
      <dgm:t>
        <a:bodyPr/>
        <a:lstStyle/>
        <a:p>
          <a:endParaRPr lang="en-US"/>
        </a:p>
      </dgm:t>
    </dgm:pt>
    <dgm:pt modelId="{FD7F8BFA-B034-4155-941C-9AF7139C69A2}" type="sibTrans" cxnId="{916A3C85-45D5-458F-A42F-2F40A87C1832}">
      <dgm:prSet/>
      <dgm:spPr/>
      <dgm:t>
        <a:bodyPr/>
        <a:lstStyle/>
        <a:p>
          <a:endParaRPr lang="en-US"/>
        </a:p>
      </dgm:t>
    </dgm:pt>
    <dgm:pt modelId="{39CD68B4-4F9C-4069-8224-EDDBB938153A}" type="pres">
      <dgm:prSet presAssocID="{9421BAE7-4AC6-4FD3-B3A2-E855DFC6E85B}" presName="diagram" presStyleCnt="0">
        <dgm:presLayoutVars>
          <dgm:dir/>
          <dgm:resizeHandles val="exact"/>
        </dgm:presLayoutVars>
      </dgm:prSet>
      <dgm:spPr/>
    </dgm:pt>
    <dgm:pt modelId="{88437CEE-CA8D-46E5-AEC3-29DADEF0EE55}" type="pres">
      <dgm:prSet presAssocID="{AE916A8C-8A1B-4CE0-A3BB-FF19672BDEBE}" presName="node" presStyleLbl="node1" presStyleIdx="0" presStyleCnt="6">
        <dgm:presLayoutVars>
          <dgm:bulletEnabled val="1"/>
        </dgm:presLayoutVars>
      </dgm:prSet>
      <dgm:spPr/>
    </dgm:pt>
    <dgm:pt modelId="{A9D5FAD5-50A2-44CC-878A-32525DB53730}" type="pres">
      <dgm:prSet presAssocID="{19AFED9C-FCDB-41C6-80EB-8709BB4C412F}" presName="sibTrans" presStyleCnt="0"/>
      <dgm:spPr/>
    </dgm:pt>
    <dgm:pt modelId="{04F62B23-8D4E-43BC-9105-1502044A3421}" type="pres">
      <dgm:prSet presAssocID="{5699D094-1970-4CC8-9D85-58381BF23265}" presName="node" presStyleLbl="node1" presStyleIdx="1" presStyleCnt="6">
        <dgm:presLayoutVars>
          <dgm:bulletEnabled val="1"/>
        </dgm:presLayoutVars>
      </dgm:prSet>
      <dgm:spPr/>
    </dgm:pt>
    <dgm:pt modelId="{886E87CC-3588-4DA6-BEA5-C13BF1840FF9}" type="pres">
      <dgm:prSet presAssocID="{7DC397C2-67BA-4A77-83DA-C5895C9B9B91}" presName="sibTrans" presStyleCnt="0"/>
      <dgm:spPr/>
    </dgm:pt>
    <dgm:pt modelId="{81599819-677E-4E6A-8631-9BCB795FA3F9}" type="pres">
      <dgm:prSet presAssocID="{79C5E480-9B07-4392-855D-501DE35C1258}" presName="node" presStyleLbl="node1" presStyleIdx="2" presStyleCnt="6">
        <dgm:presLayoutVars>
          <dgm:bulletEnabled val="1"/>
        </dgm:presLayoutVars>
      </dgm:prSet>
      <dgm:spPr/>
    </dgm:pt>
    <dgm:pt modelId="{10BF763F-2A6B-45BB-91DF-0C5F4127DA76}" type="pres">
      <dgm:prSet presAssocID="{698E4E58-F0E1-483B-8C4D-2B9DEE480DA6}" presName="sibTrans" presStyleCnt="0"/>
      <dgm:spPr/>
    </dgm:pt>
    <dgm:pt modelId="{3F32FF29-0A46-441F-AD6B-D25868ADA10D}" type="pres">
      <dgm:prSet presAssocID="{11F828D7-F86F-4C8B-ABC7-EC9CDB630740}" presName="node" presStyleLbl="node1" presStyleIdx="3" presStyleCnt="6">
        <dgm:presLayoutVars>
          <dgm:bulletEnabled val="1"/>
        </dgm:presLayoutVars>
      </dgm:prSet>
      <dgm:spPr/>
    </dgm:pt>
    <dgm:pt modelId="{7D4B6643-9235-490B-900A-CE8FBABB6082}" type="pres">
      <dgm:prSet presAssocID="{D3A03510-F2AD-406A-9122-04C6AB1850F8}" presName="sibTrans" presStyleCnt="0"/>
      <dgm:spPr/>
    </dgm:pt>
    <dgm:pt modelId="{BC829969-241A-4C1F-BFD3-DBA40D60C0AB}" type="pres">
      <dgm:prSet presAssocID="{A5892187-925E-400A-B9AE-2BF7C66F723D}" presName="node" presStyleLbl="node1" presStyleIdx="4" presStyleCnt="6">
        <dgm:presLayoutVars>
          <dgm:bulletEnabled val="1"/>
        </dgm:presLayoutVars>
      </dgm:prSet>
      <dgm:spPr/>
    </dgm:pt>
    <dgm:pt modelId="{F78B6689-BC87-4599-A9FB-9D0772E4FC3D}" type="pres">
      <dgm:prSet presAssocID="{08E69DCA-372C-49DF-8B58-CC321E0B04DC}" presName="sibTrans" presStyleCnt="0"/>
      <dgm:spPr/>
    </dgm:pt>
    <dgm:pt modelId="{E9BF4609-7C5F-4AC0-A629-BB9DF3502DB1}" type="pres">
      <dgm:prSet presAssocID="{9E495201-23AF-46FE-9C82-3BD9D20DF7A5}" presName="node" presStyleLbl="node1" presStyleIdx="5" presStyleCnt="6">
        <dgm:presLayoutVars>
          <dgm:bulletEnabled val="1"/>
        </dgm:presLayoutVars>
      </dgm:prSet>
      <dgm:spPr/>
    </dgm:pt>
  </dgm:ptLst>
  <dgm:cxnLst>
    <dgm:cxn modelId="{91437D01-2D49-4C3F-9AAA-B9FC53D0EAF9}" srcId="{AE916A8C-8A1B-4CE0-A3BB-FF19672BDEBE}" destId="{118011B9-E554-441B-90AD-995FCF5D61E8}" srcOrd="1" destOrd="0" parTransId="{EDF58B96-D8C9-4DBF-965F-90D7C8B81A3F}" sibTransId="{C043378D-AAFF-497D-BA73-5811E0CB0EA6}"/>
    <dgm:cxn modelId="{B082970F-607F-4D64-8599-C5388DC8EEAB}" type="presOf" srcId="{9F4CE68A-79F7-474F-B18D-BAC3635A3809}" destId="{04F62B23-8D4E-43BC-9105-1502044A3421}" srcOrd="0" destOrd="2" presId="urn:microsoft.com/office/officeart/2005/8/layout/default"/>
    <dgm:cxn modelId="{0F904B10-FB96-4D51-9C6A-09505B837127}" srcId="{AE916A8C-8A1B-4CE0-A3BB-FF19672BDEBE}" destId="{18529E42-7B2B-46E5-B1A7-EAA707F03BCE}" srcOrd="0" destOrd="0" parTransId="{E3868CC8-BC59-4502-BCD6-5433961205A8}" sibTransId="{82E9E077-2EAA-48C3-914B-87034849ED75}"/>
    <dgm:cxn modelId="{F7760414-D312-4896-9CDE-C5CBAE6B857E}" type="presOf" srcId="{2813C78B-701B-42D5-A852-A2FFF34F08C3}" destId="{04F62B23-8D4E-43BC-9105-1502044A3421}" srcOrd="0" destOrd="1" presId="urn:microsoft.com/office/officeart/2005/8/layout/default"/>
    <dgm:cxn modelId="{BF365C14-0405-4374-9612-335AB2C60FB0}" srcId="{AE916A8C-8A1B-4CE0-A3BB-FF19672BDEBE}" destId="{0D9812B0-1575-470B-A4C6-353035180201}" srcOrd="2" destOrd="0" parTransId="{4FFD22DE-1173-4026-9EB3-6512A6ED67D5}" sibTransId="{09007906-975F-4E6F-9BAC-42DE3AC23F0E}"/>
    <dgm:cxn modelId="{9AB62925-9B2A-4E0E-98EF-9E1CBEAA4F1A}" type="presOf" srcId="{FB11C520-56BB-45A4-8014-86F37964AD4E}" destId="{81599819-677E-4E6A-8631-9BCB795FA3F9}" srcOrd="0" destOrd="1" presId="urn:microsoft.com/office/officeart/2005/8/layout/default"/>
    <dgm:cxn modelId="{87A15D26-9708-49A2-8536-F810D0095665}" srcId="{11F828D7-F86F-4C8B-ABC7-EC9CDB630740}" destId="{B65FD7FC-9233-4ED1-8490-7D7967ADD159}" srcOrd="1" destOrd="0" parTransId="{9CEE1EF9-5764-4E56-9E8E-D1A2D54E73A7}" sibTransId="{F9D6470E-21D6-4CDA-8626-16A459F6E8FA}"/>
    <dgm:cxn modelId="{6ABCE02A-4DB9-4565-BC2B-1F21DD4A3692}" type="presOf" srcId="{11F828D7-F86F-4C8B-ABC7-EC9CDB630740}" destId="{3F32FF29-0A46-441F-AD6B-D25868ADA10D}" srcOrd="0" destOrd="0" presId="urn:microsoft.com/office/officeart/2005/8/layout/default"/>
    <dgm:cxn modelId="{55D12233-30A9-40E8-9200-73D2B74DBA5C}" srcId="{5699D094-1970-4CC8-9D85-58381BF23265}" destId="{9F4CE68A-79F7-474F-B18D-BAC3635A3809}" srcOrd="1" destOrd="0" parTransId="{2FA87436-7D12-4EDD-A888-5101C7686A19}" sibTransId="{9ACC49D4-7881-4205-8536-F297F1D3DAD0}"/>
    <dgm:cxn modelId="{987D3A39-0B2C-4D0A-A826-7091D2B5E6DB}" type="presOf" srcId="{B65FD7FC-9233-4ED1-8490-7D7967ADD159}" destId="{3F32FF29-0A46-441F-AD6B-D25868ADA10D}" srcOrd="0" destOrd="2" presId="urn:microsoft.com/office/officeart/2005/8/layout/default"/>
    <dgm:cxn modelId="{FBDA413B-55AA-4A63-B803-844D3A48466B}" type="presOf" srcId="{2561E85C-F24E-4754-BCDA-C4D9E221BD5A}" destId="{E9BF4609-7C5F-4AC0-A629-BB9DF3502DB1}" srcOrd="0" destOrd="2" presId="urn:microsoft.com/office/officeart/2005/8/layout/default"/>
    <dgm:cxn modelId="{6AC98C3C-5F77-4695-88CC-20769CCE00EF}" type="presOf" srcId="{118011B9-E554-441B-90AD-995FCF5D61E8}" destId="{88437CEE-CA8D-46E5-AEC3-29DADEF0EE55}" srcOrd="0" destOrd="2" presId="urn:microsoft.com/office/officeart/2005/8/layout/default"/>
    <dgm:cxn modelId="{4417933D-D504-4D68-B94F-59B90B38358D}" srcId="{9421BAE7-4AC6-4FD3-B3A2-E855DFC6E85B}" destId="{AE916A8C-8A1B-4CE0-A3BB-FF19672BDEBE}" srcOrd="0" destOrd="0" parTransId="{4839E633-41EB-446F-93B1-4B7E84DB7DE7}" sibTransId="{19AFED9C-FCDB-41C6-80EB-8709BB4C412F}"/>
    <dgm:cxn modelId="{0906245D-D299-436D-A766-88FFE0AD88B1}" type="presOf" srcId="{9E495201-23AF-46FE-9C82-3BD9D20DF7A5}" destId="{E9BF4609-7C5F-4AC0-A629-BB9DF3502DB1}" srcOrd="0" destOrd="0" presId="urn:microsoft.com/office/officeart/2005/8/layout/default"/>
    <dgm:cxn modelId="{AD861362-BDD6-47D8-886C-2FCF06D30B23}" srcId="{9421BAE7-4AC6-4FD3-B3A2-E855DFC6E85B}" destId="{79C5E480-9B07-4392-855D-501DE35C1258}" srcOrd="2" destOrd="0" parTransId="{3179BFD3-B46B-4F8D-9901-3C19F6390621}" sibTransId="{698E4E58-F0E1-483B-8C4D-2B9DEE480DA6}"/>
    <dgm:cxn modelId="{0EBC1A47-A34A-4D65-895D-4185A2E2B606}" srcId="{9421BAE7-4AC6-4FD3-B3A2-E855DFC6E85B}" destId="{5699D094-1970-4CC8-9D85-58381BF23265}" srcOrd="1" destOrd="0" parTransId="{94F5B626-4ADC-4B8D-9C5D-C5A698E2667E}" sibTransId="{7DC397C2-67BA-4A77-83DA-C5895C9B9B91}"/>
    <dgm:cxn modelId="{8992D14B-35FE-46C6-A2CC-683018995964}" type="presOf" srcId="{B74BDA50-7429-4D5D-9AEA-D5BF14565B42}" destId="{3F32FF29-0A46-441F-AD6B-D25868ADA10D}" srcOrd="0" destOrd="1" presId="urn:microsoft.com/office/officeart/2005/8/layout/default"/>
    <dgm:cxn modelId="{DF456D78-AF9C-4787-BAF4-5E9D8D9F4434}" type="presOf" srcId="{D604EA7C-EA4F-4FA3-9FD0-664C17B57949}" destId="{81599819-677E-4E6A-8631-9BCB795FA3F9}" srcOrd="0" destOrd="2" presId="urn:microsoft.com/office/officeart/2005/8/layout/default"/>
    <dgm:cxn modelId="{DC3FEC81-302C-46CA-BCFB-FFD17CB55D4A}" type="presOf" srcId="{5699D094-1970-4CC8-9D85-58381BF23265}" destId="{04F62B23-8D4E-43BC-9105-1502044A3421}" srcOrd="0" destOrd="0" presId="urn:microsoft.com/office/officeart/2005/8/layout/default"/>
    <dgm:cxn modelId="{43ED7A83-E875-46C2-B26A-F53111E92F5E}" srcId="{79C5E480-9B07-4392-855D-501DE35C1258}" destId="{D604EA7C-EA4F-4FA3-9FD0-664C17B57949}" srcOrd="1" destOrd="0" parTransId="{66FBD5B2-2543-48C8-8BD5-582E831641FA}" sibTransId="{08D112E7-2309-41E8-96EF-84836A5364B7}"/>
    <dgm:cxn modelId="{41092B85-A3F6-4A88-B29E-3988D7CDB8D9}" type="presOf" srcId="{D53F6FB8-0DBD-4933-8F41-2FB589BCB70C}" destId="{E9BF4609-7C5F-4AC0-A629-BB9DF3502DB1}" srcOrd="0" destOrd="1" presId="urn:microsoft.com/office/officeart/2005/8/layout/default"/>
    <dgm:cxn modelId="{916A3C85-45D5-458F-A42F-2F40A87C1832}" srcId="{9E495201-23AF-46FE-9C82-3BD9D20DF7A5}" destId="{2561E85C-F24E-4754-BCDA-C4D9E221BD5A}" srcOrd="1" destOrd="0" parTransId="{D21C37E2-2CFD-4B88-9E7D-3562F9A06980}" sibTransId="{FD7F8BFA-B034-4155-941C-9AF7139C69A2}"/>
    <dgm:cxn modelId="{5E136987-6830-4576-A7A4-4B8D3E257619}" type="presOf" srcId="{79C5E480-9B07-4392-855D-501DE35C1258}" destId="{81599819-677E-4E6A-8631-9BCB795FA3F9}" srcOrd="0" destOrd="0" presId="urn:microsoft.com/office/officeart/2005/8/layout/default"/>
    <dgm:cxn modelId="{2507578A-5472-4521-846B-2A8D7CA1DD2B}" type="presOf" srcId="{AE916A8C-8A1B-4CE0-A3BB-FF19672BDEBE}" destId="{88437CEE-CA8D-46E5-AEC3-29DADEF0EE55}" srcOrd="0" destOrd="0" presId="urn:microsoft.com/office/officeart/2005/8/layout/default"/>
    <dgm:cxn modelId="{5AF6C095-1C1B-4348-88B7-2F93E69CBF99}" srcId="{9421BAE7-4AC6-4FD3-B3A2-E855DFC6E85B}" destId="{11F828D7-F86F-4C8B-ABC7-EC9CDB630740}" srcOrd="3" destOrd="0" parTransId="{E5996AC4-81D7-41D6-A549-C8774DBE50CC}" sibTransId="{D3A03510-F2AD-406A-9122-04C6AB1850F8}"/>
    <dgm:cxn modelId="{C9F542AE-D8B3-4578-8100-4736CE0C8677}" type="presOf" srcId="{9421BAE7-4AC6-4FD3-B3A2-E855DFC6E85B}" destId="{39CD68B4-4F9C-4069-8224-EDDBB938153A}" srcOrd="0" destOrd="0" presId="urn:microsoft.com/office/officeart/2005/8/layout/default"/>
    <dgm:cxn modelId="{2C73E8B4-8275-4E56-9143-354162006ECD}" type="presOf" srcId="{18529E42-7B2B-46E5-B1A7-EAA707F03BCE}" destId="{88437CEE-CA8D-46E5-AEC3-29DADEF0EE55}" srcOrd="0" destOrd="1" presId="urn:microsoft.com/office/officeart/2005/8/layout/default"/>
    <dgm:cxn modelId="{64804DC4-0C0B-48E4-B04C-FADD2DCCAF3C}" srcId="{11F828D7-F86F-4C8B-ABC7-EC9CDB630740}" destId="{B74BDA50-7429-4D5D-9AEA-D5BF14565B42}" srcOrd="0" destOrd="0" parTransId="{330F9B7D-622B-4299-A35C-36BE8A6280DB}" sibTransId="{7B3AA058-16C4-4CE8-B45A-007D5EE4B4AC}"/>
    <dgm:cxn modelId="{B5495FC9-1770-4BCD-A068-5678F3A3D84F}" type="presOf" srcId="{A5892187-925E-400A-B9AE-2BF7C66F723D}" destId="{BC829969-241A-4C1F-BFD3-DBA40D60C0AB}" srcOrd="0" destOrd="0" presId="urn:microsoft.com/office/officeart/2005/8/layout/default"/>
    <dgm:cxn modelId="{CCC0D9DE-8146-431B-89C9-389919EE7B91}" srcId="{9421BAE7-4AC6-4FD3-B3A2-E855DFC6E85B}" destId="{A5892187-925E-400A-B9AE-2BF7C66F723D}" srcOrd="4" destOrd="0" parTransId="{7D3A55AA-F605-4F32-A0E5-E5FC1D61B8A4}" sibTransId="{08E69DCA-372C-49DF-8B58-CC321E0B04DC}"/>
    <dgm:cxn modelId="{6221DDE1-80B5-4053-9725-2F1090D05F16}" srcId="{9E495201-23AF-46FE-9C82-3BD9D20DF7A5}" destId="{D53F6FB8-0DBD-4933-8F41-2FB589BCB70C}" srcOrd="0" destOrd="0" parTransId="{0BEBE213-7D76-468A-953C-F6B6CE7B57ED}" sibTransId="{636DD6F2-8A3F-4AE6-A72E-8205DDF20B08}"/>
    <dgm:cxn modelId="{BEF57CE2-4FB0-41A9-AE4E-8F7B1E2D513E}" srcId="{79C5E480-9B07-4392-855D-501DE35C1258}" destId="{FB11C520-56BB-45A4-8014-86F37964AD4E}" srcOrd="0" destOrd="0" parTransId="{1C537C26-EDF9-4573-ACC0-B7186184566B}" sibTransId="{55CED664-B802-47F3-B02C-DDE8960B0D49}"/>
    <dgm:cxn modelId="{E6438FE3-163F-4C4A-9512-B634363778B0}" type="presOf" srcId="{3AC2AA6E-2BF3-4F18-B30E-74BE59D09BF7}" destId="{BC829969-241A-4C1F-BFD3-DBA40D60C0AB}" srcOrd="0" destOrd="1" presId="urn:microsoft.com/office/officeart/2005/8/layout/default"/>
    <dgm:cxn modelId="{A752ACE7-4AE7-4FDA-AD84-BCFD3882C26C}" srcId="{A5892187-925E-400A-B9AE-2BF7C66F723D}" destId="{565D39CA-94DD-4509-B639-A0EA1DC92525}" srcOrd="1" destOrd="0" parTransId="{CA4F4049-A96B-483A-A6B5-0C09492BDFA5}" sibTransId="{00A49429-3177-4007-8E9B-6466F9D3DDE3}"/>
    <dgm:cxn modelId="{455EB6EC-5CCE-41A7-B005-E989B8F2E16D}" type="presOf" srcId="{0D9812B0-1575-470B-A4C6-353035180201}" destId="{88437CEE-CA8D-46E5-AEC3-29DADEF0EE55}" srcOrd="0" destOrd="3" presId="urn:microsoft.com/office/officeart/2005/8/layout/default"/>
    <dgm:cxn modelId="{0BA185ED-142B-4A56-8C76-02EE17DF925C}" srcId="{9421BAE7-4AC6-4FD3-B3A2-E855DFC6E85B}" destId="{9E495201-23AF-46FE-9C82-3BD9D20DF7A5}" srcOrd="5" destOrd="0" parTransId="{E44AB30A-46E8-494E-A121-5F3D53BDFD31}" sibTransId="{7DB36CCE-32CB-40E4-8E47-62ECC3137751}"/>
    <dgm:cxn modelId="{B8B296EF-79E1-4132-BB1A-4DC1816C10EE}" srcId="{5699D094-1970-4CC8-9D85-58381BF23265}" destId="{2813C78B-701B-42D5-A852-A2FFF34F08C3}" srcOrd="0" destOrd="0" parTransId="{504D29E5-0181-4E39-A4D5-15EAD54145E6}" sibTransId="{DB675A4D-928C-4341-870D-030ECFF7A1DD}"/>
    <dgm:cxn modelId="{15DD03F5-1331-4368-8C24-9B229D074A84}" type="presOf" srcId="{565D39CA-94DD-4509-B639-A0EA1DC92525}" destId="{BC829969-241A-4C1F-BFD3-DBA40D60C0AB}" srcOrd="0" destOrd="2" presId="urn:microsoft.com/office/officeart/2005/8/layout/default"/>
    <dgm:cxn modelId="{2ADE1EF7-30C4-40D8-B199-46A07405D4A4}" srcId="{A5892187-925E-400A-B9AE-2BF7C66F723D}" destId="{3AC2AA6E-2BF3-4F18-B30E-74BE59D09BF7}" srcOrd="0" destOrd="0" parTransId="{27EB35B9-2F6B-4324-95C9-B0ED88E4C69C}" sibTransId="{D5F9BBBD-D1F9-4418-8C47-4D6E0BCD90FC}"/>
    <dgm:cxn modelId="{A03F7CFF-0455-42BE-8595-D3E959C68FE0}" type="presParOf" srcId="{39CD68B4-4F9C-4069-8224-EDDBB938153A}" destId="{88437CEE-CA8D-46E5-AEC3-29DADEF0EE55}" srcOrd="0" destOrd="0" presId="urn:microsoft.com/office/officeart/2005/8/layout/default"/>
    <dgm:cxn modelId="{276B742A-B336-4C0E-AF77-B1F4025387AB}" type="presParOf" srcId="{39CD68B4-4F9C-4069-8224-EDDBB938153A}" destId="{A9D5FAD5-50A2-44CC-878A-32525DB53730}" srcOrd="1" destOrd="0" presId="urn:microsoft.com/office/officeart/2005/8/layout/default"/>
    <dgm:cxn modelId="{18B3DE09-0702-40BD-9D94-3316A81A45B2}" type="presParOf" srcId="{39CD68B4-4F9C-4069-8224-EDDBB938153A}" destId="{04F62B23-8D4E-43BC-9105-1502044A3421}" srcOrd="2" destOrd="0" presId="urn:microsoft.com/office/officeart/2005/8/layout/default"/>
    <dgm:cxn modelId="{DB9FBDA2-7F6C-4DC9-86CE-892DD3D7A27B}" type="presParOf" srcId="{39CD68B4-4F9C-4069-8224-EDDBB938153A}" destId="{886E87CC-3588-4DA6-BEA5-C13BF1840FF9}" srcOrd="3" destOrd="0" presId="urn:microsoft.com/office/officeart/2005/8/layout/default"/>
    <dgm:cxn modelId="{44328E8F-109B-4B39-A3CE-A47720127FEE}" type="presParOf" srcId="{39CD68B4-4F9C-4069-8224-EDDBB938153A}" destId="{81599819-677E-4E6A-8631-9BCB795FA3F9}" srcOrd="4" destOrd="0" presId="urn:microsoft.com/office/officeart/2005/8/layout/default"/>
    <dgm:cxn modelId="{2AF567F2-9639-4020-809D-B93B890BA2A4}" type="presParOf" srcId="{39CD68B4-4F9C-4069-8224-EDDBB938153A}" destId="{10BF763F-2A6B-45BB-91DF-0C5F4127DA76}" srcOrd="5" destOrd="0" presId="urn:microsoft.com/office/officeart/2005/8/layout/default"/>
    <dgm:cxn modelId="{E57D4329-4F82-4C40-A4D3-F08C660F4841}" type="presParOf" srcId="{39CD68B4-4F9C-4069-8224-EDDBB938153A}" destId="{3F32FF29-0A46-441F-AD6B-D25868ADA10D}" srcOrd="6" destOrd="0" presId="urn:microsoft.com/office/officeart/2005/8/layout/default"/>
    <dgm:cxn modelId="{38B3CA92-046F-443A-A943-2AE5B6C91AD2}" type="presParOf" srcId="{39CD68B4-4F9C-4069-8224-EDDBB938153A}" destId="{7D4B6643-9235-490B-900A-CE8FBABB6082}" srcOrd="7" destOrd="0" presId="urn:microsoft.com/office/officeart/2005/8/layout/default"/>
    <dgm:cxn modelId="{7F6E0C68-A5E8-45FC-9615-D27A15BC97F0}" type="presParOf" srcId="{39CD68B4-4F9C-4069-8224-EDDBB938153A}" destId="{BC829969-241A-4C1F-BFD3-DBA40D60C0AB}" srcOrd="8" destOrd="0" presId="urn:microsoft.com/office/officeart/2005/8/layout/default"/>
    <dgm:cxn modelId="{278C5135-30EB-4BCC-AF0C-A88F0C667956}" type="presParOf" srcId="{39CD68B4-4F9C-4069-8224-EDDBB938153A}" destId="{F78B6689-BC87-4599-A9FB-9D0772E4FC3D}" srcOrd="9" destOrd="0" presId="urn:microsoft.com/office/officeart/2005/8/layout/default"/>
    <dgm:cxn modelId="{590103B9-76CE-4801-9635-2EF431EFB8A1}" type="presParOf" srcId="{39CD68B4-4F9C-4069-8224-EDDBB938153A}" destId="{E9BF4609-7C5F-4AC0-A629-BB9DF3502DB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21BAE7-4AC6-4FD3-B3A2-E855DFC6E85B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916A8C-8A1B-4CE0-A3BB-FF19672BDEBE}">
      <dgm:prSet/>
      <dgm:spPr/>
      <dgm:t>
        <a:bodyPr/>
        <a:lstStyle/>
        <a:p>
          <a:r>
            <a:rPr lang="en-US" b="1"/>
            <a:t>Business Owners/Executives</a:t>
          </a:r>
          <a:endParaRPr lang="en-US"/>
        </a:p>
        <a:p>
          <a:pPr>
            <a:buSzPts val="1000"/>
            <a:buFont typeface="Courier New" panose="02070309020205020404" pitchFamily="49" charset="0"/>
            <a:buChar char="o"/>
          </a:pPr>
          <a:r>
            <a:rPr lang="en-US" b="1"/>
            <a:t>Needs</a:t>
          </a:r>
          <a:r>
            <a:rPr lang="en-US"/>
            <a:t>: Insights on revenue, profitability, and sales trends to shape strategic decisions.</a:t>
          </a:r>
        </a:p>
        <a:p>
          <a:pPr>
            <a:buSzPts val="1000"/>
            <a:buFont typeface="Courier New" panose="02070309020205020404" pitchFamily="49" charset="0"/>
            <a:buChar char="o"/>
          </a:pPr>
          <a:r>
            <a:rPr lang="en-US" b="1"/>
            <a:t>Expectations</a:t>
          </a:r>
          <a:r>
            <a:rPr lang="en-US"/>
            <a:t>: Clear and actionable data insights.</a:t>
          </a:r>
        </a:p>
      </dgm:t>
    </dgm:pt>
    <dgm:pt modelId="{4839E633-41EB-446F-93B1-4B7E84DB7DE7}" type="parTrans" cxnId="{4417933D-D504-4D68-B94F-59B90B38358D}">
      <dgm:prSet/>
      <dgm:spPr/>
      <dgm:t>
        <a:bodyPr/>
        <a:lstStyle/>
        <a:p>
          <a:endParaRPr lang="en-US"/>
        </a:p>
      </dgm:t>
    </dgm:pt>
    <dgm:pt modelId="{19AFED9C-FCDB-41C6-80EB-8709BB4C412F}" type="sibTrans" cxnId="{4417933D-D504-4D68-B94F-59B90B38358D}">
      <dgm:prSet/>
      <dgm:spPr/>
      <dgm:t>
        <a:bodyPr/>
        <a:lstStyle/>
        <a:p>
          <a:endParaRPr lang="en-US"/>
        </a:p>
      </dgm:t>
    </dgm:pt>
    <dgm:pt modelId="{5699D094-1970-4CC8-9D85-58381BF23265}">
      <dgm:prSet/>
      <dgm:spPr/>
      <dgm:t>
        <a:bodyPr/>
        <a:lstStyle/>
        <a:p>
          <a:r>
            <a:rPr lang="en-US" b="1"/>
            <a:t>Store Managers</a:t>
          </a:r>
          <a:endParaRPr lang="en-US"/>
        </a:p>
        <a:p>
          <a:pPr>
            <a:buSzPts val="1000"/>
            <a:buFont typeface="Courier New" panose="02070309020205020404" pitchFamily="49" charset="0"/>
            <a:buChar char="o"/>
          </a:pPr>
          <a:r>
            <a:rPr lang="en-US" b="1"/>
            <a:t>Needs</a:t>
          </a:r>
          <a:r>
            <a:rPr lang="en-US"/>
            <a:t>: Branch-specific sales performance and customer feedback to optimize operations.</a:t>
          </a:r>
        </a:p>
        <a:p>
          <a:pPr>
            <a:buSzPts val="1000"/>
            <a:buFont typeface="Courier New" panose="02070309020205020404" pitchFamily="49" charset="0"/>
            <a:buChar char="o"/>
          </a:pPr>
          <a:r>
            <a:rPr lang="en-US" b="1"/>
            <a:t>Expectations</a:t>
          </a:r>
          <a:r>
            <a:rPr lang="en-US"/>
            <a:t>: Detailed performance metrics by location and time for effective management.</a:t>
          </a:r>
        </a:p>
      </dgm:t>
    </dgm:pt>
    <dgm:pt modelId="{94F5B626-4ADC-4B8D-9C5D-C5A698E2667E}" type="parTrans" cxnId="{0EBC1A47-A34A-4D65-895D-4185A2E2B606}">
      <dgm:prSet/>
      <dgm:spPr/>
      <dgm:t>
        <a:bodyPr/>
        <a:lstStyle/>
        <a:p>
          <a:endParaRPr lang="en-US"/>
        </a:p>
      </dgm:t>
    </dgm:pt>
    <dgm:pt modelId="{7DC397C2-67BA-4A77-83DA-C5895C9B9B91}" type="sibTrans" cxnId="{0EBC1A47-A34A-4D65-895D-4185A2E2B606}">
      <dgm:prSet/>
      <dgm:spPr/>
      <dgm:t>
        <a:bodyPr/>
        <a:lstStyle/>
        <a:p>
          <a:endParaRPr lang="en-US"/>
        </a:p>
      </dgm:t>
    </dgm:pt>
    <dgm:pt modelId="{79C5E480-9B07-4392-855D-501DE35C1258}">
      <dgm:prSet/>
      <dgm:spPr/>
      <dgm:t>
        <a:bodyPr/>
        <a:lstStyle/>
        <a:p>
          <a:r>
            <a:rPr lang="en-US" b="1"/>
            <a:t>Marketing Team</a:t>
          </a:r>
          <a:endParaRPr lang="en-US"/>
        </a:p>
        <a:p>
          <a:pPr>
            <a:buSzPts val="1000"/>
            <a:buFont typeface="Courier New" panose="02070309020205020404" pitchFamily="49" charset="0"/>
            <a:buChar char="o"/>
          </a:pPr>
          <a:r>
            <a:rPr lang="en-US" b="1"/>
            <a:t>Needs</a:t>
          </a:r>
          <a:r>
            <a:rPr lang="en-US"/>
            <a:t>: Understanding of customer demographics, preferences, and purchasing behavior.</a:t>
          </a:r>
        </a:p>
        <a:p>
          <a:r>
            <a:rPr lang="en-US" b="1"/>
            <a:t>Expectations</a:t>
          </a:r>
          <a:r>
            <a:rPr lang="en-US"/>
            <a:t>: get customer data and sales trends to design targeted campaigns.</a:t>
          </a:r>
        </a:p>
      </dgm:t>
    </dgm:pt>
    <dgm:pt modelId="{3179BFD3-B46B-4F8D-9901-3C19F6390621}" type="parTrans" cxnId="{AD861362-BDD6-47D8-886C-2FCF06D30B23}">
      <dgm:prSet/>
      <dgm:spPr/>
      <dgm:t>
        <a:bodyPr/>
        <a:lstStyle/>
        <a:p>
          <a:endParaRPr lang="en-US"/>
        </a:p>
      </dgm:t>
    </dgm:pt>
    <dgm:pt modelId="{698E4E58-F0E1-483B-8C4D-2B9DEE480DA6}" type="sibTrans" cxnId="{AD861362-BDD6-47D8-886C-2FCF06D30B23}">
      <dgm:prSet/>
      <dgm:spPr/>
      <dgm:t>
        <a:bodyPr/>
        <a:lstStyle/>
        <a:p>
          <a:endParaRPr lang="en-US"/>
        </a:p>
      </dgm:t>
    </dgm:pt>
    <dgm:pt modelId="{A5892187-925E-400A-B9AE-2BF7C66F723D}">
      <dgm:prSet/>
      <dgm:spPr/>
      <dgm:t>
        <a:bodyPr/>
        <a:lstStyle/>
        <a:p>
          <a:r>
            <a:rPr lang="en-US" b="1"/>
            <a:t>Inventory and Supply Chain Teams</a:t>
          </a:r>
          <a:endParaRPr lang="en-US"/>
        </a:p>
        <a:p>
          <a:pPr>
            <a:buSzPts val="1000"/>
            <a:buFont typeface="Courier New" panose="02070309020205020404" pitchFamily="49" charset="0"/>
            <a:buChar char="o"/>
          </a:pPr>
          <a:r>
            <a:rPr lang="en-US" b="1"/>
            <a:t>Needs</a:t>
          </a:r>
          <a:r>
            <a:rPr lang="en-US"/>
            <a:t>: Trends in product demand to plan inventory and logistics.</a:t>
          </a:r>
        </a:p>
        <a:p>
          <a:pPr>
            <a:buSzPts val="1000"/>
            <a:buFont typeface="Courier New" panose="02070309020205020404" pitchFamily="49" charset="0"/>
            <a:buChar char="o"/>
          </a:pPr>
          <a:r>
            <a:rPr lang="en-US" b="1"/>
            <a:t>Expectations</a:t>
          </a:r>
          <a:r>
            <a:rPr lang="en-US"/>
            <a:t>: Accurate forecasts of product demand across product lines.</a:t>
          </a:r>
        </a:p>
      </dgm:t>
    </dgm:pt>
    <dgm:pt modelId="{7D3A55AA-F605-4F32-A0E5-E5FC1D61B8A4}" type="parTrans" cxnId="{CCC0D9DE-8146-431B-89C9-389919EE7B91}">
      <dgm:prSet/>
      <dgm:spPr/>
      <dgm:t>
        <a:bodyPr/>
        <a:lstStyle/>
        <a:p>
          <a:endParaRPr lang="en-US"/>
        </a:p>
      </dgm:t>
    </dgm:pt>
    <dgm:pt modelId="{08E69DCA-372C-49DF-8B58-CC321E0B04DC}" type="sibTrans" cxnId="{CCC0D9DE-8146-431B-89C9-389919EE7B91}">
      <dgm:prSet/>
      <dgm:spPr/>
      <dgm:t>
        <a:bodyPr/>
        <a:lstStyle/>
        <a:p>
          <a:endParaRPr lang="en-US"/>
        </a:p>
      </dgm:t>
    </dgm:pt>
    <dgm:pt modelId="{39CD68B4-4F9C-4069-8224-EDDBB938153A}" type="pres">
      <dgm:prSet presAssocID="{9421BAE7-4AC6-4FD3-B3A2-E855DFC6E85B}" presName="diagram" presStyleCnt="0">
        <dgm:presLayoutVars>
          <dgm:dir/>
          <dgm:resizeHandles val="exact"/>
        </dgm:presLayoutVars>
      </dgm:prSet>
      <dgm:spPr/>
    </dgm:pt>
    <dgm:pt modelId="{88437CEE-CA8D-46E5-AEC3-29DADEF0EE55}" type="pres">
      <dgm:prSet presAssocID="{AE916A8C-8A1B-4CE0-A3BB-FF19672BDEBE}" presName="node" presStyleLbl="node1" presStyleIdx="0" presStyleCnt="4">
        <dgm:presLayoutVars>
          <dgm:bulletEnabled val="1"/>
        </dgm:presLayoutVars>
      </dgm:prSet>
      <dgm:spPr/>
    </dgm:pt>
    <dgm:pt modelId="{A9D5FAD5-50A2-44CC-878A-32525DB53730}" type="pres">
      <dgm:prSet presAssocID="{19AFED9C-FCDB-41C6-80EB-8709BB4C412F}" presName="sibTrans" presStyleCnt="0"/>
      <dgm:spPr/>
    </dgm:pt>
    <dgm:pt modelId="{04F62B23-8D4E-43BC-9105-1502044A3421}" type="pres">
      <dgm:prSet presAssocID="{5699D094-1970-4CC8-9D85-58381BF23265}" presName="node" presStyleLbl="node1" presStyleIdx="1" presStyleCnt="4">
        <dgm:presLayoutVars>
          <dgm:bulletEnabled val="1"/>
        </dgm:presLayoutVars>
      </dgm:prSet>
      <dgm:spPr/>
    </dgm:pt>
    <dgm:pt modelId="{886E87CC-3588-4DA6-BEA5-C13BF1840FF9}" type="pres">
      <dgm:prSet presAssocID="{7DC397C2-67BA-4A77-83DA-C5895C9B9B91}" presName="sibTrans" presStyleCnt="0"/>
      <dgm:spPr/>
    </dgm:pt>
    <dgm:pt modelId="{81599819-677E-4E6A-8631-9BCB795FA3F9}" type="pres">
      <dgm:prSet presAssocID="{79C5E480-9B07-4392-855D-501DE35C1258}" presName="node" presStyleLbl="node1" presStyleIdx="2" presStyleCnt="4">
        <dgm:presLayoutVars>
          <dgm:bulletEnabled val="1"/>
        </dgm:presLayoutVars>
      </dgm:prSet>
      <dgm:spPr/>
    </dgm:pt>
    <dgm:pt modelId="{10BF763F-2A6B-45BB-91DF-0C5F4127DA76}" type="pres">
      <dgm:prSet presAssocID="{698E4E58-F0E1-483B-8C4D-2B9DEE480DA6}" presName="sibTrans" presStyleCnt="0"/>
      <dgm:spPr/>
    </dgm:pt>
    <dgm:pt modelId="{BC829969-241A-4C1F-BFD3-DBA40D60C0AB}" type="pres">
      <dgm:prSet presAssocID="{A5892187-925E-400A-B9AE-2BF7C66F723D}" presName="node" presStyleLbl="node1" presStyleIdx="3" presStyleCnt="4">
        <dgm:presLayoutVars>
          <dgm:bulletEnabled val="1"/>
        </dgm:presLayoutVars>
      </dgm:prSet>
      <dgm:spPr/>
    </dgm:pt>
  </dgm:ptLst>
  <dgm:cxnLst>
    <dgm:cxn modelId="{4417933D-D504-4D68-B94F-59B90B38358D}" srcId="{9421BAE7-4AC6-4FD3-B3A2-E855DFC6E85B}" destId="{AE916A8C-8A1B-4CE0-A3BB-FF19672BDEBE}" srcOrd="0" destOrd="0" parTransId="{4839E633-41EB-446F-93B1-4B7E84DB7DE7}" sibTransId="{19AFED9C-FCDB-41C6-80EB-8709BB4C412F}"/>
    <dgm:cxn modelId="{AD861362-BDD6-47D8-886C-2FCF06D30B23}" srcId="{9421BAE7-4AC6-4FD3-B3A2-E855DFC6E85B}" destId="{79C5E480-9B07-4392-855D-501DE35C1258}" srcOrd="2" destOrd="0" parTransId="{3179BFD3-B46B-4F8D-9901-3C19F6390621}" sibTransId="{698E4E58-F0E1-483B-8C4D-2B9DEE480DA6}"/>
    <dgm:cxn modelId="{0EBC1A47-A34A-4D65-895D-4185A2E2B606}" srcId="{9421BAE7-4AC6-4FD3-B3A2-E855DFC6E85B}" destId="{5699D094-1970-4CC8-9D85-58381BF23265}" srcOrd="1" destOrd="0" parTransId="{94F5B626-4ADC-4B8D-9C5D-C5A698E2667E}" sibTransId="{7DC397C2-67BA-4A77-83DA-C5895C9B9B91}"/>
    <dgm:cxn modelId="{DC3FEC81-302C-46CA-BCFB-FFD17CB55D4A}" type="presOf" srcId="{5699D094-1970-4CC8-9D85-58381BF23265}" destId="{04F62B23-8D4E-43BC-9105-1502044A3421}" srcOrd="0" destOrd="0" presId="urn:microsoft.com/office/officeart/2005/8/layout/default"/>
    <dgm:cxn modelId="{5E136987-6830-4576-A7A4-4B8D3E257619}" type="presOf" srcId="{79C5E480-9B07-4392-855D-501DE35C1258}" destId="{81599819-677E-4E6A-8631-9BCB795FA3F9}" srcOrd="0" destOrd="0" presId="urn:microsoft.com/office/officeart/2005/8/layout/default"/>
    <dgm:cxn modelId="{2507578A-5472-4521-846B-2A8D7CA1DD2B}" type="presOf" srcId="{AE916A8C-8A1B-4CE0-A3BB-FF19672BDEBE}" destId="{88437CEE-CA8D-46E5-AEC3-29DADEF0EE55}" srcOrd="0" destOrd="0" presId="urn:microsoft.com/office/officeart/2005/8/layout/default"/>
    <dgm:cxn modelId="{C9F542AE-D8B3-4578-8100-4736CE0C8677}" type="presOf" srcId="{9421BAE7-4AC6-4FD3-B3A2-E855DFC6E85B}" destId="{39CD68B4-4F9C-4069-8224-EDDBB938153A}" srcOrd="0" destOrd="0" presId="urn:microsoft.com/office/officeart/2005/8/layout/default"/>
    <dgm:cxn modelId="{B5495FC9-1770-4BCD-A068-5678F3A3D84F}" type="presOf" srcId="{A5892187-925E-400A-B9AE-2BF7C66F723D}" destId="{BC829969-241A-4C1F-BFD3-DBA40D60C0AB}" srcOrd="0" destOrd="0" presId="urn:microsoft.com/office/officeart/2005/8/layout/default"/>
    <dgm:cxn modelId="{CCC0D9DE-8146-431B-89C9-389919EE7B91}" srcId="{9421BAE7-4AC6-4FD3-B3A2-E855DFC6E85B}" destId="{A5892187-925E-400A-B9AE-2BF7C66F723D}" srcOrd="3" destOrd="0" parTransId="{7D3A55AA-F605-4F32-A0E5-E5FC1D61B8A4}" sibTransId="{08E69DCA-372C-49DF-8B58-CC321E0B04DC}"/>
    <dgm:cxn modelId="{A03F7CFF-0455-42BE-8595-D3E959C68FE0}" type="presParOf" srcId="{39CD68B4-4F9C-4069-8224-EDDBB938153A}" destId="{88437CEE-CA8D-46E5-AEC3-29DADEF0EE55}" srcOrd="0" destOrd="0" presId="urn:microsoft.com/office/officeart/2005/8/layout/default"/>
    <dgm:cxn modelId="{276B742A-B336-4C0E-AF77-B1F4025387AB}" type="presParOf" srcId="{39CD68B4-4F9C-4069-8224-EDDBB938153A}" destId="{A9D5FAD5-50A2-44CC-878A-32525DB53730}" srcOrd="1" destOrd="0" presId="urn:microsoft.com/office/officeart/2005/8/layout/default"/>
    <dgm:cxn modelId="{18B3DE09-0702-40BD-9D94-3316A81A45B2}" type="presParOf" srcId="{39CD68B4-4F9C-4069-8224-EDDBB938153A}" destId="{04F62B23-8D4E-43BC-9105-1502044A3421}" srcOrd="2" destOrd="0" presId="urn:microsoft.com/office/officeart/2005/8/layout/default"/>
    <dgm:cxn modelId="{DB9FBDA2-7F6C-4DC9-86CE-892DD3D7A27B}" type="presParOf" srcId="{39CD68B4-4F9C-4069-8224-EDDBB938153A}" destId="{886E87CC-3588-4DA6-BEA5-C13BF1840FF9}" srcOrd="3" destOrd="0" presId="urn:microsoft.com/office/officeart/2005/8/layout/default"/>
    <dgm:cxn modelId="{44328E8F-109B-4B39-A3CE-A47720127FEE}" type="presParOf" srcId="{39CD68B4-4F9C-4069-8224-EDDBB938153A}" destId="{81599819-677E-4E6A-8631-9BCB795FA3F9}" srcOrd="4" destOrd="0" presId="urn:microsoft.com/office/officeart/2005/8/layout/default"/>
    <dgm:cxn modelId="{2AF567F2-9639-4020-809D-B93B890BA2A4}" type="presParOf" srcId="{39CD68B4-4F9C-4069-8224-EDDBB938153A}" destId="{10BF763F-2A6B-45BB-91DF-0C5F4127DA76}" srcOrd="5" destOrd="0" presId="urn:microsoft.com/office/officeart/2005/8/layout/default"/>
    <dgm:cxn modelId="{7F6E0C68-A5E8-45FC-9615-D27A15BC97F0}" type="presParOf" srcId="{39CD68B4-4F9C-4069-8224-EDDBB938153A}" destId="{BC829969-241A-4C1F-BFD3-DBA40D60C0A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A5A7AD-DB50-4E02-AD29-E89939787C6B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AFBCBF0-A8AA-4EB7-90F8-061E340C9AB6}">
      <dgm:prSet/>
      <dgm:spPr/>
      <dgm:t>
        <a:bodyPr/>
        <a:lstStyle/>
        <a:p>
          <a:r>
            <a:rPr lang="en-US" b="1"/>
            <a:t>Plan:</a:t>
          </a:r>
          <a:endParaRPr lang="en-US"/>
        </a:p>
      </dgm:t>
    </dgm:pt>
    <dgm:pt modelId="{9EE149DD-14C9-4828-83BA-6FA0DE833023}" type="parTrans" cxnId="{0AACD085-63FA-445E-9ACC-286115A07E6E}">
      <dgm:prSet/>
      <dgm:spPr/>
      <dgm:t>
        <a:bodyPr/>
        <a:lstStyle/>
        <a:p>
          <a:endParaRPr lang="en-US"/>
        </a:p>
      </dgm:t>
    </dgm:pt>
    <dgm:pt modelId="{578E1DDE-4F85-43B8-81C0-DD349AD206AA}" type="sibTrans" cxnId="{0AACD085-63FA-445E-9ACC-286115A07E6E}">
      <dgm:prSet/>
      <dgm:spPr/>
      <dgm:t>
        <a:bodyPr/>
        <a:lstStyle/>
        <a:p>
          <a:endParaRPr lang="en-US"/>
        </a:p>
      </dgm:t>
    </dgm:pt>
    <dgm:pt modelId="{4D9C49AD-F19E-43FE-9350-7FFBFA70FB63}">
      <dgm:prSet/>
      <dgm:spPr/>
      <dgm:t>
        <a:bodyPr/>
        <a:lstStyle/>
        <a:p>
          <a:r>
            <a:rPr lang="en-US" b="1"/>
            <a:t>Data Cleaning</a:t>
          </a:r>
          <a:endParaRPr lang="en-US"/>
        </a:p>
      </dgm:t>
    </dgm:pt>
    <dgm:pt modelId="{EA968CA4-706B-451C-A7A5-667825B6B849}" type="parTrans" cxnId="{B7A6E1AB-DE53-4528-ACA5-928B6FDBB5D6}">
      <dgm:prSet/>
      <dgm:spPr/>
      <dgm:t>
        <a:bodyPr/>
        <a:lstStyle/>
        <a:p>
          <a:endParaRPr lang="en-US"/>
        </a:p>
      </dgm:t>
    </dgm:pt>
    <dgm:pt modelId="{C8B687B3-B618-43B8-A522-F2420E28EC2C}" type="sibTrans" cxnId="{B7A6E1AB-DE53-4528-ACA5-928B6FDBB5D6}">
      <dgm:prSet/>
      <dgm:spPr/>
      <dgm:t>
        <a:bodyPr/>
        <a:lstStyle/>
        <a:p>
          <a:endParaRPr lang="en-US"/>
        </a:p>
      </dgm:t>
    </dgm:pt>
    <dgm:pt modelId="{13DD7903-CB1B-4FCE-9F76-62D2F9354121}">
      <dgm:prSet/>
      <dgm:spPr/>
      <dgm:t>
        <a:bodyPr/>
        <a:lstStyle/>
        <a:p>
          <a:r>
            <a:rPr lang="en-US"/>
            <a:t>Convert date and time columns into proper datetime format.</a:t>
          </a:r>
        </a:p>
      </dgm:t>
    </dgm:pt>
    <dgm:pt modelId="{D6FF0BB5-F35F-434E-B2F1-FA2FE1754564}" type="parTrans" cxnId="{8DC31635-ECE6-45EB-B0A3-A95D99A3D092}">
      <dgm:prSet/>
      <dgm:spPr/>
      <dgm:t>
        <a:bodyPr/>
        <a:lstStyle/>
        <a:p>
          <a:endParaRPr lang="en-US"/>
        </a:p>
      </dgm:t>
    </dgm:pt>
    <dgm:pt modelId="{65608828-5DAB-4086-84B3-D75B8EA67020}" type="sibTrans" cxnId="{8DC31635-ECE6-45EB-B0A3-A95D99A3D092}">
      <dgm:prSet/>
      <dgm:spPr/>
      <dgm:t>
        <a:bodyPr/>
        <a:lstStyle/>
        <a:p>
          <a:endParaRPr lang="en-US"/>
        </a:p>
      </dgm:t>
    </dgm:pt>
    <dgm:pt modelId="{7AA88BE0-DCD2-43D2-9D16-4FE0599AF12B}">
      <dgm:prSet/>
      <dgm:spPr/>
      <dgm:t>
        <a:bodyPr/>
        <a:lstStyle/>
        <a:p>
          <a:r>
            <a:rPr lang="en-US"/>
            <a:t>Validate numerical columns for outliers or inaccuracies (e.g., Rating or Total).</a:t>
          </a:r>
        </a:p>
      </dgm:t>
    </dgm:pt>
    <dgm:pt modelId="{D0518286-A570-409B-ADBE-372536EBF503}" type="parTrans" cxnId="{DF12C5AF-31C5-406C-875D-FFF7C062A324}">
      <dgm:prSet/>
      <dgm:spPr/>
      <dgm:t>
        <a:bodyPr/>
        <a:lstStyle/>
        <a:p>
          <a:endParaRPr lang="en-US"/>
        </a:p>
      </dgm:t>
    </dgm:pt>
    <dgm:pt modelId="{CDFE4A05-856E-42B1-A43E-2125C9A148A9}" type="sibTrans" cxnId="{DF12C5AF-31C5-406C-875D-FFF7C062A324}">
      <dgm:prSet/>
      <dgm:spPr/>
      <dgm:t>
        <a:bodyPr/>
        <a:lstStyle/>
        <a:p>
          <a:endParaRPr lang="en-US"/>
        </a:p>
      </dgm:t>
    </dgm:pt>
    <dgm:pt modelId="{B474076F-0591-4145-8E1A-BD0EDE162CBF}">
      <dgm:prSet/>
      <dgm:spPr/>
      <dgm:t>
        <a:bodyPr/>
        <a:lstStyle/>
        <a:p>
          <a:r>
            <a:rPr lang="en-US" b="1"/>
            <a:t>Data Transformation</a:t>
          </a:r>
          <a:endParaRPr lang="en-US"/>
        </a:p>
      </dgm:t>
    </dgm:pt>
    <dgm:pt modelId="{99946A00-7187-4F69-8DC4-DC8887871B31}" type="parTrans" cxnId="{1196CAC8-08C5-472F-99C1-EF0D0A497D49}">
      <dgm:prSet/>
      <dgm:spPr/>
      <dgm:t>
        <a:bodyPr/>
        <a:lstStyle/>
        <a:p>
          <a:endParaRPr lang="en-US"/>
        </a:p>
      </dgm:t>
    </dgm:pt>
    <dgm:pt modelId="{7AE7DE0A-54A8-4C65-B663-CDA444985D7D}" type="sibTrans" cxnId="{1196CAC8-08C5-472F-99C1-EF0D0A497D49}">
      <dgm:prSet/>
      <dgm:spPr/>
      <dgm:t>
        <a:bodyPr/>
        <a:lstStyle/>
        <a:p>
          <a:endParaRPr lang="en-US"/>
        </a:p>
      </dgm:t>
    </dgm:pt>
    <dgm:pt modelId="{399C28A5-E7E1-45D7-BAD6-ABA33DEDCCEA}">
      <dgm:prSet/>
      <dgm:spPr/>
      <dgm:t>
        <a:bodyPr/>
        <a:lstStyle/>
        <a:p>
          <a:r>
            <a:rPr lang="en-US"/>
            <a:t>Create derived metrics like monthly revenue or sales by customer type.</a:t>
          </a:r>
        </a:p>
      </dgm:t>
    </dgm:pt>
    <dgm:pt modelId="{D664E60C-DC21-479F-8FA0-E6663A1F1BB1}" type="parTrans" cxnId="{8F5515D0-BA50-4C76-8B32-22EEB7F91FC4}">
      <dgm:prSet/>
      <dgm:spPr/>
      <dgm:t>
        <a:bodyPr/>
        <a:lstStyle/>
        <a:p>
          <a:endParaRPr lang="en-US"/>
        </a:p>
      </dgm:t>
    </dgm:pt>
    <dgm:pt modelId="{CB247F86-FEC9-4D7F-8DBC-902EE08409BB}" type="sibTrans" cxnId="{8F5515D0-BA50-4C76-8B32-22EEB7F91FC4}">
      <dgm:prSet/>
      <dgm:spPr/>
      <dgm:t>
        <a:bodyPr/>
        <a:lstStyle/>
        <a:p>
          <a:endParaRPr lang="en-US"/>
        </a:p>
      </dgm:t>
    </dgm:pt>
    <dgm:pt modelId="{B991CBEE-3813-4497-B762-AE3D22F5F2A6}">
      <dgm:prSet/>
      <dgm:spPr/>
      <dgm:t>
        <a:bodyPr/>
        <a:lstStyle/>
        <a:p>
          <a:r>
            <a:rPr lang="en-US"/>
            <a:t>Categorize Time into periods (morning, afternoon, evening) for trend </a:t>
          </a:r>
        </a:p>
      </dgm:t>
    </dgm:pt>
    <dgm:pt modelId="{4A7EDD45-667E-4F38-9AC4-3C1C3F5BC8B1}" type="parTrans" cxnId="{7E722CEE-7BAA-4D90-B567-0BE775396861}">
      <dgm:prSet/>
      <dgm:spPr/>
      <dgm:t>
        <a:bodyPr/>
        <a:lstStyle/>
        <a:p>
          <a:endParaRPr lang="en-US"/>
        </a:p>
      </dgm:t>
    </dgm:pt>
    <dgm:pt modelId="{1D797A9B-0F8A-4901-9929-C1E49F4C3499}" type="sibTrans" cxnId="{7E722CEE-7BAA-4D90-B567-0BE775396861}">
      <dgm:prSet/>
      <dgm:spPr/>
      <dgm:t>
        <a:bodyPr/>
        <a:lstStyle/>
        <a:p>
          <a:endParaRPr lang="en-US"/>
        </a:p>
      </dgm:t>
    </dgm:pt>
    <dgm:pt modelId="{F005A4C7-DD4B-45CE-A522-5719F8A32A85}">
      <dgm:prSet/>
      <dgm:spPr/>
      <dgm:t>
        <a:bodyPr/>
        <a:lstStyle/>
        <a:p>
          <a:r>
            <a:rPr lang="en-US" b="1"/>
            <a:t>Data Organization</a:t>
          </a:r>
          <a:endParaRPr lang="en-US"/>
        </a:p>
      </dgm:t>
    </dgm:pt>
    <dgm:pt modelId="{0BD8C23B-02CE-443C-B11C-480AB887AE56}" type="parTrans" cxnId="{4EB5F2F9-9E70-4454-ACDC-01C5E497C4DB}">
      <dgm:prSet/>
      <dgm:spPr/>
      <dgm:t>
        <a:bodyPr/>
        <a:lstStyle/>
        <a:p>
          <a:endParaRPr lang="en-US"/>
        </a:p>
      </dgm:t>
    </dgm:pt>
    <dgm:pt modelId="{27FAFB23-610F-43B2-9D65-B08F58A6B9F7}" type="sibTrans" cxnId="{4EB5F2F9-9E70-4454-ACDC-01C5E497C4DB}">
      <dgm:prSet/>
      <dgm:spPr/>
      <dgm:t>
        <a:bodyPr/>
        <a:lstStyle/>
        <a:p>
          <a:endParaRPr lang="en-US"/>
        </a:p>
      </dgm:t>
    </dgm:pt>
    <dgm:pt modelId="{C5AAD9F8-2072-4B68-94E1-33B2146DF935}">
      <dgm:prSet/>
      <dgm:spPr/>
      <dgm:t>
        <a:bodyPr/>
        <a:lstStyle/>
        <a:p>
          <a:r>
            <a:rPr lang="en-US"/>
            <a:t>Cut data into relevant groups ( branch, product line, or payment method).</a:t>
          </a:r>
        </a:p>
      </dgm:t>
    </dgm:pt>
    <dgm:pt modelId="{497A80C6-427E-4179-8046-7ED62952BE4E}" type="parTrans" cxnId="{B0C813B5-9AC6-4D04-A124-61F33443E2AA}">
      <dgm:prSet/>
      <dgm:spPr/>
      <dgm:t>
        <a:bodyPr/>
        <a:lstStyle/>
        <a:p>
          <a:endParaRPr lang="en-US"/>
        </a:p>
      </dgm:t>
    </dgm:pt>
    <dgm:pt modelId="{A831AFC1-6419-4420-AF50-0AC9B9A389B1}" type="sibTrans" cxnId="{B0C813B5-9AC6-4D04-A124-61F33443E2AA}">
      <dgm:prSet/>
      <dgm:spPr/>
      <dgm:t>
        <a:bodyPr/>
        <a:lstStyle/>
        <a:p>
          <a:endParaRPr lang="en-US"/>
        </a:p>
      </dgm:t>
    </dgm:pt>
    <dgm:pt modelId="{1E27F38A-76C2-47DA-8932-6DD316588ACB}">
      <dgm:prSet/>
      <dgm:spPr/>
      <dgm:t>
        <a:bodyPr/>
        <a:lstStyle/>
        <a:p>
          <a:r>
            <a:rPr lang="en-US"/>
            <a:t>Use pivot tables or summarized tables for ease of reporting.</a:t>
          </a:r>
        </a:p>
      </dgm:t>
    </dgm:pt>
    <dgm:pt modelId="{751A51F1-1E88-47D2-BE5B-6301545AF9D3}" type="parTrans" cxnId="{26BE365A-E1DF-4F34-A36D-798BA7A3D93D}">
      <dgm:prSet/>
      <dgm:spPr/>
      <dgm:t>
        <a:bodyPr/>
        <a:lstStyle/>
        <a:p>
          <a:endParaRPr lang="en-US"/>
        </a:p>
      </dgm:t>
    </dgm:pt>
    <dgm:pt modelId="{0DAF492D-0D3E-4013-A856-C4341498C3A5}" type="sibTrans" cxnId="{26BE365A-E1DF-4F34-A36D-798BA7A3D93D}">
      <dgm:prSet/>
      <dgm:spPr/>
      <dgm:t>
        <a:bodyPr/>
        <a:lstStyle/>
        <a:p>
          <a:endParaRPr lang="en-US"/>
        </a:p>
      </dgm:t>
    </dgm:pt>
    <dgm:pt modelId="{02D6E3FC-AAF6-44BB-8D56-3D447BDAF56F}" type="pres">
      <dgm:prSet presAssocID="{D9A5A7AD-DB50-4E02-AD29-E89939787C6B}" presName="Name0" presStyleCnt="0">
        <dgm:presLayoutVars>
          <dgm:dir/>
          <dgm:animLvl val="lvl"/>
          <dgm:resizeHandles val="exact"/>
        </dgm:presLayoutVars>
      </dgm:prSet>
      <dgm:spPr/>
    </dgm:pt>
    <dgm:pt modelId="{F315F7A1-C396-49A5-ADBD-A842BEE895D3}" type="pres">
      <dgm:prSet presAssocID="{0AFBCBF0-A8AA-4EB7-90F8-061E340C9AB6}" presName="composite" presStyleCnt="0"/>
      <dgm:spPr/>
    </dgm:pt>
    <dgm:pt modelId="{651FB653-587F-4EEB-8AE6-7B0DBF4C26EE}" type="pres">
      <dgm:prSet presAssocID="{0AFBCBF0-A8AA-4EB7-90F8-061E340C9AB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84D8B3C1-92B6-40F8-A4A9-0E9F546D8BC4}" type="pres">
      <dgm:prSet presAssocID="{0AFBCBF0-A8AA-4EB7-90F8-061E340C9AB6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A6672809-E60D-4B1B-BBE6-63A27EB2FEFB}" type="presOf" srcId="{7AA88BE0-DCD2-43D2-9D16-4FE0599AF12B}" destId="{84D8B3C1-92B6-40F8-A4A9-0E9F546D8BC4}" srcOrd="0" destOrd="2" presId="urn:microsoft.com/office/officeart/2005/8/layout/hList1"/>
    <dgm:cxn modelId="{827D7228-9A99-4C9E-A877-6A3094566423}" type="presOf" srcId="{4D9C49AD-F19E-43FE-9350-7FFBFA70FB63}" destId="{84D8B3C1-92B6-40F8-A4A9-0E9F546D8BC4}" srcOrd="0" destOrd="0" presId="urn:microsoft.com/office/officeart/2005/8/layout/hList1"/>
    <dgm:cxn modelId="{51A5022B-3641-4E7F-86B0-DDC6F7D4696C}" type="presOf" srcId="{F005A4C7-DD4B-45CE-A522-5719F8A32A85}" destId="{84D8B3C1-92B6-40F8-A4A9-0E9F546D8BC4}" srcOrd="0" destOrd="6" presId="urn:microsoft.com/office/officeart/2005/8/layout/hList1"/>
    <dgm:cxn modelId="{184D182E-A0FE-4FAF-AC27-2A89D6B70750}" type="presOf" srcId="{B991CBEE-3813-4497-B762-AE3D22F5F2A6}" destId="{84D8B3C1-92B6-40F8-A4A9-0E9F546D8BC4}" srcOrd="0" destOrd="5" presId="urn:microsoft.com/office/officeart/2005/8/layout/hList1"/>
    <dgm:cxn modelId="{8DC31635-ECE6-45EB-B0A3-A95D99A3D092}" srcId="{4D9C49AD-F19E-43FE-9350-7FFBFA70FB63}" destId="{13DD7903-CB1B-4FCE-9F76-62D2F9354121}" srcOrd="0" destOrd="0" parTransId="{D6FF0BB5-F35F-434E-B2F1-FA2FE1754564}" sibTransId="{65608828-5DAB-4086-84B3-D75B8EA67020}"/>
    <dgm:cxn modelId="{1A4A8941-2512-48BC-A3FE-89A66A36F6D6}" type="presOf" srcId="{1E27F38A-76C2-47DA-8932-6DD316588ACB}" destId="{84D8B3C1-92B6-40F8-A4A9-0E9F546D8BC4}" srcOrd="0" destOrd="8" presId="urn:microsoft.com/office/officeart/2005/8/layout/hList1"/>
    <dgm:cxn modelId="{26BE365A-E1DF-4F34-A36D-798BA7A3D93D}" srcId="{F005A4C7-DD4B-45CE-A522-5719F8A32A85}" destId="{1E27F38A-76C2-47DA-8932-6DD316588ACB}" srcOrd="1" destOrd="0" parTransId="{751A51F1-1E88-47D2-BE5B-6301545AF9D3}" sibTransId="{0DAF492D-0D3E-4013-A856-C4341498C3A5}"/>
    <dgm:cxn modelId="{0AACD085-63FA-445E-9ACC-286115A07E6E}" srcId="{D9A5A7AD-DB50-4E02-AD29-E89939787C6B}" destId="{0AFBCBF0-A8AA-4EB7-90F8-061E340C9AB6}" srcOrd="0" destOrd="0" parTransId="{9EE149DD-14C9-4828-83BA-6FA0DE833023}" sibTransId="{578E1DDE-4F85-43B8-81C0-DD349AD206AA}"/>
    <dgm:cxn modelId="{EDBBFE8C-D051-4A6C-AE4F-7954AC6DEC58}" type="presOf" srcId="{13DD7903-CB1B-4FCE-9F76-62D2F9354121}" destId="{84D8B3C1-92B6-40F8-A4A9-0E9F546D8BC4}" srcOrd="0" destOrd="1" presId="urn:microsoft.com/office/officeart/2005/8/layout/hList1"/>
    <dgm:cxn modelId="{EA8E8794-82B8-4085-96A1-8775A9D97F02}" type="presOf" srcId="{D9A5A7AD-DB50-4E02-AD29-E89939787C6B}" destId="{02D6E3FC-AAF6-44BB-8D56-3D447BDAF56F}" srcOrd="0" destOrd="0" presId="urn:microsoft.com/office/officeart/2005/8/layout/hList1"/>
    <dgm:cxn modelId="{B7A6E1AB-DE53-4528-ACA5-928B6FDBB5D6}" srcId="{0AFBCBF0-A8AA-4EB7-90F8-061E340C9AB6}" destId="{4D9C49AD-F19E-43FE-9350-7FFBFA70FB63}" srcOrd="0" destOrd="0" parTransId="{EA968CA4-706B-451C-A7A5-667825B6B849}" sibTransId="{C8B687B3-B618-43B8-A522-F2420E28EC2C}"/>
    <dgm:cxn modelId="{8A79D3AE-8EBA-4BF3-87BC-5944F7617BB2}" type="presOf" srcId="{0AFBCBF0-A8AA-4EB7-90F8-061E340C9AB6}" destId="{651FB653-587F-4EEB-8AE6-7B0DBF4C26EE}" srcOrd="0" destOrd="0" presId="urn:microsoft.com/office/officeart/2005/8/layout/hList1"/>
    <dgm:cxn modelId="{5F7803AF-0451-46C7-99D8-6140C5F16646}" type="presOf" srcId="{C5AAD9F8-2072-4B68-94E1-33B2146DF935}" destId="{84D8B3C1-92B6-40F8-A4A9-0E9F546D8BC4}" srcOrd="0" destOrd="7" presId="urn:microsoft.com/office/officeart/2005/8/layout/hList1"/>
    <dgm:cxn modelId="{DF12C5AF-31C5-406C-875D-FFF7C062A324}" srcId="{4D9C49AD-F19E-43FE-9350-7FFBFA70FB63}" destId="{7AA88BE0-DCD2-43D2-9D16-4FE0599AF12B}" srcOrd="1" destOrd="0" parTransId="{D0518286-A570-409B-ADBE-372536EBF503}" sibTransId="{CDFE4A05-856E-42B1-A43E-2125C9A148A9}"/>
    <dgm:cxn modelId="{B0C813B5-9AC6-4D04-A124-61F33443E2AA}" srcId="{F005A4C7-DD4B-45CE-A522-5719F8A32A85}" destId="{C5AAD9F8-2072-4B68-94E1-33B2146DF935}" srcOrd="0" destOrd="0" parTransId="{497A80C6-427E-4179-8046-7ED62952BE4E}" sibTransId="{A831AFC1-6419-4420-AF50-0AC9B9A389B1}"/>
    <dgm:cxn modelId="{1196CAC8-08C5-472F-99C1-EF0D0A497D49}" srcId="{0AFBCBF0-A8AA-4EB7-90F8-061E340C9AB6}" destId="{B474076F-0591-4145-8E1A-BD0EDE162CBF}" srcOrd="1" destOrd="0" parTransId="{99946A00-7187-4F69-8DC4-DC8887871B31}" sibTransId="{7AE7DE0A-54A8-4C65-B663-CDA444985D7D}"/>
    <dgm:cxn modelId="{8F5515D0-BA50-4C76-8B32-22EEB7F91FC4}" srcId="{B474076F-0591-4145-8E1A-BD0EDE162CBF}" destId="{399C28A5-E7E1-45D7-BAD6-ABA33DEDCCEA}" srcOrd="0" destOrd="0" parTransId="{D664E60C-DC21-479F-8FA0-E6663A1F1BB1}" sibTransId="{CB247F86-FEC9-4D7F-8DBC-902EE08409BB}"/>
    <dgm:cxn modelId="{82589CE5-D079-4D2E-8608-9D117C1118B5}" type="presOf" srcId="{B474076F-0591-4145-8E1A-BD0EDE162CBF}" destId="{84D8B3C1-92B6-40F8-A4A9-0E9F546D8BC4}" srcOrd="0" destOrd="3" presId="urn:microsoft.com/office/officeart/2005/8/layout/hList1"/>
    <dgm:cxn modelId="{7E722CEE-7BAA-4D90-B567-0BE775396861}" srcId="{B474076F-0591-4145-8E1A-BD0EDE162CBF}" destId="{B991CBEE-3813-4497-B762-AE3D22F5F2A6}" srcOrd="1" destOrd="0" parTransId="{4A7EDD45-667E-4F38-9AC4-3C1C3F5BC8B1}" sibTransId="{1D797A9B-0F8A-4901-9929-C1E49F4C3499}"/>
    <dgm:cxn modelId="{4EB5F2F9-9E70-4454-ACDC-01C5E497C4DB}" srcId="{0AFBCBF0-A8AA-4EB7-90F8-061E340C9AB6}" destId="{F005A4C7-DD4B-45CE-A522-5719F8A32A85}" srcOrd="2" destOrd="0" parTransId="{0BD8C23B-02CE-443C-B11C-480AB887AE56}" sibTransId="{27FAFB23-610F-43B2-9D65-B08F58A6B9F7}"/>
    <dgm:cxn modelId="{D2CE99FB-27DF-48BF-A7C8-E0A1E73B0F16}" type="presOf" srcId="{399C28A5-E7E1-45D7-BAD6-ABA33DEDCCEA}" destId="{84D8B3C1-92B6-40F8-A4A9-0E9F546D8BC4}" srcOrd="0" destOrd="4" presId="urn:microsoft.com/office/officeart/2005/8/layout/hList1"/>
    <dgm:cxn modelId="{A623C788-5C76-4C8C-ADD5-AEA62A56F775}" type="presParOf" srcId="{02D6E3FC-AAF6-44BB-8D56-3D447BDAF56F}" destId="{F315F7A1-C396-49A5-ADBD-A842BEE895D3}" srcOrd="0" destOrd="0" presId="urn:microsoft.com/office/officeart/2005/8/layout/hList1"/>
    <dgm:cxn modelId="{30F5D7DA-D83E-46BC-973B-E176CB5F5549}" type="presParOf" srcId="{F315F7A1-C396-49A5-ADBD-A842BEE895D3}" destId="{651FB653-587F-4EEB-8AE6-7B0DBF4C26EE}" srcOrd="0" destOrd="0" presId="urn:microsoft.com/office/officeart/2005/8/layout/hList1"/>
    <dgm:cxn modelId="{8C3CDB1A-FD54-4326-B355-2495F4EED887}" type="presParOf" srcId="{F315F7A1-C396-49A5-ADBD-A842BEE895D3}" destId="{84D8B3C1-92B6-40F8-A4A9-0E9F546D8BC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E564E8-FC76-4B88-A749-4A40BD8AB12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71097-D1D5-478F-87DA-B1FAF1013E5A}">
      <dgm:prSet/>
      <dgm:spPr/>
      <dgm:t>
        <a:bodyPr/>
        <a:lstStyle/>
        <a:p>
          <a:r>
            <a:rPr lang="en-US" b="1"/>
            <a:t>Understanding Patterns</a:t>
          </a:r>
          <a:endParaRPr lang="en-US"/>
        </a:p>
      </dgm:t>
    </dgm:pt>
    <dgm:pt modelId="{F04E7762-0A7A-41E7-8549-449B041FBA7C}" type="parTrans" cxnId="{0D372761-377E-45FA-860D-17DF08B09056}">
      <dgm:prSet/>
      <dgm:spPr/>
      <dgm:t>
        <a:bodyPr/>
        <a:lstStyle/>
        <a:p>
          <a:endParaRPr lang="en-US"/>
        </a:p>
      </dgm:t>
    </dgm:pt>
    <dgm:pt modelId="{CEE43EA1-1750-4DFF-838B-B40262A9EAE7}" type="sibTrans" cxnId="{0D372761-377E-45FA-860D-17DF08B09056}">
      <dgm:prSet/>
      <dgm:spPr/>
      <dgm:t>
        <a:bodyPr/>
        <a:lstStyle/>
        <a:p>
          <a:endParaRPr lang="en-US"/>
        </a:p>
      </dgm:t>
    </dgm:pt>
    <dgm:pt modelId="{3A9E13BF-0E32-4E55-BE6D-C7A7243AD37A}">
      <dgm:prSet/>
      <dgm:spPr/>
      <dgm:t>
        <a:bodyPr/>
        <a:lstStyle/>
        <a:p>
          <a:r>
            <a:rPr lang="en-US"/>
            <a:t>Analyzing sales trends across time to identify peak periods.</a:t>
          </a:r>
        </a:p>
      </dgm:t>
    </dgm:pt>
    <dgm:pt modelId="{0D55EFF8-DF85-4E86-9F1C-DA3F6A22C589}" type="parTrans" cxnId="{0FA21A17-1332-4F5E-B6C2-337A604A06C4}">
      <dgm:prSet/>
      <dgm:spPr/>
      <dgm:t>
        <a:bodyPr/>
        <a:lstStyle/>
        <a:p>
          <a:endParaRPr lang="en-US"/>
        </a:p>
      </dgm:t>
    </dgm:pt>
    <dgm:pt modelId="{5C517F6B-5316-4ACA-9746-483F7DA7E42F}" type="sibTrans" cxnId="{0FA21A17-1332-4F5E-B6C2-337A604A06C4}">
      <dgm:prSet/>
      <dgm:spPr/>
      <dgm:t>
        <a:bodyPr/>
        <a:lstStyle/>
        <a:p>
          <a:endParaRPr lang="en-US"/>
        </a:p>
      </dgm:t>
    </dgm:pt>
    <dgm:pt modelId="{89A4DAFC-B452-4265-9718-1912E3843A52}">
      <dgm:prSet/>
      <dgm:spPr/>
      <dgm:t>
        <a:bodyPr/>
        <a:lstStyle/>
        <a:p>
          <a:r>
            <a:rPr lang="en-US"/>
            <a:t>Assessing the profitability of product lines and payment methods.</a:t>
          </a:r>
        </a:p>
      </dgm:t>
    </dgm:pt>
    <dgm:pt modelId="{2A859D30-6275-4DAE-8BFD-C2D8C5C242F9}" type="parTrans" cxnId="{BB000C4C-31BC-4829-8F9B-7FE508A67F36}">
      <dgm:prSet/>
      <dgm:spPr/>
      <dgm:t>
        <a:bodyPr/>
        <a:lstStyle/>
        <a:p>
          <a:endParaRPr lang="en-US"/>
        </a:p>
      </dgm:t>
    </dgm:pt>
    <dgm:pt modelId="{FA03606D-DDE5-47D3-B282-404EBF25E47E}" type="sibTrans" cxnId="{BB000C4C-31BC-4829-8F9B-7FE508A67F36}">
      <dgm:prSet/>
      <dgm:spPr/>
      <dgm:t>
        <a:bodyPr/>
        <a:lstStyle/>
        <a:p>
          <a:endParaRPr lang="en-US"/>
        </a:p>
      </dgm:t>
    </dgm:pt>
    <dgm:pt modelId="{D8CDFC7D-5E28-4520-8827-1A1AEAA1BA9F}">
      <dgm:prSet/>
      <dgm:spPr/>
      <dgm:t>
        <a:bodyPr/>
        <a:lstStyle/>
        <a:p>
          <a:r>
            <a:rPr lang="en-US" b="1"/>
            <a:t>Data-Driven Decisions</a:t>
          </a:r>
          <a:endParaRPr lang="en-US"/>
        </a:p>
      </dgm:t>
    </dgm:pt>
    <dgm:pt modelId="{25C21460-4F6F-48EB-801B-4452EF2D03A6}" type="parTrans" cxnId="{ACB10850-053C-46EB-B7E9-9D201AADB03D}">
      <dgm:prSet/>
      <dgm:spPr/>
      <dgm:t>
        <a:bodyPr/>
        <a:lstStyle/>
        <a:p>
          <a:endParaRPr lang="en-US"/>
        </a:p>
      </dgm:t>
    </dgm:pt>
    <dgm:pt modelId="{1262BFFB-C05B-40FD-9605-E0401CFE65C3}" type="sibTrans" cxnId="{ACB10850-053C-46EB-B7E9-9D201AADB03D}">
      <dgm:prSet/>
      <dgm:spPr/>
      <dgm:t>
        <a:bodyPr/>
        <a:lstStyle/>
        <a:p>
          <a:endParaRPr lang="en-US"/>
        </a:p>
      </dgm:t>
    </dgm:pt>
    <dgm:pt modelId="{A87DF790-23C1-4F62-A9F9-621A877CF0E8}">
      <dgm:prSet/>
      <dgm:spPr/>
      <dgm:t>
        <a:bodyPr/>
        <a:lstStyle/>
        <a:p>
          <a:r>
            <a:rPr lang="en-US"/>
            <a:t>Identifying high-demand product lines for focused marketing.</a:t>
          </a:r>
        </a:p>
      </dgm:t>
    </dgm:pt>
    <dgm:pt modelId="{07DEEFFC-3DF4-4142-8CBD-43DB87DAE6DE}" type="parTrans" cxnId="{1AC4AED3-5EB0-48F2-80A4-4E5756BB78E1}">
      <dgm:prSet/>
      <dgm:spPr/>
      <dgm:t>
        <a:bodyPr/>
        <a:lstStyle/>
        <a:p>
          <a:endParaRPr lang="en-US"/>
        </a:p>
      </dgm:t>
    </dgm:pt>
    <dgm:pt modelId="{E2301349-95CC-4A7D-9EA0-C217E4DF0414}" type="sibTrans" cxnId="{1AC4AED3-5EB0-48F2-80A4-4E5756BB78E1}">
      <dgm:prSet/>
      <dgm:spPr/>
      <dgm:t>
        <a:bodyPr/>
        <a:lstStyle/>
        <a:p>
          <a:endParaRPr lang="en-US"/>
        </a:p>
      </dgm:t>
    </dgm:pt>
    <dgm:pt modelId="{C63C8474-F162-4575-A9C9-78822786329B}">
      <dgm:prSet/>
      <dgm:spPr/>
      <dgm:t>
        <a:bodyPr/>
        <a:lstStyle/>
        <a:p>
          <a:r>
            <a:rPr lang="en-US"/>
            <a:t>Detecting underperforming branches or products to implement corrective actions.</a:t>
          </a:r>
        </a:p>
      </dgm:t>
    </dgm:pt>
    <dgm:pt modelId="{CF282A18-B62A-4D4E-989D-F405DABD2843}" type="parTrans" cxnId="{D87DB45C-DCC8-4A08-9538-179321F22B0A}">
      <dgm:prSet/>
      <dgm:spPr/>
      <dgm:t>
        <a:bodyPr/>
        <a:lstStyle/>
        <a:p>
          <a:endParaRPr lang="en-US"/>
        </a:p>
      </dgm:t>
    </dgm:pt>
    <dgm:pt modelId="{1C04BE95-D65D-4DB5-A66E-CD6DEE03CC8D}" type="sibTrans" cxnId="{D87DB45C-DCC8-4A08-9538-179321F22B0A}">
      <dgm:prSet/>
      <dgm:spPr/>
      <dgm:t>
        <a:bodyPr/>
        <a:lstStyle/>
        <a:p>
          <a:endParaRPr lang="en-US"/>
        </a:p>
      </dgm:t>
    </dgm:pt>
    <dgm:pt modelId="{A56B2027-F4C5-4745-838D-ACAB37A722C9}">
      <dgm:prSet/>
      <dgm:spPr/>
      <dgm:t>
        <a:bodyPr/>
        <a:lstStyle/>
        <a:p>
          <a:r>
            <a:rPr lang="en-US" b="1"/>
            <a:t>Customization and Insightful Recommendations</a:t>
          </a:r>
          <a:endParaRPr lang="en-US"/>
        </a:p>
      </dgm:t>
    </dgm:pt>
    <dgm:pt modelId="{597D7728-1CC9-46AE-BD5B-2CE2FBE55B57}" type="parTrans" cxnId="{F829856C-F27B-40C4-AA61-E990E9157587}">
      <dgm:prSet/>
      <dgm:spPr/>
      <dgm:t>
        <a:bodyPr/>
        <a:lstStyle/>
        <a:p>
          <a:endParaRPr lang="en-US"/>
        </a:p>
      </dgm:t>
    </dgm:pt>
    <dgm:pt modelId="{B0461E3E-9AC4-4379-BCF9-2C038410F846}" type="sibTrans" cxnId="{F829856C-F27B-40C4-AA61-E990E9157587}">
      <dgm:prSet/>
      <dgm:spPr/>
      <dgm:t>
        <a:bodyPr/>
        <a:lstStyle/>
        <a:p>
          <a:endParaRPr lang="en-US"/>
        </a:p>
      </dgm:t>
    </dgm:pt>
    <dgm:pt modelId="{1EB7232E-5EE4-4E45-A798-3B757B3C125F}">
      <dgm:prSet/>
      <dgm:spPr/>
      <dgm:t>
        <a:bodyPr/>
        <a:lstStyle/>
        <a:p>
          <a:r>
            <a:rPr lang="en-US"/>
            <a:t>Splitting customer types (Members vs. Normal) to determine loyalty program effectiveness.</a:t>
          </a:r>
        </a:p>
      </dgm:t>
    </dgm:pt>
    <dgm:pt modelId="{D04B4DFC-2FC9-4F68-B555-04B3F992FE61}" type="parTrans" cxnId="{EFD66315-5F4A-4F91-9D63-0E65B0551692}">
      <dgm:prSet/>
      <dgm:spPr/>
      <dgm:t>
        <a:bodyPr/>
        <a:lstStyle/>
        <a:p>
          <a:endParaRPr lang="en-US"/>
        </a:p>
      </dgm:t>
    </dgm:pt>
    <dgm:pt modelId="{13DEA236-40FF-48EF-A414-61AC8BFE1EDE}" type="sibTrans" cxnId="{EFD66315-5F4A-4F91-9D63-0E65B0551692}">
      <dgm:prSet/>
      <dgm:spPr/>
      <dgm:t>
        <a:bodyPr/>
        <a:lstStyle/>
        <a:p>
          <a:endParaRPr lang="en-US"/>
        </a:p>
      </dgm:t>
    </dgm:pt>
    <dgm:pt modelId="{30209777-BDF4-41EA-8D93-E4FF77F9D9E0}">
      <dgm:prSet/>
      <dgm:spPr/>
      <dgm:t>
        <a:bodyPr/>
        <a:lstStyle/>
        <a:p>
          <a:r>
            <a:rPr lang="en-US"/>
            <a:t>Correlating Rating with other variables to improve customer satisfaction.</a:t>
          </a:r>
        </a:p>
      </dgm:t>
    </dgm:pt>
    <dgm:pt modelId="{43E789B3-0A5D-4D4A-9F1A-A8282F6BD45D}" type="parTrans" cxnId="{833DEFD6-EB3A-486B-87E9-59A5EAF48296}">
      <dgm:prSet/>
      <dgm:spPr/>
      <dgm:t>
        <a:bodyPr/>
        <a:lstStyle/>
        <a:p>
          <a:endParaRPr lang="en-US"/>
        </a:p>
      </dgm:t>
    </dgm:pt>
    <dgm:pt modelId="{A351E137-318F-47D3-B097-0AF6458FB79E}" type="sibTrans" cxnId="{833DEFD6-EB3A-486B-87E9-59A5EAF48296}">
      <dgm:prSet/>
      <dgm:spPr/>
      <dgm:t>
        <a:bodyPr/>
        <a:lstStyle/>
        <a:p>
          <a:endParaRPr lang="en-US"/>
        </a:p>
      </dgm:t>
    </dgm:pt>
    <dgm:pt modelId="{0D727E3D-B846-418A-9120-46F50A1C0B8F}" type="pres">
      <dgm:prSet presAssocID="{ACE564E8-FC76-4B88-A749-4A40BD8AB128}" presName="root" presStyleCnt="0">
        <dgm:presLayoutVars>
          <dgm:dir/>
          <dgm:resizeHandles val="exact"/>
        </dgm:presLayoutVars>
      </dgm:prSet>
      <dgm:spPr/>
    </dgm:pt>
    <dgm:pt modelId="{A7AF4A6C-AAC4-42BF-98BC-4334460E0B00}" type="pres">
      <dgm:prSet presAssocID="{35671097-D1D5-478F-87DA-B1FAF1013E5A}" presName="compNode" presStyleCnt="0"/>
      <dgm:spPr/>
    </dgm:pt>
    <dgm:pt modelId="{0F8B156E-8A31-42F3-8AA2-DC7994C54C8B}" type="pres">
      <dgm:prSet presAssocID="{35671097-D1D5-478F-87DA-B1FAF1013E5A}" presName="bgRect" presStyleLbl="bgShp" presStyleIdx="0" presStyleCnt="3"/>
      <dgm:spPr/>
    </dgm:pt>
    <dgm:pt modelId="{8D18A93D-4754-4549-B495-D4F13A979171}" type="pres">
      <dgm:prSet presAssocID="{35671097-D1D5-478F-87DA-B1FAF1013E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3EECCA6-63CB-44B4-BE64-38FEE727BA8D}" type="pres">
      <dgm:prSet presAssocID="{35671097-D1D5-478F-87DA-B1FAF1013E5A}" presName="spaceRect" presStyleCnt="0"/>
      <dgm:spPr/>
    </dgm:pt>
    <dgm:pt modelId="{9F259AB6-995F-4CE0-B752-4B3C3EE0D0BE}" type="pres">
      <dgm:prSet presAssocID="{35671097-D1D5-478F-87DA-B1FAF1013E5A}" presName="parTx" presStyleLbl="revTx" presStyleIdx="0" presStyleCnt="6">
        <dgm:presLayoutVars>
          <dgm:chMax val="0"/>
          <dgm:chPref val="0"/>
        </dgm:presLayoutVars>
      </dgm:prSet>
      <dgm:spPr/>
    </dgm:pt>
    <dgm:pt modelId="{7E33A5B5-5662-4B75-AA3F-0758549409E9}" type="pres">
      <dgm:prSet presAssocID="{35671097-D1D5-478F-87DA-B1FAF1013E5A}" presName="desTx" presStyleLbl="revTx" presStyleIdx="1" presStyleCnt="6">
        <dgm:presLayoutVars/>
      </dgm:prSet>
      <dgm:spPr/>
    </dgm:pt>
    <dgm:pt modelId="{186D20C9-F197-497D-8B1A-5DBADB2AF90B}" type="pres">
      <dgm:prSet presAssocID="{CEE43EA1-1750-4DFF-838B-B40262A9EAE7}" presName="sibTrans" presStyleCnt="0"/>
      <dgm:spPr/>
    </dgm:pt>
    <dgm:pt modelId="{ED7B298D-1952-4C25-8369-2C241EF82424}" type="pres">
      <dgm:prSet presAssocID="{D8CDFC7D-5E28-4520-8827-1A1AEAA1BA9F}" presName="compNode" presStyleCnt="0"/>
      <dgm:spPr/>
    </dgm:pt>
    <dgm:pt modelId="{C24766B8-76DF-4DAC-A5EE-F11982A9D4A6}" type="pres">
      <dgm:prSet presAssocID="{D8CDFC7D-5E28-4520-8827-1A1AEAA1BA9F}" presName="bgRect" presStyleLbl="bgShp" presStyleIdx="1" presStyleCnt="3"/>
      <dgm:spPr/>
    </dgm:pt>
    <dgm:pt modelId="{148EFA13-79B1-4A12-A921-8A5A0277F44F}" type="pres">
      <dgm:prSet presAssocID="{D8CDFC7D-5E28-4520-8827-1A1AEAA1BA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1D800A7-19A9-4811-A735-770E3004BD95}" type="pres">
      <dgm:prSet presAssocID="{D8CDFC7D-5E28-4520-8827-1A1AEAA1BA9F}" presName="spaceRect" presStyleCnt="0"/>
      <dgm:spPr/>
    </dgm:pt>
    <dgm:pt modelId="{97DEEB53-4B11-44CD-A66C-17E0B7BFC225}" type="pres">
      <dgm:prSet presAssocID="{D8CDFC7D-5E28-4520-8827-1A1AEAA1BA9F}" presName="parTx" presStyleLbl="revTx" presStyleIdx="2" presStyleCnt="6">
        <dgm:presLayoutVars>
          <dgm:chMax val="0"/>
          <dgm:chPref val="0"/>
        </dgm:presLayoutVars>
      </dgm:prSet>
      <dgm:spPr/>
    </dgm:pt>
    <dgm:pt modelId="{0EDDC567-8643-4233-BD09-5B0BB857CFB8}" type="pres">
      <dgm:prSet presAssocID="{D8CDFC7D-5E28-4520-8827-1A1AEAA1BA9F}" presName="desTx" presStyleLbl="revTx" presStyleIdx="3" presStyleCnt="6">
        <dgm:presLayoutVars/>
      </dgm:prSet>
      <dgm:spPr/>
    </dgm:pt>
    <dgm:pt modelId="{4AA7E5F7-AB81-4718-A18D-08A70BCB3461}" type="pres">
      <dgm:prSet presAssocID="{1262BFFB-C05B-40FD-9605-E0401CFE65C3}" presName="sibTrans" presStyleCnt="0"/>
      <dgm:spPr/>
    </dgm:pt>
    <dgm:pt modelId="{558F1DFE-1CF3-4D83-BE32-43FFAFF4CA9F}" type="pres">
      <dgm:prSet presAssocID="{A56B2027-F4C5-4745-838D-ACAB37A722C9}" presName="compNode" presStyleCnt="0"/>
      <dgm:spPr/>
    </dgm:pt>
    <dgm:pt modelId="{75EDB14E-D111-44EA-942B-F4D614F0D7D3}" type="pres">
      <dgm:prSet presAssocID="{A56B2027-F4C5-4745-838D-ACAB37A722C9}" presName="bgRect" presStyleLbl="bgShp" presStyleIdx="2" presStyleCnt="3"/>
      <dgm:spPr/>
    </dgm:pt>
    <dgm:pt modelId="{61780B2E-D79F-4305-BF39-A010F1B783CA}" type="pres">
      <dgm:prSet presAssocID="{A56B2027-F4C5-4745-838D-ACAB37A722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5F88EF52-4ABA-42BD-8966-C504F54CC814}" type="pres">
      <dgm:prSet presAssocID="{A56B2027-F4C5-4745-838D-ACAB37A722C9}" presName="spaceRect" presStyleCnt="0"/>
      <dgm:spPr/>
    </dgm:pt>
    <dgm:pt modelId="{25DC132A-12DC-464F-9887-883E48D5BA54}" type="pres">
      <dgm:prSet presAssocID="{A56B2027-F4C5-4745-838D-ACAB37A722C9}" presName="parTx" presStyleLbl="revTx" presStyleIdx="4" presStyleCnt="6">
        <dgm:presLayoutVars>
          <dgm:chMax val="0"/>
          <dgm:chPref val="0"/>
        </dgm:presLayoutVars>
      </dgm:prSet>
      <dgm:spPr/>
    </dgm:pt>
    <dgm:pt modelId="{54528559-7569-443A-9AF9-BDE7494F1E73}" type="pres">
      <dgm:prSet presAssocID="{A56B2027-F4C5-4745-838D-ACAB37A722C9}" presName="desTx" presStyleLbl="revTx" presStyleIdx="5" presStyleCnt="6">
        <dgm:presLayoutVars/>
      </dgm:prSet>
      <dgm:spPr/>
    </dgm:pt>
  </dgm:ptLst>
  <dgm:cxnLst>
    <dgm:cxn modelId="{D0B61609-3E0C-49E0-9138-4D25D1ECCEEC}" type="presOf" srcId="{3A9E13BF-0E32-4E55-BE6D-C7A7243AD37A}" destId="{7E33A5B5-5662-4B75-AA3F-0758549409E9}" srcOrd="0" destOrd="0" presId="urn:microsoft.com/office/officeart/2018/2/layout/IconVerticalSolidList"/>
    <dgm:cxn modelId="{6DBB7709-3A43-42C9-A52B-10D466863FDB}" type="presOf" srcId="{89A4DAFC-B452-4265-9718-1912E3843A52}" destId="{7E33A5B5-5662-4B75-AA3F-0758549409E9}" srcOrd="0" destOrd="1" presId="urn:microsoft.com/office/officeart/2018/2/layout/IconVerticalSolidList"/>
    <dgm:cxn modelId="{CDC6C10F-F5D4-42AF-957A-A0FFC704357A}" type="presOf" srcId="{D8CDFC7D-5E28-4520-8827-1A1AEAA1BA9F}" destId="{97DEEB53-4B11-44CD-A66C-17E0B7BFC225}" srcOrd="0" destOrd="0" presId="urn:microsoft.com/office/officeart/2018/2/layout/IconVerticalSolidList"/>
    <dgm:cxn modelId="{EFD66315-5F4A-4F91-9D63-0E65B0551692}" srcId="{A56B2027-F4C5-4745-838D-ACAB37A722C9}" destId="{1EB7232E-5EE4-4E45-A798-3B757B3C125F}" srcOrd="0" destOrd="0" parTransId="{D04B4DFC-2FC9-4F68-B555-04B3F992FE61}" sibTransId="{13DEA236-40FF-48EF-A414-61AC8BFE1EDE}"/>
    <dgm:cxn modelId="{0FA21A17-1332-4F5E-B6C2-337A604A06C4}" srcId="{35671097-D1D5-478F-87DA-B1FAF1013E5A}" destId="{3A9E13BF-0E32-4E55-BE6D-C7A7243AD37A}" srcOrd="0" destOrd="0" parTransId="{0D55EFF8-DF85-4E86-9F1C-DA3F6A22C589}" sibTransId="{5C517F6B-5316-4ACA-9746-483F7DA7E42F}"/>
    <dgm:cxn modelId="{D87DB45C-DCC8-4A08-9538-179321F22B0A}" srcId="{D8CDFC7D-5E28-4520-8827-1A1AEAA1BA9F}" destId="{C63C8474-F162-4575-A9C9-78822786329B}" srcOrd="1" destOrd="0" parTransId="{CF282A18-B62A-4D4E-989D-F405DABD2843}" sibTransId="{1C04BE95-D65D-4DB5-A66E-CD6DEE03CC8D}"/>
    <dgm:cxn modelId="{0D372761-377E-45FA-860D-17DF08B09056}" srcId="{ACE564E8-FC76-4B88-A749-4A40BD8AB128}" destId="{35671097-D1D5-478F-87DA-B1FAF1013E5A}" srcOrd="0" destOrd="0" parTransId="{F04E7762-0A7A-41E7-8549-449B041FBA7C}" sibTransId="{CEE43EA1-1750-4DFF-838B-B40262A9EAE7}"/>
    <dgm:cxn modelId="{BB000C4C-31BC-4829-8F9B-7FE508A67F36}" srcId="{35671097-D1D5-478F-87DA-B1FAF1013E5A}" destId="{89A4DAFC-B452-4265-9718-1912E3843A52}" srcOrd="1" destOrd="0" parTransId="{2A859D30-6275-4DAE-8BFD-C2D8C5C242F9}" sibTransId="{FA03606D-DDE5-47D3-B282-404EBF25E47E}"/>
    <dgm:cxn modelId="{F829856C-F27B-40C4-AA61-E990E9157587}" srcId="{ACE564E8-FC76-4B88-A749-4A40BD8AB128}" destId="{A56B2027-F4C5-4745-838D-ACAB37A722C9}" srcOrd="2" destOrd="0" parTransId="{597D7728-1CC9-46AE-BD5B-2CE2FBE55B57}" sibTransId="{B0461E3E-9AC4-4379-BCF9-2C038410F846}"/>
    <dgm:cxn modelId="{ACB10850-053C-46EB-B7E9-9D201AADB03D}" srcId="{ACE564E8-FC76-4B88-A749-4A40BD8AB128}" destId="{D8CDFC7D-5E28-4520-8827-1A1AEAA1BA9F}" srcOrd="1" destOrd="0" parTransId="{25C21460-4F6F-48EB-801B-4452EF2D03A6}" sibTransId="{1262BFFB-C05B-40FD-9605-E0401CFE65C3}"/>
    <dgm:cxn modelId="{B925DB53-39EC-4373-814A-ACA8B713BB32}" type="presOf" srcId="{35671097-D1D5-478F-87DA-B1FAF1013E5A}" destId="{9F259AB6-995F-4CE0-B752-4B3C3EE0D0BE}" srcOrd="0" destOrd="0" presId="urn:microsoft.com/office/officeart/2018/2/layout/IconVerticalSolidList"/>
    <dgm:cxn modelId="{AFD06782-5F16-4D9E-B936-DC2E491CD1B4}" type="presOf" srcId="{C63C8474-F162-4575-A9C9-78822786329B}" destId="{0EDDC567-8643-4233-BD09-5B0BB857CFB8}" srcOrd="0" destOrd="1" presId="urn:microsoft.com/office/officeart/2018/2/layout/IconVerticalSolidList"/>
    <dgm:cxn modelId="{1FD69196-4B88-4487-9CC5-C34BDBDB23AD}" type="presOf" srcId="{ACE564E8-FC76-4B88-A749-4A40BD8AB128}" destId="{0D727E3D-B846-418A-9120-46F50A1C0B8F}" srcOrd="0" destOrd="0" presId="urn:microsoft.com/office/officeart/2018/2/layout/IconVerticalSolidList"/>
    <dgm:cxn modelId="{0848ED99-8111-4D8A-987E-4C5F0CF8F0C2}" type="presOf" srcId="{1EB7232E-5EE4-4E45-A798-3B757B3C125F}" destId="{54528559-7569-443A-9AF9-BDE7494F1E73}" srcOrd="0" destOrd="0" presId="urn:microsoft.com/office/officeart/2018/2/layout/IconVerticalSolidList"/>
    <dgm:cxn modelId="{BAFAACC0-3532-4F19-BA15-7D2077F21AD0}" type="presOf" srcId="{30209777-BDF4-41EA-8D93-E4FF77F9D9E0}" destId="{54528559-7569-443A-9AF9-BDE7494F1E73}" srcOrd="0" destOrd="1" presId="urn:microsoft.com/office/officeart/2018/2/layout/IconVerticalSolidList"/>
    <dgm:cxn modelId="{AF4BD4D1-3DD4-4318-8FA9-31C50AA30FB7}" type="presOf" srcId="{A87DF790-23C1-4F62-A9F9-621A877CF0E8}" destId="{0EDDC567-8643-4233-BD09-5B0BB857CFB8}" srcOrd="0" destOrd="0" presId="urn:microsoft.com/office/officeart/2018/2/layout/IconVerticalSolidList"/>
    <dgm:cxn modelId="{1AC4AED3-5EB0-48F2-80A4-4E5756BB78E1}" srcId="{D8CDFC7D-5E28-4520-8827-1A1AEAA1BA9F}" destId="{A87DF790-23C1-4F62-A9F9-621A877CF0E8}" srcOrd="0" destOrd="0" parTransId="{07DEEFFC-3DF4-4142-8CBD-43DB87DAE6DE}" sibTransId="{E2301349-95CC-4A7D-9EA0-C217E4DF0414}"/>
    <dgm:cxn modelId="{41D6E0D5-9628-4743-BAF9-7CFED787F4F7}" type="presOf" srcId="{A56B2027-F4C5-4745-838D-ACAB37A722C9}" destId="{25DC132A-12DC-464F-9887-883E48D5BA54}" srcOrd="0" destOrd="0" presId="urn:microsoft.com/office/officeart/2018/2/layout/IconVerticalSolidList"/>
    <dgm:cxn modelId="{833DEFD6-EB3A-486B-87E9-59A5EAF48296}" srcId="{A56B2027-F4C5-4745-838D-ACAB37A722C9}" destId="{30209777-BDF4-41EA-8D93-E4FF77F9D9E0}" srcOrd="1" destOrd="0" parTransId="{43E789B3-0A5D-4D4A-9F1A-A8282F6BD45D}" sibTransId="{A351E137-318F-47D3-B097-0AF6458FB79E}"/>
    <dgm:cxn modelId="{102786D1-B0FF-49B6-B74D-39646EE8186A}" type="presParOf" srcId="{0D727E3D-B846-418A-9120-46F50A1C0B8F}" destId="{A7AF4A6C-AAC4-42BF-98BC-4334460E0B00}" srcOrd="0" destOrd="0" presId="urn:microsoft.com/office/officeart/2018/2/layout/IconVerticalSolidList"/>
    <dgm:cxn modelId="{7706418B-27F4-46C8-8FB3-336A93ACD84C}" type="presParOf" srcId="{A7AF4A6C-AAC4-42BF-98BC-4334460E0B00}" destId="{0F8B156E-8A31-42F3-8AA2-DC7994C54C8B}" srcOrd="0" destOrd="0" presId="urn:microsoft.com/office/officeart/2018/2/layout/IconVerticalSolidList"/>
    <dgm:cxn modelId="{1406A77B-4C98-4E92-9FAA-8A3F49252E22}" type="presParOf" srcId="{A7AF4A6C-AAC4-42BF-98BC-4334460E0B00}" destId="{8D18A93D-4754-4549-B495-D4F13A979171}" srcOrd="1" destOrd="0" presId="urn:microsoft.com/office/officeart/2018/2/layout/IconVerticalSolidList"/>
    <dgm:cxn modelId="{E22CB3DF-DC11-494A-AB03-B6E00C3DF678}" type="presParOf" srcId="{A7AF4A6C-AAC4-42BF-98BC-4334460E0B00}" destId="{C3EECCA6-63CB-44B4-BE64-38FEE727BA8D}" srcOrd="2" destOrd="0" presId="urn:microsoft.com/office/officeart/2018/2/layout/IconVerticalSolidList"/>
    <dgm:cxn modelId="{D895E027-6627-487C-9A13-F7A3CA079FEA}" type="presParOf" srcId="{A7AF4A6C-AAC4-42BF-98BC-4334460E0B00}" destId="{9F259AB6-995F-4CE0-B752-4B3C3EE0D0BE}" srcOrd="3" destOrd="0" presId="urn:microsoft.com/office/officeart/2018/2/layout/IconVerticalSolidList"/>
    <dgm:cxn modelId="{4104BFA1-48A6-448F-8988-1E7C93A7A87A}" type="presParOf" srcId="{A7AF4A6C-AAC4-42BF-98BC-4334460E0B00}" destId="{7E33A5B5-5662-4B75-AA3F-0758549409E9}" srcOrd="4" destOrd="0" presId="urn:microsoft.com/office/officeart/2018/2/layout/IconVerticalSolidList"/>
    <dgm:cxn modelId="{45F64FBD-D40B-46A0-8714-31FACAFFF113}" type="presParOf" srcId="{0D727E3D-B846-418A-9120-46F50A1C0B8F}" destId="{186D20C9-F197-497D-8B1A-5DBADB2AF90B}" srcOrd="1" destOrd="0" presId="urn:microsoft.com/office/officeart/2018/2/layout/IconVerticalSolidList"/>
    <dgm:cxn modelId="{004EE131-7097-4DB7-A128-1E640C6B62D5}" type="presParOf" srcId="{0D727E3D-B846-418A-9120-46F50A1C0B8F}" destId="{ED7B298D-1952-4C25-8369-2C241EF82424}" srcOrd="2" destOrd="0" presId="urn:microsoft.com/office/officeart/2018/2/layout/IconVerticalSolidList"/>
    <dgm:cxn modelId="{86AEA9AA-8B8F-4D00-8414-45AD9281A6B3}" type="presParOf" srcId="{ED7B298D-1952-4C25-8369-2C241EF82424}" destId="{C24766B8-76DF-4DAC-A5EE-F11982A9D4A6}" srcOrd="0" destOrd="0" presId="urn:microsoft.com/office/officeart/2018/2/layout/IconVerticalSolidList"/>
    <dgm:cxn modelId="{FEA6C3F2-7E07-4505-8F10-34B6AB71BBEC}" type="presParOf" srcId="{ED7B298D-1952-4C25-8369-2C241EF82424}" destId="{148EFA13-79B1-4A12-A921-8A5A0277F44F}" srcOrd="1" destOrd="0" presId="urn:microsoft.com/office/officeart/2018/2/layout/IconVerticalSolidList"/>
    <dgm:cxn modelId="{F174A94C-D42A-47E2-9DC0-75D5B87F066E}" type="presParOf" srcId="{ED7B298D-1952-4C25-8369-2C241EF82424}" destId="{61D800A7-19A9-4811-A735-770E3004BD95}" srcOrd="2" destOrd="0" presId="urn:microsoft.com/office/officeart/2018/2/layout/IconVerticalSolidList"/>
    <dgm:cxn modelId="{F068E47D-5735-44D8-9E8F-AEABB050B9C4}" type="presParOf" srcId="{ED7B298D-1952-4C25-8369-2C241EF82424}" destId="{97DEEB53-4B11-44CD-A66C-17E0B7BFC225}" srcOrd="3" destOrd="0" presId="urn:microsoft.com/office/officeart/2018/2/layout/IconVerticalSolidList"/>
    <dgm:cxn modelId="{7610154A-4281-4983-9DBE-F48485C7EFB2}" type="presParOf" srcId="{ED7B298D-1952-4C25-8369-2C241EF82424}" destId="{0EDDC567-8643-4233-BD09-5B0BB857CFB8}" srcOrd="4" destOrd="0" presId="urn:microsoft.com/office/officeart/2018/2/layout/IconVerticalSolidList"/>
    <dgm:cxn modelId="{FDF6FFE2-5A27-4A8D-B392-3707C6683791}" type="presParOf" srcId="{0D727E3D-B846-418A-9120-46F50A1C0B8F}" destId="{4AA7E5F7-AB81-4718-A18D-08A70BCB3461}" srcOrd="3" destOrd="0" presId="urn:microsoft.com/office/officeart/2018/2/layout/IconVerticalSolidList"/>
    <dgm:cxn modelId="{5248DAC3-81E0-40EF-A440-6B065CFE157F}" type="presParOf" srcId="{0D727E3D-B846-418A-9120-46F50A1C0B8F}" destId="{558F1DFE-1CF3-4D83-BE32-43FFAFF4CA9F}" srcOrd="4" destOrd="0" presId="urn:microsoft.com/office/officeart/2018/2/layout/IconVerticalSolidList"/>
    <dgm:cxn modelId="{E4730E80-5D50-4AAE-A730-E38C5D87572F}" type="presParOf" srcId="{558F1DFE-1CF3-4D83-BE32-43FFAFF4CA9F}" destId="{75EDB14E-D111-44EA-942B-F4D614F0D7D3}" srcOrd="0" destOrd="0" presId="urn:microsoft.com/office/officeart/2018/2/layout/IconVerticalSolidList"/>
    <dgm:cxn modelId="{D3F0233C-8748-470F-80E1-0B58088697FE}" type="presParOf" srcId="{558F1DFE-1CF3-4D83-BE32-43FFAFF4CA9F}" destId="{61780B2E-D79F-4305-BF39-A010F1B783CA}" srcOrd="1" destOrd="0" presId="urn:microsoft.com/office/officeart/2018/2/layout/IconVerticalSolidList"/>
    <dgm:cxn modelId="{8C36DB51-9698-4D99-A841-E5B962DF893D}" type="presParOf" srcId="{558F1DFE-1CF3-4D83-BE32-43FFAFF4CA9F}" destId="{5F88EF52-4ABA-42BD-8966-C504F54CC814}" srcOrd="2" destOrd="0" presId="urn:microsoft.com/office/officeart/2018/2/layout/IconVerticalSolidList"/>
    <dgm:cxn modelId="{33B18D1F-D673-4AB4-9D27-B573258640F6}" type="presParOf" srcId="{558F1DFE-1CF3-4D83-BE32-43FFAFF4CA9F}" destId="{25DC132A-12DC-464F-9887-883E48D5BA54}" srcOrd="3" destOrd="0" presId="urn:microsoft.com/office/officeart/2018/2/layout/IconVerticalSolidList"/>
    <dgm:cxn modelId="{25B96751-B72E-4ECE-ABEE-9425D625B711}" type="presParOf" srcId="{558F1DFE-1CF3-4D83-BE32-43FFAFF4CA9F}" destId="{54528559-7569-443A-9AF9-BDE7494F1E7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959649-DB18-45C7-B907-542139C16964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245887-0C2B-4CDC-9488-3983554C93C8}">
      <dgm:prSet/>
      <dgm:spPr/>
      <dgm:t>
        <a:bodyPr/>
        <a:lstStyle/>
        <a:p>
          <a:r>
            <a:rPr lang="en-US" b="1"/>
            <a:t>What We Plan to Accomplish:</a:t>
          </a:r>
          <a:endParaRPr lang="en-US"/>
        </a:p>
      </dgm:t>
    </dgm:pt>
    <dgm:pt modelId="{38048F5C-33CA-4E69-8E7E-AB0B3672BAF2}" type="parTrans" cxnId="{847AED50-21AA-4E7E-B0B3-DC78E97EB766}">
      <dgm:prSet/>
      <dgm:spPr/>
      <dgm:t>
        <a:bodyPr/>
        <a:lstStyle/>
        <a:p>
          <a:endParaRPr lang="en-US"/>
        </a:p>
      </dgm:t>
    </dgm:pt>
    <dgm:pt modelId="{410D1581-E995-4731-BF51-B3BEA2F76AAD}" type="sibTrans" cxnId="{847AED50-21AA-4E7E-B0B3-DC78E97EB766}">
      <dgm:prSet/>
      <dgm:spPr/>
      <dgm:t>
        <a:bodyPr/>
        <a:lstStyle/>
        <a:p>
          <a:endParaRPr lang="en-US"/>
        </a:p>
      </dgm:t>
    </dgm:pt>
    <dgm:pt modelId="{B1D07601-749F-403D-A5B0-B569F9746FD8}">
      <dgm:prSet/>
      <dgm:spPr/>
      <dgm:t>
        <a:bodyPr/>
        <a:lstStyle/>
        <a:p>
          <a:r>
            <a:rPr lang="en-US"/>
            <a:t>Analyze sales trends across different branches, cities, and product lines.</a:t>
          </a:r>
        </a:p>
      </dgm:t>
    </dgm:pt>
    <dgm:pt modelId="{70638E0C-6CEF-423B-BF02-A79D782CE26B}" type="parTrans" cxnId="{32BC90AC-9CEC-4FCC-A8F3-AF63179272F0}">
      <dgm:prSet/>
      <dgm:spPr/>
      <dgm:t>
        <a:bodyPr/>
        <a:lstStyle/>
        <a:p>
          <a:endParaRPr lang="en-US"/>
        </a:p>
      </dgm:t>
    </dgm:pt>
    <dgm:pt modelId="{A78F155D-C4F8-4818-BC61-993AAA2859E4}" type="sibTrans" cxnId="{32BC90AC-9CEC-4FCC-A8F3-AF63179272F0}">
      <dgm:prSet/>
      <dgm:spPr/>
      <dgm:t>
        <a:bodyPr/>
        <a:lstStyle/>
        <a:p>
          <a:endParaRPr lang="en-US"/>
        </a:p>
      </dgm:t>
    </dgm:pt>
    <dgm:pt modelId="{CC945D17-2C17-4C20-85B9-EBE0EB3CA8D2}">
      <dgm:prSet/>
      <dgm:spPr/>
      <dgm:t>
        <a:bodyPr/>
        <a:lstStyle/>
        <a:p>
          <a:r>
            <a:rPr lang="en-US"/>
            <a:t>Evaluate customer demographics, such as gender and customer type, to understand buying behavior.</a:t>
          </a:r>
        </a:p>
      </dgm:t>
    </dgm:pt>
    <dgm:pt modelId="{BC941306-CA39-445C-A3EE-5025806D6150}" type="parTrans" cxnId="{2D6EF6FF-5E5D-4EB5-871C-85EAB6547221}">
      <dgm:prSet/>
      <dgm:spPr/>
      <dgm:t>
        <a:bodyPr/>
        <a:lstStyle/>
        <a:p>
          <a:endParaRPr lang="en-US"/>
        </a:p>
      </dgm:t>
    </dgm:pt>
    <dgm:pt modelId="{BBFA9A1B-8AF9-4E6B-862A-E996965EC0C5}" type="sibTrans" cxnId="{2D6EF6FF-5E5D-4EB5-871C-85EAB6547221}">
      <dgm:prSet/>
      <dgm:spPr/>
      <dgm:t>
        <a:bodyPr/>
        <a:lstStyle/>
        <a:p>
          <a:endParaRPr lang="en-US"/>
        </a:p>
      </dgm:t>
    </dgm:pt>
    <dgm:pt modelId="{E960B9A4-6F5C-498A-A422-60C15DA3740E}">
      <dgm:prSet/>
      <dgm:spPr/>
      <dgm:t>
        <a:bodyPr/>
        <a:lstStyle/>
        <a:p>
          <a:r>
            <a:rPr lang="en-US"/>
            <a:t>Assess financial metrics, including gross income, gross margins, and sales revenue.</a:t>
          </a:r>
        </a:p>
      </dgm:t>
    </dgm:pt>
    <dgm:pt modelId="{E4495B81-8BB4-42A2-93C5-A4409BDDD882}" type="parTrans" cxnId="{79324CB6-ED85-4FC6-8F2E-7BDE554ECCF2}">
      <dgm:prSet/>
      <dgm:spPr/>
      <dgm:t>
        <a:bodyPr/>
        <a:lstStyle/>
        <a:p>
          <a:endParaRPr lang="en-US"/>
        </a:p>
      </dgm:t>
    </dgm:pt>
    <dgm:pt modelId="{1F4C23E2-AB74-48B3-85CF-BFBC0FD798D9}" type="sibTrans" cxnId="{79324CB6-ED85-4FC6-8F2E-7BDE554ECCF2}">
      <dgm:prSet/>
      <dgm:spPr/>
      <dgm:t>
        <a:bodyPr/>
        <a:lstStyle/>
        <a:p>
          <a:endParaRPr lang="en-US"/>
        </a:p>
      </dgm:t>
    </dgm:pt>
    <dgm:pt modelId="{4C1A1CBF-07DE-48D3-BF84-41B4F4C80E42}">
      <dgm:prSet/>
      <dgm:spPr/>
      <dgm:t>
        <a:bodyPr/>
        <a:lstStyle/>
        <a:p>
          <a:r>
            <a:rPr lang="en-US"/>
            <a:t>Look at the relationship between payment methods and customer preferences.</a:t>
          </a:r>
        </a:p>
      </dgm:t>
    </dgm:pt>
    <dgm:pt modelId="{A9CF2B6B-3211-4ED5-AC58-4194E4555DEC}" type="parTrans" cxnId="{5F7CC637-B252-4F1D-B176-82E6F1B1310F}">
      <dgm:prSet/>
      <dgm:spPr/>
      <dgm:t>
        <a:bodyPr/>
        <a:lstStyle/>
        <a:p>
          <a:endParaRPr lang="en-US"/>
        </a:p>
      </dgm:t>
    </dgm:pt>
    <dgm:pt modelId="{F1DCEC97-AC7E-4273-9DAA-A19E10EE067E}" type="sibTrans" cxnId="{5F7CC637-B252-4F1D-B176-82E6F1B1310F}">
      <dgm:prSet/>
      <dgm:spPr/>
      <dgm:t>
        <a:bodyPr/>
        <a:lstStyle/>
        <a:p>
          <a:endParaRPr lang="en-US"/>
        </a:p>
      </dgm:t>
    </dgm:pt>
    <dgm:pt modelId="{CE29394C-F5F3-46C3-9AFA-64F24B3424B3}">
      <dgm:prSet/>
      <dgm:spPr/>
      <dgm:t>
        <a:bodyPr/>
        <a:lstStyle/>
        <a:p>
          <a:r>
            <a:rPr lang="en-US"/>
            <a:t>Analyze customer ratings to identify factors affecting satisfaction.</a:t>
          </a:r>
        </a:p>
      </dgm:t>
    </dgm:pt>
    <dgm:pt modelId="{C3995B85-D9E7-44FC-A77A-73E84DED1E04}" type="parTrans" cxnId="{79E22447-5258-4EFC-B3A5-67D315E69950}">
      <dgm:prSet/>
      <dgm:spPr/>
      <dgm:t>
        <a:bodyPr/>
        <a:lstStyle/>
        <a:p>
          <a:endParaRPr lang="en-US"/>
        </a:p>
      </dgm:t>
    </dgm:pt>
    <dgm:pt modelId="{AB87CFA7-2291-436B-917F-C8BA323F8E5F}" type="sibTrans" cxnId="{79E22447-5258-4EFC-B3A5-67D315E69950}">
      <dgm:prSet/>
      <dgm:spPr/>
      <dgm:t>
        <a:bodyPr/>
        <a:lstStyle/>
        <a:p>
          <a:endParaRPr lang="en-US"/>
        </a:p>
      </dgm:t>
    </dgm:pt>
    <dgm:pt modelId="{ECEFE599-EF65-4C79-891C-35144980C8FC}">
      <dgm:prSet/>
      <dgm:spPr/>
      <dgm:t>
        <a:bodyPr/>
        <a:lstStyle/>
        <a:p>
          <a:r>
            <a:rPr lang="en-US"/>
            <a:t>Develop visualizations to present insights on sales and customer trends effectively.</a:t>
          </a:r>
        </a:p>
      </dgm:t>
    </dgm:pt>
    <dgm:pt modelId="{763E75FC-88ED-496F-BFCB-E98DF1DEE52D}" type="parTrans" cxnId="{0059EACC-6CB6-4DF6-AF6F-364FE4A21886}">
      <dgm:prSet/>
      <dgm:spPr/>
      <dgm:t>
        <a:bodyPr/>
        <a:lstStyle/>
        <a:p>
          <a:endParaRPr lang="en-US"/>
        </a:p>
      </dgm:t>
    </dgm:pt>
    <dgm:pt modelId="{8464F5B1-258B-43CE-B267-5B2C3B552BE5}" type="sibTrans" cxnId="{0059EACC-6CB6-4DF6-AF6F-364FE4A21886}">
      <dgm:prSet/>
      <dgm:spPr/>
      <dgm:t>
        <a:bodyPr/>
        <a:lstStyle/>
        <a:p>
          <a:endParaRPr lang="en-US"/>
        </a:p>
      </dgm:t>
    </dgm:pt>
    <dgm:pt modelId="{425BA36B-1593-4B41-BC63-B14099CA2AA3}" type="pres">
      <dgm:prSet presAssocID="{56959649-DB18-45C7-B907-542139C16964}" presName="linear" presStyleCnt="0">
        <dgm:presLayoutVars>
          <dgm:animLvl val="lvl"/>
          <dgm:resizeHandles val="exact"/>
        </dgm:presLayoutVars>
      </dgm:prSet>
      <dgm:spPr/>
    </dgm:pt>
    <dgm:pt modelId="{5BA546E5-7745-48C8-8A0A-9ADAC7C15A99}" type="pres">
      <dgm:prSet presAssocID="{DD245887-0C2B-4CDC-9488-3983554C93C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306EAE5-3A01-45EA-9D78-B1EF685DC476}" type="pres">
      <dgm:prSet presAssocID="{410D1581-E995-4731-BF51-B3BEA2F76AAD}" presName="spacer" presStyleCnt="0"/>
      <dgm:spPr/>
    </dgm:pt>
    <dgm:pt modelId="{E1B342DB-9330-4FB9-8023-7A5137BA7B89}" type="pres">
      <dgm:prSet presAssocID="{B1D07601-749F-403D-A5B0-B569F9746FD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9C7A463-5A45-4303-8F89-8E047A803203}" type="pres">
      <dgm:prSet presAssocID="{A78F155D-C4F8-4818-BC61-993AAA2859E4}" presName="spacer" presStyleCnt="0"/>
      <dgm:spPr/>
    </dgm:pt>
    <dgm:pt modelId="{CC59E314-41D4-4ECE-9138-EBFF536E591C}" type="pres">
      <dgm:prSet presAssocID="{CC945D17-2C17-4C20-85B9-EBE0EB3CA8D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2F11977-4BE8-4D1C-B39A-F086437E02CC}" type="pres">
      <dgm:prSet presAssocID="{BBFA9A1B-8AF9-4E6B-862A-E996965EC0C5}" presName="spacer" presStyleCnt="0"/>
      <dgm:spPr/>
    </dgm:pt>
    <dgm:pt modelId="{6A962072-714E-40E1-BE5F-5CBD08ABCF3E}" type="pres">
      <dgm:prSet presAssocID="{E960B9A4-6F5C-498A-A422-60C15DA3740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D237064-310A-42F2-810D-8A3213AAE188}" type="pres">
      <dgm:prSet presAssocID="{1F4C23E2-AB74-48B3-85CF-BFBC0FD798D9}" presName="spacer" presStyleCnt="0"/>
      <dgm:spPr/>
    </dgm:pt>
    <dgm:pt modelId="{6EE69A26-34DB-49A5-B136-6346D5B59BB3}" type="pres">
      <dgm:prSet presAssocID="{4C1A1CBF-07DE-48D3-BF84-41B4F4C80E4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2492395-F69B-434E-9E28-B3ED97E9D162}" type="pres">
      <dgm:prSet presAssocID="{F1DCEC97-AC7E-4273-9DAA-A19E10EE067E}" presName="spacer" presStyleCnt="0"/>
      <dgm:spPr/>
    </dgm:pt>
    <dgm:pt modelId="{E425A679-0243-46CB-B3A0-57FC065F5666}" type="pres">
      <dgm:prSet presAssocID="{CE29394C-F5F3-46C3-9AFA-64F24B3424B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B9961B4-3424-4C55-93AC-E991C58FAB13}" type="pres">
      <dgm:prSet presAssocID="{AB87CFA7-2291-436B-917F-C8BA323F8E5F}" presName="spacer" presStyleCnt="0"/>
      <dgm:spPr/>
    </dgm:pt>
    <dgm:pt modelId="{0BA9FBE8-3E34-4563-ACE6-5A2346635D81}" type="pres">
      <dgm:prSet presAssocID="{ECEFE599-EF65-4C79-891C-35144980C8F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36C9F02-FCBB-428B-B11F-025C3DB60B43}" type="presOf" srcId="{ECEFE599-EF65-4C79-891C-35144980C8FC}" destId="{0BA9FBE8-3E34-4563-ACE6-5A2346635D81}" srcOrd="0" destOrd="0" presId="urn:microsoft.com/office/officeart/2005/8/layout/vList2"/>
    <dgm:cxn modelId="{519D3104-F6EF-4A29-8B08-C40C029BD5D0}" type="presOf" srcId="{DD245887-0C2B-4CDC-9488-3983554C93C8}" destId="{5BA546E5-7745-48C8-8A0A-9ADAC7C15A99}" srcOrd="0" destOrd="0" presId="urn:microsoft.com/office/officeart/2005/8/layout/vList2"/>
    <dgm:cxn modelId="{5F7CC637-B252-4F1D-B176-82E6F1B1310F}" srcId="{56959649-DB18-45C7-B907-542139C16964}" destId="{4C1A1CBF-07DE-48D3-BF84-41B4F4C80E42}" srcOrd="4" destOrd="0" parTransId="{A9CF2B6B-3211-4ED5-AC58-4194E4555DEC}" sibTransId="{F1DCEC97-AC7E-4273-9DAA-A19E10EE067E}"/>
    <dgm:cxn modelId="{79E22447-5258-4EFC-B3A5-67D315E69950}" srcId="{56959649-DB18-45C7-B907-542139C16964}" destId="{CE29394C-F5F3-46C3-9AFA-64F24B3424B3}" srcOrd="5" destOrd="0" parTransId="{C3995B85-D9E7-44FC-A77A-73E84DED1E04}" sibTransId="{AB87CFA7-2291-436B-917F-C8BA323F8E5F}"/>
    <dgm:cxn modelId="{C6665F4F-0075-4F80-A8B8-BD7F8AECC7E5}" type="presOf" srcId="{E960B9A4-6F5C-498A-A422-60C15DA3740E}" destId="{6A962072-714E-40E1-BE5F-5CBD08ABCF3E}" srcOrd="0" destOrd="0" presId="urn:microsoft.com/office/officeart/2005/8/layout/vList2"/>
    <dgm:cxn modelId="{847AED50-21AA-4E7E-B0B3-DC78E97EB766}" srcId="{56959649-DB18-45C7-B907-542139C16964}" destId="{DD245887-0C2B-4CDC-9488-3983554C93C8}" srcOrd="0" destOrd="0" parTransId="{38048F5C-33CA-4E69-8E7E-AB0B3672BAF2}" sibTransId="{410D1581-E995-4731-BF51-B3BEA2F76AAD}"/>
    <dgm:cxn modelId="{5A386858-2B43-4D06-B2D4-BBB48E2427F2}" type="presOf" srcId="{CE29394C-F5F3-46C3-9AFA-64F24B3424B3}" destId="{E425A679-0243-46CB-B3A0-57FC065F5666}" srcOrd="0" destOrd="0" presId="urn:microsoft.com/office/officeart/2005/8/layout/vList2"/>
    <dgm:cxn modelId="{32BC90AC-9CEC-4FCC-A8F3-AF63179272F0}" srcId="{56959649-DB18-45C7-B907-542139C16964}" destId="{B1D07601-749F-403D-A5B0-B569F9746FD8}" srcOrd="1" destOrd="0" parTransId="{70638E0C-6CEF-423B-BF02-A79D782CE26B}" sibTransId="{A78F155D-C4F8-4818-BC61-993AAA2859E4}"/>
    <dgm:cxn modelId="{79324CB6-ED85-4FC6-8F2E-7BDE554ECCF2}" srcId="{56959649-DB18-45C7-B907-542139C16964}" destId="{E960B9A4-6F5C-498A-A422-60C15DA3740E}" srcOrd="3" destOrd="0" parTransId="{E4495B81-8BB4-42A2-93C5-A4409BDDD882}" sibTransId="{1F4C23E2-AB74-48B3-85CF-BFBC0FD798D9}"/>
    <dgm:cxn modelId="{54605EC7-33EC-435B-9C57-CAA5C32715E6}" type="presOf" srcId="{4C1A1CBF-07DE-48D3-BF84-41B4F4C80E42}" destId="{6EE69A26-34DB-49A5-B136-6346D5B59BB3}" srcOrd="0" destOrd="0" presId="urn:microsoft.com/office/officeart/2005/8/layout/vList2"/>
    <dgm:cxn modelId="{0059EACC-6CB6-4DF6-AF6F-364FE4A21886}" srcId="{56959649-DB18-45C7-B907-542139C16964}" destId="{ECEFE599-EF65-4C79-891C-35144980C8FC}" srcOrd="6" destOrd="0" parTransId="{763E75FC-88ED-496F-BFCB-E98DF1DEE52D}" sibTransId="{8464F5B1-258B-43CE-B267-5B2C3B552BE5}"/>
    <dgm:cxn modelId="{18DFD8D1-BD34-4066-BAEC-9DCBC5F3CA61}" type="presOf" srcId="{CC945D17-2C17-4C20-85B9-EBE0EB3CA8D2}" destId="{CC59E314-41D4-4ECE-9138-EBFF536E591C}" srcOrd="0" destOrd="0" presId="urn:microsoft.com/office/officeart/2005/8/layout/vList2"/>
    <dgm:cxn modelId="{70489AEC-E7B9-447A-8F2D-D82DE39A1372}" type="presOf" srcId="{56959649-DB18-45C7-B907-542139C16964}" destId="{425BA36B-1593-4B41-BC63-B14099CA2AA3}" srcOrd="0" destOrd="0" presId="urn:microsoft.com/office/officeart/2005/8/layout/vList2"/>
    <dgm:cxn modelId="{3C3C74F5-960E-4399-8A26-245FE51B3C8E}" type="presOf" srcId="{B1D07601-749F-403D-A5B0-B569F9746FD8}" destId="{E1B342DB-9330-4FB9-8023-7A5137BA7B89}" srcOrd="0" destOrd="0" presId="urn:microsoft.com/office/officeart/2005/8/layout/vList2"/>
    <dgm:cxn modelId="{2D6EF6FF-5E5D-4EB5-871C-85EAB6547221}" srcId="{56959649-DB18-45C7-B907-542139C16964}" destId="{CC945D17-2C17-4C20-85B9-EBE0EB3CA8D2}" srcOrd="2" destOrd="0" parTransId="{BC941306-CA39-445C-A3EE-5025806D6150}" sibTransId="{BBFA9A1B-8AF9-4E6B-862A-E996965EC0C5}"/>
    <dgm:cxn modelId="{2BE8BBB7-C796-49DB-B802-3FA56655BD86}" type="presParOf" srcId="{425BA36B-1593-4B41-BC63-B14099CA2AA3}" destId="{5BA546E5-7745-48C8-8A0A-9ADAC7C15A99}" srcOrd="0" destOrd="0" presId="urn:microsoft.com/office/officeart/2005/8/layout/vList2"/>
    <dgm:cxn modelId="{6EDEC91E-0E8D-428A-86FC-B52093DF08EC}" type="presParOf" srcId="{425BA36B-1593-4B41-BC63-B14099CA2AA3}" destId="{5306EAE5-3A01-45EA-9D78-B1EF685DC476}" srcOrd="1" destOrd="0" presId="urn:microsoft.com/office/officeart/2005/8/layout/vList2"/>
    <dgm:cxn modelId="{1FBA61AF-6D7E-4C4D-9D52-CE7BC00CCE6C}" type="presParOf" srcId="{425BA36B-1593-4B41-BC63-B14099CA2AA3}" destId="{E1B342DB-9330-4FB9-8023-7A5137BA7B89}" srcOrd="2" destOrd="0" presId="urn:microsoft.com/office/officeart/2005/8/layout/vList2"/>
    <dgm:cxn modelId="{4E96E250-5E41-4C3D-9658-968147ADC7AB}" type="presParOf" srcId="{425BA36B-1593-4B41-BC63-B14099CA2AA3}" destId="{69C7A463-5A45-4303-8F89-8E047A803203}" srcOrd="3" destOrd="0" presId="urn:microsoft.com/office/officeart/2005/8/layout/vList2"/>
    <dgm:cxn modelId="{E3096C0C-02C9-47A1-9939-8EC65DDE1F55}" type="presParOf" srcId="{425BA36B-1593-4B41-BC63-B14099CA2AA3}" destId="{CC59E314-41D4-4ECE-9138-EBFF536E591C}" srcOrd="4" destOrd="0" presId="urn:microsoft.com/office/officeart/2005/8/layout/vList2"/>
    <dgm:cxn modelId="{0234C08E-8AB2-4BB4-884A-01F1D883364A}" type="presParOf" srcId="{425BA36B-1593-4B41-BC63-B14099CA2AA3}" destId="{02F11977-4BE8-4D1C-B39A-F086437E02CC}" srcOrd="5" destOrd="0" presId="urn:microsoft.com/office/officeart/2005/8/layout/vList2"/>
    <dgm:cxn modelId="{0A4CEE8F-4E65-4814-B2FE-C13A4068D42D}" type="presParOf" srcId="{425BA36B-1593-4B41-BC63-B14099CA2AA3}" destId="{6A962072-714E-40E1-BE5F-5CBD08ABCF3E}" srcOrd="6" destOrd="0" presId="urn:microsoft.com/office/officeart/2005/8/layout/vList2"/>
    <dgm:cxn modelId="{28088785-2573-45B8-A006-C32AFACFADA4}" type="presParOf" srcId="{425BA36B-1593-4B41-BC63-B14099CA2AA3}" destId="{1D237064-310A-42F2-810D-8A3213AAE188}" srcOrd="7" destOrd="0" presId="urn:microsoft.com/office/officeart/2005/8/layout/vList2"/>
    <dgm:cxn modelId="{38EA6E6E-EF54-40FA-B0F0-98F5DBECE0CD}" type="presParOf" srcId="{425BA36B-1593-4B41-BC63-B14099CA2AA3}" destId="{6EE69A26-34DB-49A5-B136-6346D5B59BB3}" srcOrd="8" destOrd="0" presId="urn:microsoft.com/office/officeart/2005/8/layout/vList2"/>
    <dgm:cxn modelId="{855BEFEB-1786-4557-ADB1-F1F3471D83CB}" type="presParOf" srcId="{425BA36B-1593-4B41-BC63-B14099CA2AA3}" destId="{B2492395-F69B-434E-9E28-B3ED97E9D162}" srcOrd="9" destOrd="0" presId="urn:microsoft.com/office/officeart/2005/8/layout/vList2"/>
    <dgm:cxn modelId="{B81F1D25-E6ED-405C-8797-9354E3333AEE}" type="presParOf" srcId="{425BA36B-1593-4B41-BC63-B14099CA2AA3}" destId="{E425A679-0243-46CB-B3A0-57FC065F5666}" srcOrd="10" destOrd="0" presId="urn:microsoft.com/office/officeart/2005/8/layout/vList2"/>
    <dgm:cxn modelId="{BC48BEB7-E38A-43C2-9B12-6D3156336421}" type="presParOf" srcId="{425BA36B-1593-4B41-BC63-B14099CA2AA3}" destId="{3B9961B4-3424-4C55-93AC-E991C58FAB13}" srcOrd="11" destOrd="0" presId="urn:microsoft.com/office/officeart/2005/8/layout/vList2"/>
    <dgm:cxn modelId="{003A5A27-825A-46C5-91CA-177A1E4C0891}" type="presParOf" srcId="{425BA36B-1593-4B41-BC63-B14099CA2AA3}" destId="{0BA9FBE8-3E34-4563-ACE6-5A2346635D8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152CA9-9C84-4F87-9750-888266874D2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59A79BA-66CF-47E4-8171-64831C509B8B}">
      <dgm:prSet/>
      <dgm:spPr/>
      <dgm:t>
        <a:bodyPr/>
        <a:lstStyle/>
        <a:p>
          <a:r>
            <a:rPr lang="en-CA" b="1"/>
            <a:t>Critical thinking:</a:t>
          </a:r>
          <a:endParaRPr lang="en-US"/>
        </a:p>
      </dgm:t>
    </dgm:pt>
    <dgm:pt modelId="{E5F3A132-C93C-49E1-A4C3-D219B0D9C3EA}" type="parTrans" cxnId="{B22A702F-0F7F-4C8B-A64B-295F58ADD6AD}">
      <dgm:prSet/>
      <dgm:spPr/>
      <dgm:t>
        <a:bodyPr/>
        <a:lstStyle/>
        <a:p>
          <a:endParaRPr lang="en-US"/>
        </a:p>
      </dgm:t>
    </dgm:pt>
    <dgm:pt modelId="{C3369C0C-B9B8-482B-BF3B-3F3B6C65EFBD}" type="sibTrans" cxnId="{B22A702F-0F7F-4C8B-A64B-295F58ADD6AD}">
      <dgm:prSet/>
      <dgm:spPr/>
      <dgm:t>
        <a:bodyPr/>
        <a:lstStyle/>
        <a:p>
          <a:endParaRPr lang="en-US"/>
        </a:p>
      </dgm:t>
    </dgm:pt>
    <dgm:pt modelId="{76AADEFB-0AC8-4CA4-A93C-D4FF2D41546D}">
      <dgm:prSet/>
      <dgm:spPr/>
      <dgm:t>
        <a:bodyPr/>
        <a:lstStyle/>
        <a:p>
          <a:r>
            <a:rPr lang="en-CA"/>
            <a:t>By analyzing patterns and trends, we aim to identify areas for growth, such as high-demand product lines or underperforming branches. These insights will guide better business decisions and improve customer satisfaction.</a:t>
          </a:r>
          <a:endParaRPr lang="en-US"/>
        </a:p>
      </dgm:t>
    </dgm:pt>
    <dgm:pt modelId="{FF391FEE-A48C-46A7-B9BD-B7D7DD9B15B0}" type="parTrans" cxnId="{9DCB92FC-763D-468E-A8E7-1CAD5434D357}">
      <dgm:prSet/>
      <dgm:spPr/>
      <dgm:t>
        <a:bodyPr/>
        <a:lstStyle/>
        <a:p>
          <a:endParaRPr lang="en-US"/>
        </a:p>
      </dgm:t>
    </dgm:pt>
    <dgm:pt modelId="{5032A540-6EE9-4D8F-BB85-79199CE38ACE}" type="sibTrans" cxnId="{9DCB92FC-763D-468E-A8E7-1CAD5434D357}">
      <dgm:prSet/>
      <dgm:spPr/>
      <dgm:t>
        <a:bodyPr/>
        <a:lstStyle/>
        <a:p>
          <a:endParaRPr lang="en-US"/>
        </a:p>
      </dgm:t>
    </dgm:pt>
    <dgm:pt modelId="{2F08F3C1-46CB-48C6-A41D-F9BB58A21C60}" type="pres">
      <dgm:prSet presAssocID="{55152CA9-9C84-4F87-9750-888266874D28}" presName="root" presStyleCnt="0">
        <dgm:presLayoutVars>
          <dgm:dir/>
          <dgm:resizeHandles val="exact"/>
        </dgm:presLayoutVars>
      </dgm:prSet>
      <dgm:spPr/>
    </dgm:pt>
    <dgm:pt modelId="{53878E1C-43B4-47C2-BC3F-17CC74DF9833}" type="pres">
      <dgm:prSet presAssocID="{259A79BA-66CF-47E4-8171-64831C509B8B}" presName="compNode" presStyleCnt="0"/>
      <dgm:spPr/>
    </dgm:pt>
    <dgm:pt modelId="{9ACBEC32-EE8F-4359-8EC6-8CAD2951DA42}" type="pres">
      <dgm:prSet presAssocID="{259A79BA-66CF-47E4-8171-64831C509B8B}" presName="bgRect" presStyleLbl="bgShp" presStyleIdx="0" presStyleCnt="2"/>
      <dgm:spPr/>
    </dgm:pt>
    <dgm:pt modelId="{94263922-6E6D-44C9-B2E7-240BEB8AA020}" type="pres">
      <dgm:prSet presAssocID="{259A79BA-66CF-47E4-8171-64831C509B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22638A0D-2C7C-4FE8-A8CC-505442D5602B}" type="pres">
      <dgm:prSet presAssocID="{259A79BA-66CF-47E4-8171-64831C509B8B}" presName="spaceRect" presStyleCnt="0"/>
      <dgm:spPr/>
    </dgm:pt>
    <dgm:pt modelId="{A488F58A-E0C5-4CB0-8AA5-011B8D4A781A}" type="pres">
      <dgm:prSet presAssocID="{259A79BA-66CF-47E4-8171-64831C509B8B}" presName="parTx" presStyleLbl="revTx" presStyleIdx="0" presStyleCnt="2">
        <dgm:presLayoutVars>
          <dgm:chMax val="0"/>
          <dgm:chPref val="0"/>
        </dgm:presLayoutVars>
      </dgm:prSet>
      <dgm:spPr/>
    </dgm:pt>
    <dgm:pt modelId="{4F8B5ADD-6C19-4E4C-85D8-F581F3C0E162}" type="pres">
      <dgm:prSet presAssocID="{C3369C0C-B9B8-482B-BF3B-3F3B6C65EFBD}" presName="sibTrans" presStyleCnt="0"/>
      <dgm:spPr/>
    </dgm:pt>
    <dgm:pt modelId="{62002788-376E-4A95-A830-5ED668556BD1}" type="pres">
      <dgm:prSet presAssocID="{76AADEFB-0AC8-4CA4-A93C-D4FF2D41546D}" presName="compNode" presStyleCnt="0"/>
      <dgm:spPr/>
    </dgm:pt>
    <dgm:pt modelId="{1C44EED6-DF59-4F92-81C3-C5671BD42962}" type="pres">
      <dgm:prSet presAssocID="{76AADEFB-0AC8-4CA4-A93C-D4FF2D41546D}" presName="bgRect" presStyleLbl="bgShp" presStyleIdx="1" presStyleCnt="2"/>
      <dgm:spPr/>
    </dgm:pt>
    <dgm:pt modelId="{512D4DD3-9F5B-4C95-865B-D0AC3429222D}" type="pres">
      <dgm:prSet presAssocID="{76AADEFB-0AC8-4CA4-A93C-D4FF2D41546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1F38935-36CC-4B5C-AD71-78CBB9BBE892}" type="pres">
      <dgm:prSet presAssocID="{76AADEFB-0AC8-4CA4-A93C-D4FF2D41546D}" presName="spaceRect" presStyleCnt="0"/>
      <dgm:spPr/>
    </dgm:pt>
    <dgm:pt modelId="{6198F250-711E-43D7-A32A-7116CAA50A79}" type="pres">
      <dgm:prSet presAssocID="{76AADEFB-0AC8-4CA4-A93C-D4FF2D41546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22A702F-0F7F-4C8B-A64B-295F58ADD6AD}" srcId="{55152CA9-9C84-4F87-9750-888266874D28}" destId="{259A79BA-66CF-47E4-8171-64831C509B8B}" srcOrd="0" destOrd="0" parTransId="{E5F3A132-C93C-49E1-A4C3-D219B0D9C3EA}" sibTransId="{C3369C0C-B9B8-482B-BF3B-3F3B6C65EFBD}"/>
    <dgm:cxn modelId="{1EA84D32-6C27-4175-BA6F-ACC45D159852}" type="presOf" srcId="{76AADEFB-0AC8-4CA4-A93C-D4FF2D41546D}" destId="{6198F250-711E-43D7-A32A-7116CAA50A79}" srcOrd="0" destOrd="0" presId="urn:microsoft.com/office/officeart/2018/2/layout/IconVerticalSolidList"/>
    <dgm:cxn modelId="{63FBAA5D-5394-4A20-A79E-21779843487F}" type="presOf" srcId="{55152CA9-9C84-4F87-9750-888266874D28}" destId="{2F08F3C1-46CB-48C6-A41D-F9BB58A21C60}" srcOrd="0" destOrd="0" presId="urn:microsoft.com/office/officeart/2018/2/layout/IconVerticalSolidList"/>
    <dgm:cxn modelId="{FA82FC75-1AC2-4B88-9D9A-172AEB8792AD}" type="presOf" srcId="{259A79BA-66CF-47E4-8171-64831C509B8B}" destId="{A488F58A-E0C5-4CB0-8AA5-011B8D4A781A}" srcOrd="0" destOrd="0" presId="urn:microsoft.com/office/officeart/2018/2/layout/IconVerticalSolidList"/>
    <dgm:cxn modelId="{9DCB92FC-763D-468E-A8E7-1CAD5434D357}" srcId="{55152CA9-9C84-4F87-9750-888266874D28}" destId="{76AADEFB-0AC8-4CA4-A93C-D4FF2D41546D}" srcOrd="1" destOrd="0" parTransId="{FF391FEE-A48C-46A7-B9BD-B7D7DD9B15B0}" sibTransId="{5032A540-6EE9-4D8F-BB85-79199CE38ACE}"/>
    <dgm:cxn modelId="{113375C7-AC0F-42FC-AFAF-57E7C3100874}" type="presParOf" srcId="{2F08F3C1-46CB-48C6-A41D-F9BB58A21C60}" destId="{53878E1C-43B4-47C2-BC3F-17CC74DF9833}" srcOrd="0" destOrd="0" presId="urn:microsoft.com/office/officeart/2018/2/layout/IconVerticalSolidList"/>
    <dgm:cxn modelId="{9E6BED45-1832-42F6-8D99-53EC607B5062}" type="presParOf" srcId="{53878E1C-43B4-47C2-BC3F-17CC74DF9833}" destId="{9ACBEC32-EE8F-4359-8EC6-8CAD2951DA42}" srcOrd="0" destOrd="0" presId="urn:microsoft.com/office/officeart/2018/2/layout/IconVerticalSolidList"/>
    <dgm:cxn modelId="{55C4C4A3-0909-4ED3-ABFC-8D14B53BE015}" type="presParOf" srcId="{53878E1C-43B4-47C2-BC3F-17CC74DF9833}" destId="{94263922-6E6D-44C9-B2E7-240BEB8AA020}" srcOrd="1" destOrd="0" presId="urn:microsoft.com/office/officeart/2018/2/layout/IconVerticalSolidList"/>
    <dgm:cxn modelId="{ACCC668D-E88D-46AF-BC3F-5BCE6713B345}" type="presParOf" srcId="{53878E1C-43B4-47C2-BC3F-17CC74DF9833}" destId="{22638A0D-2C7C-4FE8-A8CC-505442D5602B}" srcOrd="2" destOrd="0" presId="urn:microsoft.com/office/officeart/2018/2/layout/IconVerticalSolidList"/>
    <dgm:cxn modelId="{7A75D0BE-E6F8-406F-8FE7-18EC13D2BC1E}" type="presParOf" srcId="{53878E1C-43B4-47C2-BC3F-17CC74DF9833}" destId="{A488F58A-E0C5-4CB0-8AA5-011B8D4A781A}" srcOrd="3" destOrd="0" presId="urn:microsoft.com/office/officeart/2018/2/layout/IconVerticalSolidList"/>
    <dgm:cxn modelId="{E5FB6C95-7DD9-411B-8ADF-8F4A4EF296D8}" type="presParOf" srcId="{2F08F3C1-46CB-48C6-A41D-F9BB58A21C60}" destId="{4F8B5ADD-6C19-4E4C-85D8-F581F3C0E162}" srcOrd="1" destOrd="0" presId="urn:microsoft.com/office/officeart/2018/2/layout/IconVerticalSolidList"/>
    <dgm:cxn modelId="{17D4AEF9-1284-46E1-BD2E-1CD504BDB192}" type="presParOf" srcId="{2F08F3C1-46CB-48C6-A41D-F9BB58A21C60}" destId="{62002788-376E-4A95-A830-5ED668556BD1}" srcOrd="2" destOrd="0" presId="urn:microsoft.com/office/officeart/2018/2/layout/IconVerticalSolidList"/>
    <dgm:cxn modelId="{D14D1E2A-6601-422C-986E-397206B4D3A8}" type="presParOf" srcId="{62002788-376E-4A95-A830-5ED668556BD1}" destId="{1C44EED6-DF59-4F92-81C3-C5671BD42962}" srcOrd="0" destOrd="0" presId="urn:microsoft.com/office/officeart/2018/2/layout/IconVerticalSolidList"/>
    <dgm:cxn modelId="{73838FF3-FE70-4553-8BFF-233F570353FA}" type="presParOf" srcId="{62002788-376E-4A95-A830-5ED668556BD1}" destId="{512D4DD3-9F5B-4C95-865B-D0AC3429222D}" srcOrd="1" destOrd="0" presId="urn:microsoft.com/office/officeart/2018/2/layout/IconVerticalSolidList"/>
    <dgm:cxn modelId="{0AFA225D-FC9E-41BB-B32B-275216EF72A8}" type="presParOf" srcId="{62002788-376E-4A95-A830-5ED668556BD1}" destId="{A1F38935-36CC-4B5C-AD71-78CBB9BBE892}" srcOrd="2" destOrd="0" presId="urn:microsoft.com/office/officeart/2018/2/layout/IconVerticalSolidList"/>
    <dgm:cxn modelId="{75863C68-0B44-4DD2-A78F-7C2562A1B2CB}" type="presParOf" srcId="{62002788-376E-4A95-A830-5ED668556BD1}" destId="{6198F250-711E-43D7-A32A-7116CAA50A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B1207-191E-457F-BC87-FA25C95B217F}">
      <dsp:nvSpPr>
        <dsp:cNvPr id="0" name=""/>
        <dsp:cNvSpPr/>
      </dsp:nvSpPr>
      <dsp:spPr>
        <a:xfrm>
          <a:off x="0" y="5436"/>
          <a:ext cx="10204938" cy="7123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17AA9-0F95-43EB-9006-FD1DE8F7BC3A}">
      <dsp:nvSpPr>
        <dsp:cNvPr id="0" name=""/>
        <dsp:cNvSpPr/>
      </dsp:nvSpPr>
      <dsp:spPr>
        <a:xfrm>
          <a:off x="215481" y="165712"/>
          <a:ext cx="391784" cy="391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57D21-75EF-4D93-83ED-1051A8BA1037}">
      <dsp:nvSpPr>
        <dsp:cNvPr id="0" name=""/>
        <dsp:cNvSpPr/>
      </dsp:nvSpPr>
      <dsp:spPr>
        <a:xfrm>
          <a:off x="822748" y="5436"/>
          <a:ext cx="9381385" cy="712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89" tIns="75389" rIns="75389" bIns="753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Here, is the link for dataset, </a:t>
          </a:r>
          <a:r>
            <a:rPr lang="en-US" sz="1500" kern="1200">
              <a:hlinkClick xmlns:r="http://schemas.openxmlformats.org/officeDocument/2006/relationships" r:id="rId3"/>
            </a:rPr>
            <a:t>supermarket_sales - Sheet1</a:t>
          </a:r>
          <a:endParaRPr lang="en-US" sz="1500" kern="1200"/>
        </a:p>
      </dsp:txBody>
      <dsp:txXfrm>
        <a:off x="822748" y="5436"/>
        <a:ext cx="9381385" cy="712335"/>
      </dsp:txXfrm>
    </dsp:sp>
    <dsp:sp modelId="{147B8F50-BB2B-4F60-AA7D-5FF69906822C}">
      <dsp:nvSpPr>
        <dsp:cNvPr id="0" name=""/>
        <dsp:cNvSpPr/>
      </dsp:nvSpPr>
      <dsp:spPr>
        <a:xfrm>
          <a:off x="0" y="895856"/>
          <a:ext cx="10204938" cy="7123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0CA2D-B41D-42BD-92A7-B99B995C3A5F}">
      <dsp:nvSpPr>
        <dsp:cNvPr id="0" name=""/>
        <dsp:cNvSpPr/>
      </dsp:nvSpPr>
      <dsp:spPr>
        <a:xfrm>
          <a:off x="215481" y="1056132"/>
          <a:ext cx="391784" cy="39178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55E80-BC43-43EA-B880-396021A96872}">
      <dsp:nvSpPr>
        <dsp:cNvPr id="0" name=""/>
        <dsp:cNvSpPr/>
      </dsp:nvSpPr>
      <dsp:spPr>
        <a:xfrm>
          <a:off x="822748" y="895856"/>
          <a:ext cx="9381385" cy="712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89" tIns="75389" rIns="75389" bIns="753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Dataset</a:t>
          </a:r>
          <a:r>
            <a:rPr lang="en-CA" sz="1500" kern="1200"/>
            <a:t>: Supermarket sales data with 1,000 rows and 17 columns, including customer demographics, product sales, pricing, and ratings.</a:t>
          </a:r>
          <a:endParaRPr lang="en-US" sz="1500" kern="1200"/>
        </a:p>
      </dsp:txBody>
      <dsp:txXfrm>
        <a:off x="822748" y="895856"/>
        <a:ext cx="9381385" cy="712335"/>
      </dsp:txXfrm>
    </dsp:sp>
    <dsp:sp modelId="{85A67756-275C-44D3-870B-38E87086E820}">
      <dsp:nvSpPr>
        <dsp:cNvPr id="0" name=""/>
        <dsp:cNvSpPr/>
      </dsp:nvSpPr>
      <dsp:spPr>
        <a:xfrm>
          <a:off x="0" y="1786276"/>
          <a:ext cx="10204938" cy="7123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766EF-C6CA-4B2B-8F4A-1FDC1BC41D9A}">
      <dsp:nvSpPr>
        <dsp:cNvPr id="0" name=""/>
        <dsp:cNvSpPr/>
      </dsp:nvSpPr>
      <dsp:spPr>
        <a:xfrm>
          <a:off x="215481" y="1946552"/>
          <a:ext cx="391784" cy="39178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7C128-BAD4-4845-80A5-A8D15E2A56B3}">
      <dsp:nvSpPr>
        <dsp:cNvPr id="0" name=""/>
        <dsp:cNvSpPr/>
      </dsp:nvSpPr>
      <dsp:spPr>
        <a:xfrm>
          <a:off x="822748" y="1786276"/>
          <a:ext cx="9381385" cy="712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89" tIns="75389" rIns="75389" bIns="753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Data Quality</a:t>
          </a:r>
          <a:r>
            <a:rPr lang="en-CA" sz="1500" kern="1200"/>
            <a:t>: The data has been checked for duplicates and missing values. Dates and numeric values have been confirmed properly.</a:t>
          </a:r>
          <a:endParaRPr lang="en-US" sz="1500" kern="1200"/>
        </a:p>
      </dsp:txBody>
      <dsp:txXfrm>
        <a:off x="822748" y="1786276"/>
        <a:ext cx="9381385" cy="712335"/>
      </dsp:txXfrm>
    </dsp:sp>
    <dsp:sp modelId="{C49B4C8F-EF11-42A0-8663-DBFCD8E4B9E8}">
      <dsp:nvSpPr>
        <dsp:cNvPr id="0" name=""/>
        <dsp:cNvSpPr/>
      </dsp:nvSpPr>
      <dsp:spPr>
        <a:xfrm>
          <a:off x="0" y="2676696"/>
          <a:ext cx="10204938" cy="7123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549B4-DBEF-4458-A4AC-60EF13A566E1}">
      <dsp:nvSpPr>
        <dsp:cNvPr id="0" name=""/>
        <dsp:cNvSpPr/>
      </dsp:nvSpPr>
      <dsp:spPr>
        <a:xfrm>
          <a:off x="215481" y="2836972"/>
          <a:ext cx="391784" cy="39178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0D799-DA62-4DCC-9492-FEB9D119BBDF}">
      <dsp:nvSpPr>
        <dsp:cNvPr id="0" name=""/>
        <dsp:cNvSpPr/>
      </dsp:nvSpPr>
      <dsp:spPr>
        <a:xfrm>
          <a:off x="822748" y="2676696"/>
          <a:ext cx="4592222" cy="712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89" tIns="75389" rIns="75389" bIns="753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Format</a:t>
          </a:r>
          <a:r>
            <a:rPr lang="en-CA" sz="1500" kern="1200"/>
            <a:t>: The data is in a CSV file and has been processed using Python for analysis</a:t>
          </a:r>
          <a:endParaRPr lang="en-US" sz="1500" kern="1200"/>
        </a:p>
      </dsp:txBody>
      <dsp:txXfrm>
        <a:off x="822748" y="2676696"/>
        <a:ext cx="4592222" cy="712335"/>
      </dsp:txXfrm>
    </dsp:sp>
    <dsp:sp modelId="{1C00E14C-77FB-4E8F-A05E-5A64B6231A52}">
      <dsp:nvSpPr>
        <dsp:cNvPr id="0" name=""/>
        <dsp:cNvSpPr/>
      </dsp:nvSpPr>
      <dsp:spPr>
        <a:xfrm>
          <a:off x="5414970" y="2676696"/>
          <a:ext cx="4789163" cy="712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89" tIns="75389" rIns="75389" bIns="7538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Date and time columns are in string format and need conversion.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Some values may require normalization or aggregation for deeper insights.</a:t>
          </a:r>
        </a:p>
      </dsp:txBody>
      <dsp:txXfrm>
        <a:off x="5414970" y="2676696"/>
        <a:ext cx="4789163" cy="712335"/>
      </dsp:txXfrm>
    </dsp:sp>
    <dsp:sp modelId="{81665ECE-E0FA-451B-B039-131E010BBD84}">
      <dsp:nvSpPr>
        <dsp:cNvPr id="0" name=""/>
        <dsp:cNvSpPr/>
      </dsp:nvSpPr>
      <dsp:spPr>
        <a:xfrm>
          <a:off x="0" y="3567116"/>
          <a:ext cx="10204938" cy="7123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A2817-9A5E-460A-B21E-C96DAC95786D}">
      <dsp:nvSpPr>
        <dsp:cNvPr id="0" name=""/>
        <dsp:cNvSpPr/>
      </dsp:nvSpPr>
      <dsp:spPr>
        <a:xfrm>
          <a:off x="215481" y="3727392"/>
          <a:ext cx="391784" cy="391784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DBCB3-5F5E-4FFA-8AF7-9A347D35691C}">
      <dsp:nvSpPr>
        <dsp:cNvPr id="0" name=""/>
        <dsp:cNvSpPr/>
      </dsp:nvSpPr>
      <dsp:spPr>
        <a:xfrm>
          <a:off x="822748" y="3567116"/>
          <a:ext cx="9381385" cy="712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89" tIns="75389" rIns="75389" bIns="753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provide actionable insights and comprehensive analysis of supermarket sales data to enable better decision , improve customer experience, and drive business growth through evidence-based strategies.</a:t>
          </a:r>
        </a:p>
      </dsp:txBody>
      <dsp:txXfrm>
        <a:off x="822748" y="3567116"/>
        <a:ext cx="9381385" cy="712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37CEE-CA8D-46E5-AEC3-29DADEF0EE55}">
      <dsp:nvSpPr>
        <dsp:cNvPr id="0" name=""/>
        <dsp:cNvSpPr/>
      </dsp:nvSpPr>
      <dsp:spPr>
        <a:xfrm>
          <a:off x="0" y="71809"/>
          <a:ext cx="3185418" cy="1911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Sales Performance: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What is the total revenue generated?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Which branch or city has the highest sales?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What is the average transaction value?</a:t>
          </a:r>
        </a:p>
      </dsp:txBody>
      <dsp:txXfrm>
        <a:off x="0" y="71809"/>
        <a:ext cx="3185418" cy="1911250"/>
      </dsp:txXfrm>
    </dsp:sp>
    <dsp:sp modelId="{04F62B23-8D4E-43BC-9105-1502044A3421}">
      <dsp:nvSpPr>
        <dsp:cNvPr id="0" name=""/>
        <dsp:cNvSpPr/>
      </dsp:nvSpPr>
      <dsp:spPr>
        <a:xfrm>
          <a:off x="3503959" y="71809"/>
          <a:ext cx="3185418" cy="1911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Customer Insights</a:t>
          </a:r>
          <a:r>
            <a:rPr lang="en-US" sz="1900" kern="1200"/>
            <a:t>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How do sales differ between "Member" and "Normal" customers?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/>
        </a:p>
      </dsp:txBody>
      <dsp:txXfrm>
        <a:off x="3503959" y="71809"/>
        <a:ext cx="3185418" cy="1911250"/>
      </dsp:txXfrm>
    </dsp:sp>
    <dsp:sp modelId="{81599819-677E-4E6A-8631-9BCB795FA3F9}">
      <dsp:nvSpPr>
        <dsp:cNvPr id="0" name=""/>
        <dsp:cNvSpPr/>
      </dsp:nvSpPr>
      <dsp:spPr>
        <a:xfrm>
          <a:off x="7007919" y="71809"/>
          <a:ext cx="3185418" cy="1911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Product Line Analysis</a:t>
          </a:r>
          <a:r>
            <a:rPr lang="en-US" sz="1900" kern="1200"/>
            <a:t>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Which product line generates the most revenue?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What is the average rating per product line?</a:t>
          </a:r>
        </a:p>
      </dsp:txBody>
      <dsp:txXfrm>
        <a:off x="7007919" y="71809"/>
        <a:ext cx="3185418" cy="1911250"/>
      </dsp:txXfrm>
    </dsp:sp>
    <dsp:sp modelId="{3F32FF29-0A46-441F-AD6B-D25868ADA10D}">
      <dsp:nvSpPr>
        <dsp:cNvPr id="0" name=""/>
        <dsp:cNvSpPr/>
      </dsp:nvSpPr>
      <dsp:spPr>
        <a:xfrm>
          <a:off x="0" y="2301602"/>
          <a:ext cx="3185418" cy="1911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Time Based Trends</a:t>
          </a:r>
          <a:r>
            <a:rPr lang="en-US" sz="1900" kern="1200"/>
            <a:t>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1500" kern="1200"/>
            <a:t>Which day or time has the highest sales?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1500" kern="1200"/>
            <a:t>Are there seasonal patterns in sales?</a:t>
          </a:r>
        </a:p>
      </dsp:txBody>
      <dsp:txXfrm>
        <a:off x="0" y="2301602"/>
        <a:ext cx="3185418" cy="1911250"/>
      </dsp:txXfrm>
    </dsp:sp>
    <dsp:sp modelId="{BC829969-241A-4C1F-BFD3-DBA40D60C0AB}">
      <dsp:nvSpPr>
        <dsp:cNvPr id="0" name=""/>
        <dsp:cNvSpPr/>
      </dsp:nvSpPr>
      <dsp:spPr>
        <a:xfrm>
          <a:off x="3503959" y="2301602"/>
          <a:ext cx="3185418" cy="1911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Payment Preferences</a:t>
          </a:r>
          <a:r>
            <a:rPr lang="en-US" sz="1900" kern="1200"/>
            <a:t>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1500" kern="1200"/>
            <a:t>What is the most common payment method?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Does payment method preference vary across cities or branches?</a:t>
          </a:r>
        </a:p>
      </dsp:txBody>
      <dsp:txXfrm>
        <a:off x="3503959" y="2301602"/>
        <a:ext cx="3185418" cy="1911250"/>
      </dsp:txXfrm>
    </dsp:sp>
    <dsp:sp modelId="{E9BF4609-7C5F-4AC0-A629-BB9DF3502DB1}">
      <dsp:nvSpPr>
        <dsp:cNvPr id="0" name=""/>
        <dsp:cNvSpPr/>
      </dsp:nvSpPr>
      <dsp:spPr>
        <a:xfrm>
          <a:off x="7007919" y="2301602"/>
          <a:ext cx="3185418" cy="1911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Profitability</a:t>
          </a:r>
          <a:r>
            <a:rPr lang="en-US" sz="1900" kern="1200"/>
            <a:t>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1500" kern="1200"/>
            <a:t>Which branch or product line is the most profitable?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1500" kern="1200"/>
            <a:t>What is the relationship between quantity sold and gross income?</a:t>
          </a:r>
        </a:p>
      </dsp:txBody>
      <dsp:txXfrm>
        <a:off x="7007919" y="2301602"/>
        <a:ext cx="3185418" cy="1911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37CEE-CA8D-46E5-AEC3-29DADEF0EE55}">
      <dsp:nvSpPr>
        <dsp:cNvPr id="0" name=""/>
        <dsp:cNvSpPr/>
      </dsp:nvSpPr>
      <dsp:spPr>
        <a:xfrm>
          <a:off x="1650677" y="2933"/>
          <a:ext cx="3291381" cy="1974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Business Owners/Executives</a:t>
          </a:r>
          <a:endParaRPr lang="en-US" sz="1500" kern="120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US" sz="1500" b="1" kern="1200"/>
            <a:t>Needs</a:t>
          </a:r>
          <a:r>
            <a:rPr lang="en-US" sz="1500" kern="1200"/>
            <a:t>: Insights on revenue, profitability, and sales trends to shape strategic decisions.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US" sz="1500" b="1" kern="1200"/>
            <a:t>Expectations</a:t>
          </a:r>
          <a:r>
            <a:rPr lang="en-US" sz="1500" kern="1200"/>
            <a:t>: Clear and actionable data insights.</a:t>
          </a:r>
        </a:p>
      </dsp:txBody>
      <dsp:txXfrm>
        <a:off x="1650677" y="2933"/>
        <a:ext cx="3291381" cy="1974829"/>
      </dsp:txXfrm>
    </dsp:sp>
    <dsp:sp modelId="{04F62B23-8D4E-43BC-9105-1502044A3421}">
      <dsp:nvSpPr>
        <dsp:cNvPr id="0" name=""/>
        <dsp:cNvSpPr/>
      </dsp:nvSpPr>
      <dsp:spPr>
        <a:xfrm>
          <a:off x="5271198" y="2933"/>
          <a:ext cx="3291381" cy="1974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Store Managers</a:t>
          </a:r>
          <a:endParaRPr lang="en-US" sz="1500" kern="120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US" sz="1500" b="1" kern="1200"/>
            <a:t>Needs</a:t>
          </a:r>
          <a:r>
            <a:rPr lang="en-US" sz="1500" kern="1200"/>
            <a:t>: Branch-specific sales performance and customer feedback to optimize operations.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US" sz="1500" b="1" kern="1200"/>
            <a:t>Expectations</a:t>
          </a:r>
          <a:r>
            <a:rPr lang="en-US" sz="1500" kern="1200"/>
            <a:t>: Detailed performance metrics by location and time for effective management.</a:t>
          </a:r>
        </a:p>
      </dsp:txBody>
      <dsp:txXfrm>
        <a:off x="5271198" y="2933"/>
        <a:ext cx="3291381" cy="1974829"/>
      </dsp:txXfrm>
    </dsp:sp>
    <dsp:sp modelId="{81599819-677E-4E6A-8631-9BCB795FA3F9}">
      <dsp:nvSpPr>
        <dsp:cNvPr id="0" name=""/>
        <dsp:cNvSpPr/>
      </dsp:nvSpPr>
      <dsp:spPr>
        <a:xfrm>
          <a:off x="1650677" y="2306900"/>
          <a:ext cx="3291381" cy="1974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Marketing Team</a:t>
          </a:r>
          <a:endParaRPr lang="en-US" sz="1500" kern="120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US" sz="1500" b="1" kern="1200"/>
            <a:t>Needs</a:t>
          </a:r>
          <a:r>
            <a:rPr lang="en-US" sz="1500" kern="1200"/>
            <a:t>: Understanding of customer demographics, preferences, and purchasing behavior.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Expectations</a:t>
          </a:r>
          <a:r>
            <a:rPr lang="en-US" sz="1500" kern="1200"/>
            <a:t>: get customer data and sales trends to design targeted campaigns.</a:t>
          </a:r>
        </a:p>
      </dsp:txBody>
      <dsp:txXfrm>
        <a:off x="1650677" y="2306900"/>
        <a:ext cx="3291381" cy="1974829"/>
      </dsp:txXfrm>
    </dsp:sp>
    <dsp:sp modelId="{BC829969-241A-4C1F-BFD3-DBA40D60C0AB}">
      <dsp:nvSpPr>
        <dsp:cNvPr id="0" name=""/>
        <dsp:cNvSpPr/>
      </dsp:nvSpPr>
      <dsp:spPr>
        <a:xfrm>
          <a:off x="5271198" y="2306900"/>
          <a:ext cx="3291381" cy="1974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Inventory and Supply Chain Teams</a:t>
          </a:r>
          <a:endParaRPr lang="en-US" sz="1500" kern="120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US" sz="1500" b="1" kern="1200"/>
            <a:t>Needs</a:t>
          </a:r>
          <a:r>
            <a:rPr lang="en-US" sz="1500" kern="1200"/>
            <a:t>: Trends in product demand to plan inventory and logistics.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US" sz="1500" b="1" kern="1200"/>
            <a:t>Expectations</a:t>
          </a:r>
          <a:r>
            <a:rPr lang="en-US" sz="1500" kern="1200"/>
            <a:t>: Accurate forecasts of product demand across product lines.</a:t>
          </a:r>
        </a:p>
      </dsp:txBody>
      <dsp:txXfrm>
        <a:off x="5271198" y="2306900"/>
        <a:ext cx="3291381" cy="19748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FB653-587F-4EEB-8AE6-7B0DBF4C26EE}">
      <dsp:nvSpPr>
        <dsp:cNvPr id="0" name=""/>
        <dsp:cNvSpPr/>
      </dsp:nvSpPr>
      <dsp:spPr>
        <a:xfrm>
          <a:off x="0" y="84104"/>
          <a:ext cx="6934200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Plan:</a:t>
          </a:r>
          <a:endParaRPr lang="en-US" sz="1700" kern="1200"/>
        </a:p>
      </dsp:txBody>
      <dsp:txXfrm>
        <a:off x="0" y="84104"/>
        <a:ext cx="6934200" cy="489600"/>
      </dsp:txXfrm>
    </dsp:sp>
    <dsp:sp modelId="{84D8B3C1-92B6-40F8-A4A9-0E9F546D8BC4}">
      <dsp:nvSpPr>
        <dsp:cNvPr id="0" name=""/>
        <dsp:cNvSpPr/>
      </dsp:nvSpPr>
      <dsp:spPr>
        <a:xfrm>
          <a:off x="0" y="573704"/>
          <a:ext cx="6934200" cy="363987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Data Cleaning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Convert date and time columns into proper datetime format.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Validate numerical columns for outliers or inaccuracies (e.g., Rating or Total).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Data Transformation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Create derived metrics like monthly revenue or sales by customer type.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Categorize Time into periods (morning, afternoon, evening) for trend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Data Organization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Cut data into relevant groups ( branch, product line, or payment method).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Use pivot tables or summarized tables for ease of reporting.</a:t>
          </a:r>
        </a:p>
      </dsp:txBody>
      <dsp:txXfrm>
        <a:off x="0" y="573704"/>
        <a:ext cx="6934200" cy="36398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B156E-8A31-42F3-8AA2-DC7994C54C8B}">
      <dsp:nvSpPr>
        <dsp:cNvPr id="0" name=""/>
        <dsp:cNvSpPr/>
      </dsp:nvSpPr>
      <dsp:spPr>
        <a:xfrm>
          <a:off x="0" y="524"/>
          <a:ext cx="10515600" cy="12276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8A93D-4754-4549-B495-D4F13A979171}">
      <dsp:nvSpPr>
        <dsp:cNvPr id="0" name=""/>
        <dsp:cNvSpPr/>
      </dsp:nvSpPr>
      <dsp:spPr>
        <a:xfrm>
          <a:off x="371351" y="276736"/>
          <a:ext cx="675184" cy="6751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59AB6-995F-4CE0-B752-4B3C3EE0D0BE}">
      <dsp:nvSpPr>
        <dsp:cNvPr id="0" name=""/>
        <dsp:cNvSpPr/>
      </dsp:nvSpPr>
      <dsp:spPr>
        <a:xfrm>
          <a:off x="1417888" y="524"/>
          <a:ext cx="4732020" cy="122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22" tIns="129922" rIns="129922" bIns="1299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Understanding Patterns</a:t>
          </a:r>
          <a:endParaRPr lang="en-US" sz="2500" kern="1200"/>
        </a:p>
      </dsp:txBody>
      <dsp:txXfrm>
        <a:off x="1417888" y="524"/>
        <a:ext cx="4732020" cy="1227608"/>
      </dsp:txXfrm>
    </dsp:sp>
    <dsp:sp modelId="{7E33A5B5-5662-4B75-AA3F-0758549409E9}">
      <dsp:nvSpPr>
        <dsp:cNvPr id="0" name=""/>
        <dsp:cNvSpPr/>
      </dsp:nvSpPr>
      <dsp:spPr>
        <a:xfrm>
          <a:off x="6149908" y="524"/>
          <a:ext cx="4365691" cy="122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22" tIns="129922" rIns="129922" bIns="12992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Analyzing sales trends across time to identify peak periods.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Assessing the profitability of product lines and payment methods.</a:t>
          </a:r>
        </a:p>
      </dsp:txBody>
      <dsp:txXfrm>
        <a:off x="6149908" y="524"/>
        <a:ext cx="4365691" cy="1227608"/>
      </dsp:txXfrm>
    </dsp:sp>
    <dsp:sp modelId="{C24766B8-76DF-4DAC-A5EE-F11982A9D4A6}">
      <dsp:nvSpPr>
        <dsp:cNvPr id="0" name=""/>
        <dsp:cNvSpPr/>
      </dsp:nvSpPr>
      <dsp:spPr>
        <a:xfrm>
          <a:off x="0" y="1535035"/>
          <a:ext cx="10515600" cy="12276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EFA13-79B1-4A12-A921-8A5A0277F44F}">
      <dsp:nvSpPr>
        <dsp:cNvPr id="0" name=""/>
        <dsp:cNvSpPr/>
      </dsp:nvSpPr>
      <dsp:spPr>
        <a:xfrm>
          <a:off x="371351" y="1811247"/>
          <a:ext cx="675184" cy="6751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EEB53-4B11-44CD-A66C-17E0B7BFC225}">
      <dsp:nvSpPr>
        <dsp:cNvPr id="0" name=""/>
        <dsp:cNvSpPr/>
      </dsp:nvSpPr>
      <dsp:spPr>
        <a:xfrm>
          <a:off x="1417888" y="1535035"/>
          <a:ext cx="4732020" cy="122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22" tIns="129922" rIns="129922" bIns="1299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Data-Driven Decisions</a:t>
          </a:r>
          <a:endParaRPr lang="en-US" sz="2500" kern="1200"/>
        </a:p>
      </dsp:txBody>
      <dsp:txXfrm>
        <a:off x="1417888" y="1535035"/>
        <a:ext cx="4732020" cy="1227608"/>
      </dsp:txXfrm>
    </dsp:sp>
    <dsp:sp modelId="{0EDDC567-8643-4233-BD09-5B0BB857CFB8}">
      <dsp:nvSpPr>
        <dsp:cNvPr id="0" name=""/>
        <dsp:cNvSpPr/>
      </dsp:nvSpPr>
      <dsp:spPr>
        <a:xfrm>
          <a:off x="6149908" y="1535035"/>
          <a:ext cx="4365691" cy="122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22" tIns="129922" rIns="129922" bIns="12992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Identifying high-demand product lines for focused marketing.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Detecting underperforming branches or products to implement corrective actions.</a:t>
          </a:r>
        </a:p>
      </dsp:txBody>
      <dsp:txXfrm>
        <a:off x="6149908" y="1535035"/>
        <a:ext cx="4365691" cy="1227608"/>
      </dsp:txXfrm>
    </dsp:sp>
    <dsp:sp modelId="{75EDB14E-D111-44EA-942B-F4D614F0D7D3}">
      <dsp:nvSpPr>
        <dsp:cNvPr id="0" name=""/>
        <dsp:cNvSpPr/>
      </dsp:nvSpPr>
      <dsp:spPr>
        <a:xfrm>
          <a:off x="0" y="3069546"/>
          <a:ext cx="10515600" cy="12276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80B2E-D79F-4305-BF39-A010F1B783CA}">
      <dsp:nvSpPr>
        <dsp:cNvPr id="0" name=""/>
        <dsp:cNvSpPr/>
      </dsp:nvSpPr>
      <dsp:spPr>
        <a:xfrm>
          <a:off x="371351" y="3345758"/>
          <a:ext cx="675184" cy="6751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C132A-12DC-464F-9887-883E48D5BA54}">
      <dsp:nvSpPr>
        <dsp:cNvPr id="0" name=""/>
        <dsp:cNvSpPr/>
      </dsp:nvSpPr>
      <dsp:spPr>
        <a:xfrm>
          <a:off x="1417888" y="3069546"/>
          <a:ext cx="4732020" cy="122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22" tIns="129922" rIns="129922" bIns="1299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Customization and Insightful Recommendations</a:t>
          </a:r>
          <a:endParaRPr lang="en-US" sz="2500" kern="1200"/>
        </a:p>
      </dsp:txBody>
      <dsp:txXfrm>
        <a:off x="1417888" y="3069546"/>
        <a:ext cx="4732020" cy="1227608"/>
      </dsp:txXfrm>
    </dsp:sp>
    <dsp:sp modelId="{54528559-7569-443A-9AF9-BDE7494F1E73}">
      <dsp:nvSpPr>
        <dsp:cNvPr id="0" name=""/>
        <dsp:cNvSpPr/>
      </dsp:nvSpPr>
      <dsp:spPr>
        <a:xfrm>
          <a:off x="6149908" y="3069546"/>
          <a:ext cx="4365691" cy="122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22" tIns="129922" rIns="129922" bIns="12992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Splitting customer types (Members vs. Normal) to determine loyalty program effectiveness.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Correlating Rating with other variables to improve customer satisfaction.</a:t>
          </a:r>
        </a:p>
      </dsp:txBody>
      <dsp:txXfrm>
        <a:off x="6149908" y="3069546"/>
        <a:ext cx="4365691" cy="12276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546E5-7745-48C8-8A0A-9ADAC7C15A99}">
      <dsp:nvSpPr>
        <dsp:cNvPr id="0" name=""/>
        <dsp:cNvSpPr/>
      </dsp:nvSpPr>
      <dsp:spPr>
        <a:xfrm>
          <a:off x="0" y="81347"/>
          <a:ext cx="4915163" cy="556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What We Plan to Accomplish:</a:t>
          </a:r>
          <a:endParaRPr lang="en-US" sz="1400" kern="1200"/>
        </a:p>
      </dsp:txBody>
      <dsp:txXfrm>
        <a:off x="27149" y="108496"/>
        <a:ext cx="4860865" cy="501854"/>
      </dsp:txXfrm>
    </dsp:sp>
    <dsp:sp modelId="{E1B342DB-9330-4FB9-8023-7A5137BA7B89}">
      <dsp:nvSpPr>
        <dsp:cNvPr id="0" name=""/>
        <dsp:cNvSpPr/>
      </dsp:nvSpPr>
      <dsp:spPr>
        <a:xfrm>
          <a:off x="0" y="677819"/>
          <a:ext cx="4915163" cy="556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Analyze sales trends across different branches, cities, and product lines.</a:t>
          </a:r>
        </a:p>
      </dsp:txBody>
      <dsp:txXfrm>
        <a:off x="27149" y="704968"/>
        <a:ext cx="4860865" cy="501854"/>
      </dsp:txXfrm>
    </dsp:sp>
    <dsp:sp modelId="{CC59E314-41D4-4ECE-9138-EBFF536E591C}">
      <dsp:nvSpPr>
        <dsp:cNvPr id="0" name=""/>
        <dsp:cNvSpPr/>
      </dsp:nvSpPr>
      <dsp:spPr>
        <a:xfrm>
          <a:off x="0" y="1274291"/>
          <a:ext cx="4915163" cy="556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Evaluate customer demographics, such as gender and customer type, to understand buying behavior.</a:t>
          </a:r>
        </a:p>
      </dsp:txBody>
      <dsp:txXfrm>
        <a:off x="27149" y="1301440"/>
        <a:ext cx="4860865" cy="501854"/>
      </dsp:txXfrm>
    </dsp:sp>
    <dsp:sp modelId="{6A962072-714E-40E1-BE5F-5CBD08ABCF3E}">
      <dsp:nvSpPr>
        <dsp:cNvPr id="0" name=""/>
        <dsp:cNvSpPr/>
      </dsp:nvSpPr>
      <dsp:spPr>
        <a:xfrm>
          <a:off x="0" y="1870763"/>
          <a:ext cx="4915163" cy="556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Assess financial metrics, including gross income, gross margins, and sales revenue.</a:t>
          </a:r>
        </a:p>
      </dsp:txBody>
      <dsp:txXfrm>
        <a:off x="27149" y="1897912"/>
        <a:ext cx="4860865" cy="501854"/>
      </dsp:txXfrm>
    </dsp:sp>
    <dsp:sp modelId="{6EE69A26-34DB-49A5-B136-6346D5B59BB3}">
      <dsp:nvSpPr>
        <dsp:cNvPr id="0" name=""/>
        <dsp:cNvSpPr/>
      </dsp:nvSpPr>
      <dsp:spPr>
        <a:xfrm>
          <a:off x="0" y="2467236"/>
          <a:ext cx="4915163" cy="556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Look at the relationship between payment methods and customer preferences.</a:t>
          </a:r>
        </a:p>
      </dsp:txBody>
      <dsp:txXfrm>
        <a:off x="27149" y="2494385"/>
        <a:ext cx="4860865" cy="501854"/>
      </dsp:txXfrm>
    </dsp:sp>
    <dsp:sp modelId="{E425A679-0243-46CB-B3A0-57FC065F5666}">
      <dsp:nvSpPr>
        <dsp:cNvPr id="0" name=""/>
        <dsp:cNvSpPr/>
      </dsp:nvSpPr>
      <dsp:spPr>
        <a:xfrm>
          <a:off x="0" y="3063708"/>
          <a:ext cx="4915163" cy="556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Analyze customer ratings to identify factors affecting satisfaction.</a:t>
          </a:r>
        </a:p>
      </dsp:txBody>
      <dsp:txXfrm>
        <a:off x="27149" y="3090857"/>
        <a:ext cx="4860865" cy="501854"/>
      </dsp:txXfrm>
    </dsp:sp>
    <dsp:sp modelId="{0BA9FBE8-3E34-4563-ACE6-5A2346635D81}">
      <dsp:nvSpPr>
        <dsp:cNvPr id="0" name=""/>
        <dsp:cNvSpPr/>
      </dsp:nvSpPr>
      <dsp:spPr>
        <a:xfrm>
          <a:off x="0" y="3660180"/>
          <a:ext cx="4915163" cy="556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 visualizations to present insights on sales and customer trends effectively.</a:t>
          </a:r>
        </a:p>
      </dsp:txBody>
      <dsp:txXfrm>
        <a:off x="27149" y="3687329"/>
        <a:ext cx="4860865" cy="5018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BEC32-EE8F-4359-8EC6-8CAD2951DA42}">
      <dsp:nvSpPr>
        <dsp:cNvPr id="0" name=""/>
        <dsp:cNvSpPr/>
      </dsp:nvSpPr>
      <dsp:spPr>
        <a:xfrm>
          <a:off x="0" y="698372"/>
          <a:ext cx="7315199" cy="128930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63922-6E6D-44C9-B2E7-240BEB8AA020}">
      <dsp:nvSpPr>
        <dsp:cNvPr id="0" name=""/>
        <dsp:cNvSpPr/>
      </dsp:nvSpPr>
      <dsp:spPr>
        <a:xfrm>
          <a:off x="390014" y="988466"/>
          <a:ext cx="709117" cy="709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8F58A-E0C5-4CB0-8AA5-011B8D4A781A}">
      <dsp:nvSpPr>
        <dsp:cNvPr id="0" name=""/>
        <dsp:cNvSpPr/>
      </dsp:nvSpPr>
      <dsp:spPr>
        <a:xfrm>
          <a:off x="1489146" y="698372"/>
          <a:ext cx="5826052" cy="1289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451" tIns="136451" rIns="136451" bIns="1364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Critical thinking:</a:t>
          </a:r>
          <a:endParaRPr lang="en-US" sz="1600" kern="1200"/>
        </a:p>
      </dsp:txBody>
      <dsp:txXfrm>
        <a:off x="1489146" y="698372"/>
        <a:ext cx="5826052" cy="1289304"/>
      </dsp:txXfrm>
    </dsp:sp>
    <dsp:sp modelId="{1C44EED6-DF59-4F92-81C3-C5671BD42962}">
      <dsp:nvSpPr>
        <dsp:cNvPr id="0" name=""/>
        <dsp:cNvSpPr/>
      </dsp:nvSpPr>
      <dsp:spPr>
        <a:xfrm>
          <a:off x="0" y="2310003"/>
          <a:ext cx="7315199" cy="128930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D4DD3-9F5B-4C95-865B-D0AC3429222D}">
      <dsp:nvSpPr>
        <dsp:cNvPr id="0" name=""/>
        <dsp:cNvSpPr/>
      </dsp:nvSpPr>
      <dsp:spPr>
        <a:xfrm>
          <a:off x="390014" y="2600096"/>
          <a:ext cx="709117" cy="709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8F250-711E-43D7-A32A-7116CAA50A79}">
      <dsp:nvSpPr>
        <dsp:cNvPr id="0" name=""/>
        <dsp:cNvSpPr/>
      </dsp:nvSpPr>
      <dsp:spPr>
        <a:xfrm>
          <a:off x="1489146" y="2310003"/>
          <a:ext cx="5826052" cy="1289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451" tIns="136451" rIns="136451" bIns="1364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By analyzing patterns and trends, we aim to identify areas for growth, such as high-demand product lines or underperforming branches. These insights will guide better business decisions and improve customer satisfaction.</a:t>
          </a:r>
          <a:endParaRPr lang="en-US" sz="1600" kern="1200"/>
        </a:p>
      </dsp:txBody>
      <dsp:txXfrm>
        <a:off x="1489146" y="2310003"/>
        <a:ext cx="5826052" cy="1289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8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sz="180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1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  <p:sldLayoutId id="214748366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9226" y="2949739"/>
            <a:ext cx="4366539" cy="2396686"/>
          </a:xfrm>
          <a:noFill/>
        </p:spPr>
        <p:txBody>
          <a:bodyPr anchor="b">
            <a:noAutofit/>
          </a:bodyPr>
          <a:lstStyle/>
          <a:p>
            <a:r>
              <a:rPr lang="en-US"/>
              <a:t>Data Analytics Capstone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E7D94-00D3-6EC8-EF1B-4D6D56E0CF8A}"/>
              </a:ext>
            </a:extLst>
          </p:cNvPr>
          <p:cNvSpPr txBox="1"/>
          <p:nvPr/>
        </p:nvSpPr>
        <p:spPr>
          <a:xfrm>
            <a:off x="7079226" y="5346425"/>
            <a:ext cx="4975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                               By: Mohamed Soliman</a:t>
            </a:r>
          </a:p>
          <a:p>
            <a:r>
              <a:rPr lang="en-US">
                <a:solidFill>
                  <a:schemeClr val="bg1"/>
                </a:solidFill>
              </a:rPr>
              <a:t>                                                    Dhara Patel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AE36C1-0F49-29C6-BAC4-75ACB25B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1200"/>
              </a:spcBef>
              <a:spcAft>
                <a:spcPts val="1200"/>
              </a:spcAft>
            </a:pPr>
            <a:r>
              <a:rPr lang="en-US" b="1" kern="100">
                <a:effectLst/>
              </a:rPr>
              <a:t>Audience Needs:</a:t>
            </a:r>
            <a:endParaRPr lang="en-US" kern="100">
              <a:effectLst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A3629-2A7A-3018-FCF0-BD8F931A06B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5625"/>
            <a:ext cx="6934200" cy="4297680"/>
          </a:xfrm>
        </p:spPr>
        <p:txBody>
          <a:bodyPr anchor="t">
            <a:normAutofit/>
          </a:bodyPr>
          <a:lstStyle/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b="1" kern="100">
                <a:effectLst/>
              </a:rPr>
              <a:t>Intended Audience:</a:t>
            </a:r>
            <a:r>
              <a:rPr lang="en-US" kern="100">
                <a:effectLst/>
              </a:rPr>
              <a:t> Store managers, marketing teams, and operational decision-makers.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b="1" kern="100">
                <a:effectLst/>
              </a:rPr>
              <a:t>Audience Goals:</a:t>
            </a:r>
            <a:endParaRPr lang="en-US" kern="100">
              <a:effectLst/>
            </a:endParaRPr>
          </a:p>
          <a:p>
            <a:pPr marL="742950" marR="0" lvl="1" indent="-285750">
              <a:buFont typeface="Courier New" panose="02070309020205020404" pitchFamily="49" charset="0"/>
              <a:buChar char="o"/>
            </a:pPr>
            <a:r>
              <a:rPr lang="en-US" kern="100">
                <a:effectLst/>
              </a:rPr>
              <a:t>Gain insights into branch and product line performance.</a:t>
            </a:r>
          </a:p>
          <a:p>
            <a:pPr marL="742950" marR="0" lvl="1" indent="-285750">
              <a:buFont typeface="Courier New" panose="02070309020205020404" pitchFamily="49" charset="0"/>
              <a:buChar char="o"/>
            </a:pPr>
            <a:r>
              <a:rPr lang="en-US" kern="100">
                <a:effectLst/>
              </a:rPr>
              <a:t>Understand customer purchasing behavior and preferences.</a:t>
            </a:r>
          </a:p>
          <a:p>
            <a:pPr marL="742950" marR="0" lvl="1" indent="-285750">
              <a:buFont typeface="Courier New" panose="02070309020205020404" pitchFamily="49" charset="0"/>
              <a:buChar char="o"/>
            </a:pPr>
            <a:r>
              <a:rPr lang="en-US" kern="100">
                <a:effectLst/>
              </a:rPr>
              <a:t>Identify key factors influencing customer satisfaction.</a:t>
            </a:r>
          </a:p>
          <a:p>
            <a:pPr marL="742950" marR="0" lvl="1" indent="-28575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kern="100">
                <a:effectLst/>
              </a:rPr>
              <a:t>Develop strategies to enhance revenue and customer experience.</a:t>
            </a:r>
          </a:p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838E9B1-0A98-B7B4-01A3-6B5E0EEB1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/>
          <a:p>
            <a:pPr marL="0" marR="0">
              <a:spcBef>
                <a:spcPts val="1200"/>
              </a:spcBef>
              <a:spcAft>
                <a:spcPts val="1200"/>
              </a:spcAft>
            </a:pPr>
            <a:r>
              <a:rPr lang="en-US" b="1" kern="100">
                <a:effectLst/>
              </a:rPr>
              <a:t>Analysis Plan:</a:t>
            </a:r>
            <a:endParaRPr lang="en-US" kern="100">
              <a:effectLst/>
            </a:endParaRP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kern="100">
                <a:effectLst/>
              </a:rPr>
              <a:t>Perform descriptive statistics using Python to calculate total sales, average sales, and branch performance.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kern="100">
                <a:effectLst/>
              </a:rPr>
              <a:t>Create visualizations like bar charts to highlight trends in product line sales and customer behavior.</a:t>
            </a:r>
          </a:p>
          <a:p>
            <a:pPr marL="342900" marR="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>
                <a:effectLst/>
              </a:rPr>
              <a:t>Use the analysis to summarize customer demographics and ratings.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2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7268-50DA-A216-BDCD-B4874EF9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CA" sz="2800" b="1" kern="100"/>
              <a:t>D</a:t>
            </a:r>
            <a:r>
              <a:rPr lang="en-CA" sz="2800" b="1" kern="100">
                <a:effectLst/>
              </a:rPr>
              <a:t>emonstrate critical thinking and considered the risks and rewards of the project.</a:t>
            </a:r>
            <a:br>
              <a:rPr lang="en-US" sz="2800" kern="100">
                <a:effectLst/>
              </a:rPr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E425-3D7A-5D52-06D4-CBD504EAB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/>
          <a:p>
            <a:pPr marL="0" marR="0">
              <a:spcAft>
                <a:spcPts val="800"/>
              </a:spcAft>
            </a:pPr>
            <a:r>
              <a:rPr lang="en-CA" kern="100">
                <a:effectLst/>
              </a:rPr>
              <a:t> </a:t>
            </a:r>
            <a:endParaRPr lang="en-US" kern="100">
              <a:effectLst/>
            </a:endParaRPr>
          </a:p>
          <a:p>
            <a:pPr marL="0" marR="0">
              <a:spcAft>
                <a:spcPts val="800"/>
              </a:spcAft>
            </a:pPr>
            <a:r>
              <a:rPr lang="en-US" b="1" kern="100">
                <a:effectLst/>
              </a:rPr>
              <a:t>Risk</a:t>
            </a:r>
            <a:r>
              <a:rPr lang="en-US" kern="100">
                <a:effectLst/>
              </a:rPr>
              <a:t>: Insights might be limited due to the dataset size or the scope of the project.</a:t>
            </a:r>
          </a:p>
          <a:p>
            <a:r>
              <a:rPr lang="en-US" b="1">
                <a:effectLst/>
              </a:rPr>
              <a:t>Reward</a:t>
            </a:r>
            <a:r>
              <a:rPr lang="en-US">
                <a:effectLst/>
              </a:rPr>
              <a:t>: The analysis will provide actionable recommendations for improving revenue, product management, and customer satisfaction.</a:t>
            </a:r>
            <a:endParaRPr lang="en-US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5824E6AF-3A64-CA54-2698-770FF3855A3E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828440842"/>
              </p:ext>
            </p:extLst>
          </p:nvPr>
        </p:nvGraphicFramePr>
        <p:xfrm>
          <a:off x="4038599" y="1825625"/>
          <a:ext cx="7315199" cy="429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08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/>
              <a:t>Detailed written business proposal 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891" y="4907"/>
            <a:ext cx="10515600" cy="1325563"/>
          </a:xfrm>
          <a:noFill/>
        </p:spPr>
        <p:txBody>
          <a:bodyPr anchor="ctr"/>
          <a:lstStyle/>
          <a:p>
            <a:r>
              <a:rPr lang="en-US"/>
              <a:t>Detailed written Proposal 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9801" y="1188316"/>
            <a:ext cx="10521635" cy="544760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Client: Supermarket superstore chain operating across cities, seeking insights for growth.</a:t>
            </a:r>
          </a:p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1710A1-19CC-FDA0-A04D-AED59D6727BB}"/>
              </a:ext>
            </a:extLst>
          </p:cNvPr>
          <p:cNvSpPr/>
          <p:nvPr/>
        </p:nvSpPr>
        <p:spPr>
          <a:xfrm>
            <a:off x="4171198" y="1877734"/>
            <a:ext cx="3854639" cy="91439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Branches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07851-1AC6-9FD8-60AF-AA2009DEE74C}"/>
              </a:ext>
            </a:extLst>
          </p:cNvPr>
          <p:cNvSpPr/>
          <p:nvPr/>
        </p:nvSpPr>
        <p:spPr>
          <a:xfrm>
            <a:off x="4227632" y="3531473"/>
            <a:ext cx="3854640" cy="91439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Marketing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19D7B0-F98A-E010-56C4-9D02C207FC49}"/>
              </a:ext>
            </a:extLst>
          </p:cNvPr>
          <p:cNvSpPr/>
          <p:nvPr/>
        </p:nvSpPr>
        <p:spPr>
          <a:xfrm>
            <a:off x="4169648" y="5201211"/>
            <a:ext cx="3897740" cy="91439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Inventory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AC1AB-F64D-91EA-6F22-89FA57198745}"/>
              </a:ext>
            </a:extLst>
          </p:cNvPr>
          <p:cNvSpPr txBox="1"/>
          <p:nvPr/>
        </p:nvSpPr>
        <p:spPr>
          <a:xfrm>
            <a:off x="641" y="2954850"/>
            <a:ext cx="1218121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Analyze branch performance to optimize </a:t>
            </a:r>
            <a:r>
              <a:rPr lang="en-US" sz="2000">
                <a:ea typeface="+mn-lt"/>
                <a:cs typeface="+mn-lt"/>
              </a:rPr>
              <a:t>high-revenue locations</a:t>
            </a:r>
            <a:r>
              <a:rPr lang="en-US" sz="2000"/>
              <a:t> operations </a:t>
            </a:r>
            <a:r>
              <a:rPr lang="en-US" sz="2000">
                <a:ea typeface="+mn-lt"/>
                <a:cs typeface="+mn-lt"/>
              </a:rPr>
              <a:t>and address low performers</a:t>
            </a:r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E9D35-1400-80A1-302D-A1CEBB5A370F}"/>
              </a:ext>
            </a:extLst>
          </p:cNvPr>
          <p:cNvSpPr txBox="1"/>
          <p:nvPr/>
        </p:nvSpPr>
        <p:spPr>
          <a:xfrm>
            <a:off x="-3346" y="4631011"/>
            <a:ext cx="123001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Study customer behavior to enhance loyalty by creating </a:t>
            </a:r>
            <a:r>
              <a:rPr lang="en-US">
                <a:ea typeface="+mn-lt"/>
                <a:cs typeface="+mn-lt"/>
              </a:rPr>
              <a:t>Create targeted campaigns based on customer segmentation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F224E3-EE4A-F3DD-09AF-C6A7D8FFA8E8}"/>
              </a:ext>
            </a:extLst>
          </p:cNvPr>
          <p:cNvSpPr txBox="1"/>
          <p:nvPr/>
        </p:nvSpPr>
        <p:spPr>
          <a:xfrm>
            <a:off x="589935" y="6211839"/>
            <a:ext cx="123001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Evaluate product line profitability for better inventory management and </a:t>
            </a:r>
            <a:r>
              <a:rPr lang="en-US">
                <a:ea typeface="+mn-lt"/>
                <a:cs typeface="+mn-lt"/>
              </a:rPr>
              <a:t>Reduce waste and improve inventory efficiency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2BDE-3216-E7C7-D6EE-04ABCFB4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27" y="365125"/>
            <a:ext cx="4433455" cy="1339417"/>
          </a:xfrm>
        </p:spPr>
        <p:txBody>
          <a:bodyPr/>
          <a:lstStyle/>
          <a:p>
            <a:r>
              <a:rPr lang="en-US"/>
              <a:t>Analysis Priorities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6EFA1D-B8E5-2702-3253-4A6123BA093A}"/>
              </a:ext>
            </a:extLst>
          </p:cNvPr>
          <p:cNvSpPr/>
          <p:nvPr/>
        </p:nvSpPr>
        <p:spPr>
          <a:xfrm>
            <a:off x="225137" y="1264227"/>
            <a:ext cx="3422072" cy="9144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Branch and City-Level Sales Trends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6ED5A2-7F33-9829-50F0-8ED0C35E34A0}"/>
              </a:ext>
            </a:extLst>
          </p:cNvPr>
          <p:cNvSpPr/>
          <p:nvPr/>
        </p:nvSpPr>
        <p:spPr>
          <a:xfrm>
            <a:off x="221673" y="4707081"/>
            <a:ext cx="3422073" cy="99752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Product Line Performance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762DF0-AD70-68D4-D55D-9B405414B7C0}"/>
              </a:ext>
            </a:extLst>
          </p:cNvPr>
          <p:cNvSpPr/>
          <p:nvPr/>
        </p:nvSpPr>
        <p:spPr>
          <a:xfrm>
            <a:off x="221673" y="2822863"/>
            <a:ext cx="3422071" cy="9144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 Segmentation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E6F3F-8D78-3B12-7B91-D895AA741F33}"/>
              </a:ext>
            </a:extLst>
          </p:cNvPr>
          <p:cNvSpPr txBox="1"/>
          <p:nvPr/>
        </p:nvSpPr>
        <p:spPr>
          <a:xfrm>
            <a:off x="224366" y="2331798"/>
            <a:ext cx="34220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Highest revenue impact.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297786-0679-5316-5E32-BC654B4C3D51}"/>
              </a:ext>
            </a:extLst>
          </p:cNvPr>
          <p:cNvSpPr txBox="1"/>
          <p:nvPr/>
        </p:nvSpPr>
        <p:spPr>
          <a:xfrm>
            <a:off x="229370" y="3857337"/>
            <a:ext cx="34220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Focus on membership, and payment preferences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7CFE3-93DD-C0FF-5C0A-6C338EB92544}"/>
              </a:ext>
            </a:extLst>
          </p:cNvPr>
          <p:cNvSpPr txBox="1"/>
          <p:nvPr/>
        </p:nvSpPr>
        <p:spPr>
          <a:xfrm>
            <a:off x="218209" y="5919355"/>
            <a:ext cx="28678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Evaluate profitability and customer satisfaction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203731-0B03-B492-FE1F-F78EDEEA1995}"/>
              </a:ext>
            </a:extLst>
          </p:cNvPr>
          <p:cNvSpPr txBox="1"/>
          <p:nvPr/>
        </p:nvSpPr>
        <p:spPr>
          <a:xfrm>
            <a:off x="6435436" y="1"/>
            <a:ext cx="4890654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/>
              <a:t>Execution Plan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algn="l"/>
            <a:endParaRPr lang="en-US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92A5CEB4-812F-2581-2088-04BE21D141DB}"/>
              </a:ext>
            </a:extLst>
          </p:cNvPr>
          <p:cNvSpPr/>
          <p:nvPr/>
        </p:nvSpPr>
        <p:spPr>
          <a:xfrm>
            <a:off x="6431973" y="1035629"/>
            <a:ext cx="4904508" cy="5209306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"/>
              <a:buChar char="•"/>
            </a:pPr>
            <a:r>
              <a:rPr lang="en-US" b="1"/>
              <a:t>Data Collection</a:t>
            </a:r>
            <a:r>
              <a:rPr lang="en-US"/>
              <a:t>: Organize and load transaction data.</a:t>
            </a:r>
          </a:p>
          <a:p>
            <a:pPr>
              <a:buFont typeface=""/>
              <a:buChar char="•"/>
            </a:pPr>
            <a:r>
              <a:rPr lang="en-US" b="1"/>
              <a:t>Data Cleaning</a:t>
            </a:r>
            <a:r>
              <a:rPr lang="en-US"/>
              <a:t>: Address missing values, duplicates, and formatting.</a:t>
            </a:r>
          </a:p>
          <a:p>
            <a:pPr>
              <a:buFont typeface=""/>
              <a:buChar char="•"/>
            </a:pPr>
            <a:r>
              <a:rPr lang="en-US" b="1"/>
              <a:t>Data Analysis</a:t>
            </a:r>
            <a:r>
              <a:rPr lang="en-US"/>
              <a:t>: Use Python (pandas, matplotlib) for insights and Excel for visuals.</a:t>
            </a:r>
          </a:p>
          <a:p>
            <a:pPr>
              <a:buFont typeface=""/>
              <a:buChar char="•"/>
            </a:pPr>
            <a:r>
              <a:rPr lang="en-US" b="1"/>
              <a:t>Reporting</a:t>
            </a:r>
            <a:r>
              <a:rPr lang="en-US"/>
              <a:t>: Deliver actionable recommendations with clear visuals.</a:t>
            </a:r>
          </a:p>
        </p:txBody>
      </p:sp>
    </p:spTree>
    <p:extLst>
      <p:ext uri="{BB962C8B-B14F-4D97-AF65-F5344CB8AC3E}">
        <p14:creationId xmlns:p14="http://schemas.microsoft.com/office/powerpoint/2010/main" val="4047868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50DB-6B1A-5F31-01E8-53FF1CB6D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50" y="495974"/>
            <a:ext cx="11993420" cy="594351"/>
          </a:xfrm>
        </p:spPr>
        <p:txBody>
          <a:bodyPr/>
          <a:lstStyle/>
          <a:p>
            <a:r>
              <a:rPr lang="en-US" sz="2400" b="1"/>
              <a:t>                                                         Client Overview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j-lt"/>
                <a:cs typeface="+mj-lt"/>
              </a:rPr>
              <a:t>Mission Statement: provide actionable insights to optimize branch performance, customer behavior, and product profitability for sustained growth</a:t>
            </a:r>
            <a:endParaRPr lang="en-US" sz="2400"/>
          </a:p>
          <a:p>
            <a:endParaRPr lang="en-US" sz="24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8D3BD3-E776-B017-5DB5-CE8B6F863EDC}"/>
              </a:ext>
            </a:extLst>
          </p:cNvPr>
          <p:cNvSpPr/>
          <p:nvPr/>
        </p:nvSpPr>
        <p:spPr>
          <a:xfrm>
            <a:off x="436419" y="1198418"/>
            <a:ext cx="5237017" cy="17595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Client</a:t>
            </a:r>
            <a:r>
              <a:rPr lang="en-US"/>
              <a:t>: A supermarket chain operating across multiple branches and cities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90C4F0-A6CF-F65F-7A86-AB269D6BB161}"/>
              </a:ext>
            </a:extLst>
          </p:cNvPr>
          <p:cNvSpPr/>
          <p:nvPr/>
        </p:nvSpPr>
        <p:spPr>
          <a:xfrm>
            <a:off x="6102928" y="1201881"/>
            <a:ext cx="5403270" cy="17733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Objective</a:t>
            </a:r>
            <a:r>
              <a:rPr lang="en-US">
                <a:ea typeface="+mn-lt"/>
                <a:cs typeface="+mn-lt"/>
              </a:rPr>
              <a:t>: To improve sales forecasting, customer segmentation, and operational efficiency by analyzing sales and customer data.</a:t>
            </a:r>
            <a:endParaRPr lang="en-US"/>
          </a:p>
          <a:p>
            <a:pPr algn="ctr"/>
            <a:endParaRPr lang="en-US" b="1"/>
          </a:p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223D7D1-8CF7-F104-A8E5-96C555A671E7}"/>
              </a:ext>
            </a:extLst>
          </p:cNvPr>
          <p:cNvSpPr/>
          <p:nvPr/>
        </p:nvSpPr>
        <p:spPr>
          <a:xfrm>
            <a:off x="301336" y="4156365"/>
            <a:ext cx="5223164" cy="2576943"/>
          </a:xfrm>
          <a:prstGeom prst="round2Diag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a typeface="+mn-lt"/>
                <a:cs typeface="+mn-lt"/>
              </a:rPr>
              <a:t>Goals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marL="285750" indent="-285750" algn="ctr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Identify sales trends and customer behavior.</a:t>
            </a:r>
            <a:endParaRPr lang="en-US"/>
          </a:p>
          <a:p>
            <a:pPr marL="285750" indent="-285750" algn="ctr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Enhance inventory management and targeted marketing.</a:t>
            </a:r>
            <a:endParaRPr lang="en-US"/>
          </a:p>
          <a:p>
            <a:pPr marL="285750" indent="-285750" algn="ctr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Maximize profits and customer satisfaction.</a:t>
            </a:r>
            <a:endParaRPr lang="en-US"/>
          </a:p>
          <a:p>
            <a:pPr algn="ctr"/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EC8DB046-4AA8-C44F-928F-8D921DBF58D5}"/>
              </a:ext>
            </a:extLst>
          </p:cNvPr>
          <p:cNvSpPr/>
          <p:nvPr/>
        </p:nvSpPr>
        <p:spPr>
          <a:xfrm>
            <a:off x="6466609" y="4156365"/>
            <a:ext cx="5029198" cy="2576944"/>
          </a:xfrm>
          <a:prstGeom prst="round2Diag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Benefits</a:t>
            </a:r>
            <a:r>
              <a:rPr lang="en-US"/>
              <a:t>:</a:t>
            </a:r>
          </a:p>
          <a:p>
            <a:pPr>
              <a:buFont typeface=""/>
              <a:buChar char="•"/>
            </a:pPr>
            <a:r>
              <a:rPr lang="en-US"/>
              <a:t>Reduced stock issues.</a:t>
            </a:r>
          </a:p>
          <a:p>
            <a:pPr>
              <a:buFont typeface=""/>
              <a:buChar char="•"/>
            </a:pPr>
            <a:r>
              <a:rPr lang="en-US"/>
              <a:t>Improved customer loyalty and revenue growth.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17F89-67B5-302A-8FE4-AAA583E2AEC8}"/>
              </a:ext>
            </a:extLst>
          </p:cNvPr>
          <p:cNvSpPr txBox="1"/>
          <p:nvPr/>
        </p:nvSpPr>
        <p:spPr>
          <a:xfrm>
            <a:off x="3923146" y="3217718"/>
            <a:ext cx="5046132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Purpose and Benefits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81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8146-A789-5727-B1E1-71876593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684" y="272761"/>
            <a:ext cx="2041238" cy="632835"/>
          </a:xfrm>
        </p:spPr>
        <p:txBody>
          <a:bodyPr/>
          <a:lstStyle/>
          <a:p>
            <a:r>
              <a:rPr lang="en-US"/>
              <a:t>Python</a:t>
            </a:r>
          </a:p>
        </p:txBody>
      </p:sp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FCB3231-982D-0B3F-17EA-FD9776719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" y="992908"/>
            <a:ext cx="3839720" cy="5865092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A3BE193-516B-2095-B72E-BD44D9720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394" y="992910"/>
            <a:ext cx="4097576" cy="5865089"/>
          </a:xfrm>
          <a:prstGeom prst="rect">
            <a:avLst/>
          </a:prstGeom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D768011-8603-2A77-F907-409CBFFB1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78" y="992910"/>
            <a:ext cx="4259318" cy="586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6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C16E-8DCB-A622-B940-DF640631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9" y="260263"/>
            <a:ext cx="10515600" cy="1325563"/>
          </a:xfrm>
        </p:spPr>
        <p:txBody>
          <a:bodyPr/>
          <a:lstStyle/>
          <a:p>
            <a:r>
              <a:rPr lang="en-US"/>
              <a:t>Branch Performance Analysis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35FC-7366-02C9-A7BA-A6DA94EE9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145" y="1280341"/>
            <a:ext cx="4915163" cy="42976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Branch performance analysis revealed significant revenue differences among locations. Branch C leads in revenue generation with $110,568, while Branch A shows the lowest performance at $106,200.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 descr="A blue and purple graph&#10;&#10;Description automatically generated">
            <a:extLst>
              <a:ext uri="{FF2B5EF4-FFF2-40B4-BE49-F238E27FC236}">
                <a16:creationId xmlns:a16="http://schemas.microsoft.com/office/drawing/2014/main" id="{B259C7B0-E505-E1D5-6A93-0371A5504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157" y="1279044"/>
            <a:ext cx="7399851" cy="557923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F88521-3835-A386-11EB-1A84A3CE78DC}"/>
              </a:ext>
            </a:extLst>
          </p:cNvPr>
          <p:cNvSpPr/>
          <p:nvPr/>
        </p:nvSpPr>
        <p:spPr>
          <a:xfrm>
            <a:off x="119160" y="3428407"/>
            <a:ext cx="4341089" cy="90670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Branch C leads revenue with $110,568</a:t>
            </a:r>
            <a:endParaRPr lang="en-US"/>
          </a:p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927710-3F2E-6CD3-95EA-A1A426BEFEAD}"/>
              </a:ext>
            </a:extLst>
          </p:cNvPr>
          <p:cNvSpPr/>
          <p:nvPr/>
        </p:nvSpPr>
        <p:spPr>
          <a:xfrm>
            <a:off x="122861" y="4690422"/>
            <a:ext cx="4341088" cy="90516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Branch A underperforms with $106,200</a:t>
            </a:r>
            <a:endParaRPr lang="en-US"/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2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927" y="429781"/>
            <a:ext cx="9855200" cy="899151"/>
          </a:xfrm>
          <a:noFill/>
        </p:spPr>
        <p:txBody>
          <a:bodyPr anchor="ctr"/>
          <a:lstStyle/>
          <a:p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lvl="1"/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0896C842-0AFB-76D6-11FB-808FA0AF0BF8}"/>
              </a:ext>
            </a:extLst>
          </p:cNvPr>
          <p:cNvSpPr/>
          <p:nvPr/>
        </p:nvSpPr>
        <p:spPr>
          <a:xfrm>
            <a:off x="6353561" y="5392719"/>
            <a:ext cx="5902034" cy="745061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>
                <a:solidFill>
                  <a:srgbClr val="000000"/>
                </a:solidFill>
              </a:rPr>
              <a:t>Promote high-performing product lines</a:t>
            </a:r>
            <a:endParaRPr lang="en-US"/>
          </a:p>
          <a:p>
            <a:pPr algn="ctr"/>
            <a:endParaRPr lang="en-US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D6BECD10-6B34-731B-F967-B446638ADAC3}"/>
              </a:ext>
            </a:extLst>
          </p:cNvPr>
          <p:cNvSpPr/>
          <p:nvPr/>
        </p:nvSpPr>
        <p:spPr>
          <a:xfrm>
            <a:off x="6350537" y="6121959"/>
            <a:ext cx="5902031" cy="73736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>
                    <a:lumMod val="10000"/>
                  </a:schemeClr>
                </a:solidFill>
              </a:rPr>
              <a:t>Improve customer satisfaction for Sports and Travel</a:t>
            </a:r>
          </a:p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13B8F6-1BF0-753D-8A5C-D03F8FEAF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806"/>
            <a:ext cx="12238181" cy="411802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E48C8E2-F45B-1CCA-FC11-E34D05CB9C96}"/>
              </a:ext>
            </a:extLst>
          </p:cNvPr>
          <p:cNvSpPr/>
          <p:nvPr/>
        </p:nvSpPr>
        <p:spPr>
          <a:xfrm>
            <a:off x="207369" y="5323413"/>
            <a:ext cx="4395861" cy="161608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Recommendations </a:t>
            </a:r>
            <a:endParaRPr lang="en-US" sz="2800" b="1">
              <a:solidFill>
                <a:schemeClr val="bg1"/>
              </a:solidFill>
            </a:endParaRPr>
          </a:p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E194EC10-D08C-CE11-FF33-647AE7527524}"/>
              </a:ext>
            </a:extLst>
          </p:cNvPr>
          <p:cNvSpPr/>
          <p:nvPr/>
        </p:nvSpPr>
        <p:spPr>
          <a:xfrm>
            <a:off x="-790" y="-175193"/>
            <a:ext cx="12236637" cy="1368519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rgbClr val="000000"/>
                </a:solidFill>
              </a:rPr>
              <a:t>                                                                     Product performance analysis </a:t>
            </a:r>
          </a:p>
          <a:p>
            <a:endParaRPr lang="en-US" b="1">
              <a:solidFill>
                <a:srgbClr val="000000"/>
              </a:solidFill>
            </a:endParaRPr>
          </a:p>
          <a:p>
            <a:r>
              <a:rPr lang="en-US" sz="1600" b="1">
                <a:solidFill>
                  <a:srgbClr val="000000"/>
                </a:solidFill>
              </a:rPr>
              <a:t>                                                           Food and Beverages generate the highest revenue at $56,144.</a:t>
            </a:r>
            <a:endParaRPr lang="en-US" sz="1600">
              <a:solidFill>
                <a:srgbClr val="000000"/>
              </a:solidFill>
            </a:endParaRPr>
          </a:p>
          <a:p>
            <a:r>
              <a:rPr lang="en-US" sz="1600" b="1">
                <a:solidFill>
                  <a:srgbClr val="000000"/>
                </a:solidFill>
              </a:rPr>
              <a:t>                                         Sports and Travel products receive the lowest average customer ratings of 6.91.</a:t>
            </a:r>
            <a:endParaRPr lang="en-US" sz="1600">
              <a:solidFill>
                <a:srgbClr val="000000"/>
              </a:solidFill>
            </a:endParaRPr>
          </a:p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4613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2BB3-E82B-4C59-7060-D007152E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0" y="3368"/>
            <a:ext cx="5958994" cy="715961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Time-Based Sales Trends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96EF6-BA84-8CBE-8AD0-23B855D2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76605" y="6243685"/>
            <a:ext cx="6083134" cy="564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/>
              <a:t>Sales peak during Saturday's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14029-DA40-1851-0F73-161AF4DBD5E1}"/>
              </a:ext>
            </a:extLst>
          </p:cNvPr>
          <p:cNvSpPr txBox="1"/>
          <p:nvPr/>
        </p:nvSpPr>
        <p:spPr>
          <a:xfrm>
            <a:off x="-2335" y="4151806"/>
            <a:ext cx="11340712" cy="8125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TW Cen MT"/>
              </a:rPr>
              <a:t>Customer behavior analysis identified key patterns:</a:t>
            </a:r>
          </a:p>
          <a:p>
            <a:endParaRPr lang="en-US">
              <a:latin typeface="Avenir Next LT Pro Light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6FEFA46-E4F3-E984-D6B3-AAD451B0B48D}"/>
              </a:ext>
            </a:extLst>
          </p:cNvPr>
          <p:cNvSpPr/>
          <p:nvPr/>
        </p:nvSpPr>
        <p:spPr>
          <a:xfrm>
            <a:off x="8584514" y="2349109"/>
            <a:ext cx="978407" cy="484631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F1B8641-3602-4FDB-BF53-C9179C9A8940}"/>
              </a:ext>
            </a:extLst>
          </p:cNvPr>
          <p:cNvSpPr/>
          <p:nvPr/>
        </p:nvSpPr>
        <p:spPr>
          <a:xfrm>
            <a:off x="8584514" y="5289351"/>
            <a:ext cx="978407" cy="484631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ABE91-2D5B-45AF-27E0-197A62FDA6D8}"/>
              </a:ext>
            </a:extLst>
          </p:cNvPr>
          <p:cNvSpPr/>
          <p:nvPr/>
        </p:nvSpPr>
        <p:spPr>
          <a:xfrm>
            <a:off x="9773456" y="623064"/>
            <a:ext cx="2330641" cy="34928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Sales peak during Saturdays are the busiest days for sales. The supermarket should plan extra staff and inventory for weekends.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9C023A-C74E-8219-BC9E-683FB29FC355}"/>
              </a:ext>
            </a:extLst>
          </p:cNvPr>
          <p:cNvSpPr/>
          <p:nvPr/>
        </p:nvSpPr>
        <p:spPr>
          <a:xfrm>
            <a:off x="9773457" y="4648580"/>
            <a:ext cx="2299852" cy="21613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bg1"/>
                </a:solidFill>
              </a:rPr>
              <a:t>Members spend more on average ($327) compared to non-members ($318)</a:t>
            </a:r>
          </a:p>
          <a:p>
            <a:pPr algn="ctr"/>
            <a:endParaRPr lang="en-US"/>
          </a:p>
        </p:txBody>
      </p:sp>
      <p:pic>
        <p:nvPicPr>
          <p:cNvPr id="15" name="Content Placeholder 14" descr="A graph with blue lines&#10;&#10;Description automatically generated">
            <a:extLst>
              <a:ext uri="{FF2B5EF4-FFF2-40B4-BE49-F238E27FC236}">
                <a16:creationId xmlns:a16="http://schemas.microsoft.com/office/drawing/2014/main" id="{41A8629C-1166-3B32-BFB0-C26F55EEEC51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-768" y="4633575"/>
            <a:ext cx="8111834" cy="2183901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8409C4-BBC9-51DF-1E32-296D13A01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" y="554182"/>
            <a:ext cx="8112557" cy="359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8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/>
              <a:t>Supermarket sales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/>
              <a:t>Dataset and Questions for Analysis </a:t>
            </a:r>
          </a:p>
          <a:p>
            <a:r>
              <a:rPr lang="en-US"/>
              <a:t>Mission Statement and Stakeholder Analysis</a:t>
            </a:r>
          </a:p>
          <a:p>
            <a:r>
              <a:rPr lang="en-US"/>
              <a:t>Critical information of capstone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C0E4FD-6FC8-97B6-2320-36381F12CB92}"/>
              </a:ext>
            </a:extLst>
          </p:cNvPr>
          <p:cNvSpPr/>
          <p:nvPr/>
        </p:nvSpPr>
        <p:spPr>
          <a:xfrm>
            <a:off x="-1502" y="3768"/>
            <a:ext cx="12184608" cy="171417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a typeface="+mn-lt"/>
                <a:cs typeface="+mn-lt"/>
              </a:rPr>
              <a:t>Tax Breakdown by Branch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algn="ctr"/>
            <a:r>
              <a:rPr lang="en-US">
                <a:ea typeface="+mn-lt"/>
                <a:cs typeface="+mn-lt"/>
              </a:rPr>
              <a:t>  Presented as a pie chart, providing insights into the tax distribution among branches.</a:t>
            </a:r>
            <a:endParaRPr lang="en-US"/>
          </a:p>
          <a:p>
            <a:pPr algn="ctr"/>
            <a:r>
              <a:rPr lang="en-US">
                <a:ea typeface="+mn-lt"/>
                <a:cs typeface="+mn-lt"/>
              </a:rPr>
              <a:t>Branch C contributes the highest to tax revenue, highlighting strong sales performance.</a:t>
            </a:r>
            <a:endParaRPr lang="en-US"/>
          </a:p>
        </p:txBody>
      </p:sp>
      <p:pic>
        <p:nvPicPr>
          <p:cNvPr id="2" name="Picture 1" descr="A blue pie chart with numbers and a purple circle&#10;&#10;Description automatically generated">
            <a:extLst>
              <a:ext uri="{FF2B5EF4-FFF2-40B4-BE49-F238E27FC236}">
                <a16:creationId xmlns:a16="http://schemas.microsoft.com/office/drawing/2014/main" id="{16DBC250-1630-1844-4D79-4F1801E36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7948"/>
            <a:ext cx="12184945" cy="52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36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176AE4D0-3B1B-0FFD-C03E-F969066A9481}"/>
              </a:ext>
            </a:extLst>
          </p:cNvPr>
          <p:cNvSpPr/>
          <p:nvPr/>
        </p:nvSpPr>
        <p:spPr>
          <a:xfrm>
            <a:off x="20149" y="5067529"/>
            <a:ext cx="12169291" cy="1715169"/>
          </a:xfrm>
          <a:prstGeom prst="trapezoid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0">
                <a:solidFill>
                  <a:schemeClr val="bg1">
                    <a:lumMod val="95000"/>
                  </a:schemeClr>
                </a:solidFill>
                <a:latin typeface="TW Cen MT"/>
              </a:rPr>
              <a:t>This pie chart shows most customers prefer E wallet and cash payments, but credit is also popular. Branch-specific trends can help improve payment systems</a:t>
            </a:r>
            <a:r>
              <a:rPr lang="en-US" sz="2400">
                <a:solidFill>
                  <a:schemeClr val="bg1">
                    <a:lumMod val="95000"/>
                  </a:schemeClr>
                </a:solidFill>
                <a:latin typeface="TW Cen MT"/>
                <a:ea typeface="TW Cen MT"/>
                <a:cs typeface="TW Cen MT"/>
              </a:rPr>
              <a:t>​</a:t>
            </a:r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190D21-60D9-16A2-A184-8CE34F47B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74" y="84666"/>
            <a:ext cx="11333855" cy="498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0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2B5E-7ECF-5B71-EDD1-61A5902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443" y="3368"/>
            <a:ext cx="6620933" cy="1471805"/>
          </a:xfrm>
        </p:spPr>
        <p:txBody>
          <a:bodyPr/>
          <a:lstStyle/>
          <a:p>
            <a:r>
              <a:rPr lang="en-US" sz="4000">
                <a:latin typeface="TW Cen MT"/>
              </a:rPr>
              <a:t>Profitability by quantity</a:t>
            </a:r>
            <a:br>
              <a:rPr lang="en-US" sz="1800" b="1"/>
            </a:br>
            <a:r>
              <a:rPr lang="en-US" sz="1800" b="1"/>
              <a:t>                   Quantity vs. Gross Income</a:t>
            </a:r>
            <a:br>
              <a:rPr lang="en-US" sz="1800" b="1"/>
            </a:br>
            <a:r>
              <a:rPr lang="en-US" sz="2000"/>
              <a:t>Relationship</a:t>
            </a:r>
            <a:r>
              <a:rPr lang="en-US" sz="2000">
                <a:ea typeface="+mj-lt"/>
                <a:cs typeface="+mj-lt"/>
              </a:rPr>
              <a:t> Between Quantity Sold and Gross Income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1800" b="1"/>
          </a:p>
          <a:p>
            <a:pPr lvl="1"/>
            <a:r>
              <a:rPr lang="en-US" sz="1200">
                <a:latin typeface="+mj-lt"/>
                <a:ea typeface="+mj-lt"/>
                <a:cs typeface="+mj-lt"/>
              </a:rPr>
              <a:t>     </a:t>
            </a:r>
            <a:r>
              <a:rPr lang="en-US" sz="1400">
                <a:latin typeface="+mj-lt"/>
                <a:ea typeface="+mj-lt"/>
                <a:cs typeface="+mj-lt"/>
              </a:rPr>
              <a:t>   </a:t>
            </a:r>
            <a:endParaRPr lang="en-US" sz="160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6019A07-4192-E2F7-048F-330FA831340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F22C295C-0E7D-59DE-FA6E-80FD59F53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08" y="1163686"/>
            <a:ext cx="10700684" cy="472101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8D3BF3-D731-2849-13A6-53D17EB0E503}"/>
              </a:ext>
            </a:extLst>
          </p:cNvPr>
          <p:cNvSpPr/>
          <p:nvPr/>
        </p:nvSpPr>
        <p:spPr>
          <a:xfrm>
            <a:off x="3385996" y="5889893"/>
            <a:ext cx="5209308" cy="9682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sz="1600" baseline="0">
                <a:latin typeface="Tw Cen MT"/>
                <a:ea typeface="Arial"/>
                <a:cs typeface="Arial"/>
              </a:rPr>
              <a:t>Higher quantities sold generally lead to higher gross income</a:t>
            </a:r>
            <a:r>
              <a:rPr lang="en-US" sz="1600">
                <a:latin typeface="Tw Cen MT"/>
                <a:ea typeface="Arial"/>
                <a:cs typeface="Arial"/>
              </a:rPr>
              <a:t>​</a:t>
            </a:r>
          </a:p>
          <a:p>
            <a:endParaRPr lang="en-US" sz="1600">
              <a:latin typeface="Tw Cen MT"/>
              <a:ea typeface="Arial"/>
              <a:cs typeface="Arial"/>
            </a:endParaRPr>
          </a:p>
          <a:p>
            <a:pPr rtl="0"/>
            <a:r>
              <a:rPr lang="en-US" sz="1600" baseline="0">
                <a:latin typeface="Tw Cen MT"/>
                <a:ea typeface="Arial"/>
                <a:cs typeface="Arial"/>
              </a:rPr>
              <a:t>  Some product lines with low quantity have high profitability</a:t>
            </a:r>
            <a:r>
              <a:rPr lang="en-US" sz="1600">
                <a:latin typeface="Tw Cen MT"/>
                <a:ea typeface="Arial"/>
                <a:cs typeface="Arial"/>
              </a:rPr>
              <a:t>​</a:t>
            </a:r>
          </a:p>
          <a:p>
            <a:pPr lvl="0" rtl="0"/>
            <a:endParaRPr lang="en-US" sz="2000">
              <a:latin typeface="Tw Cen M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7208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E76F-7EC3-6D17-AD48-D1150D1D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97" y="-242935"/>
            <a:ext cx="2056631" cy="1156231"/>
          </a:xfrm>
        </p:spPr>
        <p:txBody>
          <a:bodyPr/>
          <a:lstStyle/>
          <a:p>
            <a:r>
              <a:rPr lang="en-US"/>
              <a:t>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F8D5E-8006-D6ED-7F67-3138E7934D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Object 4">
                <a:extLst>
                  <a:ext uri="{FF2B5EF4-FFF2-40B4-BE49-F238E27FC236}">
                    <a16:creationId xmlns:a16="http://schemas.microsoft.com/office/drawing/2014/main" id="{E862FED9-D278-1A10-4A7C-BEBFF3C754E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15995262"/>
                  </p:ext>
                </p:extLst>
              </p:nvPr>
            </p:nvGraphicFramePr>
            <p:xfrm>
              <a:off x="261697" y="774701"/>
              <a:ext cx="11922604" cy="59505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E862FED9-D278-1A10-4A7C-BEBFF3C754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261697" y="774701"/>
                <a:ext cx="11922604" cy="59505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6201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3E9A6D-F6A8-E125-5024-8339FA6D7148}"/>
              </a:ext>
            </a:extLst>
          </p:cNvPr>
          <p:cNvSpPr/>
          <p:nvPr/>
        </p:nvSpPr>
        <p:spPr>
          <a:xfrm>
            <a:off x="1883601" y="-9133"/>
            <a:ext cx="7744176" cy="10272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Insights and Recommendations</a:t>
            </a:r>
          </a:p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1D6C31-96FE-E40A-1190-367DCA3F3067}"/>
              </a:ext>
            </a:extLst>
          </p:cNvPr>
          <p:cNvSpPr/>
          <p:nvPr/>
        </p:nvSpPr>
        <p:spPr>
          <a:xfrm>
            <a:off x="2201068" y="2107332"/>
            <a:ext cx="6961009" cy="1326955"/>
          </a:xfrm>
          <a:prstGeom prst="roundRect">
            <a:avLst/>
          </a:prstGeom>
          <a:solidFill>
            <a:srgbClr val="0094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High-performing branches like Branch C should receive additional resources to sustain growth, Increase inventory and staffing to sustain peak performance</a:t>
            </a:r>
            <a:endParaRPr lang="en-US"/>
          </a:p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11D1E0-C8B1-63AB-64A3-E135D86C0F03}"/>
              </a:ext>
            </a:extLst>
          </p:cNvPr>
          <p:cNvSpPr/>
          <p:nvPr/>
        </p:nvSpPr>
        <p:spPr>
          <a:xfrm>
            <a:off x="2201066" y="3499459"/>
            <a:ext cx="6961010" cy="1396226"/>
          </a:xfrm>
          <a:prstGeom prst="roundRect">
            <a:avLst/>
          </a:prstGeom>
          <a:solidFill>
            <a:srgbClr val="0094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Targeted marketing campaign strategies should focus on member retention and increasing male customer spending to improve sales and customer satisfaction, create loyalty programs to keep members, since they spend more</a:t>
            </a:r>
            <a:endParaRPr lang="en-US" err="1"/>
          </a:p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61895A-2A9D-0ADA-1750-170ED84D008B}"/>
              </a:ext>
            </a:extLst>
          </p:cNvPr>
          <p:cNvSpPr/>
          <p:nvPr/>
        </p:nvSpPr>
        <p:spPr>
          <a:xfrm>
            <a:off x="2201067" y="4985999"/>
            <a:ext cx="6961010" cy="1163780"/>
          </a:xfrm>
          <a:prstGeom prst="roundRect">
            <a:avLst/>
          </a:prstGeom>
          <a:solidFill>
            <a:srgbClr val="0094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Inventory optimization should prioritize popular product lines like Food and Beverages while addressing low-rated items and ensure consistent stock availability to meet high demand</a:t>
            </a:r>
            <a:endParaRPr lang="en-US"/>
          </a:p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5C2B28-25F4-BF92-6955-F02DF1AC8671}"/>
              </a:ext>
            </a:extLst>
          </p:cNvPr>
          <p:cNvSpPr txBox="1"/>
          <p:nvPr/>
        </p:nvSpPr>
        <p:spPr>
          <a:xfrm>
            <a:off x="1618641" y="1070953"/>
            <a:ext cx="82818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The analysis provides the following insights and actionable recommendations</a:t>
            </a:r>
            <a:endParaRPr lang="en-US" b="1"/>
          </a:p>
          <a:p>
            <a:pPr algn="l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5243A09-70D5-8458-BA0B-FF3E1EAB5B10}"/>
              </a:ext>
            </a:extLst>
          </p:cNvPr>
          <p:cNvSpPr/>
          <p:nvPr/>
        </p:nvSpPr>
        <p:spPr>
          <a:xfrm>
            <a:off x="5279298" y="1403012"/>
            <a:ext cx="477577" cy="6326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14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596F-486B-BFB9-A777-57F47B9C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97" y="1080943"/>
            <a:ext cx="6536267" cy="463503"/>
          </a:xfrm>
        </p:spPr>
        <p:txBody>
          <a:bodyPr/>
          <a:lstStyle/>
          <a:p>
            <a:r>
              <a:rPr lang="en-US" b="1"/>
              <a:t> Risks and Rewards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B6F8-20F4-0D6B-F5F6-E0F901D0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18569"/>
            <a:ext cx="4915163" cy="42976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Risk</a:t>
            </a:r>
            <a:r>
              <a:rPr lang="en-US">
                <a:ea typeface="+mn-lt"/>
                <a:cs typeface="+mn-lt"/>
              </a:rPr>
              <a:t>: Insights may be limited by dataset size and scope.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Small Dataset</a:t>
            </a:r>
            <a:r>
              <a:rPr lang="en-US">
                <a:ea typeface="+mn-lt"/>
                <a:cs typeface="+mn-lt"/>
              </a:rPr>
              <a:t>: Only 1,000 rows, so it might not show everything about all branches.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Limited Scope</a:t>
            </a:r>
            <a:r>
              <a:rPr lang="en-US">
                <a:ea typeface="+mn-lt"/>
                <a:cs typeface="+mn-lt"/>
              </a:rPr>
              <a:t>: We didn’t look at other aspects like the economy or seasons that can change sales.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Implementation Issues</a:t>
            </a:r>
            <a:r>
              <a:rPr lang="en-US">
                <a:ea typeface="+mn-lt"/>
                <a:cs typeface="+mn-lt"/>
              </a:rPr>
              <a:t>: The changes we suggest need the management to agree and act on them.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971B7-6F9C-0FA3-BF47-B9A3A2D50AD9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>
                <a:ea typeface="+mn-lt"/>
                <a:cs typeface="+mn-lt"/>
              </a:rPr>
              <a:t>Reward</a:t>
            </a:r>
            <a:r>
              <a:rPr lang="en-US">
                <a:ea typeface="+mn-lt"/>
                <a:cs typeface="+mn-lt"/>
              </a:rPr>
              <a:t>: Analysis provides actionable recommendations to improve revenue and operational efficiency.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Clear Insights</a:t>
            </a:r>
            <a:r>
              <a:rPr lang="en-US">
                <a:ea typeface="+mn-lt"/>
                <a:cs typeface="+mn-lt"/>
              </a:rPr>
              <a:t>: Shows how to improve branches, products, and customer satisfaction.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Better Resource Use</a:t>
            </a:r>
            <a:r>
              <a:rPr lang="en-US">
                <a:ea typeface="+mn-lt"/>
                <a:cs typeface="+mn-lt"/>
              </a:rPr>
              <a:t>: Helps focus on the best branches and products to save money and time.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Data-Driven Decisions</a:t>
            </a:r>
            <a:r>
              <a:rPr lang="en-US">
                <a:ea typeface="+mn-lt"/>
                <a:cs typeface="+mn-lt"/>
              </a:rPr>
              <a:t>: Managers and marketers can make smarter choices.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Can Be Expanded</a:t>
            </a:r>
            <a:r>
              <a:rPr lang="en-US">
                <a:ea typeface="+mn-lt"/>
                <a:cs typeface="+mn-lt"/>
              </a:rPr>
              <a:t>: This method can work for bigger datasets or more branches.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76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87" y="962057"/>
            <a:ext cx="4658869" cy="5258441"/>
          </a:xfrm>
          <a:noFill/>
        </p:spPr>
        <p:txBody>
          <a:bodyPr/>
          <a:lstStyle/>
          <a:p>
            <a:pPr algn="l">
              <a:spcBef>
                <a:spcPts val="1000"/>
              </a:spcBef>
              <a:spcAft>
                <a:spcPts val="800"/>
              </a:spcAft>
            </a:pPr>
            <a:r>
              <a:rPr lang="en-US" sz="1400">
                <a:solidFill>
                  <a:srgbClr val="000000"/>
                </a:solidFill>
                <a:ea typeface="+mj-lt"/>
                <a:cs typeface="+mj-lt"/>
              </a:rPr>
              <a:t>               </a:t>
            </a:r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Conclusion</a:t>
            </a:r>
            <a:br>
              <a:rPr lang="en-US" sz="1400">
                <a:ea typeface="+mj-lt"/>
                <a:cs typeface="+mj-lt"/>
              </a:rPr>
            </a:br>
            <a:br>
              <a:rPr lang="en-US" sz="1400">
                <a:ea typeface="+mj-lt"/>
                <a:cs typeface="+mj-lt"/>
              </a:rPr>
            </a:br>
            <a:r>
              <a:rPr lang="en-US" sz="1400">
                <a:solidFill>
                  <a:srgbClr val="000000"/>
                </a:solidFill>
                <a:latin typeface="Avenir Next LT Pro Light"/>
              </a:rPr>
              <a:t>The analytical solutions developed in this project enable data-driven decision-making, focusing on key areas of improvement for branch performance, customer behavior, and product profitability.</a:t>
            </a:r>
            <a:endParaRPr lang="en-US" sz="1400"/>
          </a:p>
          <a:p>
            <a:pPr algn="l">
              <a:spcBef>
                <a:spcPts val="1000"/>
              </a:spcBef>
              <a:spcAft>
                <a:spcPts val="800"/>
              </a:spcAft>
            </a:pPr>
            <a:r>
              <a:rPr lang="en-US" sz="1400">
                <a:solidFill>
                  <a:srgbClr val="000000"/>
                </a:solidFill>
                <a:latin typeface="Avenir Next LT Pro Light"/>
              </a:rPr>
              <a:t>We provided a clear, actionable insights to help the supermarket improve its operations, customer satisfaction, and profitability. By focusing on top-performing branches like Branch C, retaining high-spending members, and improving low-rated products like Sports and Travel, the supermarket can make smarter decisions, with more data and continuous monitoring, the client can unlock even more opportunities for growth and success</a:t>
            </a:r>
          </a:p>
          <a:p>
            <a:endParaRPr 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192F9-EFE7-D9CF-EA25-6B83E22B5B06}"/>
              </a:ext>
            </a:extLst>
          </p:cNvPr>
          <p:cNvSpPr txBox="1"/>
          <p:nvPr/>
        </p:nvSpPr>
        <p:spPr>
          <a:xfrm>
            <a:off x="5697718" y="1111394"/>
            <a:ext cx="6491626" cy="55102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b="1"/>
              <a:t>Insights Summary</a:t>
            </a: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endParaRPr lang="en-US" sz="1200" b="1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200" b="1"/>
              <a:t>            </a:t>
            </a:r>
            <a:r>
              <a:rPr lang="en-US" sz="1400" b="1"/>
              <a:t>Branch C and Food and Beverages </a:t>
            </a:r>
            <a:r>
              <a:rPr lang="en-US" sz="1400"/>
              <a:t>are key revenue drivers.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endParaRPr lang="en-US" sz="1400" b="1">
              <a:ea typeface="+mn-lt"/>
              <a:cs typeface="+mn-lt"/>
            </a:endParaRPr>
          </a:p>
          <a:p>
            <a:pPr marL="457200"/>
            <a:r>
              <a:rPr lang="en-US" sz="1400" b="1">
                <a:ea typeface="+mn-lt"/>
                <a:cs typeface="+mn-lt"/>
              </a:rPr>
              <a:t>Food and Beverages</a:t>
            </a:r>
            <a:r>
              <a:rPr lang="en-US" sz="1400">
                <a:ea typeface="+mn-lt"/>
                <a:cs typeface="+mn-lt"/>
              </a:rPr>
              <a:t> bring the highest revenue, so they should always be stocked.</a:t>
            </a:r>
            <a:endParaRPr lang="en-US" sz="1400" b="1"/>
          </a:p>
          <a:p>
            <a:endParaRPr lang="en-US" sz="1400">
              <a:ea typeface="+mn-lt"/>
              <a:cs typeface="+mn-lt"/>
            </a:endParaRPr>
          </a:p>
          <a:p>
            <a:endParaRPr lang="en-US" sz="1400">
              <a:ea typeface="+mn-lt"/>
              <a:cs typeface="+mn-lt"/>
            </a:endParaRPr>
          </a:p>
          <a:p>
            <a:pPr lvl="1"/>
            <a:r>
              <a:rPr lang="en-US" sz="1400" b="1">
                <a:ea typeface="+mn-lt"/>
                <a:cs typeface="+mn-lt"/>
              </a:rPr>
              <a:t>Members</a:t>
            </a:r>
            <a:r>
              <a:rPr lang="en-US" sz="1400">
                <a:ea typeface="+mn-lt"/>
                <a:cs typeface="+mn-lt"/>
              </a:rPr>
              <a:t> spend more than non-members. It’s important to focus on keeping members with loyalty programs.</a:t>
            </a:r>
            <a:endParaRPr lang="en-US" sz="1400"/>
          </a:p>
          <a:p>
            <a:pPr lvl="1"/>
            <a:endParaRPr lang="en-US" sz="1400">
              <a:ea typeface="+mn-lt"/>
              <a:cs typeface="+mn-lt"/>
            </a:endParaRPr>
          </a:p>
          <a:p>
            <a:pPr lvl="1"/>
            <a:r>
              <a:rPr lang="en-US" sz="1400" b="1">
                <a:ea typeface="+mn-lt"/>
                <a:cs typeface="+mn-lt"/>
              </a:rPr>
              <a:t>Sports and Travel products</a:t>
            </a:r>
            <a:r>
              <a:rPr lang="en-US" sz="1400">
                <a:ea typeface="+mn-lt"/>
                <a:cs typeface="+mn-lt"/>
              </a:rPr>
              <a:t> have bad ratings and need improvements to make customers happy.</a:t>
            </a:r>
            <a:endParaRPr lang="en-US" sz="1400"/>
          </a:p>
          <a:p>
            <a:pPr lvl="1"/>
            <a:endParaRPr lang="en-US" sz="1400">
              <a:ea typeface="+mn-lt"/>
              <a:cs typeface="+mn-lt"/>
            </a:endParaRPr>
          </a:p>
          <a:p>
            <a:pPr lvl="1"/>
            <a:r>
              <a:rPr lang="en-US" sz="1400" b="1">
                <a:ea typeface="+mn-lt"/>
                <a:cs typeface="+mn-lt"/>
              </a:rPr>
              <a:t>Sales peak on Saturdays</a:t>
            </a:r>
            <a:r>
              <a:rPr lang="en-US" sz="1400">
                <a:ea typeface="+mn-lt"/>
                <a:cs typeface="+mn-lt"/>
              </a:rPr>
              <a:t>, so the supermarket should plan better for weekends.</a:t>
            </a:r>
            <a:endParaRPr lang="en-US" sz="1400"/>
          </a:p>
          <a:p>
            <a:pPr lvl="1"/>
            <a:endParaRPr lang="en-US" sz="1400"/>
          </a:p>
          <a:p>
            <a:pPr marL="800100" lvl="1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endParaRPr lang="en-US" sz="1400" b="1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endParaRPr lang="en-US" sz="1600"/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230458-7ACC-981F-283B-B48F44AD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</p:spPr>
        <p:txBody>
          <a:bodyPr anchor="ctr">
            <a:normAutofit/>
          </a:bodyPr>
          <a:lstStyle/>
          <a:p>
            <a:r>
              <a:rPr lang="en-US"/>
              <a:t>Dataset and Mission Statement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0B742141-8E14-3A82-9005-3EE170CDB39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77383356"/>
              </p:ext>
            </p:extLst>
          </p:nvPr>
        </p:nvGraphicFramePr>
        <p:xfrm>
          <a:off x="838200" y="1838099"/>
          <a:ext cx="10204938" cy="4284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307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CF06-F217-8216-A58C-512BAB477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914397"/>
          </a:xfrm>
        </p:spPr>
        <p:txBody>
          <a:bodyPr/>
          <a:lstStyle/>
          <a:p>
            <a:r>
              <a:rPr lang="en-US" b="1"/>
              <a:t>Questions for Analysis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0A7A9FE-05A9-883A-BE2B-4570322667D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00848238"/>
              </p:ext>
            </p:extLst>
          </p:nvPr>
        </p:nvGraphicFramePr>
        <p:xfrm>
          <a:off x="838200" y="1838325"/>
          <a:ext cx="10193338" cy="4284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472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ABCE-46A6-9E67-7BE7-35EA7651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Stakeholder Analysis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2061734-5A6F-07E8-578A-4AD12AE7AFB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17563635"/>
              </p:ext>
            </p:extLst>
          </p:nvPr>
        </p:nvGraphicFramePr>
        <p:xfrm>
          <a:off x="838200" y="1838325"/>
          <a:ext cx="10213258" cy="4284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45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1ABB55A-487B-D514-90B9-75180119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kern="100">
                <a:effectLst/>
              </a:rPr>
              <a:t>Plan to Prepare Data for Analysis:</a:t>
            </a:r>
            <a:br>
              <a:rPr lang="en-US" kern="100">
                <a:effectLst/>
              </a:rPr>
            </a:br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8CBB65-AFAF-EF30-E7C6-1AB67B71B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/>
          <a:p>
            <a:pPr marL="0" marR="0">
              <a:spcAft>
                <a:spcPts val="800"/>
              </a:spcAft>
            </a:pPr>
            <a:r>
              <a:rPr lang="en-CA" sz="1700" b="1" kern="100">
                <a:effectLst/>
              </a:rPr>
              <a:t>What We’ll Analyze:</a:t>
            </a:r>
            <a:endParaRPr lang="en-US" sz="1700" kern="100">
              <a:effectLst/>
            </a:endParaRPr>
          </a:p>
          <a:p>
            <a:pPr marL="0" marR="0">
              <a:spcAft>
                <a:spcPts val="800"/>
              </a:spcAft>
            </a:pPr>
            <a:r>
              <a:rPr lang="en-CA" sz="1700" kern="100">
                <a:effectLst/>
              </a:rPr>
              <a:t>Sales trends across branches and product lines.</a:t>
            </a:r>
            <a:endParaRPr lang="en-US" sz="1700" kern="100">
              <a:effectLst/>
            </a:endParaRPr>
          </a:p>
          <a:p>
            <a:pPr marL="0" marR="0">
              <a:spcAft>
                <a:spcPts val="800"/>
              </a:spcAft>
            </a:pPr>
            <a:r>
              <a:rPr lang="en-CA" sz="1700" kern="100">
                <a:effectLst/>
              </a:rPr>
              <a:t>Customer behavior by gender, customer type, and payment method.</a:t>
            </a:r>
            <a:endParaRPr lang="en-US" sz="1700" kern="100">
              <a:effectLst/>
            </a:endParaRPr>
          </a:p>
          <a:p>
            <a:pPr marL="0" marR="0">
              <a:spcAft>
                <a:spcPts val="800"/>
              </a:spcAft>
            </a:pPr>
            <a:r>
              <a:rPr lang="en-CA" sz="1700" kern="100">
                <a:effectLst/>
              </a:rPr>
              <a:t>Ratings to identify satisfaction levels.</a:t>
            </a:r>
            <a:endParaRPr lang="en-US" sz="1700" kern="100">
              <a:effectLst/>
            </a:endParaRPr>
          </a:p>
          <a:p>
            <a:pPr marL="0" marR="0">
              <a:spcAft>
                <a:spcPts val="800"/>
              </a:spcAft>
            </a:pPr>
            <a:r>
              <a:rPr lang="en-CA" sz="1700" b="1" kern="100">
                <a:effectLst/>
              </a:rPr>
              <a:t>How We’ll Present It:</a:t>
            </a:r>
            <a:endParaRPr lang="en-US" sz="1700" kern="100">
              <a:effectLst/>
            </a:endParaRPr>
          </a:p>
          <a:p>
            <a:pPr marL="0" marR="0">
              <a:spcAft>
                <a:spcPts val="800"/>
              </a:spcAft>
            </a:pPr>
            <a:r>
              <a:rPr lang="en-CA" sz="1700" kern="100">
                <a:effectLst/>
              </a:rPr>
              <a:t>Create visualizations like bar charts and trend lines to make the findings easy to understand.</a:t>
            </a:r>
            <a:endParaRPr lang="en-US" sz="1700" kern="100">
              <a:effectLst/>
            </a:endParaRPr>
          </a:p>
          <a:p>
            <a:endParaRPr lang="en-US" sz="1700"/>
          </a:p>
        </p:txBody>
      </p:sp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BECA8659-2A7E-94C8-026B-6B581FB75C84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904895468"/>
              </p:ext>
            </p:extLst>
          </p:nvPr>
        </p:nvGraphicFramePr>
        <p:xfrm>
          <a:off x="838200" y="1825625"/>
          <a:ext cx="6934200" cy="429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424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ACC4-120D-1785-0D78-FF6A051F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</p:spPr>
        <p:txBody>
          <a:bodyPr anchor="ctr">
            <a:normAutofit/>
          </a:bodyPr>
          <a:lstStyle/>
          <a:p>
            <a:r>
              <a:rPr lang="en-US" b="1">
                <a:effectLst/>
              </a:rPr>
              <a:t>Relationship Between Data and Organizational Needs: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C58909-85B7-5C3F-4D46-DF7872F5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</p:spPr>
        <p:txBody>
          <a:bodyPr anchor="ctr">
            <a:normAutofit/>
          </a:bodyPr>
          <a:lstStyle/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>
                <a:effectLst/>
              </a:rPr>
              <a:t>Sales Performance:</a:t>
            </a:r>
            <a:r>
              <a:rPr lang="en-US" kern="100">
                <a:effectLst/>
              </a:rPr>
              <a:t> Revenue data aligns with business owners' needs to measure growth and profitability.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>
                <a:effectLst/>
              </a:rPr>
              <a:t>Customer Insights:</a:t>
            </a:r>
            <a:r>
              <a:rPr lang="en-US" kern="100">
                <a:effectLst/>
              </a:rPr>
              <a:t> Gender, customer type, and payment method analysis supports targeted marketing strategies.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>
                <a:effectLst/>
              </a:rPr>
              <a:t>Operational Efficiency:</a:t>
            </a:r>
            <a:r>
              <a:rPr lang="en-US" kern="100">
                <a:effectLst/>
              </a:rPr>
              <a:t> Product demand trends guide inventory management.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>
                <a:effectLst/>
              </a:rPr>
              <a:t>Branch Evaluation:</a:t>
            </a:r>
            <a:r>
              <a:rPr lang="en-US" kern="100">
                <a:effectLst/>
              </a:rPr>
              <a:t> Branch-level data helps managers optimize regional performance.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0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931285-5B2A-6F05-719C-701B5573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kern="100">
                <a:effectLst/>
              </a:rPr>
              <a:t>Evidence of Critical Thinking and Analysis:</a:t>
            </a:r>
            <a:br>
              <a:rPr lang="en-US" kern="100">
                <a:effectLst/>
              </a:rPr>
            </a:br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5D762EF-308D-E17A-6479-F444F98CE2C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164838931"/>
              </p:ext>
            </p:extLst>
          </p:nvPr>
        </p:nvGraphicFramePr>
        <p:xfrm>
          <a:off x="838199" y="1825625"/>
          <a:ext cx="10515600" cy="429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101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1C8F190-7E59-05AC-1EB1-76EC93A8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/>
              <a:t>Project Scope Statement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16E49-9B3D-0368-3825-D49657C7E78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/>
          <a:p>
            <a:pPr marL="457200" marR="0">
              <a:spcBef>
                <a:spcPts val="1200"/>
              </a:spcBef>
              <a:spcAft>
                <a:spcPts val="1200"/>
              </a:spcAft>
            </a:pPr>
            <a:r>
              <a:rPr lang="en-US" b="1" kern="100">
                <a:effectLst/>
              </a:rPr>
              <a:t>What We Will Not Address:</a:t>
            </a:r>
            <a:endParaRPr lang="en-US" kern="100">
              <a:effectLst/>
            </a:endParaRP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kern="100">
                <a:effectLst/>
              </a:rPr>
              <a:t>Predictive modeling or forecasting of future sales trends.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kern="100">
                <a:effectLst/>
              </a:rPr>
              <a:t>Analysis of external influences ( economic or seasonal factors) on sales.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kern="100">
                <a:effectLst/>
              </a:rPr>
              <a:t>Examination of detailed inventory or supply chain operations.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kern="100">
                <a:effectLst/>
              </a:rPr>
              <a:t>Implementation of recommended changes to operations or strategy.</a:t>
            </a:r>
          </a:p>
          <a:p>
            <a:pPr marL="457200" marR="0">
              <a:spcAft>
                <a:spcPts val="800"/>
              </a:spcAft>
            </a:pPr>
            <a:r>
              <a:rPr lang="en-US" kern="100">
                <a:effectLst/>
              </a:rPr>
              <a:t> </a:t>
            </a:r>
          </a:p>
          <a:p>
            <a:endParaRPr lang="en-US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8C9FA2B3-D964-93CA-F493-D3C216AF16A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52742014"/>
              </p:ext>
            </p:extLst>
          </p:nvPr>
        </p:nvGraphicFramePr>
        <p:xfrm>
          <a:off x="838200" y="1825625"/>
          <a:ext cx="4915163" cy="429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9282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E7777F83-F0EC-4ADC-B195-9260B3CA6EAD}">
  <we:reference id="WA200003233" version="2.0.0.3" store="en-US" storeType="omex"/>
  <we:alternateReferences>
    <we:reference id="WA200003233" version="2.0.0.3" store="omex" storeType="omex"/>
  </we:alternateReferences>
  <we:properties>
    <we:property name="reportUrl" value="&quot;/groups/4fa4d4c4-3280-4a1f-b507-4d2e8cebbff2/reports/cf1c4558-fb80-4eec-8122-c626e3c9497c/ReportSection?bookmarkGuid=1e43aeac-53a5-40a1-a5f3-b2d136de9b4b&amp;bookmarkUsage=1&amp;ctid=f52f2183-9f67-4ad2-b656-6f754fe196cb&amp;fromEntryPoint=export&quot;"/>
    <we:property name="reportState" value="&quot;CONNECTED&quot;"/>
    <we:property name="artifactViewState" value="&quot;live&quot;"/>
    <we:property name="reportEmbeddedTime" value="&quot;2024-12-09T04:46:53.689Z&quot;"/>
    <we:property name="creatorSessionId" value="&quot;5790ff61-0c46-403a-9f20-09fc2d25406e&quot;"/>
    <we:property name="creatorUserId" value="&quot;100320029115FE9D&quot;"/>
    <we:property name="creatorTenantId" value="&quot;f52f2183-9f67-4ad2-b656-6f754fe196cb&quot;"/>
    <we:property name="pageDisplayName" value="&quot;Page 1&quot;"/>
    <we:property name="pageName" value="&quot;ReportSection&quot;"/>
    <we:property name="reportName" value="&quot;sewrew&quot;"/>
    <we:property name="isVisualContainerHeaderHidden" value="false"/>
    <we:property name="isFiltersActionButtonVisible" value="true"/>
    <we:property name="initialStateBookmark" value="&quot;H4sIAAAAAAAAA+1YbW/iOBD+K8jSqV/YUxIICf0GtCudun25gnofVtXKsQfwbohzttMtV/Hfb+wk2y4LhdulHF2thEQyNp55nmfGY/NAuNB5SucXdAbkmPSl/DSj6lPDJ02SVbbLy7Pz3vXZh4ve+SmaZW6EzDQ5fiCGqgmYG6ELmtoV0PietAIeBO044NxjUdQNY9Zl5LZJaJpe0YmdM6aphibJQWmZ0VT8A+USOGRUAYsmgfs8lYpaR0NDDVhndzgd3zEi//cWxkGZEXcwBGZK6zXkUpn6vUl0+eQC/XrMLuYcDmRmqMhwYWvjcRAmnVYnCgIacr8TtaFl7WORmmpKMj+9zxWiROzz3LLT43c0Y8CJC1qB1pWH3mSiYEJrh6dfDQ5kWsxW2IeyUAyuYeyGMiPMHH3oAqmysoD5oGkKuvGmMZwCGJ8skKwrJXHczRxJQ1NnfFtkFVjPvk7l54ECZJJbwy1atMgmaUX8IyOjEhWjyiKSyUekzCLHH0jFQfXnDvyJUDWXQXMJwyEBR6Ro6vDYC4NoHHGWxIHfjcIo/n5hz4HqQsHuMfQww7FAGiNFM01LEHvWbs/YSnlWbhg/Zd01v4Q/QNNEKsHwZ8sIXirIPnLPpt+TUglVgylV5ufYEurWgXM/PukRlSQlmhfXwHJe9V671ExyS7TOpUnFZGpscTRJyD3eZt1Opx13OLQ9j3O+sTJGMr9Aoco5dspN3ThRl7dKztzkquHrIvm7AAS9LNmwHsDnP+uHZ1eyS2xBSJOUSeVZIYaQogLbM16+OG9LxOIjL5hppNjOCQ5VUY0FpJxYV5d7y9X1QT6TkqgaOfY9J3tJUGC3ix8h968p2K3ccZtxUSP6Yyl+vXv6HSCapPDMCnV+LRaLshr2swkuBbp+h36VDWbz4SAtNG4LwPu/tvSXyahbV8JB5EUdj1LKQz8MOkl7m7vEQR0KDrYS6H0j/G0HpZALeIUVsAb9wZxq3IEeDyucjWM8yrciL0ioF9PXlfwbk0enguHp6mnqkBmoiet4nBrqoOWlKwH68Yz34LDZ73cC2SjXvqFpYZc96lMt2FHdFBdrRHXT/0Pf/nFJw7DLg7bHu924HTG8RLeTzXe0/0PSDf39l7Cr21UYssgLvYgzPwpavMPah9muTuyfgbuWdQJZqdc3yj5eora8Tu3wnD6Qs5wqoZffzkTGnfN3MDY7uJR8ofTaXTxX5y9mPhgxg6PA87tvPB8/I887dp/HrHZtaE2RaIO99qT6L/eZStnoqbldvYH5DJA9rbg1jd1fbuwvnLtrW/Ueir8KwUnlKFlRDbIwOqcMrmgGK3RE0mnGgW8QwP6RX6qFdSiqq+AW86vg/gXg9D75mRgAAA==&quot;"/>
    <we:property name="bookmark" value="&quot;H4sIAAAAAAAAA+1YbW/bNhD+KwaBIV/cgZL1Yudb7LTAsK5LYyP7MBQFRZ5ltrKokVQaL/B/35GymtS1Y69zvKQo4A/iHc2757k3UbdESFMVbPGGzYGckqFSH+dMf+wEpEvKRhZmU55mNIozSrOY0SwVgFpVWalKQ05viWU6B3slTc0KdxAK/yS9RIDg0/4g7vdSGmaM9hl51yWsKC5Y7vZMWWGgSyrQRpWskH9DcwSqrK5h2SVwUxVKM2dobJkFZ+wat+MaHQt+7qEfjFt5DWPgtpFeQqW0bdddYpon7+iXOneYNzhSpWWyxIOdTPTDOEt6SRqGLBZBkkbQc/KpLOxqS7Z4eVNpRInYF5Uj6Uxcs5KDIN5pDcasLJzluYactQZffqEcqaKeb5CPVa05XMLUq0or7QJtmBqpctEB+96wAkznRWc8A7ABWSJZF1qh3u+cKMsKL3xVlyuw1C1n6tNIAzIpnOAdSows82JF/B0jkwYVZ9ohUtkHpMwhxz8oLUAPFx78udQtl2F3DcNTAo5IUZSIPo3DdJoKnvXDYJDGaf/bA/sbMFNrODyGM8xwLJDORLPSsAbEkWN3ZGxNeHqhCMOoHwpBeZpi2+AD/n3WXfez+yMU5UpLjn9bR/BYTg6Rez77lpTKmB7NmLbfR0toRwfu/XBvRqxC0qB59Bhg5qMmFlREfJAkUR+nZkSpEGJn6k9U9QYj0exxW67ayYjEv9Jq7jevBrups79qQFTrMRm3Cnx+2z48eJI7Yg/EXdJkDXVMj6FAiventFl4a2vM4aOoue0UOK8JqlZeTSUUgjhTvx8tGbc7+UDOYdTIaUB92BuCQtcP/gu5f8zA9WrPbSlki+iXNf/N4en3gFhWwAMntPm1XPpGf6wut+bo9hb8LCfI7ulf1AbbAojhj579OBnVdO4wpWlCGWMiDuIwyaJ9LgtPauo/2UpgN534pwOUQiXhGVbAFvRP6rVl4xX/WSX/zuQxheT4dnU/dcgcdO4nnmCWeWhVY0pCo1fCq8EjvyWvJbLRnH3FitodezJkRvKTdigutwTVb/8Xc/sAb6LxQIQRFYNBP0o53pKjbPcl7P8I6Y75/iOwm8dVHPOUxjQVPEjDnkh49DTH1bn72nfosOZQNvH6KrJ3l6g9r1MHfE8fqXnFtDTrq19lKbzx1zC1B7iUfKb0UuYzuyV/MfPByjmchDQYvKAB/iaUnvrfXVb7MbSlSIzFWXu++lj7QKXstNTdr97AfgIo71fclsEerA/2R87draP6CMW/csGHylOyoRpUbU3FOFywEjbEEUlnpQCxIwD+I/69xPgHkgsTxlIYAAA=&quot;"/>
    <we:property name="datasetId" value="&quot;525718b3-c3b7-419c-bded-4cea92cea46f&quot;"/>
    <we:property name="embedUrl" value="&quot;/reportEmbed?reportId=cf1c4558-fb80-4eec-8122-c626e3c9497c&amp;config=eyJjbHVzdGVyVXJsIjoiaHR0cHM6Ly9XQUJJLVdFU1QtVVMtQy1QUklNQVJZLXJlZGlyZWN0LmFuYWx5c2lzLndpbmRvd3MubmV0IiwiZW1iZWRGZWF0dXJlcyI6eyJ1c2FnZU1ldHJpY3NWTmV4dCI6dHJ1ZX19&amp;disableSensitivityBanner=true&quot;"/>
    <we:property name="backgroundColor" value="&quot;#170D59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64b650-95a4-4fff-aed2-6e4fed12142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4A141432ED2748A45B5A2C12F86295" ma:contentTypeVersion="13" ma:contentTypeDescription="Create a new document." ma:contentTypeScope="" ma:versionID="07ea791351c8d28dd14b47f520da75b3">
  <xsd:schema xmlns:xsd="http://www.w3.org/2001/XMLSchema" xmlns:xs="http://www.w3.org/2001/XMLSchema" xmlns:p="http://schemas.microsoft.com/office/2006/metadata/properties" xmlns:ns3="c964b650-95a4-4fff-aed2-6e4fed12142c" xmlns:ns4="51eec43b-0dbf-4d5b-aed1-226e61ff1b5f" targetNamespace="http://schemas.microsoft.com/office/2006/metadata/properties" ma:root="true" ma:fieldsID="a284a883ca0e4c08bd135ef4a252d531" ns3:_="" ns4:_="">
    <xsd:import namespace="c964b650-95a4-4fff-aed2-6e4fed12142c"/>
    <xsd:import namespace="51eec43b-0dbf-4d5b-aed1-226e61ff1b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64b650-95a4-4fff-aed2-6e4fed1214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ec43b-0dbf-4d5b-aed1-226e61ff1b5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51eec43b-0dbf-4d5b-aed1-226e61ff1b5f"/>
    <ds:schemaRef ds:uri="c964b650-95a4-4fff-aed2-6e4fed1214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4F11EF-57EB-43C1-AB75-840F38C76432}">
  <ds:schemaRefs>
    <ds:schemaRef ds:uri="51eec43b-0dbf-4d5b-aed1-226e61ff1b5f"/>
    <ds:schemaRef ds:uri="c964b650-95a4-4fff-aed2-6e4fed1214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{4A8FA3F5-FCAA-4204-B925-7B9E6B45B672}tf78504181_win32</Template>
  <Application>Microsoft Office PowerPoint</Application>
  <PresentationFormat>Widescreen</PresentationFormat>
  <Slides>26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Custom</vt:lpstr>
      <vt:lpstr>Data Analytics Capstone Project</vt:lpstr>
      <vt:lpstr>Supermarket sales </vt:lpstr>
      <vt:lpstr>Dataset and Mission Statement</vt:lpstr>
      <vt:lpstr>Questions for Analysis </vt:lpstr>
      <vt:lpstr>Stakeholder Analysis</vt:lpstr>
      <vt:lpstr>Plan to Prepare Data for Analysis: </vt:lpstr>
      <vt:lpstr>Relationship Between Data and Organizational Needs:</vt:lpstr>
      <vt:lpstr>Evidence of Critical Thinking and Analysis: </vt:lpstr>
      <vt:lpstr>Project Scope Statement </vt:lpstr>
      <vt:lpstr>Audience Needs:</vt:lpstr>
      <vt:lpstr>Demonstrate critical thinking and considered the risks and rewards of the project. </vt:lpstr>
      <vt:lpstr>Detailed written business proposal </vt:lpstr>
      <vt:lpstr>Detailed written Proposal Content </vt:lpstr>
      <vt:lpstr>Analysis Priorities  </vt:lpstr>
      <vt:lpstr>                                                         Client Overview Mission Statement: provide actionable insights to optimize branch performance, customer behavior, and product profitability for sustained growth </vt:lpstr>
      <vt:lpstr>Python</vt:lpstr>
      <vt:lpstr>Branch Performance Analysis </vt:lpstr>
      <vt:lpstr> </vt:lpstr>
      <vt:lpstr>Time-Based Sales Trends</vt:lpstr>
      <vt:lpstr>PowerPoint Presentation</vt:lpstr>
      <vt:lpstr>PowerPoint Presentation</vt:lpstr>
      <vt:lpstr>Profitability by quantity                    Quantity vs. Gross Income Relationship Between Quantity Sold and Gross Income          </vt:lpstr>
      <vt:lpstr>Insights</vt:lpstr>
      <vt:lpstr>PowerPoint Presentation</vt:lpstr>
      <vt:lpstr> Risks and Rewards  </vt:lpstr>
      <vt:lpstr>               Conclusion  The analytical solutions developed in this project enable data-driven decision-making, focusing on key areas of improvement for branch performance, customer behavior, and product profitability. We provided a clear, actionable insights to help the supermarket improve its operations, customer satisfaction, and profitability. By focusing on top-performing branches like Branch C, retaining high-spending members, and improving low-rated products like Sports and Travel, the supermarket can make smarter decisions, with more data and continuous monitoring, the client can unlock even more opportunities for growth and success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Dhara Patel</dc:creator>
  <cp:revision>15</cp:revision>
  <dcterms:created xsi:type="dcterms:W3CDTF">2024-12-08T19:08:58Z</dcterms:created>
  <dcterms:modified xsi:type="dcterms:W3CDTF">2024-12-10T01:10:01Z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0x010100DB4A141432ED2748A45B5A2C12F86295</vt:lpwstr>
  </property>
</Properties>
</file>