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Agenda Topics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Presentation Subtitle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sz="5500" b="1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sz="5500" b="1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sz="5500" b="1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Slide bullet text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ing.com/kb/comprehensive-guide-to-lstm-rnn" TargetMode="External"/><Relationship Id="rId2" Type="http://schemas.openxmlformats.org/officeDocument/2006/relationships/hyperlink" Target="https://www.simplilearn.com/tutorials/artificial-intelligence-tutorial/lstm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scaler.com/topics/deep-learning/lst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EHAVIOURAL  ANALYSIS  OF  WATER  CONSUMPTION…"/>
          <p:cNvSpPr txBox="1"/>
          <p:nvPr/>
        </p:nvSpPr>
        <p:spPr>
          <a:xfrm>
            <a:off x="869685" y="4669241"/>
            <a:ext cx="21795487" cy="280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8500" baseline="5881"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BEHAVIOURAL  ANALYSIS  OF  WATER  CONSUMPTION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500" baseline="5881"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USING  IOT-BASED  SMART  RETROFIT  METER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ARDWARE DEPLOYMENT"/>
          <p:cNvSpPr txBox="1"/>
          <p:nvPr/>
        </p:nvSpPr>
        <p:spPr>
          <a:xfrm>
            <a:off x="1375855" y="1252586"/>
            <a:ext cx="678580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4.2. HARDWARE DEPLOYMENT</a:t>
            </a:r>
          </a:p>
        </p:txBody>
      </p:sp>
      <p:sp>
        <p:nvSpPr>
          <p:cNvPr id="206" name="FOUR SMART RETROFIT METERS INSTALLED at critical points in the water supply network.…"/>
          <p:cNvSpPr txBox="1"/>
          <p:nvPr/>
        </p:nvSpPr>
        <p:spPr>
          <a:xfrm>
            <a:off x="4328243" y="3244630"/>
            <a:ext cx="14179201" cy="622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FOUR SMART RETROFIT METERS INSTALLED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at critical points in the water supply network.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INTEGRATED SENSORS FOR IMAGE CAPTURE: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RASPBERRY PI 3B+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Controls the IoT system and processes meter readings.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PiCAM MODULE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Captures high-quality images of the analog meter dials.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LED RING LIGHTING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Ensures clear image capture in </a:t>
            </a:r>
            <a:r>
              <a:t>LOW-LIGHT CONDITIONS.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BATTERY BACKUP SYSTEM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Prevents data loss during </a:t>
            </a:r>
            <a:r>
              <a:t>POWER OUTAGES.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OFTWARE DEPLOYMENT"/>
          <p:cNvSpPr txBox="1"/>
          <p:nvPr/>
        </p:nvSpPr>
        <p:spPr>
          <a:xfrm>
            <a:off x="1329804" y="1413765"/>
            <a:ext cx="66537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4.3. SOFTWARE DEPLOYMENT</a:t>
            </a:r>
          </a:p>
        </p:txBody>
      </p:sp>
      <p:sp>
        <p:nvSpPr>
          <p:cNvPr id="209" name="DEEP LEARNING-BASED DIGIT RECOGNITION using ResNet-18 MODEL.…"/>
          <p:cNvSpPr txBox="1"/>
          <p:nvPr/>
        </p:nvSpPr>
        <p:spPr>
          <a:xfrm>
            <a:off x="4737579" y="3482894"/>
            <a:ext cx="15565244" cy="622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DEEP LEARNING-BASED DIGIT RECOGNITION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using </a:t>
            </a:r>
            <a:r>
              <a:t>ResNet-18 MODEL.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 PREPROCESSING WITH OPENCV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improve </a:t>
            </a:r>
            <a:r>
              <a:t>IMAGE CLARITY, EDGE DETECTION, AND NOISE REDUCTION.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CLOUD-BASED DATA TRANSMISSION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</a:t>
            </a:r>
            <a:r>
              <a:t>REAL-TIME MONITORING AND ANALYSIS.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DYNAMIC ERROR CORRECTION USING HAMMING DISTANCE ALGORITHM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refine inaccurate readings.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ATA COLLECTION STRATEGY"/>
          <p:cNvSpPr txBox="1"/>
          <p:nvPr/>
        </p:nvSpPr>
        <p:spPr>
          <a:xfrm>
            <a:off x="1076525" y="2186306"/>
            <a:ext cx="748900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4.4. DATA COLLECTION STRATEGY</a:t>
            </a:r>
          </a:p>
        </p:txBody>
      </p:sp>
      <p:sp>
        <p:nvSpPr>
          <p:cNvPr id="212" name="550,000 DATA POINTS COLLECTED over FOUR MONTHS.…"/>
          <p:cNvSpPr txBox="1"/>
          <p:nvPr/>
        </p:nvSpPr>
        <p:spPr>
          <a:xfrm>
            <a:off x="3977736" y="3980298"/>
            <a:ext cx="15994000" cy="33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550,000 DATA POINTS COLLECTED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over </a:t>
            </a:r>
            <a:r>
              <a:t>FOUR MONTHS.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HIGH-FREQUENCY DATA RECORDING: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1-MINUTE INTERVAL SAMPLING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capturing </a:t>
            </a:r>
            <a:r>
              <a:t>DETAILED WATER USAGE TRENDS.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CROSS-VERIFICATION WITH COMMERCIAL DIGITAL METERS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accuracy validation.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IGNIFICANCE OF DEPLOYMENT SETUP"/>
          <p:cNvSpPr txBox="1"/>
          <p:nvPr/>
        </p:nvSpPr>
        <p:spPr>
          <a:xfrm>
            <a:off x="1053499" y="1436790"/>
            <a:ext cx="96194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4.5. SIGNIFICANCE OF DEPLOYMENT SETUP</a:t>
            </a:r>
          </a:p>
        </p:txBody>
      </p:sp>
      <p:sp>
        <p:nvSpPr>
          <p:cNvPr id="215" name="ENSURES HIGH-PRECISION WATER USAGE MONITORING without replacing existing infrastructure.…"/>
          <p:cNvSpPr txBox="1"/>
          <p:nvPr/>
        </p:nvSpPr>
        <p:spPr>
          <a:xfrm>
            <a:off x="4138915" y="3147836"/>
            <a:ext cx="17436851" cy="622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ENSURES HIGH-PRECISION WATER USAGE MONITORING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without replacing existing infrastructure.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SCALABLE AND COST-EFFECTIVE SOLUTION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smart water management in </a:t>
            </a:r>
            <a:r>
              <a:t>URBAN &amp; INSTITUTIONAL SETTINGS.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ENABLES BEHAVIOURAL ANALYSIS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optimize </a:t>
            </a:r>
            <a:r>
              <a:t>RESOURCE DISTRIBUTION AND LEAKAGE DETECTION.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PROVIDES DATA-DRIVEN INSIGHTS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sustainable water consumption and policy formulation.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ATA PROCESSING"/>
          <p:cNvSpPr txBox="1"/>
          <p:nvPr/>
        </p:nvSpPr>
        <p:spPr>
          <a:xfrm>
            <a:off x="1329804" y="1129562"/>
            <a:ext cx="801261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5. DATA PROCESSING</a:t>
            </a:r>
          </a:p>
        </p:txBody>
      </p:sp>
      <p:sp>
        <p:nvSpPr>
          <p:cNvPr id="218" name="OVERVIEW OF DATA PROCESSING"/>
          <p:cNvSpPr txBox="1"/>
          <p:nvPr/>
        </p:nvSpPr>
        <p:spPr>
          <a:xfrm>
            <a:off x="3148820" y="2910422"/>
            <a:ext cx="838555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5.1. OVERVIEW OF DATA PROCESSING</a:t>
            </a:r>
          </a:p>
        </p:txBody>
      </p:sp>
      <p:sp>
        <p:nvSpPr>
          <p:cNvPr id="219" name="EFFICIENT DATA PROCESSING ENSURES ACCURACY IN WATER CONSUMPTION ANALYSIS.…"/>
          <p:cNvSpPr txBox="1"/>
          <p:nvPr/>
        </p:nvSpPr>
        <p:spPr>
          <a:xfrm>
            <a:off x="6073057" y="4399182"/>
            <a:ext cx="15063028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EFFICIENT DATA PROCESSING ENSURES ACCURACY IN WATER CONSUMPTION ANALYSIS.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MULTI-STAGE DATA HANDLING PIPELINE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designed to </a:t>
            </a:r>
            <a:r>
              <a:t>CAPTURE, TRANSMIT, REFINE, AND STORE DATA.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AUTOMATED ERROR DETECTION AND CORRECTION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applied to minimize inaccuracies in readings.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ATA COLLECTION METHODOLOGY"/>
          <p:cNvSpPr txBox="1"/>
          <p:nvPr/>
        </p:nvSpPr>
        <p:spPr>
          <a:xfrm>
            <a:off x="1698213" y="2956473"/>
            <a:ext cx="883850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5.2. DATA COLLECTION METHODOLOGY</a:t>
            </a:r>
          </a:p>
        </p:txBody>
      </p:sp>
      <p:sp>
        <p:nvSpPr>
          <p:cNvPr id="222" name="DATA ACQUISITION FROM SMART METERS:…"/>
          <p:cNvSpPr txBox="1"/>
          <p:nvPr/>
        </p:nvSpPr>
        <p:spPr>
          <a:xfrm>
            <a:off x="4707635" y="4734778"/>
            <a:ext cx="14968729" cy="466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 ACQUISITION FROM SMART METERS: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IMAGES CAPTURED AT 1-MINUTE INTERVALS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using the </a:t>
            </a:r>
            <a:r>
              <a:t>PiCAM MODULE.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REAL-TIME DATA STREAMING TO CLOUD STORAGE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further analysis.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TOTAL OF 550,000 DATA POINTS COLLECTED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over a span of </a:t>
            </a:r>
            <a:r>
              <a:t>FOUR MONTHS.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RROR ANALYSIS &amp; CHALLENGES"/>
          <p:cNvSpPr txBox="1"/>
          <p:nvPr/>
        </p:nvSpPr>
        <p:spPr>
          <a:xfrm>
            <a:off x="1583085" y="1160484"/>
            <a:ext cx="824642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5.3. ERROR ANALYSIS &amp; CHALLENGES</a:t>
            </a:r>
          </a:p>
        </p:txBody>
      </p:sp>
      <p:sp>
        <p:nvSpPr>
          <p:cNvPr id="225" name="CHALLENGES IN DATA COLLECTION:…"/>
          <p:cNvSpPr txBox="1"/>
          <p:nvPr/>
        </p:nvSpPr>
        <p:spPr>
          <a:xfrm>
            <a:off x="4645477" y="2646457"/>
            <a:ext cx="13596848" cy="906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CHALLENGES IN DATA COLLECTION: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POWER OUTAGES &amp; NETWORK ISSUES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causing </a:t>
            </a:r>
            <a:r>
              <a:t>MISSING DATA.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ENVIRONMENTAL FACTORS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(RAIN, DUST, SCRATCHES) affecting </a:t>
            </a:r>
            <a:r>
              <a:t>IMAGE CLARITY.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HUMAN INTERVENTION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leading to accidental misalignment of devices.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COMMON ERRORS IDENTIFIED: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BLURRED IMAGES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reducing digit recognition accuracy.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PARTIAL OBSTRUCTIONS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leading to incomplete readings.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SUDDEN SPIKES IN VALUES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indicating potential </a:t>
            </a:r>
            <a:r>
              <a:t>METER MISREADINGS OR LEAKAGES.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 REFINEMENT &amp; ERROR CORRECTION"/>
          <p:cNvSpPr txBox="1"/>
          <p:nvPr/>
        </p:nvSpPr>
        <p:spPr>
          <a:xfrm>
            <a:off x="1214678" y="1436790"/>
            <a:ext cx="1028712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5.4. DATA REFINEMENT &amp; ERROR CORRECTION</a:t>
            </a:r>
          </a:p>
        </p:txBody>
      </p:sp>
      <p:sp>
        <p:nvSpPr>
          <p:cNvPr id="228" name="ADVANCED REFINEMENT ALGORITHM IMPLEMENTED:…"/>
          <p:cNvSpPr txBox="1"/>
          <p:nvPr/>
        </p:nvSpPr>
        <p:spPr>
          <a:xfrm>
            <a:off x="4200811" y="3469744"/>
            <a:ext cx="15982378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ADVANCED REFINEMENT ALGORITHM IMPLEMENTED: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HAMMING DISTANCE-BASED TECHNIQUE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filter out inaccurate readings.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COMPARISON OF CONSECUTIVE READINGS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detect anomalies.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IMAGE PREPROCESSING USING OPENCV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</a:t>
            </a:r>
            <a:r>
              <a:t>NOISE REDUCTION, EDGE DETECTION, AND CONTRAST ENHANCEMENT.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CROSS-VALIDATION MECHANISM: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COMPARISON WITH COMMERCIAL DIGITAL METERS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ensure accuracy.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OUTLIER DETECTION METHODS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discard extreme fluctuations in data.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INAL DATA PROCESSING RESULTS"/>
          <p:cNvSpPr txBox="1"/>
          <p:nvPr/>
        </p:nvSpPr>
        <p:spPr>
          <a:xfrm>
            <a:off x="1030474" y="1068383"/>
            <a:ext cx="852601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5.5. FINAL DATA PROCESSING RESULTS</a:t>
            </a:r>
          </a:p>
        </p:txBody>
      </p:sp>
      <p:sp>
        <p:nvSpPr>
          <p:cNvPr id="231" name="SIGNIFICANT IMPROVEMENT IN DATA QUALITY &amp; ACCURACY.…"/>
          <p:cNvSpPr txBox="1"/>
          <p:nvPr/>
        </p:nvSpPr>
        <p:spPr>
          <a:xfrm>
            <a:off x="3632355" y="2221528"/>
            <a:ext cx="14670025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SIGNIFICANT IMPROVEMENT IN DATA QUALITY &amp; ACCURACY.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ROOT MEAN SQUARE ERROR (RMSE) REDUCED FROM 8.6 TO 0.24.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MEAN ABSOLUTE ERROR (MAE) REDUCED FROM 0.67 TO 0.02.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ENSURED RELIABLE WATER CONSUMPTION DATA FOR BEHAVIORAL ANALYSIS.</a:t>
            </a:r>
          </a:p>
        </p:txBody>
      </p:sp>
      <p:sp>
        <p:nvSpPr>
          <p:cNvPr id="232" name="SIGNIFICANCE OF DATA PROCESSING PIPELINE"/>
          <p:cNvSpPr txBox="1"/>
          <p:nvPr/>
        </p:nvSpPr>
        <p:spPr>
          <a:xfrm>
            <a:off x="1053499" y="6295170"/>
            <a:ext cx="112250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5.6. SIGNIFICANCE OF DATA PROCESSING PIPELINE</a:t>
            </a:r>
          </a:p>
        </p:txBody>
      </p:sp>
      <p:sp>
        <p:nvSpPr>
          <p:cNvPr id="233" name="ENABLES HIGH-PRECISION WATER MONITORING AND TREND ANALYSIS.…"/>
          <p:cNvSpPr txBox="1"/>
          <p:nvPr/>
        </p:nvSpPr>
        <p:spPr>
          <a:xfrm>
            <a:off x="3701431" y="7701595"/>
            <a:ext cx="15746241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ENABLES HIGH-PRECISION WATER MONITORING AND TREND ANALYSIS.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ENSURES CONSISTENT AND ACCURATE DATA FOR SMART WATER MANAGEMENT.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SCALABLE &amp; ADAPTABLE FOR DEPLOYMENT IN OTHER SMART CITIES &amp; INSTITUTIONS.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FACILITATES INFORMED DECISION-MAKING FOR WATER CONSERVATION AND SUSTAINABLE USAGE.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SULT AND ANALYSIS"/>
          <p:cNvSpPr txBox="1"/>
          <p:nvPr/>
        </p:nvSpPr>
        <p:spPr>
          <a:xfrm>
            <a:off x="938371" y="1152587"/>
            <a:ext cx="9477079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6. RESULT AND ANALYSIS</a:t>
            </a:r>
          </a:p>
        </p:txBody>
      </p:sp>
      <p:sp>
        <p:nvSpPr>
          <p:cNvPr id="236" name="OVERVIEW OF RESULTS"/>
          <p:cNvSpPr txBox="1"/>
          <p:nvPr/>
        </p:nvSpPr>
        <p:spPr>
          <a:xfrm>
            <a:off x="2870131" y="3228736"/>
            <a:ext cx="60977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6.1. OVERVIEW OF RESULTS</a:t>
            </a:r>
          </a:p>
        </p:txBody>
      </p:sp>
      <p:sp>
        <p:nvSpPr>
          <p:cNvPr id="237" name="COMPREHENSIVE ANALYSIS OF WATER USAGE PATTERNS BASED ON SMART METER DATA.…"/>
          <p:cNvSpPr txBox="1"/>
          <p:nvPr/>
        </p:nvSpPr>
        <p:spPr>
          <a:xfrm>
            <a:off x="4900921" y="5012786"/>
            <a:ext cx="15474948" cy="420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COMPREHENSIVE ANALYSIS OF WATER USAGE PATTERNS BASED ON SMART METER DATA.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DEEP INSIGHTS INTO CONSUMPTION TRENDS ACROSS DIFFERENT CAMPUS ZONES.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COMPARISON OF WATER USAGE BETWEEN STUDENT HOSTELS AND FACULTY QUARTERS.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IDENTIFICATION OF KEY FACTORS INFLUENCING WATER DEMAND.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DEX"/>
          <p:cNvSpPr txBox="1"/>
          <p:nvPr/>
        </p:nvSpPr>
        <p:spPr>
          <a:xfrm>
            <a:off x="1421907" y="569827"/>
            <a:ext cx="2731382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INDEX</a:t>
            </a:r>
          </a:p>
        </p:txBody>
      </p:sp>
      <p:sp>
        <p:nvSpPr>
          <p:cNvPr id="174" name="ABSTRACT…"/>
          <p:cNvSpPr txBox="1"/>
          <p:nvPr/>
        </p:nvSpPr>
        <p:spPr>
          <a:xfrm>
            <a:off x="8339033" y="3201470"/>
            <a:ext cx="7705934" cy="920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ABSTRACT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INTRODUCTION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EXPERIMENTAL SETUP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DEPLOYMENT SETUP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DATA PROCESSING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RESULT AND ANALYSIS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ALGORITHMS</a:t>
            </a:r>
          </a:p>
          <a:p>
            <a:pPr marL="641684" indent="-641684">
              <a:buSzPct val="100000"/>
              <a:buAutoNum type="arabicPeriod"/>
              <a:defRPr sz="4000">
                <a:latin typeface="Avenir Next Condensed Regular"/>
                <a:ea typeface="Avenir Next Condensed Regular"/>
                <a:cs typeface="Avenir Next Condensed Regular"/>
                <a:sym typeface="Avenir Next Condensed Regular"/>
              </a:defRPr>
            </a:pPr>
            <a:r>
              <a:t>                                FUTURE WORK</a:t>
            </a:r>
          </a:p>
        </p:txBody>
      </p:sp>
      <p:sp>
        <p:nvSpPr>
          <p:cNvPr id="175" name="SI.No             CONTEXT"/>
          <p:cNvSpPr txBox="1"/>
          <p:nvPr/>
        </p:nvSpPr>
        <p:spPr>
          <a:xfrm>
            <a:off x="7729004" y="1883827"/>
            <a:ext cx="830648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>
              <a:defRPr sz="45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SI.No             CONTEXT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WATER CONSUMPTION TRENDS"/>
          <p:cNvSpPr txBox="1"/>
          <p:nvPr/>
        </p:nvSpPr>
        <p:spPr>
          <a:xfrm>
            <a:off x="1306780" y="1293888"/>
            <a:ext cx="79539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6.2. WATER CONSUMPTION TRENDS</a:t>
            </a:r>
          </a:p>
        </p:txBody>
      </p:sp>
      <p:sp>
        <p:nvSpPr>
          <p:cNvPr id="240" name="HOSTEL BLOCKS EXPERIENCE SIGNIFICANTLY HIGHER WATER USAGE compared to faculty quarters.…"/>
          <p:cNvSpPr txBox="1"/>
          <p:nvPr/>
        </p:nvSpPr>
        <p:spPr>
          <a:xfrm>
            <a:off x="3535600" y="2752931"/>
            <a:ext cx="15481282" cy="420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HOSTEL BLOCKS EXPERIENCE SIGNIFICANTLY HIGHER WATER USAGE compared to faculty quarters.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PEAK CONSUMPTION PERIODS IDENTIFIED DURING MORNINGS AND EVENINGS.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REDUCED WATER CONSUMPTION OBSERVED DURING HOLIDAY PERIODS AND EXAMS.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FACULTY AND STAFF QUARTERS SHOW MORE STABLE AND PREDICTABLE USAGE PATTERNS.</a:t>
            </a:r>
          </a:p>
        </p:txBody>
      </p:sp>
      <p:sp>
        <p:nvSpPr>
          <p:cNvPr id="241" name="TIME SERIES ANALYSIS"/>
          <p:cNvSpPr txBox="1"/>
          <p:nvPr/>
        </p:nvSpPr>
        <p:spPr>
          <a:xfrm>
            <a:off x="1444932" y="8105299"/>
            <a:ext cx="5908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6.3. TIME SERIES ANALYSIS</a:t>
            </a:r>
          </a:p>
        </p:txBody>
      </p:sp>
      <p:sp>
        <p:nvSpPr>
          <p:cNvPr id="242" name="GRAPHICAL REPRESENTATION OF WATER SUPPLY DATA OVER 4 MONTHS.…"/>
          <p:cNvSpPr txBox="1"/>
          <p:nvPr/>
        </p:nvSpPr>
        <p:spPr>
          <a:xfrm>
            <a:off x="3588082" y="9168158"/>
            <a:ext cx="15376321" cy="316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GRAPHICAL REPRESENTATION OF WATER SUPPLY DATA OVER 4 MONTHS.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TRENDS INDICATE REGULAR SUPPLY CYCLES AND BEHAVIORAL VARIATIONS.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WATER CONSUMPTION STEADILY INCREASES DURING HIGH-OCCUPANCY PERIODS.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WEEKLY AND MONTHLY ANALYSIS REVEALS CONSISTENT USAGE PATTERNS.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MPARISON WITH DIGITAL METERS"/>
          <p:cNvSpPr txBox="1"/>
          <p:nvPr/>
        </p:nvSpPr>
        <p:spPr>
          <a:xfrm>
            <a:off x="1255590" y="999306"/>
            <a:ext cx="90443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6.4. COMPARISON WITH DIGITAL METERS</a:t>
            </a:r>
          </a:p>
        </p:txBody>
      </p:sp>
      <p:sp>
        <p:nvSpPr>
          <p:cNvPr id="245" name="SMART RETROFIT METERS SHOW ACCURATE READINGS COMPARABLE TO DIGITAL METERS.…"/>
          <p:cNvSpPr txBox="1"/>
          <p:nvPr/>
        </p:nvSpPr>
        <p:spPr>
          <a:xfrm>
            <a:off x="3794358" y="2343779"/>
            <a:ext cx="15936325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SMART RETROFIT METERS SHOW ACCURATE READINGS COMPARABLE TO DIGITAL METERS.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DIFFERENCE IN READINGS MINIMAL WHEN ROUNDED TO ONE DECIMAL PLACE.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SMART METERS PROVIDE A COST-EFFECTIVE SOLUTION FOR WATER MONITORING.</a:t>
            </a:r>
          </a:p>
        </p:txBody>
      </p:sp>
      <p:sp>
        <p:nvSpPr>
          <p:cNvPr id="246" name="DATA ACCURACY AND ERROR REDUCTION"/>
          <p:cNvSpPr txBox="1"/>
          <p:nvPr/>
        </p:nvSpPr>
        <p:spPr>
          <a:xfrm>
            <a:off x="1153407" y="6110966"/>
            <a:ext cx="1026179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6.5. DATA ACCURACY AND ERROR REDUCTION</a:t>
            </a:r>
          </a:p>
        </p:txBody>
      </p:sp>
      <p:sp>
        <p:nvSpPr>
          <p:cNvPr id="247" name="SIGNIFICANT IMPROVEMENT IN DATA RELIABILITY DUE TO ERROR CORRECTION ALGORITHMS.…"/>
          <p:cNvSpPr txBox="1"/>
          <p:nvPr/>
        </p:nvSpPr>
        <p:spPr>
          <a:xfrm>
            <a:off x="3908661" y="7503253"/>
            <a:ext cx="16034696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SIGNIFICANT IMPROVEMENT IN DATA RELIABILITY DUE TO ERROR CORRECTION ALGORITHMS.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ROOT MEAN SQUARE ERROR (RMSE) REDUCED FROM 8.6 TO 0.24.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MEAN ABSOLUTE ERROR (MAE) REDUCED FROM 0.67 TO 0.02.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IMPLEMENTATION OF HAMMING DISTANCE ALGORITHM ENSURES HIGH-PRECISION READINGS.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EHAVIORAL INSIGHTS AND CONSUMPTION PATTERNS"/>
          <p:cNvSpPr txBox="1"/>
          <p:nvPr/>
        </p:nvSpPr>
        <p:spPr>
          <a:xfrm>
            <a:off x="1030473" y="1252587"/>
            <a:ext cx="133208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6.6. BEHAVIOURAL INSIGHTS AND CONSUMPTION PATTERNS</a:t>
            </a:r>
          </a:p>
        </p:txBody>
      </p:sp>
      <p:sp>
        <p:nvSpPr>
          <p:cNvPr id="250" name="STUDENT HABITS SIGNIFICANTLY IMPACT WATER USAGE TRENDS.…"/>
          <p:cNvSpPr txBox="1"/>
          <p:nvPr/>
        </p:nvSpPr>
        <p:spPr>
          <a:xfrm>
            <a:off x="3148820" y="2483694"/>
            <a:ext cx="17088804" cy="368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STUDENT HABITS SIGNIFICANTLY IMPACT WATER USAGE TRENDS.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CAMPUS HOLIDAYS AND EXAM PERIODS RESULT IN SHARP DECLINE IN WATER CONSUMPTION.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FACULTY QUARTERS SHOW CONSISTENT CONSUMPTION WITH MINIMAL VARIATION.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HIGH WATER USAGE IN HOSTELS DUE TO SHARED FACILITIES SUCH AS MESS AND BATHROOMS.</a:t>
            </a:r>
          </a:p>
        </p:txBody>
      </p:sp>
      <p:sp>
        <p:nvSpPr>
          <p:cNvPr id="251" name="IMPACT  AND SIGNIFICANCE OF RESULTS"/>
          <p:cNvSpPr txBox="1"/>
          <p:nvPr/>
        </p:nvSpPr>
        <p:spPr>
          <a:xfrm>
            <a:off x="1030474" y="7008960"/>
            <a:ext cx="99488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6.7. IMPACT  AND SIGNIFICANCE OF RESULTS</a:t>
            </a:r>
          </a:p>
        </p:txBody>
      </p:sp>
      <p:sp>
        <p:nvSpPr>
          <p:cNvPr id="252" name="ENABLES SMART DECISION-MAKING FOR OPTIMIZED WATER RESOURCE DISTRIBUTION.…"/>
          <p:cNvSpPr txBox="1"/>
          <p:nvPr/>
        </p:nvSpPr>
        <p:spPr>
          <a:xfrm>
            <a:off x="3144496" y="8454368"/>
            <a:ext cx="15854075" cy="316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ENABLES SMART DECISION-MAKING FOR OPTIMIZED WATER RESOURCE DISTRIBUTION.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HELPS IN IDENTIFYING LEAKAGES AND EXCESSIVE CONSUMPTION AREAS.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SUPPORTS FUTURE EXPANSION OF SMART WATER MANAGEMENT SYSTEMS.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PROVIDES A SCALABLE MODEL FOR URBAN AND INDUSTRIAL WATER MONITORING.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7. ALGORITHM"/>
          <p:cNvSpPr txBox="1"/>
          <p:nvPr/>
        </p:nvSpPr>
        <p:spPr>
          <a:xfrm>
            <a:off x="1122576" y="968383"/>
            <a:ext cx="555248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7. ALGORITHM</a:t>
            </a:r>
          </a:p>
        </p:txBody>
      </p:sp>
      <p:sp>
        <p:nvSpPr>
          <p:cNvPr id="255" name="7.1. DEEP LEARNING (RES NET - 18)"/>
          <p:cNvSpPr txBox="1"/>
          <p:nvPr/>
        </p:nvSpPr>
        <p:spPr>
          <a:xfrm>
            <a:off x="3286973" y="2380836"/>
            <a:ext cx="77423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7.1. DEEP LEARNING (RES NET - 18)</a:t>
            </a:r>
          </a:p>
        </p:txBody>
      </p:sp>
      <p:sp>
        <p:nvSpPr>
          <p:cNvPr id="256" name="Definition:"/>
          <p:cNvSpPr txBox="1"/>
          <p:nvPr/>
        </p:nvSpPr>
        <p:spPr>
          <a:xfrm>
            <a:off x="3816559" y="3501188"/>
            <a:ext cx="19773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Definition:</a:t>
            </a:r>
          </a:p>
        </p:txBody>
      </p:sp>
      <p:sp>
        <p:nvSpPr>
          <p:cNvPr id="257" name="ResNet-18 (Residual Network with 18 layers) is a deep convolutional neural network designed to tackle vanishing gradient problems using shortcut connections (skip connections). It is widely used for image classification and object detection tasks.…"/>
          <p:cNvSpPr txBox="1"/>
          <p:nvPr/>
        </p:nvSpPr>
        <p:spPr>
          <a:xfrm>
            <a:off x="4323120" y="4240540"/>
            <a:ext cx="18725776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ResNet-18 (Residual Network with 18 layers) is a deep convolutional neural network designed to tackle vanishing gradient problems using shortcut connections (skip connections). It is widely used for image classification and object detection tasks.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Why Use ResNet-18 in the Paper?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research required a computationally efficient deep learning model capable of recognizing digits from water meter images.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ResNet-18 balances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accuracy and computational efficiency</a:t>
            </a:r>
            <a:r>
              <a:t>, making it suitable for deployment on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edge devices like Raspberry Pi</a:t>
            </a:r>
            <a:r>
              <a:t>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Transfer learning</a:t>
            </a:r>
            <a:r>
              <a:t> was applied, where a pre-trained ResNet-18 model (trained on ImageNet) was fine-tuned for digit recognition.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rchitecture of ResNet-18…"/>
          <p:cNvSpPr txBox="1"/>
          <p:nvPr/>
        </p:nvSpPr>
        <p:spPr>
          <a:xfrm>
            <a:off x="3199562" y="2803431"/>
            <a:ext cx="16266033" cy="648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350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Architecture of ResNet-18</a:t>
            </a:r>
          </a:p>
          <a:p>
            <a:pPr lvl="3" indent="685800" defTabSz="457200">
              <a:lnSpc>
                <a:spcPct val="100000"/>
              </a:lnSpc>
              <a:spcBef>
                <a:spcPts val="3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ResNet-18 consists of:</a:t>
            </a:r>
          </a:p>
          <a:p>
            <a:pPr marL="1155700" lvl="5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Conv Layers:</a:t>
            </a:r>
            <a:r>
              <a:t> Extract features from input images.</a:t>
            </a:r>
          </a:p>
          <a:p>
            <a:pPr marL="1155700" lvl="5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Batch Normalization &amp; ReLU Activation:</a:t>
            </a:r>
            <a:r>
              <a:t> Improve training efficiency and add non-linearity.</a:t>
            </a:r>
          </a:p>
          <a:p>
            <a:pPr marL="1155700" lvl="5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Residual Blocks (Skip Connections):</a:t>
            </a:r>
            <a:r>
              <a:t> Help prevent the vanishing gradient issue, allowing deeper networks to be trained efficiently.</a:t>
            </a:r>
          </a:p>
          <a:p>
            <a:pPr marL="1155700" lvl="5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Fully Connected Layer:</a:t>
            </a:r>
            <a:r>
              <a:t> Final classification of digits (0-9 in this case).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HIGH LEVEL ARCHITECTURE DIAGRAM OF RESNET-18"/>
          <p:cNvSpPr txBox="1"/>
          <p:nvPr/>
        </p:nvSpPr>
        <p:spPr>
          <a:xfrm>
            <a:off x="1007449" y="813501"/>
            <a:ext cx="98534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HIGH LEVEL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t>ARCHITECTURE DIAGRAM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OF RESNET-18</a:t>
            </a:r>
          </a:p>
        </p:txBody>
      </p:sp>
      <p:sp>
        <p:nvSpPr>
          <p:cNvPr id="262" name="Input Image (Water Meter)…"/>
          <p:cNvSpPr txBox="1"/>
          <p:nvPr/>
        </p:nvSpPr>
        <p:spPr>
          <a:xfrm>
            <a:off x="4760604" y="2313105"/>
            <a:ext cx="12342090" cy="1097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Input Image (Water Meter)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Conv1 (7x7, 64 filters, stride=2) → BatchNorm → ReLU → MaxPool (3x3)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ResBlock (64 filters) → ResBlock (64 filters)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ResBlock (128 filters) → ResBlock (128 filters)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ResBlock (256 filters) → ResBlock (256 filters)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ResBlock (512 filters) → ResBlock (512 filters)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AvgPool → Fully Connected Layer (10 neurons for digit classification)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     │</a:t>
            </a:r>
          </a:p>
          <a:p>
            <a:pPr>
              <a:spcBef>
                <a:spcPts val="1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Output (Detected Digits)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LGORITHMIC PIPELINE"/>
          <p:cNvSpPr txBox="1"/>
          <p:nvPr/>
        </p:nvSpPr>
        <p:spPr>
          <a:xfrm>
            <a:off x="1560060" y="1135858"/>
            <a:ext cx="45243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ALGORITHMIC PIPELINE</a:t>
            </a:r>
          </a:p>
        </p:txBody>
      </p:sp>
      <p:sp>
        <p:nvSpPr>
          <p:cNvPr id="265" name="The figure in the paper illustrates the digit recognition pipeline using ResNet-18:…"/>
          <p:cNvSpPr txBox="1"/>
          <p:nvPr/>
        </p:nvSpPr>
        <p:spPr>
          <a:xfrm>
            <a:off x="3970856" y="2488642"/>
            <a:ext cx="14834550" cy="1035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3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figure in the paper illustrates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digit recognition pipeline</a:t>
            </a:r>
            <a:r>
              <a:t> using ResNet-18: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Image Capturing:</a:t>
            </a:r>
            <a:r>
              <a:t> IoT-based cameras take images of the water meter.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Preprocessing: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914400" lvl="1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Extracting the </a:t>
            </a:r>
            <a:r>
              <a:t>Region of Interest (RoI)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(digits on the meter).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Resizing to 224x224 pixels</a:t>
            </a:r>
            <a:r>
              <a:t> to match ResNet-18 input requirements.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Normalization</a:t>
            </a:r>
            <a:r>
              <a:t> (zero mean, unit variance).</a:t>
            </a:r>
          </a:p>
          <a:p>
            <a:pPr marL="457200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 startAt="3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Digit Segmentation:</a:t>
            </a:r>
            <a:r>
              <a:t> Using OpenCV to extract individual digits.</a:t>
            </a:r>
          </a:p>
          <a:p>
            <a:pPr marL="457200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 startAt="3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Deep Learning Recognition: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The fine-tuned </a:t>
            </a:r>
            <a:r>
              <a:t>ResNet-18 model classifies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the digits.</a:t>
            </a:r>
          </a:p>
          <a:p>
            <a:pPr marL="457200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 startAt="3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Post-processing:</a:t>
            </a:r>
            <a:r>
              <a:t> Corrects errors using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</a:t>
            </a:r>
            <a:r>
              <a:t> and MSE for duplicate detection.</a:t>
            </a:r>
          </a:p>
          <a:p>
            <a:pPr marL="457200" indent="-317500" defTabSz="457200">
              <a:lnSpc>
                <a:spcPct val="100000"/>
              </a:lnSpc>
              <a:spcBef>
                <a:spcPts val="3500"/>
              </a:spcBef>
              <a:buSzPct val="100000"/>
              <a:buFont typeface="Times Roman"/>
              <a:buAutoNum type="arabicPeriod" startAt="3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Data Transmission:</a:t>
            </a:r>
            <a:r>
              <a:t> The refined digit values are sent to the cloud for further analysis.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 Gallery" descr="Image Gallery"/>
          <p:cNvPicPr>
            <a:picLocks noChangeAspect="1"/>
          </p:cNvPicPr>
          <p:nvPr/>
        </p:nvPicPr>
        <p:blipFill>
          <a:blip r:embed="rId2"/>
          <a:srcRect l="2022" r="2022"/>
          <a:stretch>
            <a:fillRect/>
          </a:stretch>
        </p:blipFill>
        <p:spPr>
          <a:xfrm>
            <a:off x="4425283" y="3485134"/>
            <a:ext cx="15533434" cy="809407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ARCHITECTURAL DIAGRAM OF RESNET-18"/>
          <p:cNvSpPr txBox="1"/>
          <p:nvPr/>
        </p:nvSpPr>
        <p:spPr>
          <a:xfrm>
            <a:off x="1283754" y="1713096"/>
            <a:ext cx="916832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ARCHITECTURAL DIAGRAM OF RESNET-18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7.2. HAMMING DISTANCE ALGORITHM"/>
          <p:cNvSpPr txBox="1"/>
          <p:nvPr/>
        </p:nvSpPr>
        <p:spPr>
          <a:xfrm>
            <a:off x="997529" y="892246"/>
            <a:ext cx="84437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7.2. HAMMING DISTANCE ALGORITHM</a:t>
            </a:r>
          </a:p>
        </p:txBody>
      </p:sp>
      <p:sp>
        <p:nvSpPr>
          <p:cNvPr id="271" name="The Hamming Distance is a metric used to measure the difference between two strings of equal length. It counts the number of positions where the corresponding characters (or digits) differ.…"/>
          <p:cNvSpPr txBox="1"/>
          <p:nvPr/>
        </p:nvSpPr>
        <p:spPr>
          <a:xfrm>
            <a:off x="3151754" y="1829277"/>
            <a:ext cx="13058114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</a:t>
            </a:r>
            <a:r>
              <a:t> is a metric used to measure the difference between two strings of equal length. It counts the number of positions where the corresponding characters (or digits) differ.</a:t>
            </a:r>
          </a:p>
          <a:p>
            <a:pPr marL="300789" indent="-300789" defTabSz="457200">
              <a:lnSpc>
                <a:spcPct val="100000"/>
              </a:lnSpc>
              <a:spcBef>
                <a:spcPts val="12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For example, the Hamming distance between: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"10110"</a:t>
            </a:r>
            <a:r>
              <a:t> and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"10011"</a:t>
            </a:r>
            <a:r>
              <a:t> is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2</a:t>
            </a:r>
            <a:r>
              <a:t> (since two positions differ).</a:t>
            </a:r>
          </a:p>
        </p:txBody>
      </p:sp>
      <p:sp>
        <p:nvSpPr>
          <p:cNvPr id="272" name="Use for this paper?"/>
          <p:cNvSpPr txBox="1"/>
          <p:nvPr/>
        </p:nvSpPr>
        <p:spPr>
          <a:xfrm>
            <a:off x="2400067" y="5585708"/>
            <a:ext cx="351510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Use for this paper?</a:t>
            </a:r>
          </a:p>
        </p:txBody>
      </p:sp>
      <p:sp>
        <p:nvSpPr>
          <p:cNvPr id="273" name="The digit recognition model sometimes produces errors due to:  - Blurry images  - Environmental conditions (rain, dust, insects, smudges)  - Lighting issues  - Camera misalignment…"/>
          <p:cNvSpPr txBox="1"/>
          <p:nvPr/>
        </p:nvSpPr>
        <p:spPr>
          <a:xfrm>
            <a:off x="3371760" y="6605909"/>
            <a:ext cx="14830603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0789" indent="-300789" defTabSz="457200">
              <a:lnSpc>
                <a:spcPct val="100000"/>
              </a:lnSpc>
              <a:spcBef>
                <a:spcPts val="1200"/>
              </a:spcBef>
              <a:buSzPct val="100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</a:t>
            </a:r>
            <a:r>
              <a:t>digit recognition model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sometimes produces errors due to:</a:t>
            </a: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</a:t>
            </a:r>
            <a:r>
              <a:t>Blurry images</a:t>
            </a: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</a:t>
            </a:r>
            <a:r>
              <a:t>Environmental conditions (rain, dust, insects, smudges)</a:t>
            </a: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</a:t>
            </a:r>
            <a:r>
              <a:t>Lighting issues</a:t>
            </a: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r>
              <a:rPr>
                <a:latin typeface="Avenir Book"/>
                <a:ea typeface="Avenir Book"/>
                <a:cs typeface="Avenir Book"/>
                <a:sym typeface="Avenir Book"/>
              </a:rPr>
              <a:t> - </a:t>
            </a:r>
            <a:r>
              <a:t>Camera misalignment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00789" indent="-300789" defTabSz="457200">
              <a:lnSpc>
                <a:spcPct val="100000"/>
              </a:lnSpc>
              <a:spcBef>
                <a:spcPts val="12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These errors cause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incorrect digit detection</a:t>
            </a:r>
            <a:r>
              <a:t>, which leads to inaccurate water meter readings. To fix this, a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Distance-based correction algorithm</a:t>
            </a:r>
            <a:r>
              <a:t> is used.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WORK"/>
          <p:cNvSpPr txBox="1"/>
          <p:nvPr/>
        </p:nvSpPr>
        <p:spPr>
          <a:xfrm>
            <a:off x="1309204" y="579425"/>
            <a:ext cx="15051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WORK</a:t>
            </a:r>
          </a:p>
        </p:txBody>
      </p:sp>
      <p:sp>
        <p:nvSpPr>
          <p:cNvPr id="276" name="The algorithm detects and corrects errors in the digit recognition"/>
          <p:cNvSpPr txBox="1"/>
          <p:nvPr/>
        </p:nvSpPr>
        <p:spPr>
          <a:xfrm>
            <a:off x="2482569" y="1485565"/>
            <a:ext cx="116945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0789" indent="-300789" defTabSz="4572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algorithm </a:t>
            </a:r>
            <a:r>
              <a:t>detects and corrects errors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in the digit recognition</a:t>
            </a:r>
          </a:p>
        </p:txBody>
      </p:sp>
      <p:sp>
        <p:nvSpPr>
          <p:cNvPr id="277" name="STEP"/>
          <p:cNvSpPr txBox="1"/>
          <p:nvPr/>
        </p:nvSpPr>
        <p:spPr>
          <a:xfrm>
            <a:off x="2867580" y="3392284"/>
            <a:ext cx="99669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STEP</a:t>
            </a:r>
          </a:p>
        </p:txBody>
      </p:sp>
      <p:sp>
        <p:nvSpPr>
          <p:cNvPr id="278" name="ACTION"/>
          <p:cNvSpPr txBox="1"/>
          <p:nvPr/>
        </p:nvSpPr>
        <p:spPr>
          <a:xfrm>
            <a:off x="8147724" y="3392284"/>
            <a:ext cx="15826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ACTION</a:t>
            </a:r>
          </a:p>
        </p:txBody>
      </p:sp>
      <p:sp>
        <p:nvSpPr>
          <p:cNvPr id="279" name="Step 1…"/>
          <p:cNvSpPr txBox="1"/>
          <p:nvPr/>
        </p:nvSpPr>
        <p:spPr>
          <a:xfrm>
            <a:off x="2758423" y="4904062"/>
            <a:ext cx="1215010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Step 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Step 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Step 3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Step 4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Step 5</a:t>
            </a:r>
          </a:p>
        </p:txBody>
      </p:sp>
      <p:sp>
        <p:nvSpPr>
          <p:cNvPr id="280" name="Compute expected range R=10×TD…"/>
          <p:cNvSpPr txBox="1"/>
          <p:nvPr/>
        </p:nvSpPr>
        <p:spPr>
          <a:xfrm>
            <a:off x="6827688" y="4904062"/>
            <a:ext cx="11242956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Compute expected range R=10×TD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Compare detected value with all possible values in the range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Calculate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</a:t>
            </a:r>
            <a:r>
              <a:t> for each comparison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Choose the value with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smallest Hamming Distance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Replace incorrect reading with the closest match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BSTRACT"/>
          <p:cNvSpPr txBox="1"/>
          <p:nvPr/>
        </p:nvSpPr>
        <p:spPr>
          <a:xfrm>
            <a:off x="708117" y="672254"/>
            <a:ext cx="495121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1. ABSTRACT</a:t>
            </a:r>
          </a:p>
        </p:txBody>
      </p:sp>
      <p:sp>
        <p:nvSpPr>
          <p:cNvPr id="178" name="ATER CONSERVATION AND EFFICIENT RESOURCE MANAGEMENT…"/>
          <p:cNvSpPr txBox="1"/>
          <p:nvPr/>
        </p:nvSpPr>
        <p:spPr>
          <a:xfrm>
            <a:off x="2458055" y="2882551"/>
            <a:ext cx="19053366" cy="795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IN" dirty="0"/>
              <a:t>W</a:t>
            </a:r>
            <a:r>
              <a:rPr dirty="0"/>
              <a:t>ATER CONSERVATION AND EFFICIENT RESOURCE MANAGEMENT </a:t>
            </a:r>
          </a:p>
          <a:p>
            <a:pPr lvl="1" indent="457200"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are critical challenges in modern urban and institutional settings.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This paper presents an IoT-BASED SMART RETROFIT SYSTEM designed to</a:t>
            </a:r>
          </a:p>
          <a:p>
            <a:pPr lvl="1" indent="457200"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MONITOR AND ANALYSE WATER CONSUMPTION PATTERNS in real time.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By integrating DEEP LEARNING AND COMPUTER VISION, </a:t>
            </a:r>
          </a:p>
          <a:p>
            <a:pPr lvl="1" indent="457200"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analog water meters are converted into SMART METERS without requiring infrastructure overhaul.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The system captures HIGH-RESOLUTION IMAGES, processes them using a </a:t>
            </a:r>
          </a:p>
          <a:p>
            <a:pPr lvl="1" indent="457200"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ResNet-18 DIGIT RECOGNITION MODEL, and transmits data to the CLOUD FOR ANALYSIS.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The study focuses on BEHAVIOURAL ANALYSIS OF WATER USAGE across different campus zones, revealing consumption trends influenced by ACADEMIC SCHEDULES, HOLIDAYS, AND DAILY ROUTINES.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The proposed method achieves HIGH ACCURACY, COST-EFFECTIVENESS, AND SCALABILITY, making it a viable solution for SMART WATER MANAGEMENT in EDUCATIONAL INSTITUTIONS, URBAN ENVIRONMENTS, AND INDUSTRIES.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ince a water meter reading increases gradually over time, the algorithm sets a valid range (R) for expected values.…"/>
          <p:cNvSpPr txBox="1"/>
          <p:nvPr/>
        </p:nvSpPr>
        <p:spPr>
          <a:xfrm>
            <a:off x="2565071" y="3364879"/>
            <a:ext cx="14125445" cy="669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30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Since a water meter reading increases gradually over time, the algorithm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sets a valid range (R)</a:t>
            </a:r>
            <a:r>
              <a:t> for expected values.</a:t>
            </a:r>
          </a:p>
          <a:p>
            <a:pPr marL="300789" indent="-300789" defTabSz="457200">
              <a:lnSpc>
                <a:spcPct val="100000"/>
              </a:lnSpc>
              <a:spcBef>
                <a:spcPts val="3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range is defined as: </a:t>
            </a:r>
            <a:br/>
            <a:r>
              <a:t>                                   </a:t>
            </a:r>
            <a:r>
              <a:rPr>
                <a:latin typeface="Avenir Roman"/>
                <a:ea typeface="Avenir Roman"/>
                <a:cs typeface="Avenir Roman"/>
                <a:sym typeface="Avenir Roman"/>
              </a:rPr>
              <a:t>R=10×TD </a:t>
            </a:r>
          </a:p>
          <a:p>
            <a:pPr marL="300789" indent="-300789" defTabSz="457200">
              <a:lnSpc>
                <a:spcPct val="100000"/>
              </a:lnSpc>
              <a:spcBef>
                <a:spcPts val="3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where: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10</a:t>
            </a:r>
            <a:r>
              <a:t> is the maximum expected digit change per minute.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T_D</a:t>
            </a:r>
            <a:r>
              <a:t> is the time difference (in minutes) between two readings.</a:t>
            </a:r>
          </a:p>
          <a:p>
            <a:pPr marL="120315" indent="-120315" defTabSz="457200">
              <a:lnSpc>
                <a:spcPct val="100000"/>
              </a:lnSpc>
              <a:spcBef>
                <a:spcPts val="3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 Example: If the last detected value was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23325.5 kL</a:t>
            </a:r>
            <a:r>
              <a:t> and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T_D = 1 min</a:t>
            </a:r>
            <a:r>
              <a:t>, the new reading should be between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23325.5 and 23335.5 kL</a:t>
            </a:r>
            <a:r>
              <a:t>.</a:t>
            </a:r>
          </a:p>
        </p:txBody>
      </p:sp>
      <p:sp>
        <p:nvSpPr>
          <p:cNvPr id="283" name="Step 1: Define an Acceptable Range of Values"/>
          <p:cNvSpPr txBox="1"/>
          <p:nvPr/>
        </p:nvSpPr>
        <p:spPr>
          <a:xfrm>
            <a:off x="750022" y="1511395"/>
            <a:ext cx="967105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ct val="100000"/>
              </a:lnSpc>
              <a:spcBef>
                <a:spcPts val="30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Step 1: Define an Acceptable Range of Values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tep 2: Compare the Detected Value with Expected Values"/>
          <p:cNvSpPr txBox="1"/>
          <p:nvPr/>
        </p:nvSpPr>
        <p:spPr>
          <a:xfrm>
            <a:off x="877022" y="1146437"/>
            <a:ext cx="123887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Step 2: Compare the Detected Value with Expected Values</a:t>
            </a:r>
          </a:p>
        </p:txBody>
      </p:sp>
      <p:sp>
        <p:nvSpPr>
          <p:cNvPr id="286" name="The detected meter value is compared against all possible values within R.…"/>
          <p:cNvSpPr txBox="1"/>
          <p:nvPr/>
        </p:nvSpPr>
        <p:spPr>
          <a:xfrm>
            <a:off x="2381733" y="2705911"/>
            <a:ext cx="15947550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0789" indent="-300789" defTabSz="457200">
              <a:lnSpc>
                <a:spcPct val="100000"/>
              </a:lnSpc>
              <a:spcBef>
                <a:spcPts val="2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detected meter value is compared against all possible values within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</a:t>
            </a:r>
            <a:r>
              <a:t>.</a:t>
            </a:r>
          </a:p>
          <a:p>
            <a:pPr marL="300789" indent="-300789" defTabSz="457200">
              <a:lnSpc>
                <a:spcPct val="100000"/>
              </a:lnSpc>
              <a:spcBef>
                <a:spcPts val="2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</a:t>
            </a:r>
            <a:r>
              <a:t> is calculated for each comparison.</a:t>
            </a:r>
          </a:p>
          <a:p>
            <a:pPr marL="300789" indent="-300789" defTabSz="457200">
              <a:lnSpc>
                <a:spcPct val="100000"/>
              </a:lnSpc>
              <a:spcBef>
                <a:spcPts val="20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value with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least Hamming Distance</a:t>
            </a:r>
            <a:r>
              <a:t> (fewest differing digits) is chosen as the corrected reading.</a:t>
            </a:r>
          </a:p>
        </p:txBody>
      </p:sp>
      <p:sp>
        <p:nvSpPr>
          <p:cNvPr id="287" name="Example:…"/>
          <p:cNvSpPr txBox="1"/>
          <p:nvPr/>
        </p:nvSpPr>
        <p:spPr>
          <a:xfrm>
            <a:off x="3463429" y="5829156"/>
            <a:ext cx="12536084" cy="590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Example:</a:t>
            </a:r>
          </a:p>
          <a:p>
            <a:pPr lvl="1" indent="228600"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br/>
            <a:r>
              <a:t>If the previous correct reading was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23325.5 kL</a:t>
            </a:r>
            <a:r>
              <a:t> and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T_D = 2 min</a:t>
            </a:r>
            <a:r>
              <a:t>, the next reading should be within:</a:t>
            </a:r>
          </a:p>
          <a:p>
            <a:pPr lvl="1" indent="228600"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lvl="8" indent="1828800" defTabSz="457200">
              <a:lnSpc>
                <a:spcPct val="100000"/>
              </a:lnSpc>
              <a:spcBef>
                <a:spcPts val="2000"/>
              </a:spcBef>
              <a:defRPr sz="3000" u="sng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23325.5≤Next Reading≤23345.5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lvl="4" indent="914400" defTabSz="457200">
              <a:lnSpc>
                <a:spcPct val="100000"/>
              </a:lnSpc>
              <a:spcBef>
                <a:spcPts val="120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Thus, the </a:t>
            </a:r>
            <a:r>
              <a:t>expected range is 23325.5 to 23345.5 kL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tep 3: Correct the Error"/>
          <p:cNvSpPr txBox="1"/>
          <p:nvPr/>
        </p:nvSpPr>
        <p:spPr>
          <a:xfrm>
            <a:off x="1208368" y="1001103"/>
            <a:ext cx="529139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Step 3: Correct the Error</a:t>
            </a:r>
          </a:p>
        </p:txBody>
      </p:sp>
      <p:sp>
        <p:nvSpPr>
          <p:cNvPr id="290" name="If a digit is detected incorrectly, the algorithm replaces it with the closest match.…"/>
          <p:cNvSpPr txBox="1"/>
          <p:nvPr/>
        </p:nvSpPr>
        <p:spPr>
          <a:xfrm>
            <a:off x="2638407" y="2419350"/>
            <a:ext cx="13651901" cy="887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If a digit is detected incorrectly, the algorithm replaces it with the closest match.</a:t>
            </a:r>
          </a:p>
          <a:p>
            <a:pPr marL="457200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Example: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Previous reading: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t>23325.5 kL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Detected reading:</a:t>
            </a:r>
            <a:r>
              <a:t>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23125.9 kL</a:t>
            </a:r>
            <a:r>
              <a:t> (Error in digit 3 → 1)</a:t>
            </a: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Expected range: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t>23325.5 - 23335.5 kL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Hamming distance between 23125.9 and expected values: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1371600" lvl="2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▪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23125.9 vs. 23325.9 → Hamming Distance = 1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1371600" lvl="2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▪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23125.9 vs. 23329.9 → Hamming Distance = 2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914400" lvl="1" indent="-317500" defTabSz="457200">
              <a:lnSpc>
                <a:spcPct val="100000"/>
              </a:lnSpc>
              <a:spcBef>
                <a:spcPts val="3000"/>
              </a:spcBef>
              <a:buSzPct val="100000"/>
              <a:buFont typeface="Times Roman"/>
              <a:buChar char="◦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Since </a:t>
            </a:r>
            <a:r>
              <a:t>23325.9 has the smallest Hamming Distance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it is chosen as the corrected value.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tep 4: Example from the Paper"/>
          <p:cNvSpPr txBox="1"/>
          <p:nvPr/>
        </p:nvSpPr>
        <p:spPr>
          <a:xfrm>
            <a:off x="1135032" y="964436"/>
            <a:ext cx="67978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Step 4: Example from the Paper</a:t>
            </a:r>
          </a:p>
        </p:txBody>
      </p:sp>
      <p:pic>
        <p:nvPicPr>
          <p:cNvPr id="293" name="Screenshot 2025-02-03 at 1.50.36 PM.png" descr="Screenshot 2025-02-03 at 1.50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00" y="2603063"/>
            <a:ext cx="11354031" cy="2723496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he following illustration from Figure 5 in the paper shows how the algorithm works:…"/>
          <p:cNvSpPr txBox="1"/>
          <p:nvPr/>
        </p:nvSpPr>
        <p:spPr>
          <a:xfrm>
            <a:off x="2106726" y="6253986"/>
            <a:ext cx="14975979" cy="476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20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following illustration from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Figure 5 in the paper</a:t>
            </a:r>
            <a:r>
              <a:t> shows how the algorithm works: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</a:t>
            </a:r>
            <a:r>
              <a:t>previous value at T1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was </a:t>
            </a:r>
            <a:r>
              <a:t>233255 kL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</a:t>
            </a:r>
            <a:r>
              <a:t>new detected value at T2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is </a:t>
            </a:r>
            <a:r>
              <a:t>233251 kL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algorithm calculates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Hamming Distance</a:t>
            </a:r>
            <a:r>
              <a:t> between the detected value and expected values.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Since </a:t>
            </a:r>
            <a:r>
              <a:t>233259 kL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has the </a:t>
            </a:r>
            <a:r>
              <a:t>smallest difference (Hamming Distance = 1)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the incorrect reading is corrected.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tep 5: Replace Incorrect Reading with the Closest Match"/>
          <p:cNvSpPr txBox="1"/>
          <p:nvPr/>
        </p:nvSpPr>
        <p:spPr>
          <a:xfrm>
            <a:off x="786689" y="982769"/>
            <a:ext cx="121011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Step 5: Replace Incorrect Reading with the Closest Match</a:t>
            </a:r>
          </a:p>
        </p:txBody>
      </p:sp>
      <p:sp>
        <p:nvSpPr>
          <p:cNvPr id="297" name="The algorithm finalizes the correction by replacing the incorrect meter reading with the closest valid value.…"/>
          <p:cNvSpPr txBox="1"/>
          <p:nvPr/>
        </p:nvSpPr>
        <p:spPr>
          <a:xfrm>
            <a:off x="2070058" y="3053204"/>
            <a:ext cx="14862052" cy="669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algorithm finalizes the correction by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replacing the incorrect meter reading</a:t>
            </a:r>
            <a:r>
              <a:t> with the closest valid value.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It selects the value with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smallest Hamming Distance</a:t>
            </a:r>
            <a:r>
              <a:t> from the expected range.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This ensures the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least deviation</a:t>
            </a:r>
            <a:r>
              <a:t> from the actual reading.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corrected value is </a:t>
            </a:r>
            <a:r>
              <a:t>stored as the new reference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future readings.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This prevents </a:t>
            </a:r>
            <a:r>
              <a:t>error accumulation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over time.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</a:t>
            </a:r>
            <a:r>
              <a:t>final corrected meter reading is outputted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further analysis.</a:t>
            </a:r>
          </a:p>
          <a:p>
            <a:pPr marL="300789" indent="-300789" defTabSz="457200">
              <a:lnSpc>
                <a:spcPct val="100000"/>
              </a:lnSpc>
              <a:spcBef>
                <a:spcPts val="250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This step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ensures data accuracy</a:t>
            </a:r>
            <a:r>
              <a:t> by eliminating errors caused by environmental factors, sensor issues, or image distortions.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7.3 LONG SHORT-TERM MEMORY"/>
          <p:cNvSpPr txBox="1"/>
          <p:nvPr/>
        </p:nvSpPr>
        <p:spPr>
          <a:xfrm>
            <a:off x="860025" y="946102"/>
            <a:ext cx="7259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7.3 LONG SHORT-TERM MEMORY</a:t>
            </a:r>
          </a:p>
        </p:txBody>
      </p:sp>
      <p:sp>
        <p:nvSpPr>
          <p:cNvPr id="300" name="Long Short-Term Memory (LSTM) networks are a specialized type of Recurrent Neural Network (RNN) designed to address the vanishing gradient problem and capture long-term dependencies in sequential data. Introduced by Hochreiter and Schmidhuber in 1997, LS"/>
          <p:cNvSpPr txBox="1"/>
          <p:nvPr/>
        </p:nvSpPr>
        <p:spPr>
          <a:xfrm>
            <a:off x="2400067" y="2205359"/>
            <a:ext cx="1419760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25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Long Short-Term Memory (LSTM) networks are a specialized type of Recurrent Neural Network (RNN) designed to address the vanishing gradient problem and capture long-term dependencies in sequential data. Introduced by Hochreiter and Schmidhuber in 1997, LSTMs excel at processing time series, text, speech, and other sequential inputs.</a:t>
            </a:r>
          </a:p>
        </p:txBody>
      </p:sp>
      <p:pic>
        <p:nvPicPr>
          <p:cNvPr id="301" name="Screenshot 2025-02-03 at 2.11.43 PM.png" descr="Screenshot 2025-02-03 at 2.11.4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74" y="5897956"/>
            <a:ext cx="11773586" cy="5457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re Structure"/>
          <p:cNvSpPr txBox="1"/>
          <p:nvPr/>
        </p:nvSpPr>
        <p:spPr>
          <a:xfrm>
            <a:off x="1135032" y="707762"/>
            <a:ext cx="3160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Core Structure</a:t>
            </a:r>
          </a:p>
        </p:txBody>
      </p:sp>
      <p:sp>
        <p:nvSpPr>
          <p:cNvPr id="304" name="LSTM cells contain three regulatory gates and two states:…"/>
          <p:cNvSpPr txBox="1"/>
          <p:nvPr/>
        </p:nvSpPr>
        <p:spPr>
          <a:xfrm>
            <a:off x="2271730" y="2591385"/>
            <a:ext cx="15153368" cy="702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30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LSTM cells contain three regulatory gates and two states:</a:t>
            </a:r>
          </a:p>
          <a:p>
            <a:pPr marL="377825" indent="-238125" defTabSz="457200">
              <a:lnSpc>
                <a:spcPct val="100000"/>
              </a:lnSpc>
              <a:spcBef>
                <a:spcPts val="3000"/>
              </a:spcBef>
              <a:buClr>
                <a:srgbClr val="E8E8E6"/>
              </a:buClr>
              <a:buSzPct val="100000"/>
              <a:buFont typeface="TimesNewRomanPSMT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 dirty="0">
                <a:latin typeface="Avenir Heavy"/>
                <a:ea typeface="Avenir Heavy"/>
                <a:cs typeface="Avenir Heavy"/>
                <a:sym typeface="Avenir Heavy"/>
              </a:rPr>
              <a:t>Forget gate</a:t>
            </a:r>
            <a:r>
              <a:rPr dirty="0"/>
              <a:t>: Determines what information to discard from the cell state using a sigmoid function (outputs 0-1)</a:t>
            </a:r>
            <a:endParaRPr dirty="0">
              <a:hlinkClick r:id="rId2"/>
            </a:endParaRPr>
          </a:p>
          <a:p>
            <a:pPr marL="377825" indent="-238125" defTabSz="457200">
              <a:lnSpc>
                <a:spcPct val="100000"/>
              </a:lnSpc>
              <a:spcBef>
                <a:spcPts val="3000"/>
              </a:spcBef>
              <a:buClr>
                <a:srgbClr val="E8E8E6"/>
              </a:buClr>
              <a:buSzPct val="100000"/>
              <a:buFont typeface="TimesNewRomanPSMT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 dirty="0">
                <a:latin typeface="Avenir Heavy"/>
                <a:ea typeface="Avenir Heavy"/>
                <a:cs typeface="Avenir Heavy"/>
                <a:sym typeface="Avenir Heavy"/>
              </a:rPr>
              <a:t>Input gate</a:t>
            </a:r>
            <a:r>
              <a:rPr dirty="0"/>
              <a:t>: Updates the cell state by combining a sigmoid-activated filter and tanh-activated candidate values</a:t>
            </a:r>
            <a:endParaRPr dirty="0">
              <a:hlinkClick r:id="rId3"/>
            </a:endParaRPr>
          </a:p>
          <a:p>
            <a:pPr marL="377825" indent="-238125" defTabSz="457200">
              <a:lnSpc>
                <a:spcPct val="100000"/>
              </a:lnSpc>
              <a:spcBef>
                <a:spcPts val="3000"/>
              </a:spcBef>
              <a:buClr>
                <a:srgbClr val="E8E8E6"/>
              </a:buClr>
              <a:buSzPct val="100000"/>
              <a:buFont typeface="TimesNewRomanPSMT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 dirty="0">
                <a:latin typeface="Avenir Heavy"/>
                <a:ea typeface="Avenir Heavy"/>
                <a:cs typeface="Avenir Heavy"/>
                <a:sym typeface="Avenir Heavy"/>
              </a:rPr>
              <a:t>Output gate</a:t>
            </a:r>
            <a:r>
              <a:rPr dirty="0"/>
              <a:t>: Controls what information from the cell state becomes the hidden state output</a:t>
            </a:r>
            <a:endParaRPr dirty="0">
              <a:hlinkClick r:id="rId4"/>
            </a:endParaRPr>
          </a:p>
          <a:p>
            <a:pPr marL="377825" indent="-238125" defTabSz="457200">
              <a:lnSpc>
                <a:spcPct val="100000"/>
              </a:lnSpc>
              <a:spcBef>
                <a:spcPts val="3000"/>
              </a:spcBef>
              <a:buClr>
                <a:srgbClr val="E8E8E6"/>
              </a:buClr>
              <a:buSzPct val="100000"/>
              <a:buFont typeface="TimesNewRomanPSMT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 dirty="0">
                <a:latin typeface="Avenir Heavy"/>
                <a:ea typeface="Avenir Heavy"/>
                <a:cs typeface="Avenir Heavy"/>
                <a:sym typeface="Avenir Heavy"/>
              </a:rPr>
              <a:t>Cell state</a:t>
            </a:r>
            <a:r>
              <a:rPr dirty="0"/>
              <a:t>: Maintains long-term memory across sequences</a:t>
            </a:r>
            <a:endParaRPr dirty="0">
              <a:hlinkClick r:id="rId3"/>
            </a:endParaRPr>
          </a:p>
          <a:p>
            <a:pPr marL="377825" indent="-238125" defTabSz="457200">
              <a:lnSpc>
                <a:spcPct val="100000"/>
              </a:lnSpc>
              <a:spcBef>
                <a:spcPts val="3000"/>
              </a:spcBef>
              <a:buClr>
                <a:srgbClr val="E8E8E6"/>
              </a:buClr>
              <a:buSzPct val="100000"/>
              <a:buFont typeface="TimesNewRomanPSMT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u="sng" dirty="0">
                <a:latin typeface="Avenir Heavy"/>
                <a:ea typeface="Avenir Heavy"/>
                <a:cs typeface="Avenir Heavy"/>
                <a:sym typeface="Avenir Heavy"/>
              </a:rPr>
              <a:t>Hidden state</a:t>
            </a:r>
            <a:r>
              <a:rPr dirty="0"/>
              <a:t>: Handles short-term memory and immediate outputs</a:t>
            </a:r>
            <a:endParaRPr dirty="0">
              <a:hlinkClick r:id="rId3"/>
            </a:endParaRPr>
          </a:p>
          <a:p>
            <a:pPr defTabSz="457200">
              <a:lnSpc>
                <a:spcPct val="100000"/>
              </a:lnSpc>
              <a:spcBef>
                <a:spcPts val="30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This architecture allows LSTMs to selectively retain or discard information, enabling effective learning of patterns in data with long temporal gaps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Key Applications"/>
          <p:cNvSpPr txBox="1"/>
          <p:nvPr/>
        </p:nvSpPr>
        <p:spPr>
          <a:xfrm>
            <a:off x="988362" y="762763"/>
            <a:ext cx="36142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Key Applications</a:t>
            </a:r>
          </a:p>
        </p:txBody>
      </p:sp>
      <p:sp>
        <p:nvSpPr>
          <p:cNvPr id="307" name="Natural Language Processing (NLP):…"/>
          <p:cNvSpPr txBox="1"/>
          <p:nvPr/>
        </p:nvSpPr>
        <p:spPr>
          <a:xfrm>
            <a:off x="2363399" y="2145536"/>
            <a:ext cx="1423071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Natural Language Processing (NLP):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Machine translation (e.g., Google's Neural Machine Translation reduced errors by 60%) 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Text generation and sentiment analysis 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Speech recognition (used in Google Voice, Amazon Alexa, and Apple Siri)</a:t>
            </a:r>
          </a:p>
        </p:txBody>
      </p:sp>
      <p:sp>
        <p:nvSpPr>
          <p:cNvPr id="308" name="Time Series Analysis:…"/>
          <p:cNvSpPr txBox="1"/>
          <p:nvPr/>
        </p:nvSpPr>
        <p:spPr>
          <a:xfrm>
            <a:off x="2359532" y="5819226"/>
            <a:ext cx="10341584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Time Series Analysis:</a:t>
            </a:r>
            <a:r>
              <a:t> 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Stock market forecasting 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Weather prediction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Industrial process monitoring</a:t>
            </a:r>
          </a:p>
        </p:txBody>
      </p:sp>
      <p:sp>
        <p:nvSpPr>
          <p:cNvPr id="309" name="Computer Vision:…"/>
          <p:cNvSpPr txBox="1"/>
          <p:nvPr/>
        </p:nvSpPr>
        <p:spPr>
          <a:xfrm>
            <a:off x="2271730" y="9009742"/>
            <a:ext cx="500786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Computer Vision: 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Video activity recognition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Image captioning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pecialized Domains:…"/>
          <p:cNvSpPr txBox="1"/>
          <p:nvPr/>
        </p:nvSpPr>
        <p:spPr>
          <a:xfrm>
            <a:off x="1391706" y="939179"/>
            <a:ext cx="12518899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Specialized Domains: 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Polymer property prediction (mechanical strength, degradation rates)  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Robot control and game AI (e.g., DeepMind's StarCraft II AI)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Medical pathway prediction</a:t>
            </a:r>
          </a:p>
        </p:txBody>
      </p:sp>
      <p:sp>
        <p:nvSpPr>
          <p:cNvPr id="312" name="Notable Implementations:…"/>
          <p:cNvSpPr txBox="1"/>
          <p:nvPr/>
        </p:nvSpPr>
        <p:spPr>
          <a:xfrm>
            <a:off x="1318371" y="4283194"/>
            <a:ext cx="15271806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Notable Implementations: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Google (2015): Cut speech recognition errors by 49% using LSTM with Connectionist Temporal Classification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Facebook (2017): Processed 4.5 billion daily translations via LSTM</a:t>
            </a:r>
          </a:p>
          <a:p>
            <a:pPr lvl="1" indent="228600"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- OpenAI(2018): Used LSTM-powered agents to defeat humans in Dota 2 </a:t>
            </a:r>
          </a:p>
          <a:p>
            <a:pPr defTabSz="3556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300789" indent="-300789" defTabSz="355600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LSTMs overcome traditional RNN limitations through their gated architecture, making them indispensable for tasks requiring context preservation over extended sequences[3][4]. While newer architectures like Transformers have emerged, LSTMs remain widely used for their balance of performance and computational efficiency in sequential data processing[7][9].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8. FUTURE WORK"/>
          <p:cNvSpPr txBox="1"/>
          <p:nvPr/>
        </p:nvSpPr>
        <p:spPr>
          <a:xfrm>
            <a:off x="1053500" y="991409"/>
            <a:ext cx="638368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8. FUTURE WORK</a:t>
            </a:r>
          </a:p>
        </p:txBody>
      </p:sp>
      <p:sp>
        <p:nvSpPr>
          <p:cNvPr id="315" name="The paper suggests several potential directions for future research to enhance the accuracy, efficiency, and scalability of the proposed IoT-based water consumption monitoring system. These include:…"/>
          <p:cNvSpPr txBox="1"/>
          <p:nvPr/>
        </p:nvSpPr>
        <p:spPr>
          <a:xfrm>
            <a:off x="2872514" y="2749550"/>
            <a:ext cx="17747505" cy="821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paper suggests several potential directions for future research to enhance the accuracy, efficiency, and scalability of the proposed IoT-based water consumption monitoring system. These include: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Optimizing Water Motor Operations:</a:t>
            </a:r>
            <a:r>
              <a:t> Investigating the operational aspects of water pumps to assess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efficiency, maintenance needs, and energy consumption</a:t>
            </a:r>
            <a:r>
              <a:t>, ensuring optimal water distribution.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Improving Water Storage Solutions:</a:t>
            </a:r>
            <a:r>
              <a:t> Developing strategies to reduce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water stagnation</a:t>
            </a:r>
            <a:r>
              <a:t>, particularly for drinking water, to enhance water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quality and sustainability</a:t>
            </a:r>
            <a:r>
              <a:t>.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Expanding Deployment to Larger Areas:</a:t>
            </a:r>
            <a:r>
              <a:t> Scaling the system to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multiple buildings, cities, or industries</a:t>
            </a:r>
            <a:r>
              <a:t> to analyze diverse water consumption behaviors.</a:t>
            </a:r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596900" lvl="1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Enhancing Machine Learning Models:</a:t>
            </a:r>
            <a:r>
              <a:t> Implementing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more advanced deep learning models</a:t>
            </a:r>
            <a:r>
              <a:t> or hybrid AI techniques to improve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digit recognition accuracy</a:t>
            </a:r>
            <a:r>
              <a:t> in various environmental conditions.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NTRODUCTION"/>
          <p:cNvSpPr txBox="1"/>
          <p:nvPr/>
        </p:nvSpPr>
        <p:spPr>
          <a:xfrm>
            <a:off x="500887" y="715103"/>
            <a:ext cx="6898632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2. INTRODUCTION</a:t>
            </a:r>
          </a:p>
        </p:txBody>
      </p:sp>
      <p:sp>
        <p:nvSpPr>
          <p:cNvPr id="181" name="Importance of water consumption monitoring…"/>
          <p:cNvSpPr txBox="1"/>
          <p:nvPr/>
        </p:nvSpPr>
        <p:spPr>
          <a:xfrm>
            <a:off x="3379075" y="2526274"/>
            <a:ext cx="1144295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Importance of water consumption monitoring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Role of IoT in water management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Motivation for retrofitting analog meters with smart IoT solutions</a:t>
            </a:r>
          </a:p>
        </p:txBody>
      </p:sp>
      <p:sp>
        <p:nvSpPr>
          <p:cNvPr id="182" name="OBJECTIVES OF THE STUDY"/>
          <p:cNvSpPr txBox="1"/>
          <p:nvPr/>
        </p:nvSpPr>
        <p:spPr>
          <a:xfrm>
            <a:off x="1490983" y="4430105"/>
            <a:ext cx="701872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2.1. OBJECTIVES OF THE STUDY</a:t>
            </a:r>
          </a:p>
        </p:txBody>
      </p:sp>
      <p:sp>
        <p:nvSpPr>
          <p:cNvPr id="183" name="LITERATURE REVIEW"/>
          <p:cNvSpPr txBox="1"/>
          <p:nvPr/>
        </p:nvSpPr>
        <p:spPr>
          <a:xfrm>
            <a:off x="1534038" y="8574694"/>
            <a:ext cx="54149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2.2. LITERATURE REVIEW</a:t>
            </a:r>
          </a:p>
        </p:txBody>
      </p:sp>
      <p:sp>
        <p:nvSpPr>
          <p:cNvPr id="184" name="Discussion on existing water consumption monitoring systems…"/>
          <p:cNvSpPr txBox="1"/>
          <p:nvPr/>
        </p:nvSpPr>
        <p:spPr>
          <a:xfrm>
            <a:off x="3346403" y="9825356"/>
            <a:ext cx="1101433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Discussion on existing water consumption monitoring systems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Limitations of traditional water meters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Advances in deep learning for digit detection</a:t>
            </a:r>
          </a:p>
        </p:txBody>
      </p:sp>
      <p:sp>
        <p:nvSpPr>
          <p:cNvPr id="185" name="Analyze water supply behavior in an educational campus"/>
          <p:cNvSpPr txBox="1"/>
          <p:nvPr/>
        </p:nvSpPr>
        <p:spPr>
          <a:xfrm>
            <a:off x="3540253" y="5330555"/>
            <a:ext cx="1031138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Analyze water supply behaviour in an educational campus</a:t>
            </a:r>
          </a:p>
        </p:txBody>
      </p:sp>
      <p:sp>
        <p:nvSpPr>
          <p:cNvPr id="186" name="Implement IoT-based retrofit smart meters…"/>
          <p:cNvSpPr txBox="1"/>
          <p:nvPr/>
        </p:nvSpPr>
        <p:spPr>
          <a:xfrm>
            <a:off x="3540252" y="6077552"/>
            <a:ext cx="1210208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Implement IoT-based retrofit smart meters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Utilize deep learning for digit detection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Refine data using advanced processing techniques</a:t>
            </a:r>
          </a:p>
          <a:p>
            <a:pPr marL="381000" indent="-381000" defTabSz="457200">
              <a:lnSpc>
                <a:spcPct val="100000"/>
              </a:lnSpc>
              <a:spcBef>
                <a:spcPts val="0"/>
              </a:spcBef>
              <a:buSzPct val="40000"/>
              <a:buBlip>
                <a:blip r:embed="rId2"/>
              </a:buBlip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Evaluate water consumption patterns on a weekly and monthly basis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al-time Leak Detection and Anomaly Identification: Integrating AI-driven leak detection mechanisms to identify water losses and inefficiencies in the supply system.…"/>
          <p:cNvSpPr txBox="1"/>
          <p:nvPr/>
        </p:nvSpPr>
        <p:spPr>
          <a:xfrm>
            <a:off x="2527131" y="2307674"/>
            <a:ext cx="18132831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Real-time Leak Detection and Anomaly Identification: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Integrating AI-driven </a:t>
            </a:r>
            <a:r>
              <a:t>leak detection mechanisms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identify </a:t>
            </a:r>
            <a:r>
              <a:t>water losses and inefficiencies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in the supply system.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Integration with Smart City Infrastructure:</a:t>
            </a:r>
            <a:r>
              <a:t> Connecting the system with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municipal water management platforms</a:t>
            </a:r>
            <a:r>
              <a:t> for large-scale monitoring and decision-making.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Incorporating Predictive Analytics: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Using </a:t>
            </a:r>
            <a:r>
              <a:t>time-series forecasting models (like LSTM or ARIMA)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predict </a:t>
            </a:r>
            <a:r>
              <a:t>future water demand patterns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enabling proactive resource management.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User Behavior Analysis and Feedback System: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Developing an </a:t>
            </a:r>
            <a:r>
              <a:t>interactive dashboard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that provides </a:t>
            </a:r>
            <a:r>
              <a:t>real-time insights and recommendations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users for </a:t>
            </a:r>
            <a:r>
              <a:t>sustainable water usage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creenshot 2025-01-31 at 10.57.15 AM.png" descr="Screenshot 2025-01-31 at 10.57.1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7" y="2319654"/>
            <a:ext cx="22592446" cy="94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COMPARISON BETWEEN DIFFERENT MODELS USED"/>
          <p:cNvSpPr txBox="1"/>
          <p:nvPr/>
        </p:nvSpPr>
        <p:spPr>
          <a:xfrm>
            <a:off x="662066" y="838128"/>
            <a:ext cx="112823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COMPARISON BETWEEN DIFFERENT MODELS USED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PERIMENTAL SETUP"/>
          <p:cNvSpPr txBox="1"/>
          <p:nvPr/>
        </p:nvSpPr>
        <p:spPr>
          <a:xfrm>
            <a:off x="592989" y="807205"/>
            <a:ext cx="9045477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3. EXPERIMENTAL SETUP</a:t>
            </a:r>
          </a:p>
        </p:txBody>
      </p:sp>
      <p:sp>
        <p:nvSpPr>
          <p:cNvPr id="189" name="HARDWARE COMPONENTS"/>
          <p:cNvSpPr txBox="1"/>
          <p:nvPr/>
        </p:nvSpPr>
        <p:spPr>
          <a:xfrm>
            <a:off x="2388978" y="2654039"/>
            <a:ext cx="694982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3.1. HARDWARE COMPONENTS</a:t>
            </a:r>
          </a:p>
        </p:txBody>
      </p:sp>
      <p:sp>
        <p:nvSpPr>
          <p:cNvPr id="190" name="RASPBERRY PI 3B+: The core processing unit responsible for controlling the smart meter and executing deep learning algorithms.…"/>
          <p:cNvSpPr txBox="1"/>
          <p:nvPr/>
        </p:nvSpPr>
        <p:spPr>
          <a:xfrm>
            <a:off x="4059370" y="4545322"/>
            <a:ext cx="16265260" cy="674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RASPBERRY PI 3B+: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The core processing unit responsible for controlling the smart meter and executing deep learning algorithms.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PiCAM (RASPBERRY PI CAMERA MODULE):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Captures high-resolution images of the analog water meter readings for digit recognition.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LED RING LIGHTING: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Ensures clear image capture even in LOW-LIGHT AND NIGHT-TIME CONDITIONS to enhance accuracy.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POWER SUPPLY: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The entire setup is powered via AC ADAPTERS WITH BATTERY BACKUP to prevent data loss during outages.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OFTWARE COMPONENTS"/>
          <p:cNvSpPr txBox="1"/>
          <p:nvPr/>
        </p:nvSpPr>
        <p:spPr>
          <a:xfrm>
            <a:off x="1652161" y="1633694"/>
            <a:ext cx="68178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3.2. SOFTWARE COMPONENTS</a:t>
            </a:r>
          </a:p>
        </p:txBody>
      </p:sp>
      <p:sp>
        <p:nvSpPr>
          <p:cNvPr id="193" name="DEEP LEARNING-BASED DIGIT RECOGNITION (ResNet-18 MODEL): Utilized to extract and identify numerical values from meter images with high accuracy.…"/>
          <p:cNvSpPr txBox="1"/>
          <p:nvPr/>
        </p:nvSpPr>
        <p:spPr>
          <a:xfrm>
            <a:off x="3379075" y="3790842"/>
            <a:ext cx="16882274" cy="53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DEEP LEARNING-BASED DIGIT RECOGNITION (ResNet-18 MODEL)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Utilized to extract and identify numerical values from meter images with high accuracy.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IMAGE PREPROCESSING USING OPENCV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Image enhancement techniques such as </a:t>
            </a:r>
            <a:r>
              <a:t>NOISE REDUCTION, CONTRAST ADJUSTMENT, AND EDGE DETECTION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better digit recognition.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 TRANSMISSION TO CLOUD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The detected values are securely transmitted to a </a:t>
            </a:r>
            <a:r>
              <a:t>CLOUD SERVER FOR REAL-TIME MONITORING AND STORAGE.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PLOYMENT STRATEGY"/>
          <p:cNvSpPr txBox="1"/>
          <p:nvPr/>
        </p:nvSpPr>
        <p:spPr>
          <a:xfrm>
            <a:off x="1583086" y="1713096"/>
            <a:ext cx="64435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3.3. DEPLOYMENT STRATEGY</a:t>
            </a:r>
          </a:p>
        </p:txBody>
      </p:sp>
      <p:sp>
        <p:nvSpPr>
          <p:cNvPr id="196" name="FOUR SMART METERS STRATEGICALLY INSTALLED at different locations on campus, ensuring diverse data collection.…"/>
          <p:cNvSpPr txBox="1"/>
          <p:nvPr/>
        </p:nvSpPr>
        <p:spPr>
          <a:xfrm>
            <a:off x="3448151" y="3197412"/>
            <a:ext cx="15558710" cy="861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FOUR SMART METERS STRATEGICALLY INSTALLED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at different locations on campus, ensuring diverse data collection.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LOCATIONS COVERED:</a:t>
            </a:r>
          </a:p>
          <a:p>
            <a:pPr marL="990600" lvl="1" indent="-381000" defTabSz="457200">
              <a:lnSpc>
                <a:spcPct val="100000"/>
              </a:lnSpc>
              <a:spcBef>
                <a:spcPts val="1200"/>
              </a:spcBef>
              <a:buSzPct val="40000"/>
              <a:buBlip>
                <a:blip r:embed="rId2"/>
              </a:buBlip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STUDENT HOSTELS: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Areas with high occupancy and </a:t>
            </a:r>
            <a:r>
              <a:t>FLUCTUATING WATER CONSUMPTION PATTERNS.</a:t>
            </a:r>
          </a:p>
          <a:p>
            <a:pPr marL="990600" lvl="1" indent="-381000" defTabSz="457200">
              <a:lnSpc>
                <a:spcPct val="100000"/>
              </a:lnSpc>
              <a:spcBef>
                <a:spcPts val="1200"/>
              </a:spcBef>
              <a:buSzPct val="40000"/>
              <a:buBlip>
                <a:blip r:embed="rId2"/>
              </a:buBlip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FACULTY QUARTERS: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Provides a baseline comparison with </a:t>
            </a:r>
            <a:r>
              <a:t>MORE STABLE WATER USAGE.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40000"/>
              <a:buBlip>
                <a:blip r:embed="rId2"/>
              </a:buBlip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DATA COLLECTION DURATION: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Over </a:t>
            </a:r>
            <a:r>
              <a:t>FOUR MONTHS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, resulting in approximately </a:t>
            </a:r>
            <a:r>
              <a:t>550,000 DATA POINTS.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REAL-TIME MONITORING ENABLED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through IoT integration, allowing administrators to analyze consumption patterns remotely.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IGNIFICANCE OF EXPERIMENTAL SETUP"/>
          <p:cNvSpPr txBox="1"/>
          <p:nvPr/>
        </p:nvSpPr>
        <p:spPr>
          <a:xfrm>
            <a:off x="1260728" y="2104529"/>
            <a:ext cx="98915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3.4. SIGNIFICANCE OF EXPERIMENTAL SETUP</a:t>
            </a:r>
          </a:p>
        </p:txBody>
      </p:sp>
      <p:sp>
        <p:nvSpPr>
          <p:cNvPr id="199" name="ENSURES HIGH-PRECISION DATA COLLECTION AND ANALYSIS.…"/>
          <p:cNvSpPr txBox="1"/>
          <p:nvPr/>
        </p:nvSpPr>
        <p:spPr>
          <a:xfrm>
            <a:off x="4314687" y="3976755"/>
            <a:ext cx="15754628" cy="622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ENSURES HIGH-PRECISION DATA COLLECTION AND ANALYSIS.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COMBINES IoT, CLOUD COMPUTING, AND MACHINE LEARNING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an intelligent, automated solution.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ALLOWS SCALABILITY FOR LARGER DEPLOYMENTS IN URBAN AND INDUSTRIAL SETTINGS.</a:t>
            </a:r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HELPS IN LEAK DETECTION, RESOURCE OPTIMIZATION, AND SMART DECISION-MAKING FOR SUSTAINABLE WATER MANAGEMENT.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EPLOYMENT SETUP"/>
          <p:cNvSpPr txBox="1"/>
          <p:nvPr/>
        </p:nvSpPr>
        <p:spPr>
          <a:xfrm>
            <a:off x="1030474" y="991409"/>
            <a:ext cx="8565878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6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4. DEPLOYMENT SETUP</a:t>
            </a:r>
          </a:p>
        </p:txBody>
      </p:sp>
      <p:sp>
        <p:nvSpPr>
          <p:cNvPr id="202" name="OVERVIEW OF DEPLOYMENT"/>
          <p:cNvSpPr txBox="1"/>
          <p:nvPr/>
        </p:nvSpPr>
        <p:spPr>
          <a:xfrm>
            <a:off x="2991467" y="2719118"/>
            <a:ext cx="732364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400"/>
              </a:spcBef>
              <a:defRPr sz="35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4.1. OVERVIEW OF DEPLOYMENT</a:t>
            </a:r>
          </a:p>
        </p:txBody>
      </p:sp>
      <p:sp>
        <p:nvSpPr>
          <p:cNvPr id="203" name="STRATEGIC INSTALLATION OF IoT-BASED SMART METERS across the IIIT-Hyderabad campus to analyze WATER CONSUMPTION PATTERNS.…"/>
          <p:cNvSpPr txBox="1"/>
          <p:nvPr/>
        </p:nvSpPr>
        <p:spPr>
          <a:xfrm>
            <a:off x="4716717" y="4154727"/>
            <a:ext cx="16820099" cy="622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STRATEGIC INSTALLATION OF IoT-BASED SMART METERS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across the IIIT-Hyderabad campus to analyze </a:t>
            </a:r>
            <a:r>
              <a:t>WATER CONSUMPTION PATTERNS.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3000">
                <a:latin typeface="Avenir Book"/>
                <a:ea typeface="Avenir Book"/>
                <a:cs typeface="Avenir Book"/>
                <a:sym typeface="Avenir Book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FOCUS AREAS:</a:t>
            </a:r>
          </a:p>
          <a:p>
            <a:pPr marL="990600" lvl="1" indent="-381000" defTabSz="457200">
              <a:lnSpc>
                <a:spcPct val="100000"/>
              </a:lnSpc>
              <a:spcBef>
                <a:spcPts val="1200"/>
              </a:spcBef>
              <a:buSzPct val="40000"/>
              <a:buBlip>
                <a:blip r:embed="rId2"/>
              </a:buBlip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STUDENT HOSTELS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High occupancy with </a:t>
            </a:r>
            <a:r>
              <a:t>DYNAMIC AND VARIABLE WATER USAGE.</a:t>
            </a:r>
          </a:p>
          <a:p>
            <a:pPr marL="990600" lvl="1" indent="-381000" defTabSz="457200">
              <a:lnSpc>
                <a:spcPct val="100000"/>
              </a:lnSpc>
              <a:spcBef>
                <a:spcPts val="1200"/>
              </a:spcBef>
              <a:buSzPct val="40000"/>
              <a:buBlip>
                <a:blip r:embed="rId2"/>
              </a:buBlip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FACULTY &amp; STAFF QUARTERS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– More </a:t>
            </a:r>
            <a:r>
              <a:t>STABLE AND PREDICTABLE WATER CONSUMPTION.</a:t>
            </a:r>
          </a:p>
          <a:p>
            <a:pPr marL="990600" lvl="1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endParaRPr/>
          </a:p>
          <a:p>
            <a:pPr marL="381000" indent="-3810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3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GOAL: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To capture </a:t>
            </a:r>
            <a:r>
              <a:t>REAL-TIME, HIGH-RESOLUTION DATA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for detailed behavioural analysis of water usage.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3160</Words>
  <Application>Microsoft Office PowerPoint</Application>
  <PresentationFormat>Custom</PresentationFormat>
  <Paragraphs>366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Avenir Book</vt:lpstr>
      <vt:lpstr>Avenir Heavy</vt:lpstr>
      <vt:lpstr>Avenir Roman</vt:lpstr>
      <vt:lpstr>Helvetica Neue</vt:lpstr>
      <vt:lpstr>Helvetica Neue Medium</vt:lpstr>
      <vt:lpstr>Times Roman</vt:lpstr>
      <vt:lpstr>TimesNewRomanPSMT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Tamil</cp:lastModifiedBy>
  <cp:revision>2</cp:revision>
  <dcterms:modified xsi:type="dcterms:W3CDTF">2025-02-03T09:26:57Z</dcterms:modified>
</cp:coreProperties>
</file>