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6E5350-179B-4614-B6C7-5C883D1576CD}">
  <a:tblStyle styleId="{B36E5350-179B-4614-B6C7-5C883D1576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1d9c6a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11d9c6a9c_0_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11d9c6a9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11d9c6a9c_0_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11d9c6a9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11d9c6a9c_0_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11d9c6a9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11d9c6a9c_0_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11d9c6a9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11d9c6a9c_0_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11d9c6a9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11d9c6a9c_0_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11d9c6a9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11d9c6a9c_0_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11d9c6a9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11d9c6a9c_0_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11d9c6a9c_0_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311d9c6a9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0e1ccc1b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0e1ccc1bc_2_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0e1ccc1bc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0e1ccc1bc_2_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901090" y="1872234"/>
            <a:ext cx="7573009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2422143" y="1537157"/>
            <a:ext cx="4299712" cy="69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247"/>
            <a:ext cx="9144000" cy="102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01357" y="0"/>
            <a:ext cx="4742642" cy="5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090762" cy="101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881" y="52959"/>
            <a:ext cx="9145643" cy="90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38999" y="3047"/>
            <a:ext cx="1752600" cy="8610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01090" y="1872234"/>
            <a:ext cx="7573009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lvl="0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lvl="1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lvl="2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lvl="3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lvl="4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lvl="5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lvl="6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lvl="7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lvl="8" indent="0">
              <a:lnSpc>
                <a:spcPct val="103333"/>
              </a:lnSpc>
              <a:spcBef>
                <a:spcPts val="0"/>
              </a:spcBef>
              <a:buNone/>
              <a:defRPr sz="1200" b="0" i="0">
                <a:solidFill>
                  <a:srgbClr val="045C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60850" y="1523975"/>
            <a:ext cx="7422300" cy="29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Optimizing Water Management Using LoRaWAN-</a:t>
            </a:r>
            <a:endParaRPr sz="4000"/>
          </a:p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Enabled IoT Framework and Behavioural Analysis</a:t>
            </a:r>
            <a:endParaRPr sz="4000"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37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354850" y="4925325"/>
            <a:ext cx="56595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Dr. D.Manivannan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Associate Dean (Infrastructure) / Professor, SoC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SASTRA Deemed University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470200" y="5211375"/>
            <a:ext cx="33750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574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126003101-Harish 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24574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126003093-Guru Prasath 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24574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 126003184-Nishanth M V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812442" y="93966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901090" y="1872234"/>
            <a:ext cx="7572900" cy="45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Hardware Setup: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retrofit model includes 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PiCam (camera)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capture images of the water meter dial.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Raspberry Pi 3B+ microcontroller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processes images and transmits data to a cloud server.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LED ring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ensures proper lighting for image capture, even at night.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Software Setup: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ResNet-18 deep learning model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(pre-trained with transfer learning) is used for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digit recognition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from the meter images.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used for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image preprocessing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(cropping the region of interest, contour extraction).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detected digits are transmitted to a cloud server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for further processing.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812442" y="83921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785540" y="6279634"/>
            <a:ext cx="7572900" cy="3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Hardware Setup</a:t>
            </a:r>
            <a:endParaRPr sz="2200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977" y="1703988"/>
            <a:ext cx="6204050" cy="4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812442" y="738787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85553" y="6261059"/>
            <a:ext cx="7572900" cy="3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Software Setup</a:t>
            </a:r>
            <a:endParaRPr sz="2200"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513" y="1736912"/>
            <a:ext cx="6260976" cy="44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812442" y="82486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Findings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785540" y="1966659"/>
            <a:ext cx="7572900" cy="292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Time-Series and Behavioral Analysis: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was analyzed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monthly and weekly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to identify water consumption trends.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Factors such as holidays, exams, and daily schedules significantly influenced water consumption.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Water usage in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student hostels showed high fluctuations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while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faculty/staff quarters exhibited a stable consumption pattern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1008300" y="1754925"/>
            <a:ext cx="7127400" cy="50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Module 1: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r>
              <a:rPr lang="en-US" sz="1900" b="1">
                <a:solidFill>
                  <a:schemeClr val="dk1"/>
                </a:solidFill>
              </a:rPr>
              <a:t>Data Collection Module</a:t>
            </a:r>
            <a:r>
              <a:rPr lang="en-US" sz="1700">
                <a:solidFill>
                  <a:schemeClr val="dk1"/>
                </a:solidFill>
              </a:rPr>
              <a:t> </a:t>
            </a:r>
            <a:endParaRPr sz="2500" b="1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1800">
                <a:solidFill>
                  <a:schemeClr val="dk1"/>
                </a:solidFill>
              </a:rPr>
              <a:t>LoRaWAN-enabled smart meters collect water usage data.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Module 2: Data Processing Module</a:t>
            </a:r>
            <a:endParaRPr sz="1900" b="1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Deep learning models analyze consumption patterns.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LSTM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ARIMA</a:t>
            </a: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dk1"/>
                </a:solidFill>
              </a:rPr>
              <a:t>Module 3: Visualization &amp; Decision Support Module</a:t>
            </a:r>
            <a:endParaRPr sz="1900" b="1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Dashboard with insights for administrators.</a:t>
            </a:r>
            <a:endParaRPr sz="1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dt" idx="10"/>
          </p:nvPr>
        </p:nvSpPr>
        <p:spPr>
          <a:xfrm>
            <a:off x="444500" y="6555816"/>
            <a:ext cx="609600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2/7/2025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00" cy="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171117" y="609162"/>
            <a:ext cx="55191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40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812442" y="733187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785540" y="6205109"/>
            <a:ext cx="7572900" cy="354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/>
              <a:t>LoRaWAN - enabled water meters</a:t>
            </a:r>
            <a:endParaRPr sz="2600" b="1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713" y="1469301"/>
            <a:ext cx="6444225" cy="4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812442" y="83921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Models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901090" y="1872234"/>
            <a:ext cx="7572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Long Short Term Memory (LSTM):</a:t>
            </a:r>
            <a:endParaRPr sz="2000" b="1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550" y="2180034"/>
            <a:ext cx="5502901" cy="437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1812442" y="83921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Models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785540" y="1585284"/>
            <a:ext cx="7572900" cy="3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/>
              <a:t>Long Short Term Memory (LSTM):</a:t>
            </a:r>
            <a:endParaRPr sz="2200" b="1"/>
          </a:p>
        </p:txBody>
      </p:sp>
      <p:sp>
        <p:nvSpPr>
          <p:cNvPr id="168" name="Google Shape;168;p23"/>
          <p:cNvSpPr txBox="1"/>
          <p:nvPr/>
        </p:nvSpPr>
        <p:spPr>
          <a:xfrm>
            <a:off x="785700" y="1992650"/>
            <a:ext cx="75726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</a:rPr>
              <a:t>It is a sequential learning model which can establish temporal correlations between a previous instant </a:t>
            </a:r>
            <a:r>
              <a:rPr lang="en-US" sz="2000" b="1" i="1">
                <a:solidFill>
                  <a:schemeClr val="dk1"/>
                </a:solidFill>
              </a:rPr>
              <a:t>t-1</a:t>
            </a:r>
            <a:r>
              <a:rPr lang="en-US" sz="2000">
                <a:solidFill>
                  <a:schemeClr val="dk1"/>
                </a:solidFill>
              </a:rPr>
              <a:t> and a current instant </a:t>
            </a:r>
            <a:r>
              <a:rPr lang="en-US" sz="2000" b="1" i="1">
                <a:solidFill>
                  <a:schemeClr val="dk1"/>
                </a:solidFill>
              </a:rPr>
              <a:t>t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</a:rPr>
              <a:t>Consequently, the LSTM seems the </a:t>
            </a:r>
            <a:r>
              <a:rPr lang="en-US" sz="2000" b="1">
                <a:solidFill>
                  <a:schemeClr val="dk1"/>
                </a:solidFill>
              </a:rPr>
              <a:t>most suitable model</a:t>
            </a:r>
            <a:r>
              <a:rPr lang="en-US" sz="2000">
                <a:solidFill>
                  <a:schemeClr val="dk1"/>
                </a:solidFill>
              </a:rPr>
              <a:t> for forecasting consumption processes, given its ability to deduce the intrinsic daily consumption resident routines.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</a:rPr>
              <a:t>The LSTM is based on the </a:t>
            </a:r>
            <a:r>
              <a:rPr lang="en-US" sz="2000" b="1">
                <a:solidFill>
                  <a:schemeClr val="dk1"/>
                </a:solidFill>
              </a:rPr>
              <a:t>Back-Propagation Through Time</a:t>
            </a:r>
            <a:r>
              <a:rPr lang="en-US" sz="2000">
                <a:solidFill>
                  <a:schemeClr val="dk1"/>
                </a:solidFill>
              </a:rPr>
              <a:t> (BPTT) learning algorithm to calculate the weights. It is made up of units called memory blocks. Each memory block contains an “input gate”, an “output gate” and a “forget gate”.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1812442" y="83921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Models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901090" y="1872234"/>
            <a:ext cx="7572900" cy="3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ARIMA (Autoregressive Integrated Moving Average):</a:t>
            </a:r>
            <a:endParaRPr sz="2000" b="1"/>
          </a:p>
        </p:txBody>
      </p:sp>
      <p:sp>
        <p:nvSpPr>
          <p:cNvPr id="175" name="Google Shape;175;p24"/>
          <p:cNvSpPr txBox="1"/>
          <p:nvPr/>
        </p:nvSpPr>
        <p:spPr>
          <a:xfrm>
            <a:off x="1188200" y="2444775"/>
            <a:ext cx="69987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US" sz="2200">
                <a:solidFill>
                  <a:srgbClr val="333333"/>
                </a:solidFill>
                <a:highlight>
                  <a:srgbClr val="F9F9F9"/>
                </a:highlight>
              </a:rPr>
              <a:t>The ARIMA model predicts a given time series based on its own past values. </a:t>
            </a:r>
            <a:endParaRPr sz="2200">
              <a:solidFill>
                <a:srgbClr val="333333"/>
              </a:solidFill>
              <a:highlight>
                <a:srgbClr val="F9F9F9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US" sz="2200">
                <a:solidFill>
                  <a:srgbClr val="333333"/>
                </a:solidFill>
                <a:highlight>
                  <a:srgbClr val="F9F9F9"/>
                </a:highlight>
              </a:rPr>
              <a:t>It can be used for any nonseasonal series of numbers that exhibits patterns and is not a series of random events.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3605209" y="744057"/>
            <a:ext cx="19335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995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782950" y="1459550"/>
            <a:ext cx="75780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Images of the water meters are captured from the retrofit-ed water meters of a hour interval from 4 different blocks in the university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/>
              <a:t>These images are converted to digits using a </a:t>
            </a:r>
            <a:r>
              <a:rPr lang="en-US" sz="2000" b="1"/>
              <a:t>pretrained ResNet-18 </a:t>
            </a:r>
            <a:r>
              <a:rPr lang="en-US" sz="2000"/>
              <a:t>model.</a:t>
            </a:r>
            <a:endParaRPr sz="2000"/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These digits are uploaded to the cloud for further analysis.</a:t>
            </a:r>
            <a:endParaRPr sz="2000"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t="53744"/>
          <a:stretch/>
        </p:blipFill>
        <p:spPr>
          <a:xfrm>
            <a:off x="1037317" y="4114550"/>
            <a:ext cx="7069272" cy="23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814842" y="574490"/>
            <a:ext cx="55143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63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2775290" y="1340503"/>
            <a:ext cx="3593400" cy="4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850" rIns="0" bIns="0" anchor="t" anchorCtr="0">
            <a:spAutoFit/>
          </a:bodyPr>
          <a:lstStyle/>
          <a:p>
            <a:pPr marL="352425" lvl="0" indent="-3651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Motivation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Objective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Base Paper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Problem Statement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Literature survey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Modules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Dataset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Work plan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Proposed Techniques</a:t>
            </a:r>
            <a:endParaRPr sz="2400"/>
          </a:p>
          <a:p>
            <a:pPr marL="352425" lvl="0" indent="-3651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References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295599" y="873200"/>
            <a:ext cx="45528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Acquired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995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875390" y="1664824"/>
            <a:ext cx="7393200" cy="1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55575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Real-time dataset of water flow from 4 different blocks in the university</a:t>
            </a:r>
            <a:endParaRPr sz="2000" dirty="0"/>
          </a:p>
          <a:p>
            <a:pPr marL="155575" lvl="0" indent="-142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The dataset of each blocks consists of 7 attributes and 1865 instances.</a:t>
            </a:r>
            <a:endParaRPr sz="2000" dirty="0"/>
          </a:p>
          <a:p>
            <a:pPr marL="154940" lvl="0" indent="-142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/>
              <a:t>There are  2 datetime attributes, 1 categorical attribute and 4 numeric attributes.</a:t>
            </a:r>
            <a:endParaRPr sz="2000" dirty="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26436"/>
            <a:ext cx="8839200" cy="272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7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44500" y="1047175"/>
            <a:ext cx="7303800" cy="5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Week 1-2:</a:t>
            </a:r>
            <a:r>
              <a:rPr lang="en-US" sz="2000">
                <a:solidFill>
                  <a:schemeClr val="dk1"/>
                </a:solidFill>
              </a:rPr>
              <a:t> Literature review and framework design.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Week 3-4:</a:t>
            </a:r>
            <a:r>
              <a:rPr lang="en-US" sz="2000">
                <a:solidFill>
                  <a:schemeClr val="dk1"/>
                </a:solidFill>
              </a:rPr>
              <a:t> Data collection and preprocessing.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Week 5-6:</a:t>
            </a:r>
            <a:r>
              <a:rPr lang="en-US" sz="2000">
                <a:solidFill>
                  <a:schemeClr val="dk1"/>
                </a:solidFill>
              </a:rPr>
              <a:t> Implement deep learning models for behavioral analysis.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Week 7-8:</a:t>
            </a:r>
            <a:r>
              <a:rPr lang="en-US" sz="2000">
                <a:solidFill>
                  <a:schemeClr val="dk1"/>
                </a:solidFill>
              </a:rPr>
              <a:t>  Visualization and reporting.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Week 9-10:</a:t>
            </a:r>
            <a:r>
              <a:rPr lang="en-US" sz="2000">
                <a:solidFill>
                  <a:schemeClr val="dk1"/>
                </a:solidFill>
              </a:rPr>
              <a:t> Testing, evaluation, and documentation.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2557017" y="693166"/>
            <a:ext cx="422084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</a:rPr>
              <a:t>Proposed techniques</a:t>
            </a:r>
            <a:endParaRPr sz="4000"/>
          </a:p>
        </p:txBody>
      </p:sp>
      <p:sp>
        <p:nvSpPr>
          <p:cNvPr id="206" name="Google Shape;206;p28"/>
          <p:cNvSpPr txBox="1"/>
          <p:nvPr/>
        </p:nvSpPr>
        <p:spPr>
          <a:xfrm>
            <a:off x="3215767" y="1302766"/>
            <a:ext cx="290258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(Architecture)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457200" y="3124200"/>
            <a:ext cx="1483360" cy="858519"/>
          </a:xfrm>
          <a:prstGeom prst="rect">
            <a:avLst/>
          </a:prstGeom>
          <a:solidFill>
            <a:srgbClr val="FFFFFF"/>
          </a:solidFill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418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2820161" y="1905761"/>
            <a:ext cx="3203575" cy="3886200"/>
            <a:chOff x="2820161" y="1905761"/>
            <a:chExt cx="3203575" cy="3886200"/>
          </a:xfrm>
        </p:grpSpPr>
        <p:sp>
          <p:nvSpPr>
            <p:cNvPr id="209" name="Google Shape;209;p28"/>
            <p:cNvSpPr/>
            <p:nvPr/>
          </p:nvSpPr>
          <p:spPr>
            <a:xfrm>
              <a:off x="2820161" y="1905761"/>
              <a:ext cx="3203575" cy="3886200"/>
            </a:xfrm>
            <a:custGeom>
              <a:avLst/>
              <a:gdLst/>
              <a:ahLst/>
              <a:cxnLst/>
              <a:rect l="l" t="t" r="r" b="b"/>
              <a:pathLst>
                <a:path w="3203575" h="3886200" extrusionOk="0">
                  <a:moveTo>
                    <a:pt x="3203448" y="0"/>
                  </a:moveTo>
                  <a:lnTo>
                    <a:pt x="0" y="0"/>
                  </a:lnTo>
                  <a:lnTo>
                    <a:pt x="0" y="3886200"/>
                  </a:lnTo>
                  <a:lnTo>
                    <a:pt x="3203448" y="3886200"/>
                  </a:lnTo>
                  <a:lnTo>
                    <a:pt x="32034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352799" y="2209799"/>
              <a:ext cx="2133600" cy="838200"/>
            </a:xfrm>
            <a:custGeom>
              <a:avLst/>
              <a:gdLst/>
              <a:ahLst/>
              <a:cxnLst/>
              <a:rect l="l" t="t" r="r" b="b"/>
              <a:pathLst>
                <a:path w="2133600" h="838200" extrusionOk="0">
                  <a:moveTo>
                    <a:pt x="19939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30"/>
                  </a:lnTo>
                  <a:lnTo>
                    <a:pt x="26936" y="780976"/>
                  </a:lnTo>
                  <a:lnTo>
                    <a:pt x="57168" y="811227"/>
                  </a:lnTo>
                  <a:lnTo>
                    <a:pt x="95520" y="831071"/>
                  </a:lnTo>
                  <a:lnTo>
                    <a:pt x="139700" y="838200"/>
                  </a:lnTo>
                  <a:lnTo>
                    <a:pt x="1993900" y="838200"/>
                  </a:lnTo>
                  <a:lnTo>
                    <a:pt x="2038030" y="831071"/>
                  </a:lnTo>
                  <a:lnTo>
                    <a:pt x="2076376" y="811227"/>
                  </a:lnTo>
                  <a:lnTo>
                    <a:pt x="2106627" y="780976"/>
                  </a:lnTo>
                  <a:lnTo>
                    <a:pt x="2126471" y="742630"/>
                  </a:lnTo>
                  <a:lnTo>
                    <a:pt x="2133600" y="698500"/>
                  </a:lnTo>
                  <a:lnTo>
                    <a:pt x="2133600" y="139700"/>
                  </a:lnTo>
                  <a:lnTo>
                    <a:pt x="2126471" y="95520"/>
                  </a:lnTo>
                  <a:lnTo>
                    <a:pt x="2106627" y="57168"/>
                  </a:lnTo>
                  <a:lnTo>
                    <a:pt x="2076376" y="26936"/>
                  </a:lnTo>
                  <a:lnTo>
                    <a:pt x="2038030" y="7116"/>
                  </a:lnTo>
                  <a:lnTo>
                    <a:pt x="1993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352799" y="2209799"/>
              <a:ext cx="2133600" cy="838200"/>
            </a:xfrm>
            <a:custGeom>
              <a:avLst/>
              <a:gdLst/>
              <a:ahLst/>
              <a:cxnLst/>
              <a:rect l="l" t="t" r="r" b="b"/>
              <a:pathLst>
                <a:path w="2133600" h="838200" extrusionOk="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993900" y="0"/>
                  </a:lnTo>
                  <a:lnTo>
                    <a:pt x="2038030" y="7116"/>
                  </a:lnTo>
                  <a:lnTo>
                    <a:pt x="2076376" y="26936"/>
                  </a:lnTo>
                  <a:lnTo>
                    <a:pt x="2106627" y="57168"/>
                  </a:lnTo>
                  <a:lnTo>
                    <a:pt x="2126471" y="95520"/>
                  </a:lnTo>
                  <a:lnTo>
                    <a:pt x="2133600" y="139700"/>
                  </a:lnTo>
                  <a:lnTo>
                    <a:pt x="2133600" y="698500"/>
                  </a:lnTo>
                  <a:lnTo>
                    <a:pt x="2126471" y="742630"/>
                  </a:lnTo>
                  <a:lnTo>
                    <a:pt x="2106627" y="780976"/>
                  </a:lnTo>
                  <a:lnTo>
                    <a:pt x="2076376" y="811227"/>
                  </a:lnTo>
                  <a:lnTo>
                    <a:pt x="2038030" y="831071"/>
                  </a:lnTo>
                  <a:lnTo>
                    <a:pt x="1993900" y="838200"/>
                  </a:lnTo>
                  <a:lnTo>
                    <a:pt x="139700" y="838200"/>
                  </a:lnTo>
                  <a:lnTo>
                    <a:pt x="95520" y="831071"/>
                  </a:lnTo>
                  <a:lnTo>
                    <a:pt x="57168" y="811227"/>
                  </a:lnTo>
                  <a:lnTo>
                    <a:pt x="26936" y="780976"/>
                  </a:lnTo>
                  <a:lnTo>
                    <a:pt x="7116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352799" y="3352800"/>
              <a:ext cx="2077720" cy="990600"/>
            </a:xfrm>
            <a:custGeom>
              <a:avLst/>
              <a:gdLst/>
              <a:ahLst/>
              <a:cxnLst/>
              <a:rect l="l" t="t" r="r" b="b"/>
              <a:pathLst>
                <a:path w="2077720" h="990600" extrusionOk="0">
                  <a:moveTo>
                    <a:pt x="1912112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912112" y="990600"/>
                  </a:lnTo>
                  <a:lnTo>
                    <a:pt x="1956003" y="984702"/>
                  </a:lnTo>
                  <a:lnTo>
                    <a:pt x="1995442" y="968059"/>
                  </a:lnTo>
                  <a:lnTo>
                    <a:pt x="2028856" y="942244"/>
                  </a:lnTo>
                  <a:lnTo>
                    <a:pt x="2054671" y="908830"/>
                  </a:lnTo>
                  <a:lnTo>
                    <a:pt x="2071314" y="869391"/>
                  </a:lnTo>
                  <a:lnTo>
                    <a:pt x="2077212" y="825500"/>
                  </a:lnTo>
                  <a:lnTo>
                    <a:pt x="2077212" y="165100"/>
                  </a:lnTo>
                  <a:lnTo>
                    <a:pt x="2071314" y="121208"/>
                  </a:lnTo>
                  <a:lnTo>
                    <a:pt x="2054671" y="81769"/>
                  </a:lnTo>
                  <a:lnTo>
                    <a:pt x="2028856" y="48355"/>
                  </a:lnTo>
                  <a:lnTo>
                    <a:pt x="1995442" y="22540"/>
                  </a:lnTo>
                  <a:lnTo>
                    <a:pt x="1956003" y="5897"/>
                  </a:lnTo>
                  <a:lnTo>
                    <a:pt x="1912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352799" y="3352800"/>
              <a:ext cx="2077720" cy="990600"/>
            </a:xfrm>
            <a:custGeom>
              <a:avLst/>
              <a:gdLst/>
              <a:ahLst/>
              <a:cxnLst/>
              <a:rect l="l" t="t" r="r" b="b"/>
              <a:pathLst>
                <a:path w="2077720" h="990600" extrusionOk="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912112" y="0"/>
                  </a:lnTo>
                  <a:lnTo>
                    <a:pt x="1956003" y="5897"/>
                  </a:lnTo>
                  <a:lnTo>
                    <a:pt x="1995442" y="22540"/>
                  </a:lnTo>
                  <a:lnTo>
                    <a:pt x="2028856" y="48355"/>
                  </a:lnTo>
                  <a:lnTo>
                    <a:pt x="2054671" y="81769"/>
                  </a:lnTo>
                  <a:lnTo>
                    <a:pt x="2071314" y="121208"/>
                  </a:lnTo>
                  <a:lnTo>
                    <a:pt x="2077212" y="165100"/>
                  </a:lnTo>
                  <a:lnTo>
                    <a:pt x="2077212" y="825500"/>
                  </a:lnTo>
                  <a:lnTo>
                    <a:pt x="2071314" y="869391"/>
                  </a:lnTo>
                  <a:lnTo>
                    <a:pt x="2054671" y="908830"/>
                  </a:lnTo>
                  <a:lnTo>
                    <a:pt x="2028856" y="942244"/>
                  </a:lnTo>
                  <a:lnTo>
                    <a:pt x="1995442" y="968059"/>
                  </a:lnTo>
                  <a:lnTo>
                    <a:pt x="1956003" y="984702"/>
                  </a:lnTo>
                  <a:lnTo>
                    <a:pt x="1912112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4381500" y="4343400"/>
              <a:ext cx="76200" cy="292100"/>
            </a:xfrm>
            <a:custGeom>
              <a:avLst/>
              <a:gdLst/>
              <a:ahLst/>
              <a:cxnLst/>
              <a:rect l="l" t="t" r="r" b="b"/>
              <a:pathLst>
                <a:path w="76200" h="292100" extrusionOk="0">
                  <a:moveTo>
                    <a:pt x="31750" y="215900"/>
                  </a:moveTo>
                  <a:lnTo>
                    <a:pt x="0" y="215900"/>
                  </a:lnTo>
                  <a:lnTo>
                    <a:pt x="38100" y="292100"/>
                  </a:lnTo>
                  <a:lnTo>
                    <a:pt x="69850" y="228600"/>
                  </a:lnTo>
                  <a:lnTo>
                    <a:pt x="31750" y="228600"/>
                  </a:lnTo>
                  <a:lnTo>
                    <a:pt x="31750" y="215900"/>
                  </a:lnTo>
                  <a:close/>
                </a:path>
                <a:path w="76200" h="292100" extrusionOk="0">
                  <a:moveTo>
                    <a:pt x="44450" y="0"/>
                  </a:moveTo>
                  <a:lnTo>
                    <a:pt x="31750" y="0"/>
                  </a:lnTo>
                  <a:lnTo>
                    <a:pt x="31750" y="228600"/>
                  </a:lnTo>
                  <a:lnTo>
                    <a:pt x="44450" y="228600"/>
                  </a:lnTo>
                  <a:lnTo>
                    <a:pt x="44450" y="0"/>
                  </a:lnTo>
                  <a:close/>
                </a:path>
                <a:path w="76200" h="292100" extrusionOk="0">
                  <a:moveTo>
                    <a:pt x="76200" y="215900"/>
                  </a:moveTo>
                  <a:lnTo>
                    <a:pt x="44450" y="215900"/>
                  </a:lnTo>
                  <a:lnTo>
                    <a:pt x="44450" y="228600"/>
                  </a:lnTo>
                  <a:lnTo>
                    <a:pt x="69850" y="228600"/>
                  </a:lnTo>
                  <a:lnTo>
                    <a:pt x="76200" y="215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8"/>
          <p:cNvSpPr txBox="1"/>
          <p:nvPr/>
        </p:nvSpPr>
        <p:spPr>
          <a:xfrm>
            <a:off x="6781800" y="3200400"/>
            <a:ext cx="1912620" cy="927100"/>
          </a:xfrm>
          <a:prstGeom prst="rect">
            <a:avLst/>
          </a:prstGeom>
          <a:solidFill>
            <a:srgbClr val="FFFFFF"/>
          </a:solidFill>
          <a:ln w="12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09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74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29000" y="4648200"/>
            <a:ext cx="1752600" cy="838200"/>
            <a:chOff x="3429000" y="4648200"/>
            <a:chExt cx="1752600" cy="838200"/>
          </a:xfrm>
        </p:grpSpPr>
        <p:sp>
          <p:nvSpPr>
            <p:cNvPr id="217" name="Google Shape;217;p28"/>
            <p:cNvSpPr/>
            <p:nvPr/>
          </p:nvSpPr>
          <p:spPr>
            <a:xfrm>
              <a:off x="3429000" y="46482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 extrusionOk="0">
                  <a:moveTo>
                    <a:pt x="16129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612900" y="838200"/>
                  </a:lnTo>
                  <a:lnTo>
                    <a:pt x="1657079" y="831083"/>
                  </a:lnTo>
                  <a:lnTo>
                    <a:pt x="1695431" y="811263"/>
                  </a:lnTo>
                  <a:lnTo>
                    <a:pt x="1725663" y="781031"/>
                  </a:lnTo>
                  <a:lnTo>
                    <a:pt x="1745483" y="742679"/>
                  </a:lnTo>
                  <a:lnTo>
                    <a:pt x="1752600" y="698500"/>
                  </a:lnTo>
                  <a:lnTo>
                    <a:pt x="1752600" y="139700"/>
                  </a:lnTo>
                  <a:lnTo>
                    <a:pt x="1745483" y="95520"/>
                  </a:lnTo>
                  <a:lnTo>
                    <a:pt x="1725663" y="57168"/>
                  </a:lnTo>
                  <a:lnTo>
                    <a:pt x="1695431" y="26936"/>
                  </a:lnTo>
                  <a:lnTo>
                    <a:pt x="1657079" y="7116"/>
                  </a:lnTo>
                  <a:lnTo>
                    <a:pt x="1612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29000" y="4648200"/>
              <a:ext cx="1752600" cy="838200"/>
            </a:xfrm>
            <a:custGeom>
              <a:avLst/>
              <a:gdLst/>
              <a:ahLst/>
              <a:cxnLst/>
              <a:rect l="l" t="t" r="r" b="b"/>
              <a:pathLst>
                <a:path w="1752600" h="838200" extrusionOk="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612900" y="0"/>
                  </a:lnTo>
                  <a:lnTo>
                    <a:pt x="1657079" y="7116"/>
                  </a:lnTo>
                  <a:lnTo>
                    <a:pt x="1695431" y="26936"/>
                  </a:lnTo>
                  <a:lnTo>
                    <a:pt x="1725663" y="57168"/>
                  </a:lnTo>
                  <a:lnTo>
                    <a:pt x="1745483" y="95520"/>
                  </a:lnTo>
                  <a:lnTo>
                    <a:pt x="1752600" y="139700"/>
                  </a:lnTo>
                  <a:lnTo>
                    <a:pt x="1752600" y="698500"/>
                  </a:lnTo>
                  <a:lnTo>
                    <a:pt x="1745483" y="742679"/>
                  </a:lnTo>
                  <a:lnTo>
                    <a:pt x="1725663" y="781031"/>
                  </a:lnTo>
                  <a:lnTo>
                    <a:pt x="1695431" y="811263"/>
                  </a:lnTo>
                  <a:lnTo>
                    <a:pt x="1657079" y="831083"/>
                  </a:lnTo>
                  <a:lnTo>
                    <a:pt x="16129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noFill/>
            <a:ln w="121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8"/>
          <p:cNvSpPr txBox="1"/>
          <p:nvPr/>
        </p:nvSpPr>
        <p:spPr>
          <a:xfrm>
            <a:off x="2820150" y="1905750"/>
            <a:ext cx="3203700" cy="3851400"/>
          </a:xfrm>
          <a:prstGeom prst="rect">
            <a:avLst/>
          </a:pr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0255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75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664845" marR="75692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Cleaning and transforming datasets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77660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838835" lvl="0" indent="-8254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LSTM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838835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ARIMA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1300" b="1">
                <a:solidFill>
                  <a:schemeClr val="dk1"/>
                </a:solidFill>
              </a:rPr>
              <a:t>Decision Support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        </a:t>
            </a:r>
            <a:r>
              <a:rPr lang="en-US" sz="1100">
                <a:solidFill>
                  <a:schemeClr val="dk1"/>
                </a:solidFill>
              </a:rPr>
              <a:t>Predictive analytics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   for better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       water management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1939798" y="3048000"/>
            <a:ext cx="4842510" cy="667003"/>
            <a:chOff x="1939798" y="3048000"/>
            <a:chExt cx="4842510" cy="667003"/>
          </a:xfrm>
        </p:grpSpPr>
        <p:sp>
          <p:nvSpPr>
            <p:cNvPr id="221" name="Google Shape;221;p28"/>
            <p:cNvSpPr/>
            <p:nvPr/>
          </p:nvSpPr>
          <p:spPr>
            <a:xfrm>
              <a:off x="1939798" y="3526408"/>
              <a:ext cx="4842510" cy="188595"/>
            </a:xfrm>
            <a:custGeom>
              <a:avLst/>
              <a:gdLst/>
              <a:ahLst/>
              <a:cxnLst/>
              <a:rect l="l" t="t" r="r" b="b"/>
              <a:pathLst>
                <a:path w="4842509" h="188595" extrusionOk="0">
                  <a:moveTo>
                    <a:pt x="879729" y="54622"/>
                  </a:moveTo>
                  <a:lnTo>
                    <a:pt x="795782" y="1905"/>
                  </a:lnTo>
                  <a:lnTo>
                    <a:pt x="792861" y="0"/>
                  </a:lnTo>
                  <a:lnTo>
                    <a:pt x="788924" y="1016"/>
                  </a:lnTo>
                  <a:lnTo>
                    <a:pt x="787019" y="3949"/>
                  </a:lnTo>
                  <a:lnTo>
                    <a:pt x="785241" y="6858"/>
                  </a:lnTo>
                  <a:lnTo>
                    <a:pt x="786130" y="10795"/>
                  </a:lnTo>
                  <a:lnTo>
                    <a:pt x="789051" y="12712"/>
                  </a:lnTo>
                  <a:lnTo>
                    <a:pt x="843889" y="47117"/>
                  </a:lnTo>
                  <a:lnTo>
                    <a:pt x="508" y="19697"/>
                  </a:lnTo>
                  <a:lnTo>
                    <a:pt x="0" y="32397"/>
                  </a:lnTo>
                  <a:lnTo>
                    <a:pt x="843419" y="59817"/>
                  </a:lnTo>
                  <a:lnTo>
                    <a:pt x="783463" y="92202"/>
                  </a:lnTo>
                  <a:lnTo>
                    <a:pt x="782320" y="96139"/>
                  </a:lnTo>
                  <a:lnTo>
                    <a:pt x="785622" y="102235"/>
                  </a:lnTo>
                  <a:lnTo>
                    <a:pt x="789432" y="103378"/>
                  </a:lnTo>
                  <a:lnTo>
                    <a:pt x="792607" y="101727"/>
                  </a:lnTo>
                  <a:lnTo>
                    <a:pt x="868680" y="60579"/>
                  </a:lnTo>
                  <a:lnTo>
                    <a:pt x="879729" y="54622"/>
                  </a:lnTo>
                  <a:close/>
                </a:path>
                <a:path w="4842509" h="188595" extrusionOk="0">
                  <a:moveTo>
                    <a:pt x="4842002" y="137541"/>
                  </a:moveTo>
                  <a:lnTo>
                    <a:pt x="4756785" y="86868"/>
                  </a:lnTo>
                  <a:lnTo>
                    <a:pt x="4753864" y="85090"/>
                  </a:lnTo>
                  <a:lnTo>
                    <a:pt x="4749927" y="86106"/>
                  </a:lnTo>
                  <a:lnTo>
                    <a:pt x="4748149" y="89154"/>
                  </a:lnTo>
                  <a:lnTo>
                    <a:pt x="4746371" y="92075"/>
                  </a:lnTo>
                  <a:lnTo>
                    <a:pt x="4747387" y="96012"/>
                  </a:lnTo>
                  <a:lnTo>
                    <a:pt x="4750308" y="97790"/>
                  </a:lnTo>
                  <a:lnTo>
                    <a:pt x="4805934" y="130873"/>
                  </a:lnTo>
                  <a:lnTo>
                    <a:pt x="4080002" y="124841"/>
                  </a:lnTo>
                  <a:lnTo>
                    <a:pt x="4080002" y="137541"/>
                  </a:lnTo>
                  <a:lnTo>
                    <a:pt x="4805946" y="143573"/>
                  </a:lnTo>
                  <a:lnTo>
                    <a:pt x="4749673" y="175768"/>
                  </a:lnTo>
                  <a:lnTo>
                    <a:pt x="4746625" y="177419"/>
                  </a:lnTo>
                  <a:lnTo>
                    <a:pt x="4745609" y="181356"/>
                  </a:lnTo>
                  <a:lnTo>
                    <a:pt x="4747387" y="184404"/>
                  </a:lnTo>
                  <a:lnTo>
                    <a:pt x="4749038" y="187452"/>
                  </a:lnTo>
                  <a:lnTo>
                    <a:pt x="4752975" y="188468"/>
                  </a:lnTo>
                  <a:lnTo>
                    <a:pt x="4756023" y="186817"/>
                  </a:lnTo>
                  <a:lnTo>
                    <a:pt x="4831143" y="143764"/>
                  </a:lnTo>
                  <a:lnTo>
                    <a:pt x="4842002" y="137541"/>
                  </a:lnTo>
                  <a:close/>
                </a:path>
              </a:pathLst>
            </a:custGeom>
            <a:solidFill>
              <a:srgbClr val="06509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4305300" y="3048000"/>
              <a:ext cx="76200" cy="292100"/>
            </a:xfrm>
            <a:custGeom>
              <a:avLst/>
              <a:gdLst/>
              <a:ahLst/>
              <a:cxnLst/>
              <a:rect l="l" t="t" r="r" b="b"/>
              <a:pathLst>
                <a:path w="76200" h="292100" extrusionOk="0">
                  <a:moveTo>
                    <a:pt x="31750" y="215900"/>
                  </a:moveTo>
                  <a:lnTo>
                    <a:pt x="0" y="215900"/>
                  </a:lnTo>
                  <a:lnTo>
                    <a:pt x="38100" y="292100"/>
                  </a:lnTo>
                  <a:lnTo>
                    <a:pt x="69850" y="228600"/>
                  </a:lnTo>
                  <a:lnTo>
                    <a:pt x="31750" y="228600"/>
                  </a:lnTo>
                  <a:lnTo>
                    <a:pt x="31750" y="215900"/>
                  </a:lnTo>
                  <a:close/>
                </a:path>
                <a:path w="76200" h="292100" extrusionOk="0">
                  <a:moveTo>
                    <a:pt x="44450" y="0"/>
                  </a:moveTo>
                  <a:lnTo>
                    <a:pt x="31750" y="0"/>
                  </a:lnTo>
                  <a:lnTo>
                    <a:pt x="31750" y="228600"/>
                  </a:lnTo>
                  <a:lnTo>
                    <a:pt x="44450" y="228600"/>
                  </a:lnTo>
                  <a:lnTo>
                    <a:pt x="44450" y="0"/>
                  </a:lnTo>
                  <a:close/>
                </a:path>
                <a:path w="76200" h="292100" extrusionOk="0">
                  <a:moveTo>
                    <a:pt x="76200" y="215900"/>
                  </a:moveTo>
                  <a:lnTo>
                    <a:pt x="44450" y="215900"/>
                  </a:lnTo>
                  <a:lnTo>
                    <a:pt x="44450" y="228600"/>
                  </a:lnTo>
                  <a:lnTo>
                    <a:pt x="69850" y="228600"/>
                  </a:lnTo>
                  <a:lnTo>
                    <a:pt x="76200" y="215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8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24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1812417" y="279687"/>
            <a:ext cx="55191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8325" rIns="0" bIns="0" anchor="t" anchorCtr="0">
            <a:spAutoFit/>
          </a:bodyPr>
          <a:lstStyle/>
          <a:p>
            <a:pPr marL="1403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50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32" name="Google Shape;232;p29"/>
          <p:cNvSpPr txBox="1"/>
          <p:nvPr/>
        </p:nvSpPr>
        <p:spPr>
          <a:xfrm>
            <a:off x="611550" y="2003350"/>
            <a:ext cx="79209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noAutofit/>
          </a:bodyPr>
          <a:lstStyle/>
          <a:p>
            <a:pPr marL="457200" marR="508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project successfully integrates an IoT-based smart water management system using LoRaWAN technology to enhance real-time monitoring and behavioral analysis of water consumption.</a:t>
            </a:r>
            <a:endParaRPr sz="2000"/>
          </a:p>
          <a:p>
            <a:pPr marL="457200" marR="508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By leveraging deep learning techniques, the system provides insightful trends influenced by academic schedules, occupancy levels, and seasonal variations.</a:t>
            </a:r>
            <a:endParaRPr sz="2000"/>
          </a:p>
          <a:p>
            <a:pPr marL="457200" marR="508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It highlights distinct water consumption trends across different campus sectors, offering actionable insights for optimizing water management and promoting sustainable practices.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812417" y="121862"/>
            <a:ext cx="55191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6250" rIns="0" bIns="0" anchor="t" anchorCtr="0">
            <a:spAutoFit/>
          </a:bodyPr>
          <a:lstStyle/>
          <a:p>
            <a:pPr marL="1517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90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527100" y="1507488"/>
            <a:ext cx="8089800" cy="48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noAutofit/>
          </a:bodyPr>
          <a:lstStyle/>
          <a:p>
            <a:pPr marL="0" lvl="0" indent="-88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D. Li and Q. Fu, "Deep Learning Model-Based Demand Forecasting for Secondary Water Supply in Residential Communities: A Case Study of Shanghai City, China," 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IEEE Access, vol. 12, pp. 38745-38757, 2024.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A. Gil-Gamboa, P. Paneque, O. Trull, A. Troncoso, Medium-term water consumption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forecasting based on deep neural networks, Expert Systems with Applications, Volume 247, 2024.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-88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Kim, J.; Lee, H.; Lee, M.; Han, H.; Kim, D.; Kim, H.S. Development of a Deep Learning-Based Prediction Model for Water Consumption at the Household Level. Water 2022.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-88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Bata, M., Carriveau, R. &amp; Ting, D.SK. Short-term water demand forecasting using hybrid supervised and unsupervised machine learning model. </a:t>
            </a:r>
            <a:r>
              <a:rPr lang="en-US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Smart Water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5, 2 (2020).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508375" y="2744850"/>
            <a:ext cx="215328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7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700" rIns="0" bIns="0" anchor="t" anchorCtr="0">
            <a:spAutoFit/>
          </a:bodyPr>
          <a:lstStyle/>
          <a:p>
            <a:pPr marL="12376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811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548400" y="1467750"/>
            <a:ext cx="8047200" cy="48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•"/>
            </a:pPr>
            <a:r>
              <a:rPr lang="en-US" sz="2300">
                <a:solidFill>
                  <a:schemeClr val="dk1"/>
                </a:solidFill>
              </a:rPr>
              <a:t>Sustainable water consumption is crucial for efficient resource management in a large water distribution network</a:t>
            </a:r>
            <a:endParaRPr sz="23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300">
                <a:solidFill>
                  <a:schemeClr val="dk1"/>
                </a:solidFill>
              </a:rPr>
              <a:t>Traditional water management methods fail to provide real-time insights into consumption patterns, leading to waste, overuse, and resource misallocation</a:t>
            </a:r>
            <a:endParaRPr sz="23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2300">
                <a:solidFill>
                  <a:schemeClr val="dk1"/>
                </a:solidFill>
              </a:rPr>
              <a:t>This project presents the water consumption behaviour on a university campus using an IoT framework integrated with LoRaWAN for high-resolution data acquisition</a:t>
            </a:r>
            <a:endParaRPr sz="1500">
              <a:solidFill>
                <a:schemeClr val="dk1"/>
              </a:solidFill>
            </a:endParaRPr>
          </a:p>
          <a:p>
            <a:pPr marL="352425" lvl="0" indent="-21907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"/>
              <a:buFont typeface="Times New Roman"/>
              <a:buChar char="•"/>
            </a:pPr>
            <a:endParaRPr sz="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1812417" y="394462"/>
            <a:ext cx="5519165" cy="130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9700" rIns="0" bIns="0" anchor="t" anchorCtr="0">
            <a:spAutoFit/>
          </a:bodyPr>
          <a:lstStyle/>
          <a:p>
            <a:pPr marL="13925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284650" y="6358650"/>
            <a:ext cx="886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656400" y="1700650"/>
            <a:ext cx="7831200" cy="5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2300">
                <a:solidFill>
                  <a:schemeClr val="dk1"/>
                </a:solidFill>
              </a:rPr>
              <a:t>To develop an IoT-based smart water management system using LoRaWAN technology.</a:t>
            </a:r>
            <a:endParaRPr sz="2300">
              <a:solidFill>
                <a:schemeClr val="dk1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2300">
                <a:solidFill>
                  <a:schemeClr val="dk1"/>
                </a:solidFill>
              </a:rPr>
              <a:t>To monitor real-time water consumption and analyze behavioral patterns.</a:t>
            </a:r>
            <a:endParaRPr sz="2300">
              <a:solidFill>
                <a:schemeClr val="dk1"/>
              </a:solidFill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2300">
                <a:solidFill>
                  <a:schemeClr val="dk1"/>
                </a:solidFill>
              </a:rPr>
              <a:t>To provide data-driven insights for optimizing water distribution and reducing wastage.</a:t>
            </a:r>
            <a:endParaRPr sz="23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812450" y="823529"/>
            <a:ext cx="55191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2925" rIns="0" bIns="0" anchor="b" anchorCtr="0">
            <a:noAutofit/>
          </a:bodyPr>
          <a:lstStyle/>
          <a:p>
            <a:pPr marL="1766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paper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942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5" name="Google Shape;85;p11"/>
          <p:cNvSpPr txBox="1"/>
          <p:nvPr/>
        </p:nvSpPr>
        <p:spPr>
          <a:xfrm>
            <a:off x="598300" y="2025100"/>
            <a:ext cx="9774600" cy="3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2114550" lvl="0" indent="0" algn="l" rtl="0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•</a:t>
            </a:r>
            <a:r>
              <a:rPr lang="en-US" sz="2300" b="1">
                <a:solidFill>
                  <a:schemeClr val="dk1"/>
                </a:solidFill>
              </a:rPr>
              <a:t>Title:</a:t>
            </a:r>
            <a:r>
              <a:rPr lang="en-US" sz="2300">
                <a:solidFill>
                  <a:schemeClr val="dk1"/>
                </a:solidFill>
              </a:rPr>
              <a:t>  Behavioural Analysis of Water Consumption using IoT-based Smart Retrofit Meter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•</a:t>
            </a:r>
            <a:r>
              <a:rPr lang="en-US" sz="2300" b="1">
                <a:solidFill>
                  <a:schemeClr val="dk1"/>
                </a:solidFill>
              </a:rPr>
              <a:t>Authors:</a:t>
            </a:r>
            <a:r>
              <a:rPr lang="en-US" sz="2300">
                <a:solidFill>
                  <a:schemeClr val="dk1"/>
                </a:solidFill>
              </a:rPr>
              <a:t> Kumar Lall et al.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•</a:t>
            </a:r>
            <a:r>
              <a:rPr lang="en-US" sz="2300" b="1">
                <a:solidFill>
                  <a:schemeClr val="dk1"/>
                </a:solidFill>
              </a:rPr>
              <a:t>Journal:</a:t>
            </a:r>
            <a:r>
              <a:rPr lang="en-US" sz="2300">
                <a:solidFill>
                  <a:schemeClr val="dk1"/>
                </a:solidFill>
              </a:rPr>
              <a:t> IEEE Access (Volume:12), 2024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•</a:t>
            </a:r>
            <a:r>
              <a:rPr lang="en-US" sz="2300" b="1">
                <a:solidFill>
                  <a:schemeClr val="dk1"/>
                </a:solidFill>
              </a:rPr>
              <a:t>Indexed In:</a:t>
            </a:r>
            <a:r>
              <a:rPr lang="en-US" sz="2300">
                <a:solidFill>
                  <a:schemeClr val="dk1"/>
                </a:solidFill>
              </a:rPr>
              <a:t> IEEE Xplore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•</a:t>
            </a:r>
            <a:r>
              <a:rPr lang="en-US" sz="2300" b="1">
                <a:solidFill>
                  <a:schemeClr val="dk1"/>
                </a:solidFill>
              </a:rPr>
              <a:t>DOI:</a:t>
            </a:r>
            <a:r>
              <a:rPr lang="en-US" sz="2300">
                <a:solidFill>
                  <a:schemeClr val="dk1"/>
                </a:solidFill>
              </a:rPr>
              <a:t> 10.1109/ACCESS.2024.3436889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>
            <a:off x="2422143" y="762407"/>
            <a:ext cx="42996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39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969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12"/>
          <p:cNvSpPr txBox="1"/>
          <p:nvPr/>
        </p:nvSpPr>
        <p:spPr>
          <a:xfrm>
            <a:off x="687740" y="1834072"/>
            <a:ext cx="7768500" cy="3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3746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Traditional water management lacks real-time monitoring and predictive analytics.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Manual tracking leads to inefficiencies, high costs, and water wastage.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Need for an efficient, low-power, scalable IoT framework for continuous data collection and analysis.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752142" y="580962"/>
            <a:ext cx="55191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0706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444500" y="6555825"/>
            <a:ext cx="995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14/2/2025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519921" y="6555816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01" name="Google Shape;101;p13"/>
          <p:cNvGraphicFramePr/>
          <p:nvPr/>
        </p:nvGraphicFramePr>
        <p:xfrm>
          <a:off x="444500" y="1634000"/>
          <a:ext cx="8134400" cy="4190025"/>
        </p:xfrm>
        <a:graphic>
          <a:graphicData uri="http://schemas.openxmlformats.org/drawingml/2006/table">
            <a:tbl>
              <a:tblPr>
                <a:noFill/>
                <a:tableStyleId>{B36E5350-179B-4614-B6C7-5C883D1576CD}</a:tableStyleId>
              </a:tblPr>
              <a:tblGrid>
                <a:gridCol w="20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Category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Study/Author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Key findings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Limitations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IoT-Based Smart Water Meters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Arsene et al. (2022)【22】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K-means clustering</a:t>
                      </a:r>
                      <a:r>
                        <a:rPr lang="en-US"/>
                        <a:t> for household water consumption analysis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Limited accuracy</a:t>
                      </a:r>
                      <a:r>
                        <a:rPr lang="en-US"/>
                        <a:t> in pattern recognition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Narayanan et al. (2020)【23】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LSTM, ARIMA models</a:t>
                      </a:r>
                      <a:r>
                        <a:rPr lang="en-US"/>
                        <a:t> for water demand forecasting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Works mainly for continuous water supply (CWS)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Fuentes &amp; Mauricio (2020)【27】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IoT-based water consumption measurement using </a:t>
                      </a:r>
                      <a:r>
                        <a:rPr lang="en-US" b="1"/>
                        <a:t>cloud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behavioral analysis of users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812442" y="68141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107" name="Google Shape;107;p14"/>
          <p:cNvGraphicFramePr/>
          <p:nvPr/>
        </p:nvGraphicFramePr>
        <p:xfrm>
          <a:off x="418900" y="1579400"/>
          <a:ext cx="8306200" cy="4972200"/>
        </p:xfrm>
        <a:graphic>
          <a:graphicData uri="http://schemas.openxmlformats.org/drawingml/2006/table">
            <a:tbl>
              <a:tblPr>
                <a:noFill/>
                <a:tableStyleId>{B36E5350-179B-4614-B6C7-5C883D1576CD}</a:tableStyleId>
              </a:tblPr>
              <a:tblGrid>
                <a:gridCol w="20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Image-Based Meter Reading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Son et al. (2019)【2】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CNN-based</a:t>
                      </a:r>
                      <a:r>
                        <a:rPr lang="en-US"/>
                        <a:t> gas meter reading (85.71% accuracy)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Low accuracy, needs better feature extraction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Barreto et al. (2020)【3】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YOLOv3-based model</a:t>
                      </a:r>
                      <a:r>
                        <a:rPr lang="en-US"/>
                        <a:t> for water meters (96% accuracy)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Varying lighting conditions affect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Laroca et al. (2021)【24】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Robust image-based meter reading (99% accuracy)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 intervention required for data correction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Water Consumption Pattern Analysis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Gurung et al. (2014)【11】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Smart meters for water network modeling in Australia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Focuses only on CWS systems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Nguyen et al. (2018)【12】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High-frequency water data analysis for urban supply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applicable to intermittent water supply (IWS)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Pesantez et al. (2020)【13】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Smart meter data for demand forecasting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Lacks real-time behavioral analysis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812454" y="638362"/>
            <a:ext cx="5519100" cy="6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113" name="Google Shape;113;p15"/>
          <p:cNvGraphicFramePr/>
          <p:nvPr/>
        </p:nvGraphicFramePr>
        <p:xfrm>
          <a:off x="490913" y="1422175"/>
          <a:ext cx="8162175" cy="5040475"/>
        </p:xfrm>
        <a:graphic>
          <a:graphicData uri="http://schemas.openxmlformats.org/drawingml/2006/table">
            <a:tbl>
              <a:tblPr>
                <a:noFill/>
                <a:tableStyleId>{B36E5350-179B-4614-B6C7-5C883D1576CD}</a:tableStyleId>
              </a:tblPr>
              <a:tblGrid>
                <a:gridCol w="2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IoT &amp; Deep Learning for Water Management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Naim et al. (2021)【26】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AI-based </a:t>
                      </a:r>
                      <a:r>
                        <a:rPr lang="en-US"/>
                        <a:t>automated water meter data collection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high infrastructure setup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Herath (2019)【25】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Smart Water Buddy for leakage detection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suitable for large-scale deployment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Jan et al. (2022)【8】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IoT sensors </a:t>
                      </a:r>
                      <a:r>
                        <a:rPr lang="en-US"/>
                        <a:t>for real-time leakage detection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Focuses on industrial settings, not households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Current Study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Kumar Lall et al. (2024)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IoT-based </a:t>
                      </a: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smart retrofit meter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, DL-based digit recognition, </a:t>
                      </a: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Hamming distance-based correction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behavioral analysis</a:t>
                      </a: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 in </a:t>
                      </a:r>
                      <a:r>
                        <a:rPr lang="en-US" sz="1300" b="1">
                          <a:solidFill>
                            <a:schemeClr val="dk1"/>
                          </a:solidFill>
                        </a:rPr>
                        <a:t>educational campus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First study analyzing IWS water usage in an academic setting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Microsoft Office PowerPoint</Application>
  <PresentationFormat>On-screen Show (4:3)</PresentationFormat>
  <Paragraphs>207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Optimizing Water Management Using LoRaWAN- Enabled IoT Framework and Behavioural Analysis</vt:lpstr>
      <vt:lpstr>Agenda</vt:lpstr>
      <vt:lpstr>Motivation</vt:lpstr>
      <vt:lpstr>Objective</vt:lpstr>
      <vt:lpstr>Base paper</vt:lpstr>
      <vt:lpstr>Problem Statement</vt:lpstr>
      <vt:lpstr>Literature survey</vt:lpstr>
      <vt:lpstr>Literature Survey</vt:lpstr>
      <vt:lpstr>Literature Survey</vt:lpstr>
      <vt:lpstr>Methodology Used</vt:lpstr>
      <vt:lpstr>Methodology Used</vt:lpstr>
      <vt:lpstr>Methodology Used</vt:lpstr>
      <vt:lpstr>Findings</vt:lpstr>
      <vt:lpstr>Modules</vt:lpstr>
      <vt:lpstr>Data Collection</vt:lpstr>
      <vt:lpstr>Proposed Models</vt:lpstr>
      <vt:lpstr>Proposed Models</vt:lpstr>
      <vt:lpstr>Proposed Models</vt:lpstr>
      <vt:lpstr>Data Set</vt:lpstr>
      <vt:lpstr>Data Set Acquired</vt:lpstr>
      <vt:lpstr>PowerPoint Presentation</vt:lpstr>
      <vt:lpstr>Proposed techniques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Tamil</cp:lastModifiedBy>
  <cp:revision>1</cp:revision>
  <dcterms:modified xsi:type="dcterms:W3CDTF">2025-05-05T11:02:31Z</dcterms:modified>
</cp:coreProperties>
</file>