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83" r:id="rId1"/>
  </p:sldMasterIdLst>
  <p:notesMasterIdLst>
    <p:notesMasterId r:id="rId72"/>
  </p:notesMasterIdLst>
  <p:handoutMasterIdLst>
    <p:handoutMasterId r:id="rId73"/>
  </p:handoutMasterIdLst>
  <p:sldIdLst>
    <p:sldId id="754" r:id="rId2"/>
    <p:sldId id="257" r:id="rId3"/>
    <p:sldId id="638" r:id="rId4"/>
    <p:sldId id="476" r:id="rId5"/>
    <p:sldId id="760" r:id="rId6"/>
    <p:sldId id="722" r:id="rId7"/>
    <p:sldId id="696" r:id="rId8"/>
    <p:sldId id="775" r:id="rId9"/>
    <p:sldId id="651" r:id="rId10"/>
    <p:sldId id="724" r:id="rId11"/>
    <p:sldId id="725" r:id="rId12"/>
    <p:sldId id="761" r:id="rId13"/>
    <p:sldId id="672" r:id="rId14"/>
    <p:sldId id="699" r:id="rId15"/>
    <p:sldId id="762" r:id="rId16"/>
    <p:sldId id="727" r:id="rId17"/>
    <p:sldId id="763" r:id="rId18"/>
    <p:sldId id="698" r:id="rId19"/>
    <p:sldId id="776" r:id="rId20"/>
    <p:sldId id="728" r:id="rId21"/>
    <p:sldId id="729" r:id="rId22"/>
    <p:sldId id="730" r:id="rId23"/>
    <p:sldId id="764" r:id="rId24"/>
    <p:sldId id="673" r:id="rId25"/>
    <p:sldId id="731" r:id="rId26"/>
    <p:sldId id="732" r:id="rId27"/>
    <p:sldId id="765" r:id="rId28"/>
    <p:sldId id="674" r:id="rId29"/>
    <p:sldId id="777" r:id="rId30"/>
    <p:sldId id="701" r:id="rId31"/>
    <p:sldId id="766" r:id="rId32"/>
    <p:sldId id="702" r:id="rId33"/>
    <p:sldId id="733" r:id="rId34"/>
    <p:sldId id="767" r:id="rId35"/>
    <p:sldId id="734" r:id="rId36"/>
    <p:sldId id="653" r:id="rId37"/>
    <p:sldId id="735" r:id="rId38"/>
    <p:sldId id="737" r:id="rId39"/>
    <p:sldId id="778" r:id="rId40"/>
    <p:sldId id="738" r:id="rId41"/>
    <p:sldId id="740" r:id="rId42"/>
    <p:sldId id="739" r:id="rId43"/>
    <p:sldId id="768" r:id="rId44"/>
    <p:sldId id="769" r:id="rId45"/>
    <p:sldId id="704" r:id="rId46"/>
    <p:sldId id="742" r:id="rId47"/>
    <p:sldId id="743" r:id="rId48"/>
    <p:sldId id="744" r:id="rId49"/>
    <p:sldId id="624" r:id="rId50"/>
    <p:sldId id="678" r:id="rId51"/>
    <p:sldId id="745" r:id="rId52"/>
    <p:sldId id="746" r:id="rId53"/>
    <p:sldId id="747" r:id="rId54"/>
    <p:sldId id="770" r:id="rId55"/>
    <p:sldId id="771" r:id="rId56"/>
    <p:sldId id="654" r:id="rId57"/>
    <p:sldId id="779" r:id="rId58"/>
    <p:sldId id="748" r:id="rId59"/>
    <p:sldId id="749" r:id="rId60"/>
    <p:sldId id="750" r:id="rId61"/>
    <p:sldId id="755" r:id="rId62"/>
    <p:sldId id="772" r:id="rId63"/>
    <p:sldId id="752" r:id="rId64"/>
    <p:sldId id="641" r:id="rId65"/>
    <p:sldId id="757" r:id="rId66"/>
    <p:sldId id="758" r:id="rId67"/>
    <p:sldId id="773" r:id="rId68"/>
    <p:sldId id="756" r:id="rId69"/>
    <p:sldId id="774" r:id="rId70"/>
    <p:sldId id="759" r:id="rId71"/>
  </p:sldIdLst>
  <p:sldSz cx="9144000" cy="6858000" type="screen4x3"/>
  <p:notesSz cx="6858000" cy="9239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FF3300"/>
    <a:srgbClr val="222222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95" autoAdjust="0"/>
    <p:restoredTop sz="94481" autoAdjust="0"/>
  </p:normalViewPr>
  <p:slideViewPr>
    <p:cSldViewPr>
      <p:cViewPr varScale="1">
        <p:scale>
          <a:sx n="72" d="100"/>
          <a:sy n="72" d="100"/>
        </p:scale>
        <p:origin x="6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91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5684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75684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ED1CCE7-5392-45F6-9706-8FBBA57B2F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089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3738"/>
            <a:ext cx="4616450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8644"/>
            <a:ext cx="5486400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684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75684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5B23B41-2CAF-41CE-92E8-4E257A514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355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064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935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02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9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34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77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71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43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46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84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31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78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2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8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83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2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332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74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00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71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002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46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96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30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171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257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468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138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3205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483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566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18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467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556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8217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65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1512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584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8127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65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6263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549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53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887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218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164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30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336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0164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0717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95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432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233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8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4357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4734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2838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886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301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44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83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095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3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533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0" y="3581400"/>
            <a:ext cx="4800600" cy="19812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1: </a:t>
            </a:r>
          </a:p>
          <a:p>
            <a:r>
              <a:rPr lang="en-US" dirty="0" smtClean="0"/>
              <a:t>Title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9" r:id="rId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dirty="0" smtClean="0"/>
              <a:t>Chapter 10: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dirty="0" smtClean="0"/>
              <a:t>Introduction to 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Extending </a:t>
            </a:r>
            <a:r>
              <a:rPr lang="en-US" sz="4000" spc="-200" dirty="0" smtClean="0"/>
              <a:t>Classes</a:t>
            </a:r>
            <a:endParaRPr lang="en-US" sz="4000" spc="-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1"/>
            <a:ext cx="4890537" cy="48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Extending </a:t>
            </a:r>
            <a:r>
              <a:rPr lang="en-US" sz="4000" spc="-200" dirty="0" smtClean="0"/>
              <a:t>Classes</a:t>
            </a:r>
            <a:endParaRPr lang="en-US" sz="4000" spc="-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37947"/>
            <a:ext cx="6172199" cy="501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Extending </a:t>
            </a:r>
            <a:r>
              <a:rPr lang="en-US" sz="4000" spc="-200" dirty="0" smtClean="0"/>
              <a:t>Classes</a:t>
            </a:r>
            <a:endParaRPr lang="en-US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366" y="2057400"/>
            <a:ext cx="6130634" cy="348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09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Using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4000" spc="-200" dirty="0"/>
              <a:t> Access Specifier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Any derived class inherits all the data and methods of its base class – including </a:t>
            </a:r>
            <a:r>
              <a:rPr lang="en-US" dirty="0" smtClean="0">
                <a:latin typeface="Courier New" pitchFamily="1" charset="0"/>
              </a:rPr>
              <a:t>private</a:t>
            </a:r>
            <a:r>
              <a:rPr lang="en-US" dirty="0" smtClean="0"/>
              <a:t> data and methods.</a:t>
            </a:r>
          </a:p>
          <a:p>
            <a:pPr lvl="1" eaLnBrk="1" hangingPunct="1"/>
            <a:r>
              <a:rPr lang="en-US" dirty="0" smtClean="0"/>
              <a:t>You cannot use or modify </a:t>
            </a:r>
            <a:r>
              <a:rPr lang="en-US" dirty="0" smtClean="0">
                <a:latin typeface="Courier New" pitchFamily="1" charset="0"/>
              </a:rPr>
              <a:t>private</a:t>
            </a:r>
            <a:r>
              <a:rPr lang="en-US" dirty="0" smtClean="0"/>
              <a:t> data and methods directly.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>
                <a:latin typeface="Courier New" pitchFamily="1" charset="0"/>
              </a:rPr>
              <a:t>protected</a:t>
            </a:r>
            <a:r>
              <a:rPr lang="en-US" b="1" dirty="0" smtClean="0"/>
              <a:t> </a:t>
            </a:r>
            <a:r>
              <a:rPr lang="en-US" dirty="0" smtClean="0"/>
              <a:t>data field or method can be used within its own class or in any classes extended from that class.</a:t>
            </a:r>
          </a:p>
          <a:p>
            <a:pPr lvl="1" eaLnBrk="1" hangingPunct="1"/>
            <a:r>
              <a:rPr lang="en-US" dirty="0" smtClean="0"/>
              <a:t>However, it cannot be used by “outside” classes.</a:t>
            </a:r>
          </a:p>
          <a:p>
            <a:pPr lvl="1"/>
            <a:r>
              <a:rPr lang="en-US" dirty="0" smtClean="0">
                <a:latin typeface="Courier New" pitchFamily="1" charset="0"/>
              </a:rPr>
              <a:t>protected</a:t>
            </a:r>
            <a:r>
              <a:rPr lang="en-US" dirty="0" smtClean="0"/>
              <a:t> methods should be used sparingly.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95400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pc="-200" dirty="0"/>
              <a:t> Access Specifier</a:t>
            </a:r>
            <a:endParaRPr lang="en-US" sz="4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248400" cy="460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52400"/>
            <a:ext cx="49530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01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066800"/>
          </a:xfrm>
        </p:spPr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pc="-200" dirty="0"/>
              <a:t> Access Specifier</a:t>
            </a:r>
            <a:endParaRPr lang="en-US" sz="4000" spc="-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3" y="1647824"/>
            <a:ext cx="7451914" cy="452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pc="-200" dirty="0"/>
              <a:t> Access Specifier</a:t>
            </a:r>
            <a:endParaRPr lang="en-US" sz="4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64652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40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Overriding Base Class Methods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Again, a derived class contains data and methods defined in the original class.</a:t>
            </a:r>
          </a:p>
          <a:p>
            <a:pPr lvl="1"/>
            <a:r>
              <a:rPr lang="en-US" dirty="0" smtClean="0"/>
              <a:t>Sometimes, the superclass fields, properties, and methods are not entirely appropriate for the subclass objects.</a:t>
            </a:r>
          </a:p>
          <a:p>
            <a:r>
              <a:rPr lang="en-US" dirty="0" smtClean="0"/>
              <a:t>Using the same method or property name to indicate different </a:t>
            </a:r>
            <a:r>
              <a:rPr lang="en-US" dirty="0"/>
              <a:t>implementations is called </a:t>
            </a:r>
            <a:r>
              <a:rPr lang="en-US" b="1" dirty="0" smtClean="0"/>
              <a:t>polymorphism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virtual method (or property) is one that can be overridden by a method with the same signature (name) in a child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Overriding Base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derived class can override and </a:t>
            </a:r>
            <a:r>
              <a:rPr lang="en-US" b="1" dirty="0"/>
              <a:t>hide</a:t>
            </a:r>
            <a:r>
              <a:rPr lang="en-US" dirty="0"/>
              <a:t> methods and data from the base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a base class and a derived class have methods with the same names but different parameter list, the derived class method does not override the base class method.</a:t>
            </a:r>
          </a:p>
          <a:p>
            <a:pPr lvl="1"/>
            <a:r>
              <a:rPr lang="en-US" dirty="0" smtClean="0"/>
              <a:t>Instead, it overloads the base class method.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5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 smtClean="0"/>
              <a:t>Objectives</a:t>
            </a:r>
            <a:endParaRPr lang="en-US" spc="-200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Learn about inheritance.</a:t>
            </a:r>
          </a:p>
          <a:p>
            <a:pPr eaLnBrk="1" hangingPunct="1"/>
            <a:r>
              <a:rPr lang="en-US" dirty="0" smtClean="0"/>
              <a:t>Extend classes.</a:t>
            </a:r>
          </a:p>
          <a:p>
            <a:pPr eaLnBrk="1" hangingPunct="1"/>
            <a:r>
              <a:rPr lang="en-US" dirty="0" smtClean="0"/>
              <a:t>Use the </a:t>
            </a:r>
            <a:r>
              <a:rPr lang="en-US" dirty="0" smtClean="0">
                <a:latin typeface="Courier New" pitchFamily="1" charset="0"/>
              </a:rPr>
              <a:t>protected</a:t>
            </a:r>
            <a:r>
              <a:rPr lang="en-US" dirty="0" smtClean="0"/>
              <a:t> access specifier.</a:t>
            </a:r>
          </a:p>
          <a:p>
            <a:pPr eaLnBrk="1" hangingPunct="1"/>
            <a:r>
              <a:rPr lang="en-US" dirty="0" smtClean="0"/>
              <a:t>Override base class members.</a:t>
            </a:r>
          </a:p>
          <a:p>
            <a:r>
              <a:rPr lang="en-US" dirty="0" smtClean="0"/>
              <a:t>Understand how a derived class object “is an” instance of the base class.</a:t>
            </a:r>
          </a:p>
          <a:p>
            <a:r>
              <a:rPr lang="en-US" dirty="0"/>
              <a:t>Learn about the </a:t>
            </a:r>
            <a:r>
              <a:rPr lang="en-US" dirty="0">
                <a:latin typeface="Courier New" pitchFamily="1" charset="0"/>
                <a:cs typeface="Courier New" pitchFamily="1" charset="0"/>
              </a:rPr>
              <a:t>Object</a:t>
            </a:r>
            <a:r>
              <a:rPr lang="en-US" dirty="0"/>
              <a:t> </a:t>
            </a:r>
            <a:r>
              <a:rPr lang="en-US" dirty="0" smtClean="0"/>
              <a:t>class.</a:t>
            </a:r>
            <a:endParaRPr lang="en-US" dirty="0"/>
          </a:p>
          <a:p>
            <a:r>
              <a:rPr lang="en-US" dirty="0"/>
              <a:t>Work with base class </a:t>
            </a:r>
            <a:r>
              <a:rPr lang="en-US" dirty="0" smtClean="0"/>
              <a:t>constructors.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"/>
            <a:ext cx="37338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Overriding Base Class Methods</a:t>
            </a:r>
            <a:endParaRPr lang="en-US" sz="4000" spc="-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91013"/>
            <a:ext cx="5177547" cy="40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Overriding Base Class Methods</a:t>
            </a:r>
            <a:endParaRPr lang="en-US" sz="4000" spc="-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14" y="1536050"/>
            <a:ext cx="6952586" cy="4856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Overriding Base Class Methods</a:t>
            </a:r>
            <a:endParaRPr lang="en-US" sz="4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5943600" cy="323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638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Accessing Base Class Methods </a:t>
            </a:r>
            <a:r>
              <a:rPr lang="en-US" sz="4000" spc="-200" dirty="0" smtClean="0"/>
              <a:t>and Properties from </a:t>
            </a:r>
            <a:r>
              <a:rPr lang="en-US" sz="4000" spc="-200" dirty="0"/>
              <a:t>a Derived Class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3058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When a derived class contains a method or property that overrides a parent class method or property, you might have occasion to use the parent class version within the subclass.</a:t>
            </a:r>
          </a:p>
          <a:p>
            <a:pPr lvl="1"/>
            <a:r>
              <a:rPr lang="en-US" dirty="0" smtClean="0"/>
              <a:t>If so, you can use the keyword </a:t>
            </a:r>
            <a:r>
              <a:rPr lang="en-US" dirty="0" smtClean="0">
                <a:latin typeface="Courier New" pitchFamily="1" charset="0"/>
              </a:rPr>
              <a:t>base</a:t>
            </a:r>
            <a:r>
              <a:rPr lang="en-US" dirty="0" smtClean="0"/>
              <a:t> to access the parent class method or property.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Accessing Base Class Methods and Properties from a Derived Class</a:t>
            </a:r>
            <a:endParaRPr lang="en-US" sz="4000" spc="-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12062"/>
            <a:ext cx="6096000" cy="501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48" y="2190750"/>
            <a:ext cx="765238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pc="-200" dirty="0"/>
              <a:t>Accessing Base Class Methods and Properties from a Derived Class</a:t>
            </a:r>
            <a:endParaRPr lang="en-US" sz="4000" spc="-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56" y="2386013"/>
            <a:ext cx="6266144" cy="319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pc="-200" dirty="0"/>
              <a:t>Accessing Base Class Methods and Properties from a Derived Class</a:t>
            </a:r>
            <a:endParaRPr lang="en-US" sz="4000" spc="-200" dirty="0"/>
          </a:p>
        </p:txBody>
      </p:sp>
    </p:spTree>
    <p:extLst>
      <p:ext uri="{BB962C8B-B14F-4D97-AF65-F5344CB8AC3E}">
        <p14:creationId xmlns:p14="http://schemas.microsoft.com/office/powerpoint/2010/main" val="4060877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/>
          <a:lstStyle/>
          <a:p>
            <a:r>
              <a:rPr lang="en-US" sz="4000" spc="-200" dirty="0" smtClean="0"/>
              <a:t>Understanding Implicit Reference Conversions</a:t>
            </a:r>
            <a:endParaRPr lang="en-US" sz="4000" spc="-200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305800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Every derived class object “is a” specific instance of both the derived class and the base class.</a:t>
            </a:r>
          </a:p>
          <a:p>
            <a:pPr eaLnBrk="1" hangingPunct="1"/>
            <a:r>
              <a:rPr lang="en-US" dirty="0" smtClean="0"/>
              <a:t>You can assign a derived class object to an object of any of its superclass types.</a:t>
            </a:r>
          </a:p>
          <a:p>
            <a:pPr lvl="1" eaLnBrk="1" hangingPunct="1"/>
            <a:r>
              <a:rPr lang="en-US" dirty="0" smtClean="0"/>
              <a:t>When you do, C# makes an </a:t>
            </a:r>
            <a:r>
              <a:rPr lang="en-US" b="1" dirty="0" smtClean="0"/>
              <a:t>implicit conversion </a:t>
            </a:r>
            <a:r>
              <a:rPr lang="en-US" dirty="0" smtClean="0"/>
              <a:t>from the derived class to the base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pc="-200" dirty="0"/>
              <a:t>Understanding Implicit Reference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/>
              <a:t>When a derived class object is assigned to its ancestor’s data type, the conversion can more specifically called an </a:t>
            </a:r>
            <a:r>
              <a:rPr lang="en-US" b="1" dirty="0"/>
              <a:t>implicit reference conversion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term is more accurate because it emphasizes the difference between numerical conversions and reference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 smtClean="0"/>
              <a:t>Objectives</a:t>
            </a:r>
            <a:endParaRPr lang="en-US" sz="4000" spc="-200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r>
              <a:rPr lang="en-US" dirty="0" smtClean="0"/>
              <a:t>Create and use abstract classes.</a:t>
            </a:r>
          </a:p>
          <a:p>
            <a:r>
              <a:rPr lang="en-US" dirty="0" smtClean="0"/>
              <a:t>Create and use interfaces.</a:t>
            </a:r>
          </a:p>
          <a:p>
            <a:r>
              <a:rPr lang="en-US" dirty="0" smtClean="0"/>
              <a:t>Use extension methods.</a:t>
            </a:r>
          </a:p>
          <a:p>
            <a:r>
              <a:rPr lang="en-US" dirty="0" smtClean="0"/>
              <a:t>Recognize inheritance in GUI applications and understand the benefits of inheritance.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pc="-200" dirty="0"/>
              <a:t>Understanding Implicit Reference Conversions</a:t>
            </a:r>
            <a:endParaRPr lang="en-US" sz="4000" spc="-2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84256"/>
            <a:ext cx="698363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517" y="1862372"/>
            <a:ext cx="6612603" cy="377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pc="-200" dirty="0"/>
              <a:t>Understanding Implicit Reference Conversions</a:t>
            </a:r>
            <a:endParaRPr lang="en-US" sz="4000" spc="-200" dirty="0"/>
          </a:p>
        </p:txBody>
      </p:sp>
    </p:spTree>
    <p:extLst>
      <p:ext uri="{BB962C8B-B14F-4D97-AF65-F5344CB8AC3E}">
        <p14:creationId xmlns:p14="http://schemas.microsoft.com/office/powerpoint/2010/main" val="2284185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Using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4000" spc="-200" dirty="0"/>
              <a:t> Class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r>
              <a:rPr lang="en-US" dirty="0" smtClean="0"/>
              <a:t>Every class you create in C# derives from a single class named </a:t>
            </a:r>
            <a:r>
              <a:rPr lang="en-US" dirty="0" smtClean="0">
                <a:latin typeface="Courier New" pitchFamily="1" charset="0"/>
              </a:rPr>
              <a:t>System.Object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In other words, the </a:t>
            </a:r>
            <a:r>
              <a:rPr lang="en-US" b="1" dirty="0" smtClean="0">
                <a:latin typeface="Courier New" pitchFamily="1" charset="0"/>
              </a:rPr>
              <a:t>object</a:t>
            </a:r>
            <a:r>
              <a:rPr lang="en-US" b="1" dirty="0" smtClean="0"/>
              <a:t> </a:t>
            </a:r>
            <a:r>
              <a:rPr lang="en-US" dirty="0" smtClean="0"/>
              <a:t>(or </a:t>
            </a:r>
            <a:r>
              <a:rPr lang="en-US" dirty="0" smtClean="0">
                <a:latin typeface="Courier New" pitchFamily="1" charset="0"/>
              </a:rPr>
              <a:t>Object</a:t>
            </a:r>
            <a:r>
              <a:rPr lang="en-US" dirty="0" smtClean="0"/>
              <a:t>) class type in the </a:t>
            </a:r>
            <a:r>
              <a:rPr lang="en-US" dirty="0" smtClean="0">
                <a:latin typeface="Courier New" pitchFamily="1" charset="0"/>
              </a:rPr>
              <a:t>System</a:t>
            </a:r>
            <a:r>
              <a:rPr lang="en-US" dirty="0" smtClean="0"/>
              <a:t> namespace is the ultimate base class or </a:t>
            </a:r>
            <a:r>
              <a:rPr lang="en-US" b="1" dirty="0" smtClean="0"/>
              <a:t>root class</a:t>
            </a:r>
            <a:r>
              <a:rPr lang="en-US" dirty="0" smtClean="0"/>
              <a:t> for all other types.</a:t>
            </a:r>
          </a:p>
          <a:p>
            <a:pPr lvl="1" eaLnBrk="1" hangingPunct="1"/>
            <a:r>
              <a:rPr lang="en-US" dirty="0" smtClean="0"/>
              <a:t>The keyword </a:t>
            </a:r>
            <a:r>
              <a:rPr lang="en-US" dirty="0" smtClean="0">
                <a:latin typeface="Courier New" pitchFamily="1" charset="0"/>
              </a:rPr>
              <a:t>object</a:t>
            </a:r>
            <a:r>
              <a:rPr lang="en-US" dirty="0" smtClean="0"/>
              <a:t> is an alias for the </a:t>
            </a:r>
            <a:r>
              <a:rPr lang="en-US" dirty="0" smtClean="0">
                <a:latin typeface="Courier New" pitchFamily="1" charset="0"/>
              </a:rPr>
              <a:t>System.Object</a:t>
            </a:r>
            <a:r>
              <a:rPr lang="en-US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pc="-200" dirty="0"/>
              <a:t> Class</a:t>
            </a:r>
            <a:endParaRPr lang="en-US" sz="4000" spc="-2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83" y="1602600"/>
            <a:ext cx="6593517" cy="479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pc="-200" dirty="0"/>
              <a:t> Class</a:t>
            </a:r>
            <a:endParaRPr lang="en-US" sz="4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52" y="2247900"/>
            <a:ext cx="759081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796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pc="-200" dirty="0"/>
              <a:t> Class</a:t>
            </a:r>
            <a:endParaRPr lang="en-US" sz="4000" spc="-2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72" y="2133600"/>
            <a:ext cx="812465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Using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4000" spc="-200" dirty="0"/>
              <a:t> Class’s </a:t>
            </a:r>
            <a:r>
              <a:rPr lang="en-US" sz="4000" spc="-200" dirty="0" smtClean="0"/>
              <a:t/>
            </a:r>
            <a:br>
              <a:rPr lang="en-US" sz="4000" spc="-200" dirty="0" smtClean="0"/>
            </a:br>
            <a:r>
              <a:rPr lang="en-US" sz="4000" spc="-200" dirty="0" smtClean="0"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4000" spc="-200" dirty="0"/>
              <a:t> Method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3058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urier New" pitchFamily="1" charset="0"/>
              </a:rPr>
              <a:t>GetType()</a:t>
            </a:r>
            <a:r>
              <a:rPr lang="en-US" dirty="0" smtClean="0"/>
              <a:t> method returns an object’s type, or class.</a:t>
            </a:r>
          </a:p>
          <a:p>
            <a:pPr eaLnBrk="1" hangingPunct="1"/>
            <a:endParaRPr lang="en-US" sz="400" dirty="0" smtClean="0"/>
          </a:p>
          <a:p>
            <a:pPr lvl="1" eaLnBrk="1" hangingPunct="1">
              <a:buFontTx/>
              <a:buNone/>
            </a:pPr>
            <a:r>
              <a:rPr lang="en-US" sz="2400" dirty="0" smtClean="0">
                <a:latin typeface="Courier New" pitchFamily="1" charset="0"/>
              </a:rPr>
              <a:t>Console.WriteLine(someWorker.GetType());</a:t>
            </a:r>
          </a:p>
          <a:p>
            <a:r>
              <a:rPr lang="en-US" dirty="0" smtClean="0"/>
              <a:t>If an object’s class is defined in a namespace,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getType()</a:t>
            </a:r>
            <a:r>
              <a:rPr lang="en-US" dirty="0" smtClean="0"/>
              <a:t> returns a string composed of the namespace, a dot, and the class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Using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4000" spc="-200" dirty="0"/>
              <a:t> Class’s </a:t>
            </a:r>
            <a:r>
              <a:rPr lang="en-US" sz="4000" spc="-200" dirty="0" smtClean="0"/>
              <a:t/>
            </a:r>
            <a:br>
              <a:rPr lang="en-US" sz="4000" spc="-200" dirty="0" smtClean="0"/>
            </a:br>
            <a:r>
              <a:rPr lang="en-US" sz="4000" spc="-200" dirty="0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4000" spc="-200" dirty="0"/>
              <a:t> Method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23622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urier New" pitchFamily="1" charset="0"/>
              </a:rPr>
              <a:t>ToString()</a:t>
            </a:r>
            <a:r>
              <a:rPr lang="en-US" dirty="0" smtClean="0"/>
              <a:t> method returns a string that holds the class name – just as </a:t>
            </a:r>
            <a:r>
              <a:rPr lang="en-US" dirty="0" smtClean="0">
                <a:latin typeface="Courier New" pitchFamily="1" charset="0"/>
              </a:rPr>
              <a:t>GetType()</a:t>
            </a:r>
            <a:r>
              <a:rPr lang="en-US" dirty="0" smtClean="0"/>
              <a:t> does.</a:t>
            </a:r>
          </a:p>
          <a:p>
            <a:pPr lvl="1"/>
            <a:r>
              <a:rPr lang="en-US" dirty="0" smtClean="0"/>
              <a:t>When you create a class, you often want to override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 class’s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 smtClean="0"/>
              <a:t> method with you own, more useful version.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4267200"/>
            <a:ext cx="592240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Using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4000" spc="-200" dirty="0"/>
              <a:t> Class’s </a:t>
            </a:r>
            <a:r>
              <a:rPr lang="en-US" sz="4000" spc="-200" dirty="0" smtClean="0"/>
              <a:t/>
            </a:r>
            <a:br>
              <a:rPr lang="en-US" sz="4000" spc="-200" dirty="0" smtClean="0"/>
            </a:br>
            <a:r>
              <a:rPr lang="en-US" sz="4000" spc="-200" dirty="0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4000" spc="-200" dirty="0"/>
              <a:t> Method</a:t>
            </a:r>
            <a:r>
              <a:rPr lang="en-US" dirty="0" smtClean="0"/>
              <a:t>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urier New" pitchFamily="1" charset="0"/>
              </a:rPr>
              <a:t>Equals()</a:t>
            </a:r>
            <a:r>
              <a:rPr lang="en-US" dirty="0" smtClean="0"/>
              <a:t> method compares objects for reference equality.</a:t>
            </a:r>
          </a:p>
          <a:p>
            <a:pPr lvl="1"/>
            <a:r>
              <a:rPr lang="en-US" b="1" dirty="0" smtClean="0"/>
              <a:t>Reference equality </a:t>
            </a:r>
            <a:r>
              <a:rPr lang="en-US" dirty="0" smtClean="0"/>
              <a:t>occurs when two reference type objects refer to the same object.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US" dirty="0" smtClean="0"/>
              <a:t> method returns </a:t>
            </a:r>
            <a:r>
              <a:rPr lang="en-US" dirty="0" smtClean="0">
                <a:latin typeface="Courier New" pitchFamily="1" charset="0"/>
              </a:rPr>
              <a:t>true</a:t>
            </a:r>
            <a:r>
              <a:rPr lang="en-US" dirty="0" smtClean="0"/>
              <a:t> if two </a:t>
            </a:r>
            <a:r>
              <a:rPr lang="en-US" dirty="0" smtClean="0">
                <a:latin typeface="Courier New" pitchFamily="1" charset="0"/>
              </a:rPr>
              <a:t>Object</a:t>
            </a:r>
            <a:r>
              <a:rPr lang="en-US" dirty="0" smtClean="0"/>
              <a:t>s have the same memory address.</a:t>
            </a:r>
          </a:p>
          <a:p>
            <a:pPr lvl="1"/>
            <a:r>
              <a:rPr lang="en-US" dirty="0" smtClean="0"/>
              <a:t>That is, if one object is a reference to the other and both are literally the same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pc="-200" dirty="0"/>
              <a:t> Class’s </a:t>
            </a:r>
            <a:br>
              <a:rPr lang="en-US" spc="-200" dirty="0"/>
            </a:br>
            <a:r>
              <a:rPr lang="en-US" spc="-200" dirty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spc="-200" dirty="0"/>
              <a:t> Method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r>
              <a:rPr lang="en-US" dirty="0"/>
              <a:t>You </a:t>
            </a:r>
            <a:r>
              <a:rPr lang="en-US" dirty="0" smtClean="0"/>
              <a:t>might want to override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US" dirty="0" smtClean="0"/>
              <a:t> method for any class you create if you anticipate that class clients will want to compare objects based on any of their field values.</a:t>
            </a:r>
            <a:endParaRPr lang="en-US" dirty="0"/>
          </a:p>
          <a:p>
            <a:r>
              <a:rPr lang="en-US" dirty="0" smtClean="0"/>
              <a:t>If you overload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US" dirty="0" smtClean="0"/>
              <a:t> method, it should meet the following requirements by convention:</a:t>
            </a:r>
            <a:endParaRPr lang="en-US" dirty="0"/>
          </a:p>
          <a:p>
            <a:pPr lvl="1"/>
            <a:r>
              <a:rPr lang="en-US" dirty="0"/>
              <a:t>The header should </a:t>
            </a:r>
            <a:r>
              <a:rPr lang="en-US" dirty="0" smtClean="0"/>
              <a:t>be: </a:t>
            </a:r>
          </a:p>
          <a:p>
            <a:pPr lvl="1" indent="0">
              <a:buNone/>
            </a:pPr>
            <a:r>
              <a:rPr lang="en-US" sz="2400" dirty="0" smtClean="0">
                <a:latin typeface="Courier New" pitchFamily="1" charset="0"/>
              </a:rPr>
              <a:t>public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itchFamily="1" charset="0"/>
              </a:rPr>
              <a:t>override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itchFamily="1" charset="0"/>
              </a:rPr>
              <a:t>bool Equals(Object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itchFamily="1" charset="0"/>
              </a:rPr>
              <a:t>o)</a:t>
            </a:r>
          </a:p>
          <a:p>
            <a:pPr lvl="1"/>
            <a:r>
              <a:rPr lang="en-US" dirty="0"/>
              <a:t>It should return </a:t>
            </a:r>
            <a:r>
              <a:rPr lang="en-US" dirty="0">
                <a:latin typeface="Courier New" pitchFamily="1" charset="0"/>
              </a:rPr>
              <a:t>false</a:t>
            </a:r>
            <a:r>
              <a:rPr lang="en-US" dirty="0"/>
              <a:t> if the argument is </a:t>
            </a:r>
            <a:r>
              <a:rPr lang="en-US" dirty="0" smtClean="0">
                <a:latin typeface="Courier New" pitchFamily="1" charset="0"/>
              </a:rPr>
              <a:t>null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It should return </a:t>
            </a:r>
            <a:r>
              <a:rPr lang="en-US" dirty="0">
                <a:latin typeface="Courier New" pitchFamily="1" charset="0"/>
              </a:rPr>
              <a:t>true</a:t>
            </a:r>
            <a:r>
              <a:rPr lang="en-US" dirty="0"/>
              <a:t> if an object is compared to </a:t>
            </a:r>
            <a:r>
              <a:rPr lang="en-US" dirty="0" smtClean="0"/>
              <a:t>itself.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Understanding Inheritance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 dirty="0" smtClean="0"/>
              <a:t>Inheritance</a:t>
            </a:r>
            <a:r>
              <a:rPr lang="en-US" dirty="0" smtClean="0"/>
              <a:t> is the principle that you can apply knowledge of a general category to more specific objects.</a:t>
            </a:r>
          </a:p>
          <a:p>
            <a:pPr eaLnBrk="1" hangingPunct="1"/>
            <a:r>
              <a:rPr lang="en-US" dirty="0" smtClean="0"/>
              <a:t>Advantages of inheritance:</a:t>
            </a:r>
          </a:p>
          <a:p>
            <a:pPr lvl="1" eaLnBrk="1" hangingPunct="1"/>
            <a:r>
              <a:rPr lang="en-US" dirty="0" smtClean="0"/>
              <a:t>Saves time.</a:t>
            </a:r>
          </a:p>
          <a:p>
            <a:pPr lvl="1" eaLnBrk="1" hangingPunct="1"/>
            <a:r>
              <a:rPr lang="en-US" dirty="0" smtClean="0"/>
              <a:t>Reduces the chance of errors.</a:t>
            </a:r>
          </a:p>
          <a:p>
            <a:pPr lvl="1" eaLnBrk="1" hangingPunct="1"/>
            <a:r>
              <a:rPr lang="en-US" dirty="0" smtClean="0"/>
              <a:t>Makes it easier to understand the inherited class.</a:t>
            </a:r>
          </a:p>
          <a:p>
            <a:pPr lvl="1" eaLnBrk="1" hangingPunct="1"/>
            <a:r>
              <a:rPr lang="en-US" dirty="0" smtClean="0"/>
              <a:t>Makes programs easier to write.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pc="-200" dirty="0"/>
              <a:t> Class’s </a:t>
            </a:r>
            <a:br>
              <a:rPr lang="en-US" spc="-200" dirty="0"/>
            </a:br>
            <a:r>
              <a:rPr lang="en-US" spc="-200" dirty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spc="-200" dirty="0"/>
              <a:t> Method</a:t>
            </a:r>
            <a:r>
              <a:rPr lang="en-US" dirty="0"/>
              <a:t> </a:t>
            </a:r>
            <a:endParaRPr lang="en-US" sz="4000" spc="-200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915400" cy="4572000"/>
          </a:xfrm>
        </p:spPr>
        <p:txBody>
          <a:bodyPr/>
          <a:lstStyle/>
          <a:p>
            <a:r>
              <a:rPr lang="en-US" dirty="0" smtClean="0"/>
              <a:t>Requirements continued:</a:t>
            </a:r>
          </a:p>
          <a:p>
            <a:pPr lvl="1"/>
            <a:r>
              <a:rPr lang="en-US" dirty="0" smtClean="0"/>
              <a:t>It should return </a:t>
            </a:r>
            <a:r>
              <a:rPr lang="en-US" dirty="0" smtClean="0">
                <a:latin typeface="Courier New" pitchFamily="1" charset="0"/>
              </a:rPr>
              <a:t>true</a:t>
            </a:r>
            <a:r>
              <a:rPr lang="en-US" dirty="0" smtClean="0"/>
              <a:t> only if both of the following are true:</a:t>
            </a:r>
          </a:p>
          <a:p>
            <a:pPr lvl="2" indent="0">
              <a:buNone/>
            </a:pPr>
            <a:r>
              <a:rPr lang="en-US" dirty="0" smtClean="0">
                <a:latin typeface="Courier New" pitchFamily="1" charset="0"/>
              </a:rPr>
              <a:t>oneObject.Equals(anotherObject)</a:t>
            </a:r>
          </a:p>
          <a:p>
            <a:pPr lvl="2" indent="0">
              <a:buNone/>
            </a:pPr>
            <a:r>
              <a:rPr lang="en-US" dirty="0" smtClean="0">
                <a:latin typeface="Courier New" pitchFamily="1" charset="0"/>
              </a:rPr>
              <a:t>anotherObject.Equals(oneObject)</a:t>
            </a:r>
          </a:p>
          <a:p>
            <a:pPr lvl="1"/>
            <a:r>
              <a:rPr lang="en-US" dirty="0" smtClean="0"/>
              <a:t>If </a:t>
            </a:r>
            <a:r>
              <a:rPr lang="en-US" sz="2400" dirty="0" smtClean="0">
                <a:latin typeface="Courier New" pitchFamily="1" charset="0"/>
              </a:rPr>
              <a:t>oneObject.Equals(anotherObject)</a:t>
            </a:r>
            <a:r>
              <a:rPr lang="en-US" dirty="0" smtClean="0"/>
              <a:t>returns </a:t>
            </a:r>
            <a:r>
              <a:rPr lang="en-US" i="1" dirty="0" smtClean="0"/>
              <a:t>true</a:t>
            </a:r>
            <a:r>
              <a:rPr lang="en-US" dirty="0" smtClean="0"/>
              <a:t> and </a:t>
            </a:r>
            <a:r>
              <a:rPr lang="en-US" sz="2400" dirty="0" smtClean="0">
                <a:latin typeface="Courier New" pitchFamily="1" charset="0"/>
              </a:rPr>
              <a:t>oneObject.Equals(aThirdObject)</a:t>
            </a:r>
            <a:r>
              <a:rPr lang="en-US" dirty="0" smtClean="0"/>
              <a:t>returns </a:t>
            </a:r>
            <a:r>
              <a:rPr lang="en-US" i="1" dirty="0" smtClean="0"/>
              <a:t>true</a:t>
            </a:r>
            <a:r>
              <a:rPr lang="en-US" dirty="0" smtClean="0"/>
              <a:t>, then </a:t>
            </a:r>
            <a:r>
              <a:rPr lang="en-US" sz="2400" dirty="0" smtClean="0">
                <a:latin typeface="Courier New" pitchFamily="1" charset="0"/>
              </a:rPr>
              <a:t>anotherObject.Equals(aThirdObject)</a:t>
            </a:r>
            <a:r>
              <a:rPr lang="en-US" dirty="0" smtClean="0"/>
              <a:t>should also return </a:t>
            </a:r>
            <a:r>
              <a:rPr lang="en-US" i="1" dirty="0" smtClean="0"/>
              <a:t>true</a:t>
            </a:r>
            <a:r>
              <a:rPr lang="en-US" dirty="0" smtClean="0"/>
              <a:t>.</a:t>
            </a:r>
            <a:endParaRPr lang="en-US" dirty="0" smtClean="0">
              <a:latin typeface="Courier New" pitchFamily="1" charset="0"/>
            </a:endParaRPr>
          </a:p>
          <a:p>
            <a:pPr lvl="2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pc="-200" dirty="0"/>
              <a:t> Class’s </a:t>
            </a:r>
            <a:br>
              <a:rPr lang="en-US" spc="-200" dirty="0"/>
            </a:br>
            <a:r>
              <a:rPr lang="en-US" spc="-200" dirty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spc="-200" dirty="0"/>
              <a:t> Method</a:t>
            </a:r>
            <a:r>
              <a:rPr lang="en-US" dirty="0"/>
              <a:t> </a:t>
            </a:r>
            <a:endParaRPr lang="en-US" sz="4000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108" y="1728788"/>
            <a:ext cx="5738692" cy="461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Using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4000" spc="-200" dirty="0"/>
              <a:t> Class’s </a:t>
            </a:r>
            <a:r>
              <a:rPr lang="en-US" sz="4000" spc="-200" dirty="0" smtClean="0"/>
              <a:t/>
            </a:r>
            <a:br>
              <a:rPr lang="en-US" sz="4000" spc="-200" dirty="0" smtClean="0"/>
            </a:br>
            <a:r>
              <a:rPr lang="en-US" sz="4000" spc="-200" dirty="0" smtClean="0">
                <a:latin typeface="Courier New" pitchFamily="49" charset="0"/>
                <a:cs typeface="Courier New" pitchFamily="49" charset="0"/>
              </a:rPr>
              <a:t>GetHashCode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4000" spc="-200" dirty="0"/>
              <a:t> Method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05800" cy="3581400"/>
          </a:xfrm>
        </p:spPr>
        <p:txBody>
          <a:bodyPr/>
          <a:lstStyle/>
          <a:p>
            <a:pPr eaLnBrk="1" hangingPunct="1"/>
            <a:r>
              <a:rPr lang="en-US" dirty="0" smtClean="0"/>
              <a:t>When you override the </a:t>
            </a:r>
            <a:r>
              <a:rPr lang="en-US" dirty="0" smtClean="0">
                <a:latin typeface="Courier New" pitchFamily="1" charset="0"/>
              </a:rPr>
              <a:t>Equals()</a:t>
            </a:r>
            <a:r>
              <a:rPr lang="en-US" dirty="0" smtClean="0"/>
              <a:t> method, you also override the </a:t>
            </a:r>
            <a:r>
              <a:rPr lang="en-US" dirty="0" smtClean="0">
                <a:latin typeface="Courier New" pitchFamily="1" charset="0"/>
              </a:rPr>
              <a:t>GetHashCode()</a:t>
            </a:r>
            <a:r>
              <a:rPr lang="en-US" dirty="0" smtClean="0"/>
              <a:t> method because </a:t>
            </a:r>
            <a:r>
              <a:rPr lang="en-US" dirty="0" smtClean="0">
                <a:latin typeface="Courier New" pitchFamily="1" charset="0"/>
              </a:rPr>
              <a:t>Equals()</a:t>
            </a:r>
            <a:r>
              <a:rPr lang="en-US" dirty="0" smtClean="0"/>
              <a:t> uses </a:t>
            </a:r>
            <a:r>
              <a:rPr lang="en-US" dirty="0" smtClean="0">
                <a:latin typeface="Courier New" pitchFamily="1" charset="0"/>
              </a:rPr>
              <a:t>GetHashCode()</a:t>
            </a:r>
            <a:r>
              <a:rPr lang="en-US" dirty="0" smtClean="0"/>
              <a:t> and two objects considered equal should have the same hash code.</a:t>
            </a:r>
            <a:endParaRPr lang="en-US" dirty="0" smtClean="0">
              <a:latin typeface="Courier New" pitchFamily="1" charset="0"/>
            </a:endParaRPr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hash code</a:t>
            </a:r>
            <a:r>
              <a:rPr lang="en-US" dirty="0" smtClean="0"/>
              <a:t> is a number that uniquely identifies an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pc="-200" dirty="0"/>
              <a:t> Class’s </a:t>
            </a:r>
            <a:br>
              <a:rPr lang="en-US" spc="-200" dirty="0"/>
            </a:br>
            <a:r>
              <a:rPr lang="en-US" spc="-200" dirty="0">
                <a:latin typeface="Courier New" pitchFamily="49" charset="0"/>
                <a:cs typeface="Courier New" pitchFamily="49" charset="0"/>
              </a:rPr>
              <a:t>GetHashCode()</a:t>
            </a:r>
            <a:r>
              <a:rPr lang="en-US" spc="-200" dirty="0"/>
              <a:t> Method</a:t>
            </a:r>
            <a:endParaRPr lang="en-US" sz="40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173" y="1828800"/>
            <a:ext cx="6415393" cy="3993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692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pc="-200" dirty="0"/>
              <a:t> Class’s </a:t>
            </a:r>
            <a:br>
              <a:rPr lang="en-US" spc="-200" dirty="0"/>
            </a:br>
            <a:r>
              <a:rPr lang="en-US" spc="-200" dirty="0">
                <a:latin typeface="Courier New" pitchFamily="49" charset="0"/>
                <a:cs typeface="Courier New" pitchFamily="49" charset="0"/>
              </a:rPr>
              <a:t>GetHashCode()</a:t>
            </a:r>
            <a:r>
              <a:rPr lang="en-US" spc="-200" dirty="0"/>
              <a:t> Method</a:t>
            </a:r>
            <a:endParaRPr lang="en-US" sz="40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420" y="2209800"/>
            <a:ext cx="6407380" cy="358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908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Working with Base Class Constructors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058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When you create any object, you automatically call a constructor that has the same name as the class itself.</a:t>
            </a:r>
          </a:p>
          <a:p>
            <a:pPr eaLnBrk="1" hangingPunct="1"/>
            <a:r>
              <a:rPr lang="en-US" dirty="0" smtClean="0"/>
              <a:t>When you instantiate an object that is a member derived class, you call the constructor for both the base class and the derived class.</a:t>
            </a:r>
          </a:p>
          <a:p>
            <a:pPr lvl="1"/>
            <a:r>
              <a:rPr lang="en-US" dirty="0" smtClean="0"/>
              <a:t>When you create any derived class object, the base class constructor must execute first; only then does the derived class constructor execute.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15400" cy="1143000"/>
          </a:xfrm>
        </p:spPr>
        <p:txBody>
          <a:bodyPr/>
          <a:lstStyle/>
          <a:p>
            <a:r>
              <a:rPr lang="en-US" spc="-200" dirty="0"/>
              <a:t>Working with Base Class Constructors</a:t>
            </a:r>
            <a:endParaRPr lang="en-US" sz="4000" spc="-2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72" y="1552574"/>
            <a:ext cx="8050077" cy="446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7" y="2362200"/>
            <a:ext cx="7620000" cy="2778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15400" cy="1143000"/>
          </a:xfrm>
        </p:spPr>
        <p:txBody>
          <a:bodyPr/>
          <a:lstStyle/>
          <a:p>
            <a:r>
              <a:rPr lang="en-US" spc="-200" dirty="0"/>
              <a:t>Working with Base Class Constructors</a:t>
            </a:r>
            <a:endParaRPr lang="en-US" sz="4000" spc="-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7194884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15400" cy="1143000"/>
          </a:xfrm>
        </p:spPr>
        <p:txBody>
          <a:bodyPr/>
          <a:lstStyle/>
          <a:p>
            <a:r>
              <a:rPr lang="en-US" spc="-200" dirty="0"/>
              <a:t>Working with Base Class Constructors</a:t>
            </a:r>
            <a:endParaRPr lang="en-US" sz="4000" spc="-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Using Base Class Constructors </a:t>
            </a:r>
            <a:r>
              <a:rPr lang="en-US" sz="4000" spc="-200" dirty="0" smtClean="0"/>
              <a:t/>
            </a:r>
            <a:br>
              <a:rPr lang="en-US" sz="4000" spc="-200" dirty="0" smtClean="0"/>
            </a:br>
            <a:r>
              <a:rPr lang="en-US" sz="4000" spc="-200" dirty="0" smtClean="0"/>
              <a:t>That </a:t>
            </a:r>
            <a:r>
              <a:rPr lang="en-US" sz="4000" spc="-200" dirty="0"/>
              <a:t>Require Arguments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4582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When a base class constructor requires arguments, include a constructor for each derived class you create.</a:t>
            </a:r>
          </a:p>
          <a:p>
            <a:pPr eaLnBrk="1" hangingPunct="1"/>
            <a:r>
              <a:rPr lang="en-US" dirty="0" smtClean="0"/>
              <a:t>The derived class constructor can contain any number of statements.</a:t>
            </a:r>
          </a:p>
          <a:p>
            <a:pPr lvl="1" eaLnBrk="1" hangingPunct="1"/>
            <a:r>
              <a:rPr lang="en-US" dirty="0" smtClean="0"/>
              <a:t>Within the header, provide values for any arguments required by the base class constructor using the  keyword </a:t>
            </a:r>
            <a:r>
              <a:rPr lang="en-US" b="1" dirty="0" smtClean="0">
                <a:latin typeface="Courier New" pitchFamily="1" charset="0"/>
              </a:rPr>
              <a:t>base</a:t>
            </a:r>
            <a:r>
              <a:rPr lang="en-US" dirty="0" smtClean="0"/>
              <a:t>.</a:t>
            </a:r>
          </a:p>
          <a:p>
            <a:pPr lvl="1" eaLnBrk="1" hangingPunct="1"/>
            <a:endParaRPr lang="en-US" sz="400" b="1" dirty="0" smtClean="0">
              <a:latin typeface="Courier New" pitchFamily="1" charset="0"/>
            </a:endParaRPr>
          </a:p>
          <a:p>
            <a:pPr lvl="1">
              <a:buNone/>
            </a:pPr>
            <a:r>
              <a:rPr lang="en-US" sz="2000" dirty="0" smtClean="0">
                <a:latin typeface="Courier New" pitchFamily="1" charset="0"/>
              </a:rPr>
              <a:t>	public CommissionEmployee() : base(1234, "XXXX")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41300"/>
            <a:ext cx="5638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718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Creating and Using Abstract Classes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05800" cy="4800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An </a:t>
            </a:r>
            <a:r>
              <a:rPr lang="en-US" b="1" dirty="0" smtClean="0"/>
              <a:t>abstract class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s one from which you cannot create </a:t>
            </a:r>
            <a:r>
              <a:rPr lang="en-US" b="1" dirty="0" smtClean="0"/>
              <a:t>concrete</a:t>
            </a:r>
            <a:r>
              <a:rPr lang="en-US" dirty="0" smtClean="0"/>
              <a:t> objects, but from which you can inherit.</a:t>
            </a:r>
          </a:p>
          <a:p>
            <a:pPr lvl="1" eaLnBrk="1" hangingPunct="1"/>
            <a:r>
              <a:rPr lang="en-US" dirty="0" smtClean="0"/>
              <a:t>Use the keyword </a:t>
            </a:r>
            <a:r>
              <a:rPr lang="en-US" dirty="0" smtClean="0">
                <a:latin typeface="Courier New" pitchFamily="1" charset="0"/>
              </a:rPr>
              <a:t>abstract</a:t>
            </a:r>
            <a:r>
              <a:rPr lang="en-US" dirty="0" smtClean="0"/>
              <a:t> when you declare an abstract class.</a:t>
            </a:r>
          </a:p>
          <a:p>
            <a:pPr lvl="1" eaLnBrk="1" hangingPunct="1"/>
            <a:r>
              <a:rPr lang="en-US" dirty="0" smtClean="0"/>
              <a:t>Abstract classes usually contain abstract methods, although methods are not required.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An </a:t>
            </a:r>
            <a:r>
              <a:rPr lang="en-US" b="1" dirty="0" smtClean="0"/>
              <a:t>abstract method</a:t>
            </a:r>
            <a:r>
              <a:rPr lang="en-US" dirty="0" smtClean="0"/>
              <a:t> has no method statements.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 smtClean="0"/>
              <a:t>A derived classes must override it using the keyword </a:t>
            </a:r>
            <a:r>
              <a:rPr lang="en-US" b="1" dirty="0" smtClean="0">
                <a:latin typeface="Courier New" pitchFamily="1" charset="0"/>
              </a:rPr>
              <a:t>override</a:t>
            </a:r>
            <a:r>
              <a:rPr lang="en-US" dirty="0" smtClean="0"/>
              <a:t>.</a:t>
            </a:r>
            <a:endParaRPr lang="en-US" b="1" dirty="0" smtClean="0">
              <a:latin typeface="Courier New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/>
          <a:lstStyle/>
          <a:p>
            <a:r>
              <a:rPr lang="en-US" spc="-200" dirty="0"/>
              <a:t>Creating and Using Abstract Classes</a:t>
            </a:r>
            <a:endParaRPr lang="en-US" sz="4000" spc="-2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35524"/>
            <a:ext cx="4190999" cy="47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/>
          <a:lstStyle/>
          <a:p>
            <a:r>
              <a:rPr lang="en-US" spc="-200" dirty="0"/>
              <a:t>Creating and Using Abstract Classes</a:t>
            </a:r>
            <a:endParaRPr lang="en-US" sz="4000" spc="-2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79543"/>
            <a:ext cx="4190999" cy="480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spc="-200" dirty="0"/>
              <a:t>Creating and Using Abstract Classes</a:t>
            </a:r>
            <a:endParaRPr lang="en-US" sz="4000" spc="-2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162800" cy="342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23" y="1981200"/>
            <a:ext cx="633697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spc="-200" dirty="0"/>
              <a:t>Creating and Using Abstract Classes</a:t>
            </a:r>
            <a:endParaRPr lang="en-US" sz="4000" spc="-200" dirty="0"/>
          </a:p>
        </p:txBody>
      </p:sp>
    </p:spTree>
    <p:extLst>
      <p:ext uri="{BB962C8B-B14F-4D97-AF65-F5344CB8AC3E}">
        <p14:creationId xmlns:p14="http://schemas.microsoft.com/office/powerpoint/2010/main" val="13461734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45" y="1905000"/>
            <a:ext cx="7153033" cy="382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spc="-200" dirty="0"/>
              <a:t>Creating and Using Abstract Classes</a:t>
            </a:r>
            <a:endParaRPr lang="en-US" sz="4000" spc="-200" dirty="0"/>
          </a:p>
        </p:txBody>
      </p:sp>
    </p:spTree>
    <p:extLst>
      <p:ext uri="{BB962C8B-B14F-4D97-AF65-F5344CB8AC3E}">
        <p14:creationId xmlns:p14="http://schemas.microsoft.com/office/powerpoint/2010/main" val="35056164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Creating and Using Interfaces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05800" cy="4495800"/>
          </a:xfrm>
        </p:spPr>
        <p:txBody>
          <a:bodyPr/>
          <a:lstStyle/>
          <a:p>
            <a:pPr marL="457200" lvl="1" indent="-457200"/>
            <a:r>
              <a:rPr lang="en-US" sz="2800" dirty="0"/>
              <a:t>The ability to inherit from more than one </a:t>
            </a:r>
            <a:r>
              <a:rPr lang="en-US" sz="2800" dirty="0" smtClean="0"/>
              <a:t>class is called </a:t>
            </a:r>
            <a:r>
              <a:rPr lang="en-US" b="1" dirty="0" smtClean="0"/>
              <a:t>multiple inheritance</a:t>
            </a:r>
            <a:r>
              <a:rPr lang="en-US" dirty="0" smtClean="0"/>
              <a:t>.</a:t>
            </a:r>
            <a:endParaRPr lang="en-US" b="1" dirty="0" smtClean="0"/>
          </a:p>
          <a:p>
            <a:pPr lvl="1"/>
            <a:r>
              <a:rPr lang="en-US" dirty="0" smtClean="0"/>
              <a:t>Multiple inheritance is a difficult concept and programmers encounter problems when they use it.</a:t>
            </a:r>
          </a:p>
          <a:p>
            <a:pPr lvl="1"/>
            <a:r>
              <a:rPr lang="en-US" dirty="0" smtClean="0"/>
              <a:t>For this reason, multiple inheritance is prohibited in the C# programming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Creating and Using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C# does provide an alternative to multiple inheritance, known as </a:t>
            </a:r>
            <a:r>
              <a:rPr lang="en-US" b="1" dirty="0" smtClean="0"/>
              <a:t>interface</a:t>
            </a:r>
            <a:r>
              <a:rPr lang="en-US" dirty="0" smtClean="0"/>
              <a:t>.</a:t>
            </a:r>
            <a:endParaRPr lang="en-US" b="1" dirty="0"/>
          </a:p>
          <a:p>
            <a:pPr lvl="1"/>
            <a:r>
              <a:rPr lang="en-US" dirty="0" smtClean="0"/>
              <a:t>Interface is a collection </a:t>
            </a:r>
            <a:r>
              <a:rPr lang="en-US" dirty="0"/>
              <a:t>of methods </a:t>
            </a:r>
            <a:r>
              <a:rPr lang="en-US" dirty="0" smtClean="0"/>
              <a:t>(and perhaps other members) that </a:t>
            </a:r>
            <a:r>
              <a:rPr lang="en-US" dirty="0"/>
              <a:t>can be used by any class as long as the class provides a definition to override the interface’s abstract </a:t>
            </a:r>
            <a:r>
              <a:rPr lang="en-US" dirty="0" smtClean="0"/>
              <a:t>definitions.</a:t>
            </a:r>
          </a:p>
          <a:p>
            <a:r>
              <a:rPr lang="en-US" dirty="0"/>
              <a:t>In an abstract class, not all methods need to be </a:t>
            </a:r>
            <a:r>
              <a:rPr lang="en-US" dirty="0" smtClean="0"/>
              <a:t>abstract – however, in </a:t>
            </a:r>
            <a:r>
              <a:rPr lang="en-US" dirty="0"/>
              <a:t>an interface, all methods are </a:t>
            </a:r>
            <a:r>
              <a:rPr lang="en-US" dirty="0" smtClean="0"/>
              <a:t>abstract.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990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Creating and Using Interfaces</a:t>
            </a:r>
            <a:endParaRPr lang="en-US" sz="4000" spc="-2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525162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36249" y="12701"/>
            <a:ext cx="4874149" cy="593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249" y="6199297"/>
            <a:ext cx="48482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81400" y="5943600"/>
            <a:ext cx="284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+mn-lt"/>
              </a:rPr>
              <a:t>continues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)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4600" y="5334000"/>
            <a:ext cx="3657600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Understanding Inheritance</a:t>
            </a:r>
            <a:endParaRPr lang="en-US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54043"/>
            <a:ext cx="5638800" cy="5063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791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391400" cy="403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Creating and Using Interfaces</a:t>
            </a:r>
            <a:endParaRPr lang="en-US" sz="4000" spc="-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463574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Creating and Using Interfaces</a:t>
            </a:r>
            <a:endParaRPr lang="en-US" sz="4000" spc="-200" dirty="0"/>
          </a:p>
        </p:txBody>
      </p:sp>
    </p:spTree>
    <p:extLst>
      <p:ext uri="{BB962C8B-B14F-4D97-AF65-F5344CB8AC3E}">
        <p14:creationId xmlns:p14="http://schemas.microsoft.com/office/powerpoint/2010/main" val="29976745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058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You cannot instantiate concrete objects from either abstract classes or interfaces.</a:t>
            </a:r>
          </a:p>
          <a:p>
            <a:pPr eaLnBrk="1" hangingPunct="1"/>
            <a:r>
              <a:rPr lang="en-US" dirty="0" smtClean="0"/>
              <a:t>A class can inherit from only one base class.</a:t>
            </a:r>
          </a:p>
          <a:p>
            <a:pPr lvl="1" eaLnBrk="1" hangingPunct="1"/>
            <a:r>
              <a:rPr lang="en-US" dirty="0" smtClean="0"/>
              <a:t>However, it can implement any number of interfaces.</a:t>
            </a:r>
          </a:p>
          <a:p>
            <a:pPr eaLnBrk="1" hangingPunct="1"/>
            <a:r>
              <a:rPr lang="en-US" dirty="0" smtClean="0"/>
              <a:t>You create an interface when you want derived classes to override every method in the base class.</a:t>
            </a:r>
          </a:p>
          <a:p>
            <a:pPr eaLnBrk="1" hangingPunct="1"/>
            <a:r>
              <a:rPr lang="en-US" dirty="0" smtClean="0"/>
              <a:t>Interfaces provide you with a way to exhibit polymorphic behavior.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Creating and Using Interfaces</a:t>
            </a:r>
            <a:endParaRPr lang="en-US" sz="4000" spc="-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Using Extension Methods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05800" cy="4495800"/>
          </a:xfrm>
        </p:spPr>
        <p:txBody>
          <a:bodyPr/>
          <a:lstStyle/>
          <a:p>
            <a:r>
              <a:rPr lang="en-US" b="1" dirty="0" smtClean="0"/>
              <a:t>Extension methods</a:t>
            </a:r>
            <a:r>
              <a:rPr lang="en-US" dirty="0" smtClean="0"/>
              <a:t> are methods you can write to add to any type.</a:t>
            </a:r>
          </a:p>
          <a:p>
            <a:r>
              <a:rPr lang="en-US" dirty="0" smtClean="0"/>
              <a:t>The first parameter in an extension method specifies the type extended and must begin with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>
                <a:cs typeface="Courier New" pitchFamily="49" charset="0"/>
              </a:rPr>
              <a:t> keyword.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 smtClean="0"/>
              <a:t>When you write an extension method, it must be stored in a static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spc="-200" dirty="0"/>
              <a:t>Using Extension Methods</a:t>
            </a:r>
            <a:endParaRPr lang="en-US" sz="4000" spc="-2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057400"/>
            <a:ext cx="664599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spc="-200" dirty="0"/>
              <a:t>Using Extension Methods</a:t>
            </a:r>
            <a:endParaRPr lang="en-US" sz="4000" spc="-2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52876"/>
            <a:ext cx="5791200" cy="481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667592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spc="-200" dirty="0"/>
              <a:t>Using Extension Methods</a:t>
            </a:r>
            <a:endParaRPr lang="en-US" sz="4000" spc="-200" dirty="0"/>
          </a:p>
        </p:txBody>
      </p:sp>
    </p:spTree>
    <p:extLst>
      <p:ext uri="{BB962C8B-B14F-4D97-AF65-F5344CB8AC3E}">
        <p14:creationId xmlns:p14="http://schemas.microsoft.com/office/powerpoint/2010/main" val="26241966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sz="4000" spc="-200" dirty="0"/>
              <a:t>Recognizing Inheritance in </a:t>
            </a:r>
            <a:r>
              <a:rPr lang="en-US" sz="4000" spc="-200" dirty="0" smtClean="0"/>
              <a:t>GUI Applications and</a:t>
            </a:r>
            <a:br>
              <a:rPr lang="en-US" sz="4000" spc="-200" dirty="0" smtClean="0"/>
            </a:br>
            <a:r>
              <a:rPr lang="en-US" sz="4000" spc="-200" dirty="0" smtClean="0"/>
              <a:t>Recapping the Benefits of Inheritance</a:t>
            </a:r>
            <a:endParaRPr lang="en-US" sz="4000" spc="-200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305800" cy="3810000"/>
          </a:xfrm>
        </p:spPr>
        <p:txBody>
          <a:bodyPr/>
          <a:lstStyle/>
          <a:p>
            <a:r>
              <a:rPr lang="en-US" dirty="0" smtClean="0"/>
              <a:t>When you create a Windows Forms Application using Visual Studio’s IDE, you automatically use inheritance.</a:t>
            </a:r>
          </a:p>
          <a:p>
            <a:pPr lvl="1"/>
            <a:r>
              <a:rPr lang="en-US" dirty="0" smtClean="0"/>
              <a:t>Every </a:t>
            </a:r>
            <a:r>
              <a:rPr lang="en-US" dirty="0" smtClean="0">
                <a:latin typeface="Courier New" pitchFamily="1" charset="0"/>
                <a:cs typeface="Courier New" pitchFamily="1" charset="0"/>
              </a:rPr>
              <a:t>Form</a:t>
            </a:r>
            <a:r>
              <a:rPr lang="en-US" dirty="0" smtClean="0"/>
              <a:t> you create is a descendent of the </a:t>
            </a:r>
            <a:r>
              <a:rPr lang="en-US" dirty="0" smtClean="0">
                <a:latin typeface="Courier New" pitchFamily="1" charset="0"/>
                <a:cs typeface="Courier New" pitchFamily="1" charset="0"/>
              </a:rPr>
              <a:t>Form</a:t>
            </a:r>
            <a:r>
              <a:rPr lang="en-US" dirty="0" smtClean="0"/>
              <a:t> class.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2999"/>
            <a:ext cx="6477000" cy="556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96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7038"/>
            <a:ext cx="8229600" cy="868362"/>
          </a:xfrm>
        </p:spPr>
        <p:txBody>
          <a:bodyPr/>
          <a:lstStyle/>
          <a:p>
            <a:pPr eaLnBrk="1" hangingPunct="1"/>
            <a:r>
              <a:rPr lang="en-US" sz="4000" spc="-200" dirty="0"/>
              <a:t>Understanding Inheritance Terminology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058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A class that is used as a basis for inheritance is called a </a:t>
            </a:r>
            <a:r>
              <a:rPr lang="en-US" b="1" dirty="0" smtClean="0"/>
              <a:t>base class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Also known as the </a:t>
            </a:r>
            <a:r>
              <a:rPr lang="en-US" b="1" dirty="0" smtClean="0"/>
              <a:t>superclass</a:t>
            </a:r>
            <a:r>
              <a:rPr lang="en-US" dirty="0" smtClean="0"/>
              <a:t> or </a:t>
            </a:r>
            <a:r>
              <a:rPr lang="en-US" b="1" dirty="0" smtClean="0"/>
              <a:t>parent class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When you create a class that inherits from a base class, it is a </a:t>
            </a:r>
            <a:r>
              <a:rPr lang="en-US" b="1" dirty="0" smtClean="0"/>
              <a:t>derived class </a:t>
            </a:r>
            <a:r>
              <a:rPr lang="en-US" dirty="0" smtClean="0"/>
              <a:t>or </a:t>
            </a:r>
            <a:r>
              <a:rPr lang="en-US" b="1" dirty="0" smtClean="0"/>
              <a:t>extended class</a:t>
            </a:r>
            <a:r>
              <a:rPr lang="en-US" dirty="0" smtClean="0"/>
              <a:t>.</a:t>
            </a:r>
            <a:endParaRPr lang="en-US" b="1" dirty="0" smtClean="0"/>
          </a:p>
          <a:p>
            <a:pPr lvl="1" eaLnBrk="1" hangingPunct="1"/>
            <a:r>
              <a:rPr lang="en-US" dirty="0" smtClean="0"/>
              <a:t>A derived class always “is a” case or an instance of the more general base class.</a:t>
            </a:r>
          </a:p>
          <a:p>
            <a:pPr lvl="1" eaLnBrk="1" hangingPunct="1"/>
            <a:r>
              <a:rPr lang="en-US" dirty="0" smtClean="0"/>
              <a:t>Also referred to as a </a:t>
            </a:r>
            <a:r>
              <a:rPr lang="en-US" b="1" dirty="0" smtClean="0"/>
              <a:t>subclass</a:t>
            </a:r>
            <a:r>
              <a:rPr lang="en-US" dirty="0" smtClean="0"/>
              <a:t> or </a:t>
            </a:r>
            <a:r>
              <a:rPr lang="en-US" b="1" dirty="0" smtClean="0"/>
              <a:t>child class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058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When you create a useful, extendable base class, you gain several advantages:</a:t>
            </a:r>
          </a:p>
          <a:p>
            <a:pPr lvl="1" eaLnBrk="1" hangingPunct="1"/>
            <a:r>
              <a:rPr lang="en-US" dirty="0" smtClean="0"/>
              <a:t>Derived class creators save development time because much of the code that is needed for the class already has been written.</a:t>
            </a:r>
          </a:p>
          <a:p>
            <a:pPr lvl="1" eaLnBrk="1" hangingPunct="1"/>
            <a:r>
              <a:rPr lang="en-US" dirty="0" smtClean="0"/>
              <a:t>Derived class creators save testing time because the base class code already has been tested.</a:t>
            </a:r>
          </a:p>
          <a:p>
            <a:pPr lvl="1" eaLnBrk="1" hangingPunct="1"/>
            <a:r>
              <a:rPr lang="en-US" dirty="0" smtClean="0"/>
              <a:t>The amount of time to learn the new class features is reduced.</a:t>
            </a:r>
          </a:p>
          <a:p>
            <a:pPr lvl="1" eaLnBrk="1" hangingPunct="1"/>
            <a:r>
              <a:rPr lang="en-US" dirty="0" smtClean="0"/>
              <a:t>The base class source code is not changed, therefore, the base class maintains its integrity.</a:t>
            </a:r>
            <a:endParaRPr lang="en-US" sz="1600" dirty="0" smtClean="0">
              <a:latin typeface="Courier New" pitchFamily="1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spc="-200" dirty="0"/>
              <a:t>Recognizing Inheritance in GUI Applications and</a:t>
            </a:r>
            <a:br>
              <a:rPr lang="en-US" spc="-200" dirty="0"/>
            </a:br>
            <a:r>
              <a:rPr lang="en-US" spc="-200" dirty="0"/>
              <a:t>Recapping the Benefits of Inheritance</a:t>
            </a:r>
            <a:endParaRPr lang="en-US" sz="4000" spc="-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Understanding Inheritance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list of parent classes from which a child class is </a:t>
            </a:r>
            <a:r>
              <a:rPr lang="en-US" dirty="0" smtClean="0"/>
              <a:t>derived constitutes the </a:t>
            </a:r>
            <a:r>
              <a:rPr lang="en-US" b="1" dirty="0" smtClean="0"/>
              <a:t>ancestors</a:t>
            </a:r>
            <a:r>
              <a:rPr lang="en-US" dirty="0" smtClean="0"/>
              <a:t> of the subclass.</a:t>
            </a:r>
            <a:endParaRPr lang="en-US" dirty="0"/>
          </a:p>
          <a:p>
            <a:r>
              <a:rPr lang="en-US" dirty="0" smtClean="0"/>
              <a:t>Inheritance </a:t>
            </a:r>
            <a:r>
              <a:rPr lang="en-US" dirty="0"/>
              <a:t>is </a:t>
            </a:r>
            <a:r>
              <a:rPr lang="en-US" b="1" dirty="0" smtClean="0"/>
              <a:t>transitive</a:t>
            </a:r>
            <a:r>
              <a:rPr lang="en-US" dirty="0" smtClean="0"/>
              <a:t> which means a child </a:t>
            </a:r>
            <a:r>
              <a:rPr lang="en-US" dirty="0"/>
              <a:t>inherits all the members of all its </a:t>
            </a:r>
            <a:r>
              <a:rPr lang="en-US" dirty="0" smtClean="0"/>
              <a:t>ancestors.</a:t>
            </a:r>
          </a:p>
          <a:p>
            <a:pPr lvl="1"/>
            <a:r>
              <a:rPr lang="en-US" dirty="0" smtClean="0"/>
              <a:t>In other words, when you crate an object, it contains all the attributes and methods of the ancestors.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7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Extending Classes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Use a single colon between the derived class name and its base class name.</a:t>
            </a:r>
          </a:p>
          <a:p>
            <a:pPr eaLnBrk="1" hangingPunct="1"/>
            <a:r>
              <a:rPr lang="en-US" dirty="0" smtClean="0"/>
              <a:t>Inheritance works only in one direction – a child inherits from a parent.</a:t>
            </a:r>
          </a:p>
          <a:p>
            <a:pPr lvl="1"/>
            <a:r>
              <a:rPr lang="en-US" dirty="0" smtClean="0"/>
              <a:t>Never visa-versa.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781285096339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9781285096339_PPT_Template</Template>
  <TotalTime>0</TotalTime>
  <Words>1797</Words>
  <Application>Microsoft Office PowerPoint</Application>
  <PresentationFormat>On-screen Show (4:3)</PresentationFormat>
  <Paragraphs>174</Paragraphs>
  <Slides>70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Courier New</vt:lpstr>
      <vt:lpstr>Times New Roman</vt:lpstr>
      <vt:lpstr>Wingdings</vt:lpstr>
      <vt:lpstr>9781285096339_PPT_Template</vt:lpstr>
      <vt:lpstr>PowerPoint Presentation</vt:lpstr>
      <vt:lpstr>Objectives</vt:lpstr>
      <vt:lpstr>Objectives</vt:lpstr>
      <vt:lpstr>Understanding Inheritance</vt:lpstr>
      <vt:lpstr>PowerPoint Presentation</vt:lpstr>
      <vt:lpstr>Understanding Inheritance</vt:lpstr>
      <vt:lpstr>Understanding Inheritance Terminology</vt:lpstr>
      <vt:lpstr>Understanding Inheritance Terminology</vt:lpstr>
      <vt:lpstr>Extending Classes</vt:lpstr>
      <vt:lpstr>Extending Classes</vt:lpstr>
      <vt:lpstr>Extending Classes</vt:lpstr>
      <vt:lpstr>Extending Classes</vt:lpstr>
      <vt:lpstr>Using the protected Access Specifier</vt:lpstr>
      <vt:lpstr>Using the protected Access Specifier</vt:lpstr>
      <vt:lpstr>PowerPoint Presentation</vt:lpstr>
      <vt:lpstr>Using the protected Access Specifier</vt:lpstr>
      <vt:lpstr>Using the protected Access Specifier</vt:lpstr>
      <vt:lpstr>Overriding Base Class Methods</vt:lpstr>
      <vt:lpstr>Overriding Base Class Methods</vt:lpstr>
      <vt:lpstr>PowerPoint Presentation</vt:lpstr>
      <vt:lpstr>Overriding Base Class Methods</vt:lpstr>
      <vt:lpstr>Overriding Base Class Methods</vt:lpstr>
      <vt:lpstr>Overriding Base Class Methods</vt:lpstr>
      <vt:lpstr>Accessing Base Class Methods and Properties from a Derived Class</vt:lpstr>
      <vt:lpstr>Accessing Base Class Methods and Properties from a Derived Class</vt:lpstr>
      <vt:lpstr>Accessing Base Class Methods and Properties from a Derived Class</vt:lpstr>
      <vt:lpstr>Accessing Base Class Methods and Properties from a Derived Class</vt:lpstr>
      <vt:lpstr>Understanding Implicit Reference Conversions</vt:lpstr>
      <vt:lpstr>Understanding Implicit Reference Conversions</vt:lpstr>
      <vt:lpstr>Understanding Implicit Reference Conversions</vt:lpstr>
      <vt:lpstr>Understanding Implicit Reference Conversions</vt:lpstr>
      <vt:lpstr>Using the Object Class</vt:lpstr>
      <vt:lpstr>Using the Object Class</vt:lpstr>
      <vt:lpstr>Using the Object Class</vt:lpstr>
      <vt:lpstr>Using the Object Class</vt:lpstr>
      <vt:lpstr>Using the Object Class’s  GetType() Method</vt:lpstr>
      <vt:lpstr>Using the Object Class’s  ToString() Method</vt:lpstr>
      <vt:lpstr>Using the Object Class’s  Equals() Method </vt:lpstr>
      <vt:lpstr>Using the Object Class’s  Equals() Method </vt:lpstr>
      <vt:lpstr>Using the Object Class’s  Equals() Method </vt:lpstr>
      <vt:lpstr>Using the Object Class’s  Equals() Method </vt:lpstr>
      <vt:lpstr>Using the Object Class’s  GetHashCode() Method</vt:lpstr>
      <vt:lpstr>Using the Object Class’s  GetHashCode() Method</vt:lpstr>
      <vt:lpstr>Using the Object Class’s  GetHashCode() Method</vt:lpstr>
      <vt:lpstr>Working with Base Class Constructors</vt:lpstr>
      <vt:lpstr>Working with Base Class Constructors</vt:lpstr>
      <vt:lpstr>Working with Base Class Constructors</vt:lpstr>
      <vt:lpstr>Working with Base Class Constructors</vt:lpstr>
      <vt:lpstr>Using Base Class Constructors  That Require Arguments</vt:lpstr>
      <vt:lpstr>Creating and Using Abstract Classes</vt:lpstr>
      <vt:lpstr>Creating and Using Abstract Classes</vt:lpstr>
      <vt:lpstr>Creating and Using Abstract Classes</vt:lpstr>
      <vt:lpstr>Creating and Using Abstract Classes</vt:lpstr>
      <vt:lpstr>Creating and Using Abstract Classes</vt:lpstr>
      <vt:lpstr>Creating and Using Abstract Classes</vt:lpstr>
      <vt:lpstr>Creating and Using Interfaces</vt:lpstr>
      <vt:lpstr>Creating and Using Interfaces</vt:lpstr>
      <vt:lpstr>Creating and Using Interfaces</vt:lpstr>
      <vt:lpstr>PowerPoint Presentation</vt:lpstr>
      <vt:lpstr>PowerPoint Presentation</vt:lpstr>
      <vt:lpstr>Creating and Using Interfaces</vt:lpstr>
      <vt:lpstr>Creating and Using Interfaces</vt:lpstr>
      <vt:lpstr>Creating and Using Interfaces</vt:lpstr>
      <vt:lpstr>Using Extension Methods</vt:lpstr>
      <vt:lpstr>Using Extension Methods</vt:lpstr>
      <vt:lpstr>Using Extension Methods</vt:lpstr>
      <vt:lpstr>Using Extension Methods</vt:lpstr>
      <vt:lpstr>Recognizing Inheritance in GUI Applications and Recapping the Benefits of Inheritance</vt:lpstr>
      <vt:lpstr>PowerPoint Presentation</vt:lpstr>
      <vt:lpstr>Recognizing Inheritance in GUI Applications and Recapping the Benefits of Inheritance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2012-12-01T17:49:59Z</dcterms:created>
  <dcterms:modified xsi:type="dcterms:W3CDTF">2014-10-16T12:54:47Z</dcterms:modified>
</cp:coreProperties>
</file>