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756" r:id="rId1"/>
  </p:sldMasterIdLst>
  <p:notesMasterIdLst>
    <p:notesMasterId r:id="rId58"/>
  </p:notesMasterIdLst>
  <p:handoutMasterIdLst>
    <p:handoutMasterId r:id="rId59"/>
  </p:handoutMasterIdLst>
  <p:sldIdLst>
    <p:sldId id="782" r:id="rId2"/>
    <p:sldId id="257" r:id="rId3"/>
    <p:sldId id="638" r:id="rId4"/>
    <p:sldId id="476" r:id="rId5"/>
    <p:sldId id="754" r:id="rId6"/>
    <p:sldId id="755" r:id="rId7"/>
    <p:sldId id="696" r:id="rId8"/>
    <p:sldId id="723" r:id="rId9"/>
    <p:sldId id="651" r:id="rId10"/>
    <p:sldId id="798" r:id="rId11"/>
    <p:sldId id="799" r:id="rId12"/>
    <p:sldId id="759" r:id="rId13"/>
    <p:sldId id="760" r:id="rId14"/>
    <p:sldId id="761" r:id="rId15"/>
    <p:sldId id="672" r:id="rId16"/>
    <p:sldId id="762" r:id="rId17"/>
    <p:sldId id="785" r:id="rId18"/>
    <p:sldId id="763" r:id="rId19"/>
    <p:sldId id="765" r:id="rId20"/>
    <p:sldId id="786" r:id="rId21"/>
    <p:sldId id="698" r:id="rId22"/>
    <p:sldId id="800" r:id="rId23"/>
    <p:sldId id="728" r:id="rId24"/>
    <p:sldId id="787" r:id="rId25"/>
    <p:sldId id="766" r:id="rId26"/>
    <p:sldId id="788" r:id="rId27"/>
    <p:sldId id="789" r:id="rId28"/>
    <p:sldId id="767" r:id="rId29"/>
    <p:sldId id="801" r:id="rId30"/>
    <p:sldId id="790" r:id="rId31"/>
    <p:sldId id="791" r:id="rId32"/>
    <p:sldId id="673" r:id="rId33"/>
    <p:sldId id="802" r:id="rId34"/>
    <p:sldId id="769" r:id="rId35"/>
    <p:sldId id="770" r:id="rId36"/>
    <p:sldId id="674" r:id="rId37"/>
    <p:sldId id="701" r:id="rId38"/>
    <p:sldId id="783" r:id="rId39"/>
    <p:sldId id="792" r:id="rId40"/>
    <p:sldId id="793" r:id="rId41"/>
    <p:sldId id="794" r:id="rId42"/>
    <p:sldId id="653" r:id="rId43"/>
    <p:sldId id="803" r:id="rId44"/>
    <p:sldId id="804" r:id="rId45"/>
    <p:sldId id="735" r:id="rId46"/>
    <p:sldId id="774" r:id="rId47"/>
    <p:sldId id="775" r:id="rId48"/>
    <p:sldId id="776" r:id="rId49"/>
    <p:sldId id="795" r:id="rId50"/>
    <p:sldId id="737" r:id="rId51"/>
    <p:sldId id="777" r:id="rId52"/>
    <p:sldId id="779" r:id="rId53"/>
    <p:sldId id="796" r:id="rId54"/>
    <p:sldId id="738" r:id="rId55"/>
    <p:sldId id="780" r:id="rId56"/>
    <p:sldId id="797" r:id="rId5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FFFFFF"/>
        </a:solidFill>
        <a:latin typeface="Times New Roman" pitchFamily="1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FFFFFF"/>
        </a:solidFill>
        <a:latin typeface="Times New Roman" pitchFamily="1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FFFFFF"/>
        </a:solidFill>
        <a:latin typeface="Times New Roman" pitchFamily="1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FFFFFF"/>
        </a:solidFill>
        <a:latin typeface="Times New Roman" pitchFamily="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3300"/>
    <a:srgbClr val="222222"/>
    <a:srgbClr val="FFFFFF"/>
    <a:srgbClr val="18B2B6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8464" autoAdjust="0"/>
    <p:restoredTop sz="94481" autoAdjust="0"/>
  </p:normalViewPr>
  <p:slideViewPr>
    <p:cSldViewPr>
      <p:cViewPr varScale="1">
        <p:scale>
          <a:sx n="72" d="100"/>
          <a:sy n="72" d="100"/>
        </p:scale>
        <p:origin x="60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42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AACE11E3-8B78-4875-8152-22ED2858C9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23135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8FE16E05-2C83-4390-B168-84697DDB97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828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7098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1182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1938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5697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3205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2630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7250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3628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4616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5166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936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5787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1976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9411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0106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9488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5946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5172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5001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5591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7597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406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5142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7514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5405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0699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54923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4942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9153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3016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46959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18450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907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22657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99717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08842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74884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55871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36612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28305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85000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8799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96886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823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928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695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6642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3274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797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52400"/>
            <a:ext cx="5334000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91000" y="3581400"/>
            <a:ext cx="4800600" cy="1981200"/>
          </a:xfrm>
        </p:spPr>
        <p:txBody>
          <a:bodyPr/>
          <a:lstStyle>
            <a:lvl1pPr marL="0" indent="0" algn="ctr">
              <a:buNone/>
              <a:defRPr sz="3600" b="1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Chapter 1: </a:t>
            </a:r>
          </a:p>
          <a:p>
            <a:r>
              <a:rPr lang="en-US" dirty="0" smtClean="0"/>
              <a:t>Title Goes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DECOLORED2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62" r:id="rId3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rgbClr val="558ED5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3581400"/>
            <a:ext cx="4419600" cy="1981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400" dirty="0" smtClean="0"/>
              <a:t>Chapter 11:</a:t>
            </a:r>
          </a:p>
          <a:p>
            <a:pPr eaLnBrk="1" hangingPunct="1">
              <a:lnSpc>
                <a:spcPct val="90000"/>
              </a:lnSpc>
            </a:pPr>
            <a:r>
              <a:rPr lang="en-US" sz="3400" dirty="0" smtClean="0"/>
              <a:t>Exception Handling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200" dirty="0"/>
              <a:t>Understanding Object-Oriented </a:t>
            </a:r>
            <a:br>
              <a:rPr lang="en-US" spc="-200" dirty="0"/>
            </a:br>
            <a:r>
              <a:rPr lang="en-US" spc="-200" dirty="0"/>
              <a:t>Exception-Handling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>
                <a:latin typeface="Courier New" pitchFamily="1" charset="0"/>
              </a:rPr>
              <a:t>try</a:t>
            </a:r>
            <a:r>
              <a:rPr lang="en-US" b="1" dirty="0" smtClean="0"/>
              <a:t> block</a:t>
            </a:r>
            <a:r>
              <a:rPr lang="en-US" dirty="0" smtClean="0"/>
              <a:t> consists of the following elements:</a:t>
            </a:r>
            <a:endParaRPr lang="en-US" b="1" dirty="0"/>
          </a:p>
          <a:p>
            <a:pPr lvl="1"/>
            <a:r>
              <a:rPr lang="en-US" dirty="0" smtClean="0"/>
              <a:t>The keyword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 pair of curly braces containing </a:t>
            </a:r>
            <a:r>
              <a:rPr lang="en-US" dirty="0"/>
              <a:t>statements that can </a:t>
            </a:r>
            <a:r>
              <a:rPr lang="en-US" dirty="0" smtClean="0"/>
              <a:t>might cause exceptions (errors).</a:t>
            </a:r>
            <a:endParaRPr lang="en-US" dirty="0"/>
          </a:p>
          <a:p>
            <a:r>
              <a:rPr lang="en-US" dirty="0" smtClean="0"/>
              <a:t>You must code at </a:t>
            </a:r>
            <a:r>
              <a:rPr lang="en-US" dirty="0"/>
              <a:t>least one </a:t>
            </a:r>
            <a:r>
              <a:rPr lang="en-US" dirty="0">
                <a:latin typeface="Courier New" pitchFamily="1" charset="0"/>
              </a:rPr>
              <a:t>catch</a:t>
            </a:r>
            <a:r>
              <a:rPr lang="en-US" dirty="0"/>
              <a:t> block or </a:t>
            </a:r>
            <a:r>
              <a:rPr lang="en-US" dirty="0">
                <a:latin typeface="Courier New" pitchFamily="1" charset="0"/>
              </a:rPr>
              <a:t>finally</a:t>
            </a:r>
            <a:r>
              <a:rPr lang="en-US" dirty="0"/>
              <a:t> block immediately following a </a:t>
            </a:r>
            <a:r>
              <a:rPr lang="en-US" sz="2600" dirty="0">
                <a:latin typeface="Courier New" pitchFamily="1" charset="0"/>
              </a:rPr>
              <a:t>try</a:t>
            </a:r>
            <a:r>
              <a:rPr lang="en-US" dirty="0"/>
              <a:t> </a:t>
            </a:r>
            <a:r>
              <a:rPr lang="en-US" dirty="0" smtClean="0"/>
              <a:t>block.</a:t>
            </a:r>
            <a:endParaRPr lang="en-US" dirty="0"/>
          </a:p>
          <a:p>
            <a:r>
              <a:rPr lang="en-US" dirty="0" smtClean="0"/>
              <a:t>Each </a:t>
            </a:r>
            <a:r>
              <a:rPr lang="en-US" b="1" dirty="0" smtClean="0">
                <a:latin typeface="Courier New" pitchFamily="1" charset="0"/>
              </a:rPr>
              <a:t>catch</a:t>
            </a:r>
            <a:r>
              <a:rPr lang="en-US" b="1" dirty="0" smtClean="0"/>
              <a:t> block</a:t>
            </a:r>
            <a:r>
              <a:rPr lang="en-US" dirty="0" smtClean="0"/>
              <a:t> can </a:t>
            </a:r>
            <a:r>
              <a:rPr lang="en-US" dirty="0"/>
              <a:t>“catch” one type of </a:t>
            </a:r>
            <a:r>
              <a:rPr lang="en-US" dirty="0" smtClean="0">
                <a:latin typeface="Courier New" pitchFamily="1" charset="0"/>
              </a:rPr>
              <a:t>Exception</a:t>
            </a:r>
            <a:r>
              <a:rPr lang="en-US" dirty="0" smtClean="0"/>
              <a:t> – that is, an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dirty="0" smtClean="0"/>
              <a:t> object or an object of one of its child classes.</a:t>
            </a:r>
            <a:endParaRPr lang="en-US" dirty="0">
              <a:latin typeface="Courier New" pitchFamily="1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275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200" dirty="0"/>
              <a:t>Understanding Object-Oriented </a:t>
            </a:r>
            <a:br>
              <a:rPr lang="en-US" spc="-200" dirty="0"/>
            </a:br>
            <a:r>
              <a:rPr lang="en-US" spc="-200" dirty="0"/>
              <a:t>Exception-Handling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 smtClean="0">
                <a:latin typeface="Courier New" pitchFamily="1" charset="0"/>
              </a:rPr>
              <a:t>catch</a:t>
            </a:r>
            <a:r>
              <a:rPr lang="en-US" b="1" dirty="0" smtClean="0"/>
              <a:t> </a:t>
            </a:r>
            <a:r>
              <a:rPr lang="en-US" b="1" dirty="0"/>
              <a:t>block</a:t>
            </a:r>
            <a:r>
              <a:rPr lang="en-US" dirty="0"/>
              <a:t> consists of the following elements:</a:t>
            </a:r>
            <a:endParaRPr lang="en-US" b="1" dirty="0"/>
          </a:p>
          <a:p>
            <a:pPr lvl="1"/>
            <a:r>
              <a:rPr lang="en-US" dirty="0"/>
              <a:t>The keyword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Parentheses containing an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dirty="0" smtClean="0"/>
              <a:t> type and, optionally, a name for an instance of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dirty="0" smtClean="0"/>
              <a:t> type.</a:t>
            </a:r>
            <a:endParaRPr lang="en-US" dirty="0"/>
          </a:p>
          <a:p>
            <a:pPr lvl="1"/>
            <a:r>
              <a:rPr lang="en-US" dirty="0"/>
              <a:t>A pair of curly braces containing statements that </a:t>
            </a:r>
            <a:r>
              <a:rPr lang="en-US" dirty="0" smtClean="0"/>
              <a:t>deal with the error condition.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122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1219200"/>
          </a:xfrm>
        </p:spPr>
        <p:txBody>
          <a:bodyPr/>
          <a:lstStyle/>
          <a:p>
            <a:r>
              <a:rPr lang="en-US" spc="-200" dirty="0"/>
              <a:t>Understanding Object-Oriented </a:t>
            </a:r>
            <a:br>
              <a:rPr lang="en-US" spc="-200" dirty="0"/>
            </a:br>
            <a:r>
              <a:rPr lang="en-US" spc="-200" dirty="0"/>
              <a:t>Exception-Handling Methods</a:t>
            </a:r>
            <a:endParaRPr lang="en-US" sz="4000" spc="-200" dirty="0"/>
          </a:p>
        </p:txBody>
      </p:sp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2129707"/>
            <a:ext cx="7429163" cy="3155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00200"/>
            <a:ext cx="5867400" cy="482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1219200"/>
          </a:xfrm>
        </p:spPr>
        <p:txBody>
          <a:bodyPr/>
          <a:lstStyle/>
          <a:p>
            <a:r>
              <a:rPr lang="en-US" spc="-200" dirty="0"/>
              <a:t>Understanding Object-Oriented </a:t>
            </a:r>
            <a:br>
              <a:rPr lang="en-US" spc="-200" dirty="0"/>
            </a:br>
            <a:r>
              <a:rPr lang="en-US" spc="-200" dirty="0"/>
              <a:t>Exception-Handling Methods</a:t>
            </a:r>
            <a:endParaRPr lang="en-US" sz="4000" spc="-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81199"/>
            <a:ext cx="6858000" cy="3885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1219200"/>
          </a:xfrm>
        </p:spPr>
        <p:txBody>
          <a:bodyPr/>
          <a:lstStyle/>
          <a:p>
            <a:r>
              <a:rPr lang="en-US" spc="-200" dirty="0"/>
              <a:t>Understanding Object-Oriented </a:t>
            </a:r>
            <a:br>
              <a:rPr lang="en-US" spc="-200" dirty="0"/>
            </a:br>
            <a:r>
              <a:rPr lang="en-US" spc="-200" dirty="0"/>
              <a:t>Exception-Handling Methods</a:t>
            </a:r>
            <a:endParaRPr lang="en-US" sz="4000" spc="-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1143000"/>
          </a:xfrm>
        </p:spPr>
        <p:txBody>
          <a:bodyPr/>
          <a:lstStyle/>
          <a:p>
            <a:pPr eaLnBrk="1" hangingPunct="1"/>
            <a:r>
              <a:rPr lang="en-US" sz="4000" spc="-200" dirty="0"/>
              <a:t>Using the </a:t>
            </a:r>
            <a:r>
              <a:rPr lang="en-US" sz="4000" spc="-200" dirty="0">
                <a:latin typeface="Courier New" pitchFamily="49" charset="0"/>
                <a:cs typeface="Courier New" pitchFamily="49" charset="0"/>
              </a:rPr>
              <a:t>Exception</a:t>
            </a:r>
            <a:r>
              <a:rPr lang="en-US" sz="4000" spc="-200" dirty="0"/>
              <a:t> Class’s </a:t>
            </a:r>
            <a:r>
              <a:rPr lang="en-US" sz="4000" spc="-200" dirty="0">
                <a:latin typeface="Courier New" pitchFamily="49" charset="0"/>
                <a:cs typeface="Courier New" pitchFamily="49" charset="0"/>
              </a:rPr>
              <a:t>ToString()</a:t>
            </a:r>
            <a:r>
              <a:rPr lang="en-US" sz="4000" spc="-200" dirty="0"/>
              <a:t> Method and </a:t>
            </a:r>
            <a:r>
              <a:rPr lang="en-US" sz="4000" spc="-200" dirty="0">
                <a:latin typeface="Courier New" pitchFamily="49" charset="0"/>
                <a:cs typeface="Courier New" pitchFamily="49" charset="0"/>
              </a:rPr>
              <a:t>Message</a:t>
            </a:r>
            <a:r>
              <a:rPr lang="en-US" sz="4000" spc="-200" dirty="0"/>
              <a:t> Property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305800" cy="4114800"/>
          </a:xfrm>
        </p:spPr>
        <p:txBody>
          <a:bodyPr/>
          <a:lstStyle/>
          <a:p>
            <a:r>
              <a:rPr lang="en-US" dirty="0" smtClean="0"/>
              <a:t>You don’t always have to write your own error message – instead, you can use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ToString()</a:t>
            </a:r>
            <a:r>
              <a:rPr lang="en-US" dirty="0" smtClean="0"/>
              <a:t> method that every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dirty="0" smtClean="0"/>
              <a:t> class inherits from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dirty="0" smtClean="0"/>
              <a:t> class.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latin typeface="Courier New" pitchFamily="1" charset="0"/>
              </a:rPr>
              <a:t>Exception</a:t>
            </a:r>
            <a:r>
              <a:rPr lang="en-US" dirty="0" smtClean="0"/>
              <a:t> class overrides </a:t>
            </a:r>
            <a:r>
              <a:rPr lang="en-US" dirty="0" smtClean="0">
                <a:latin typeface="Courier New" pitchFamily="1" charset="0"/>
              </a:rPr>
              <a:t>ToString()</a:t>
            </a:r>
            <a:r>
              <a:rPr lang="en-US" dirty="0" smtClean="0"/>
              <a:t> to provide a descriptive error message so a user can receive precise information about the nature of any </a:t>
            </a:r>
            <a:r>
              <a:rPr lang="en-US" dirty="0" smtClean="0">
                <a:latin typeface="Courier New" pitchFamily="1" charset="0"/>
              </a:rPr>
              <a:t>Exception</a:t>
            </a:r>
            <a:r>
              <a:rPr lang="en-US" dirty="0" smtClean="0"/>
              <a:t> that is thrown.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1143000"/>
          </a:xfrm>
        </p:spPr>
        <p:txBody>
          <a:bodyPr/>
          <a:lstStyle/>
          <a:p>
            <a:r>
              <a:rPr lang="en-US" spc="-200" dirty="0"/>
              <a:t>Using the </a:t>
            </a:r>
            <a:r>
              <a:rPr lang="en-US" spc="-200" dirty="0">
                <a:latin typeface="Courier New" pitchFamily="49" charset="0"/>
                <a:cs typeface="Courier New" pitchFamily="49" charset="0"/>
              </a:rPr>
              <a:t>Exception</a:t>
            </a:r>
            <a:r>
              <a:rPr lang="en-US" spc="-200" dirty="0"/>
              <a:t> Class’s </a:t>
            </a:r>
            <a:r>
              <a:rPr lang="en-US" spc="-200" dirty="0">
                <a:latin typeface="Courier New" pitchFamily="49" charset="0"/>
                <a:cs typeface="Courier New" pitchFamily="49" charset="0"/>
              </a:rPr>
              <a:t>ToString()</a:t>
            </a:r>
            <a:r>
              <a:rPr lang="en-US" spc="-200" dirty="0"/>
              <a:t> Method and </a:t>
            </a:r>
            <a:r>
              <a:rPr lang="en-US" spc="-200" dirty="0">
                <a:latin typeface="Courier New" pitchFamily="49" charset="0"/>
                <a:cs typeface="Courier New" pitchFamily="49" charset="0"/>
              </a:rPr>
              <a:t>Message</a:t>
            </a:r>
            <a:r>
              <a:rPr lang="en-US" spc="-200" dirty="0"/>
              <a:t> Property</a:t>
            </a:r>
            <a:endParaRPr lang="en-US" sz="4000" spc="-200" dirty="0"/>
          </a:p>
        </p:txBody>
      </p:sp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00200"/>
            <a:ext cx="5410200" cy="4810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1143000"/>
          </a:xfrm>
        </p:spPr>
        <p:txBody>
          <a:bodyPr/>
          <a:lstStyle/>
          <a:p>
            <a:r>
              <a:rPr lang="en-US" spc="-200" dirty="0"/>
              <a:t>Using the </a:t>
            </a:r>
            <a:r>
              <a:rPr lang="en-US" spc="-200" dirty="0">
                <a:latin typeface="Courier New" pitchFamily="49" charset="0"/>
                <a:cs typeface="Courier New" pitchFamily="49" charset="0"/>
              </a:rPr>
              <a:t>Exception</a:t>
            </a:r>
            <a:r>
              <a:rPr lang="en-US" spc="-200" dirty="0"/>
              <a:t> Class’s </a:t>
            </a:r>
            <a:r>
              <a:rPr lang="en-US" spc="-200" dirty="0">
                <a:latin typeface="Courier New" pitchFamily="49" charset="0"/>
                <a:cs typeface="Courier New" pitchFamily="49" charset="0"/>
              </a:rPr>
              <a:t>ToString()</a:t>
            </a:r>
            <a:r>
              <a:rPr lang="en-US" spc="-200" dirty="0"/>
              <a:t> Method and </a:t>
            </a:r>
            <a:r>
              <a:rPr lang="en-US" spc="-200" dirty="0">
                <a:latin typeface="Courier New" pitchFamily="49" charset="0"/>
                <a:cs typeface="Courier New" pitchFamily="49" charset="0"/>
              </a:rPr>
              <a:t>Message</a:t>
            </a:r>
            <a:r>
              <a:rPr lang="en-US" spc="-200" dirty="0"/>
              <a:t> Property</a:t>
            </a:r>
            <a:endParaRPr lang="en-US" sz="4000" spc="-200" dirty="0"/>
          </a:p>
        </p:txBody>
      </p:sp>
      <p:pic>
        <p:nvPicPr>
          <p:cNvPr id="1044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17" y="2209800"/>
            <a:ext cx="7793566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657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1143000"/>
          </a:xfrm>
        </p:spPr>
        <p:txBody>
          <a:bodyPr/>
          <a:lstStyle/>
          <a:p>
            <a:r>
              <a:rPr lang="en-US" spc="-200" dirty="0"/>
              <a:t>Using the </a:t>
            </a:r>
            <a:r>
              <a:rPr lang="en-US" spc="-200" dirty="0">
                <a:latin typeface="Courier New" pitchFamily="49" charset="0"/>
                <a:cs typeface="Courier New" pitchFamily="49" charset="0"/>
              </a:rPr>
              <a:t>Exception</a:t>
            </a:r>
            <a:r>
              <a:rPr lang="en-US" spc="-200" dirty="0"/>
              <a:t> Class’s </a:t>
            </a:r>
            <a:r>
              <a:rPr lang="en-US" spc="-200" dirty="0">
                <a:latin typeface="Courier New" pitchFamily="49" charset="0"/>
                <a:cs typeface="Courier New" pitchFamily="49" charset="0"/>
              </a:rPr>
              <a:t>ToString()</a:t>
            </a:r>
            <a:r>
              <a:rPr lang="en-US" spc="-200" dirty="0"/>
              <a:t> Method and </a:t>
            </a:r>
            <a:r>
              <a:rPr lang="en-US" spc="-200" dirty="0">
                <a:latin typeface="Courier New" pitchFamily="49" charset="0"/>
                <a:cs typeface="Courier New" pitchFamily="49" charset="0"/>
              </a:rPr>
              <a:t>Message</a:t>
            </a:r>
            <a:r>
              <a:rPr lang="en-US" spc="-200" dirty="0"/>
              <a:t> Property</a:t>
            </a:r>
            <a:endParaRPr lang="en-US" sz="4000" dirty="0" smtClean="0"/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305800" cy="4572000"/>
          </a:xfrm>
        </p:spPr>
        <p:txBody>
          <a:bodyPr/>
          <a:lstStyle/>
          <a:p>
            <a:pPr eaLnBrk="1" hangingPunct="1"/>
            <a:r>
              <a:rPr lang="en-US" dirty="0" smtClean="0"/>
              <a:t>The </a:t>
            </a:r>
            <a:r>
              <a:rPr lang="en-US" dirty="0" smtClean="0">
                <a:latin typeface="Courier New" pitchFamily="1" charset="0"/>
              </a:rPr>
              <a:t>Exception</a:t>
            </a:r>
            <a:r>
              <a:rPr lang="en-US" dirty="0" smtClean="0"/>
              <a:t> class contains a read-only property named </a:t>
            </a:r>
            <a:r>
              <a:rPr lang="en-US" dirty="0" smtClean="0">
                <a:latin typeface="Courier New" pitchFamily="1" charset="0"/>
              </a:rPr>
              <a:t>Message</a:t>
            </a:r>
            <a:r>
              <a:rPr lang="en-US" dirty="0" smtClean="0"/>
              <a:t> that contains useful information about an </a:t>
            </a:r>
            <a:r>
              <a:rPr lang="en-US" dirty="0" smtClean="0">
                <a:latin typeface="Courier New" pitchFamily="1" charset="0"/>
              </a:rPr>
              <a:t>Exception</a:t>
            </a:r>
            <a:r>
              <a:rPr lang="en-US" dirty="0" smtClean="0"/>
              <a:t> object.</a:t>
            </a:r>
          </a:p>
          <a:p>
            <a:pPr eaLnBrk="1" hangingPunct="1"/>
            <a:r>
              <a:rPr lang="en-US" dirty="0" smtClean="0"/>
              <a:t>The code on the next slide illustrates how to retrieve the return value from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dirty="0" smtClean="0"/>
              <a:t> property.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1143000"/>
          </a:xfrm>
        </p:spPr>
        <p:txBody>
          <a:bodyPr/>
          <a:lstStyle/>
          <a:p>
            <a:r>
              <a:rPr lang="en-US" spc="-200" dirty="0"/>
              <a:t>Using the </a:t>
            </a:r>
            <a:r>
              <a:rPr lang="en-US" spc="-200" dirty="0">
                <a:latin typeface="Courier New" pitchFamily="49" charset="0"/>
                <a:cs typeface="Courier New" pitchFamily="49" charset="0"/>
              </a:rPr>
              <a:t>Exception</a:t>
            </a:r>
            <a:r>
              <a:rPr lang="en-US" spc="-200" dirty="0"/>
              <a:t> Class’s </a:t>
            </a:r>
            <a:r>
              <a:rPr lang="en-US" spc="-200" dirty="0">
                <a:latin typeface="Courier New" pitchFamily="49" charset="0"/>
                <a:cs typeface="Courier New" pitchFamily="49" charset="0"/>
              </a:rPr>
              <a:t>ToString()</a:t>
            </a:r>
            <a:r>
              <a:rPr lang="en-US" spc="-200" dirty="0"/>
              <a:t> Method and </a:t>
            </a:r>
            <a:r>
              <a:rPr lang="en-US" spc="-200" dirty="0">
                <a:latin typeface="Courier New" pitchFamily="49" charset="0"/>
                <a:cs typeface="Courier New" pitchFamily="49" charset="0"/>
              </a:rPr>
              <a:t>Message</a:t>
            </a:r>
            <a:r>
              <a:rPr lang="en-US" spc="-200" dirty="0"/>
              <a:t> Property</a:t>
            </a:r>
            <a:endParaRPr lang="en-US" sz="4000" dirty="0" smtClean="0"/>
          </a:p>
        </p:txBody>
      </p:sp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752599"/>
            <a:ext cx="5181600" cy="4617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pc="-200" dirty="0" smtClean="0"/>
              <a:t>Objectives</a:t>
            </a:r>
            <a:endParaRPr lang="en-US" spc="-200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7924800" cy="48006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Learn about exceptions, the </a:t>
            </a:r>
            <a:r>
              <a:rPr lang="en-US" dirty="0" smtClean="0">
                <a:latin typeface="Courier New" pitchFamily="1" charset="0"/>
              </a:rPr>
              <a:t>Exception</a:t>
            </a:r>
            <a:r>
              <a:rPr lang="en-US" dirty="0" smtClean="0"/>
              <a:t> class, and generating </a:t>
            </a:r>
            <a:r>
              <a:rPr lang="en-US" dirty="0" smtClean="0">
                <a:cs typeface="Courier New" panose="02070309020205020404" pitchFamily="49" charset="0"/>
              </a:rPr>
              <a:t>System Exceptions.</a:t>
            </a:r>
          </a:p>
          <a:p>
            <a:pPr eaLnBrk="1" hangingPunct="1"/>
            <a:r>
              <a:rPr lang="en-US" dirty="0" smtClean="0"/>
              <a:t>Learn about traditional and object-oriented </a:t>
            </a:r>
            <a:br>
              <a:rPr lang="en-US" dirty="0" smtClean="0"/>
            </a:br>
            <a:r>
              <a:rPr lang="en-US" dirty="0" smtClean="0"/>
              <a:t>error-handling methods.</a:t>
            </a:r>
          </a:p>
          <a:p>
            <a:pPr eaLnBrk="1" hangingPunct="1"/>
            <a:r>
              <a:rPr lang="en-US" dirty="0" smtClean="0"/>
              <a:t>Use the </a:t>
            </a:r>
            <a:r>
              <a:rPr lang="en-US" dirty="0" smtClean="0">
                <a:latin typeface="Courier New" pitchFamily="1" charset="0"/>
              </a:rPr>
              <a:t>Exception</a:t>
            </a:r>
            <a:r>
              <a:rPr lang="en-US" dirty="0" smtClean="0"/>
              <a:t> class’s </a:t>
            </a:r>
            <a:r>
              <a:rPr lang="en-US" dirty="0" smtClean="0">
                <a:latin typeface="Courier New" pitchFamily="1" charset="0"/>
              </a:rPr>
              <a:t>ToString()</a:t>
            </a:r>
            <a:r>
              <a:rPr lang="en-US" dirty="0" smtClean="0"/>
              <a:t> method and </a:t>
            </a:r>
            <a:r>
              <a:rPr lang="en-US" dirty="0" smtClean="0">
                <a:latin typeface="Courier New" pitchFamily="1" charset="0"/>
              </a:rPr>
              <a:t>Message</a:t>
            </a:r>
            <a:r>
              <a:rPr lang="en-US" dirty="0" smtClean="0"/>
              <a:t> property.</a:t>
            </a:r>
          </a:p>
          <a:p>
            <a:pPr eaLnBrk="1" hangingPunct="1"/>
            <a:r>
              <a:rPr lang="en-US" dirty="0" smtClean="0"/>
              <a:t>Catch multiple exceptions.</a:t>
            </a:r>
          </a:p>
          <a:p>
            <a:pPr eaLnBrk="1" hangingPunct="1"/>
            <a:r>
              <a:rPr lang="en-US" dirty="0" smtClean="0"/>
              <a:t>Examine the structure of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TryParse()</a:t>
            </a:r>
            <a:r>
              <a:rPr lang="en-US" dirty="0" smtClean="0"/>
              <a:t> methods.</a:t>
            </a:r>
          </a:p>
          <a:p>
            <a:pPr eaLnBrk="1" hangingPunct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1143000"/>
          </a:xfrm>
        </p:spPr>
        <p:txBody>
          <a:bodyPr/>
          <a:lstStyle/>
          <a:p>
            <a:r>
              <a:rPr lang="en-US" spc="-200" dirty="0"/>
              <a:t>Using the </a:t>
            </a:r>
            <a:r>
              <a:rPr lang="en-US" spc="-200" dirty="0">
                <a:latin typeface="Courier New" pitchFamily="49" charset="0"/>
                <a:cs typeface="Courier New" pitchFamily="49" charset="0"/>
              </a:rPr>
              <a:t>Exception</a:t>
            </a:r>
            <a:r>
              <a:rPr lang="en-US" spc="-200" dirty="0"/>
              <a:t> Class’s </a:t>
            </a:r>
            <a:r>
              <a:rPr lang="en-US" spc="-200" dirty="0">
                <a:latin typeface="Courier New" pitchFamily="49" charset="0"/>
                <a:cs typeface="Courier New" pitchFamily="49" charset="0"/>
              </a:rPr>
              <a:t>ToString()</a:t>
            </a:r>
            <a:r>
              <a:rPr lang="en-US" spc="-200" dirty="0"/>
              <a:t> Method and </a:t>
            </a:r>
            <a:r>
              <a:rPr lang="en-US" spc="-200" dirty="0">
                <a:latin typeface="Courier New" pitchFamily="49" charset="0"/>
                <a:cs typeface="Courier New" pitchFamily="49" charset="0"/>
              </a:rPr>
              <a:t>Message</a:t>
            </a:r>
            <a:r>
              <a:rPr lang="en-US" spc="-200" dirty="0"/>
              <a:t> Property</a:t>
            </a:r>
            <a:endParaRPr lang="en-US" sz="4000" dirty="0" smtClean="0"/>
          </a:p>
        </p:txBody>
      </p:sp>
      <p:pic>
        <p:nvPicPr>
          <p:cNvPr id="1054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94248"/>
            <a:ext cx="6612706" cy="3549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793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pc="-200" dirty="0"/>
              <a:t>Catching Multiple </a:t>
            </a:r>
            <a:r>
              <a:rPr lang="en-US" sz="4000" spc="-200" dirty="0">
                <a:latin typeface="Courier New" pitchFamily="49" charset="0"/>
                <a:cs typeface="Courier New" pitchFamily="49" charset="0"/>
              </a:rPr>
              <a:t>Exception</a:t>
            </a:r>
            <a:r>
              <a:rPr lang="en-US" sz="4000" spc="-200" dirty="0"/>
              <a:t>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305800" cy="4572000"/>
          </a:xfrm>
        </p:spPr>
        <p:txBody>
          <a:bodyPr/>
          <a:lstStyle/>
          <a:p>
            <a:pPr eaLnBrk="1" hangingPunct="1"/>
            <a:r>
              <a:rPr lang="en-US" dirty="0" smtClean="0"/>
              <a:t>You can place as many statements as you need within a </a:t>
            </a:r>
            <a:r>
              <a:rPr lang="en-US" dirty="0" smtClean="0">
                <a:latin typeface="Courier New" pitchFamily="1" charset="0"/>
              </a:rPr>
              <a:t>try</a:t>
            </a:r>
            <a:r>
              <a:rPr lang="en-US" dirty="0" smtClean="0"/>
              <a:t> block, and you can include as many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dirty="0" smtClean="0"/>
              <a:t> blocks as you want to handle different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dirty="0" smtClean="0"/>
              <a:t> types.</a:t>
            </a:r>
          </a:p>
          <a:p>
            <a:r>
              <a:rPr lang="en-US" dirty="0" smtClean="0"/>
              <a:t>When a try block contains more than one statement, only the first error-generating statement throws an </a:t>
            </a:r>
            <a:r>
              <a:rPr lang="en-US" sz="2800" dirty="0" smtClean="0">
                <a:latin typeface="Courier New" pitchFamily="1" charset="0"/>
              </a:rPr>
              <a:t>Exception</a:t>
            </a:r>
            <a:r>
              <a:rPr lang="en-US" sz="2800" dirty="0" smtClean="0"/>
              <a:t>.</a:t>
            </a:r>
          </a:p>
          <a:p>
            <a:pPr lvl="1"/>
            <a:r>
              <a:rPr lang="en-US" sz="2600" dirty="0" smtClean="0"/>
              <a:t>As soon as the exception occurs, the logic transfers to the 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sz="2600" dirty="0" smtClean="0"/>
              <a:t> block, which leaves the rest of the statements in the 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2600" dirty="0" smtClean="0"/>
              <a:t> block </a:t>
            </a:r>
            <a:r>
              <a:rPr lang="en-US" sz="2600" i="1" dirty="0" smtClean="0"/>
              <a:t>unexecuted</a:t>
            </a:r>
            <a:r>
              <a:rPr lang="en-US" sz="26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200" dirty="0"/>
              <a:t>Catching Multiple </a:t>
            </a:r>
            <a:r>
              <a:rPr lang="en-US" spc="-200" dirty="0">
                <a:latin typeface="Courier New" pitchFamily="49" charset="0"/>
                <a:cs typeface="Courier New" pitchFamily="49" charset="0"/>
              </a:rPr>
              <a:t>Exception</a:t>
            </a:r>
            <a:r>
              <a:rPr lang="en-US" spc="-200" dirty="0"/>
              <a:t>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dirty="0" smtClean="0"/>
              <a:t> object is thrown and multiple </a:t>
            </a:r>
            <a:r>
              <a:rPr lang="en-US" dirty="0">
                <a:latin typeface="Courier New" pitchFamily="1" charset="0"/>
              </a:rPr>
              <a:t>catch</a:t>
            </a:r>
            <a:r>
              <a:rPr lang="en-US" dirty="0"/>
              <a:t> blocks are </a:t>
            </a:r>
            <a:r>
              <a:rPr lang="en-US" dirty="0" smtClean="0"/>
              <a:t>present,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dirty="0" smtClean="0"/>
              <a:t> blocks are examined </a:t>
            </a:r>
            <a:r>
              <a:rPr lang="en-US" dirty="0"/>
              <a:t>in sequence until a match is </a:t>
            </a:r>
            <a:r>
              <a:rPr lang="en-US" dirty="0" smtClean="0"/>
              <a:t>found.</a:t>
            </a:r>
          </a:p>
          <a:p>
            <a:pPr lvl="1"/>
            <a:r>
              <a:rPr lang="en-US" dirty="0" smtClean="0"/>
              <a:t>The matching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dirty="0" smtClean="0"/>
              <a:t> block then executes, and each remaining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dirty="0" smtClean="0"/>
              <a:t> block is bypassed.</a:t>
            </a:r>
          </a:p>
          <a:p>
            <a:r>
              <a:rPr lang="en-US" dirty="0" smtClean="0"/>
              <a:t>Various </a:t>
            </a:r>
            <a:r>
              <a:rPr lang="en-US" dirty="0" smtClean="0">
                <a:latin typeface="Courier New" pitchFamily="1" charset="0"/>
              </a:rPr>
              <a:t>Exception</a:t>
            </a:r>
            <a:r>
              <a:rPr lang="en-US" dirty="0" smtClean="0"/>
              <a:t>s can be handled by the same </a:t>
            </a:r>
            <a:r>
              <a:rPr lang="en-US" dirty="0" smtClean="0">
                <a:latin typeface="Courier New" pitchFamily="1" charset="0"/>
              </a:rPr>
              <a:t>catch</a:t>
            </a:r>
            <a:r>
              <a:rPr lang="en-US" dirty="0" smtClean="0"/>
              <a:t> block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6912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1219200"/>
          </a:xfrm>
          <a:noFill/>
        </p:spPr>
        <p:txBody>
          <a:bodyPr/>
          <a:lstStyle/>
          <a:p>
            <a:r>
              <a:rPr lang="en-US" spc="-200" dirty="0"/>
              <a:t>Catching Multiple </a:t>
            </a:r>
            <a:r>
              <a:rPr lang="en-US" spc="-200" dirty="0">
                <a:latin typeface="Courier New" pitchFamily="49" charset="0"/>
                <a:cs typeface="Courier New" pitchFamily="49" charset="0"/>
              </a:rPr>
              <a:t>Exception</a:t>
            </a:r>
            <a:r>
              <a:rPr lang="en-US" spc="-200" dirty="0"/>
              <a:t>s</a:t>
            </a:r>
            <a:endParaRPr lang="en-US" sz="4000" spc="-200" dirty="0"/>
          </a:p>
        </p:txBody>
      </p:sp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587644"/>
            <a:ext cx="5243660" cy="4804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4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81200"/>
            <a:ext cx="6934200" cy="3692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1219200"/>
          </a:xfrm>
          <a:noFill/>
        </p:spPr>
        <p:txBody>
          <a:bodyPr/>
          <a:lstStyle/>
          <a:p>
            <a:r>
              <a:rPr lang="en-US" spc="-200" dirty="0"/>
              <a:t>Catching Multiple </a:t>
            </a:r>
            <a:r>
              <a:rPr lang="en-US" spc="-200" dirty="0">
                <a:latin typeface="Courier New" pitchFamily="49" charset="0"/>
                <a:cs typeface="Courier New" pitchFamily="49" charset="0"/>
              </a:rPr>
              <a:t>Exception</a:t>
            </a:r>
            <a:r>
              <a:rPr lang="en-US" spc="-200" dirty="0"/>
              <a:t>s</a:t>
            </a:r>
            <a:endParaRPr lang="en-US" sz="4000" spc="-200" dirty="0"/>
          </a:p>
        </p:txBody>
      </p:sp>
    </p:spTree>
    <p:extLst>
      <p:ext uri="{BB962C8B-B14F-4D97-AF65-F5344CB8AC3E}">
        <p14:creationId xmlns:p14="http://schemas.microsoft.com/office/powerpoint/2010/main" val="1832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586817"/>
            <a:ext cx="5257800" cy="4796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1219200"/>
          </a:xfrm>
          <a:noFill/>
        </p:spPr>
        <p:txBody>
          <a:bodyPr/>
          <a:lstStyle/>
          <a:p>
            <a:r>
              <a:rPr lang="en-US" spc="-200" dirty="0"/>
              <a:t>Catching Multiple </a:t>
            </a:r>
            <a:r>
              <a:rPr lang="en-US" spc="-200" dirty="0">
                <a:latin typeface="Courier New" pitchFamily="49" charset="0"/>
                <a:cs typeface="Courier New" pitchFamily="49" charset="0"/>
              </a:rPr>
              <a:t>Exception</a:t>
            </a:r>
            <a:r>
              <a:rPr lang="en-US" spc="-200" dirty="0"/>
              <a:t>s</a:t>
            </a:r>
            <a:endParaRPr lang="en-US" sz="4000" spc="-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057400"/>
            <a:ext cx="6594263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1219200"/>
          </a:xfrm>
          <a:noFill/>
        </p:spPr>
        <p:txBody>
          <a:bodyPr/>
          <a:lstStyle/>
          <a:p>
            <a:r>
              <a:rPr lang="en-US" spc="-200" dirty="0"/>
              <a:t>Catching Multiple </a:t>
            </a:r>
            <a:r>
              <a:rPr lang="en-US" spc="-200" dirty="0">
                <a:latin typeface="Courier New" pitchFamily="49" charset="0"/>
                <a:cs typeface="Courier New" pitchFamily="49" charset="0"/>
              </a:rPr>
              <a:t>Exception</a:t>
            </a:r>
            <a:r>
              <a:rPr lang="en-US" spc="-200" dirty="0"/>
              <a:t>s</a:t>
            </a:r>
            <a:endParaRPr lang="en-US" sz="4000" spc="-200" dirty="0"/>
          </a:p>
        </p:txBody>
      </p:sp>
    </p:spTree>
    <p:extLst>
      <p:ext uri="{BB962C8B-B14F-4D97-AF65-F5344CB8AC3E}">
        <p14:creationId xmlns:p14="http://schemas.microsoft.com/office/powerpoint/2010/main" val="56466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666998"/>
            <a:ext cx="4191000" cy="3933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1219200"/>
          </a:xfrm>
          <a:noFill/>
        </p:spPr>
        <p:txBody>
          <a:bodyPr/>
          <a:lstStyle/>
          <a:p>
            <a:r>
              <a:rPr lang="en-US" spc="-200" dirty="0"/>
              <a:t>Catching Multiple </a:t>
            </a:r>
            <a:r>
              <a:rPr lang="en-US" spc="-200" dirty="0">
                <a:latin typeface="Courier New" pitchFamily="49" charset="0"/>
                <a:cs typeface="Courier New" pitchFamily="49" charset="0"/>
              </a:rPr>
              <a:t>Exception</a:t>
            </a:r>
            <a:r>
              <a:rPr lang="en-US" spc="-200" dirty="0"/>
              <a:t>s</a:t>
            </a:r>
            <a:endParaRPr lang="en-US" sz="4000" spc="-2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66800"/>
          </a:xfrm>
        </p:spPr>
        <p:txBody>
          <a:bodyPr/>
          <a:lstStyle/>
          <a:p>
            <a:r>
              <a:rPr lang="en-US" dirty="0" smtClean="0"/>
              <a:t>Various </a:t>
            </a:r>
            <a:r>
              <a:rPr lang="en-US" dirty="0" smtClean="0">
                <a:latin typeface="Courier New" pitchFamily="1" charset="0"/>
              </a:rPr>
              <a:t>Exception</a:t>
            </a:r>
            <a:r>
              <a:rPr lang="en-US" dirty="0" smtClean="0"/>
              <a:t>s can be handled by the same </a:t>
            </a:r>
            <a:r>
              <a:rPr lang="en-US" dirty="0" smtClean="0">
                <a:latin typeface="Courier New" pitchFamily="1" charset="0"/>
              </a:rPr>
              <a:t>catch</a:t>
            </a:r>
            <a:r>
              <a:rPr lang="en-US" dirty="0" smtClean="0"/>
              <a:t> block.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305800" cy="4572000"/>
          </a:xfrm>
        </p:spPr>
        <p:txBody>
          <a:bodyPr/>
          <a:lstStyle/>
          <a:p>
            <a:r>
              <a:rPr lang="en-US" dirty="0" smtClean="0"/>
              <a:t>It is poor coding style for a method to throw more than three or four types of exceptions.</a:t>
            </a:r>
          </a:p>
          <a:p>
            <a:r>
              <a:rPr lang="en-US" dirty="0" smtClean="0"/>
              <a:t>If more than four exceptions can occur, then the following are probably true:</a:t>
            </a:r>
          </a:p>
          <a:p>
            <a:pPr lvl="1"/>
            <a:r>
              <a:rPr lang="en-US" dirty="0" smtClean="0"/>
              <a:t>The method is trying to accomplish too many diverse tasks and should be broken up into smaller blocks or methods.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latin typeface="Courier New" pitchFamily="1" charset="0"/>
              </a:rPr>
              <a:t>Exception</a:t>
            </a:r>
            <a:r>
              <a:rPr lang="en-US" dirty="0" smtClean="0"/>
              <a:t> types thrown are too specific and should be generalized.</a:t>
            </a:r>
          </a:p>
          <a:p>
            <a:pPr lvl="1" eaLnBrk="1" hangingPunct="1"/>
            <a:endParaRPr lang="en-US" b="1" dirty="0" smtClean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1219200"/>
          </a:xfrm>
          <a:noFill/>
        </p:spPr>
        <p:txBody>
          <a:bodyPr/>
          <a:lstStyle/>
          <a:p>
            <a:r>
              <a:rPr lang="en-US" spc="-200" dirty="0"/>
              <a:t>Catching Multiple </a:t>
            </a:r>
            <a:r>
              <a:rPr lang="en-US" spc="-200" dirty="0">
                <a:latin typeface="Courier New" pitchFamily="49" charset="0"/>
                <a:cs typeface="Courier New" pitchFamily="49" charset="0"/>
              </a:rPr>
              <a:t>Exception</a:t>
            </a:r>
            <a:r>
              <a:rPr lang="en-US" spc="-200" dirty="0"/>
              <a:t>s</a:t>
            </a:r>
            <a:endParaRPr lang="en-US" sz="4000" spc="-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200" dirty="0"/>
              <a:t>Catching Multiple </a:t>
            </a:r>
            <a:r>
              <a:rPr lang="en-US" spc="-200" dirty="0">
                <a:latin typeface="Courier New" pitchFamily="49" charset="0"/>
                <a:cs typeface="Courier New" pitchFamily="49" charset="0"/>
              </a:rPr>
              <a:t>Exception</a:t>
            </a:r>
            <a:r>
              <a:rPr lang="en-US" spc="-200" dirty="0"/>
              <a:t>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list multiple catch blocks following a try block, you must be careful that some catch blocks don’t become unreachable. </a:t>
            </a:r>
          </a:p>
          <a:p>
            <a:pPr lvl="1"/>
            <a:r>
              <a:rPr lang="en-US" b="1" dirty="0" smtClean="0"/>
              <a:t>Unreachable</a:t>
            </a:r>
            <a:r>
              <a:rPr lang="en-US" dirty="0" smtClean="0"/>
              <a:t> blocks contain </a:t>
            </a:r>
            <a:r>
              <a:rPr lang="en-US" dirty="0"/>
              <a:t>statements that can never execute under any circumstances because the program logic “can’t get </a:t>
            </a:r>
            <a:r>
              <a:rPr lang="en-US" dirty="0" smtClean="0"/>
              <a:t>there.”</a:t>
            </a:r>
          </a:p>
          <a:p>
            <a:pPr lvl="1"/>
            <a:r>
              <a:rPr lang="en-US" dirty="0" smtClean="0"/>
              <a:t>Programmers also call unreachable code </a:t>
            </a:r>
            <a:r>
              <a:rPr lang="en-US" b="1" dirty="0" smtClean="0"/>
              <a:t>dead code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017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pc="-200" dirty="0" smtClean="0"/>
              <a:t>Objectives</a:t>
            </a:r>
            <a:endParaRPr lang="en-US" sz="4000" spc="-200" dirty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305800" cy="4572000"/>
          </a:xfrm>
        </p:spPr>
        <p:txBody>
          <a:bodyPr/>
          <a:lstStyle/>
          <a:p>
            <a:r>
              <a:rPr lang="en-US" dirty="0" smtClean="0"/>
              <a:t>Use the </a:t>
            </a:r>
            <a:r>
              <a:rPr lang="en-US" dirty="0" smtClean="0">
                <a:latin typeface="Courier New" pitchFamily="1" charset="0"/>
              </a:rPr>
              <a:t>finally</a:t>
            </a:r>
            <a:r>
              <a:rPr lang="en-US" dirty="0" smtClean="0"/>
              <a:t> block.</a:t>
            </a:r>
          </a:p>
          <a:p>
            <a:pPr eaLnBrk="1" hangingPunct="1"/>
            <a:r>
              <a:rPr lang="en-US" dirty="0" smtClean="0"/>
              <a:t>Handle exceptions thrown from outside methods.</a:t>
            </a:r>
          </a:p>
          <a:p>
            <a:pPr eaLnBrk="1" hangingPunct="1"/>
            <a:r>
              <a:rPr lang="en-US" dirty="0" smtClean="0"/>
              <a:t>Trace </a:t>
            </a:r>
            <a:r>
              <a:rPr lang="en-US" dirty="0" smtClean="0">
                <a:latin typeface="Courier New" pitchFamily="1" charset="0"/>
              </a:rPr>
              <a:t>Exception</a:t>
            </a:r>
            <a:r>
              <a:rPr lang="en-US" dirty="0" smtClean="0"/>
              <a:t> objects through the call stack.</a:t>
            </a:r>
          </a:p>
          <a:p>
            <a:pPr eaLnBrk="1" hangingPunct="1"/>
            <a:r>
              <a:rPr lang="en-US" dirty="0" smtClean="0"/>
              <a:t>Create your own </a:t>
            </a:r>
            <a:r>
              <a:rPr lang="en-US" dirty="0" smtClean="0">
                <a:latin typeface="Courier New" pitchFamily="1" charset="0"/>
              </a:rPr>
              <a:t>Exception</a:t>
            </a:r>
            <a:r>
              <a:rPr lang="en-US" dirty="0" smtClean="0"/>
              <a:t> classes.</a:t>
            </a:r>
          </a:p>
          <a:p>
            <a:pPr eaLnBrk="1" hangingPunct="1"/>
            <a:r>
              <a:rPr lang="en-US" dirty="0" smtClean="0"/>
              <a:t>Rethrow Exceptions. </a:t>
            </a:r>
          </a:p>
          <a:p>
            <a:pPr eaLnBrk="1" hangingPunct="1"/>
            <a:endParaRPr lang="en-US" dirty="0" smtClean="0">
              <a:latin typeface="Courier New" pitchFamily="1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en-US" sz="4000" spc="-200" dirty="0"/>
              <a:t>Examining the Structure of the </a:t>
            </a:r>
            <a:r>
              <a:rPr lang="en-US" sz="4000" spc="-200" dirty="0" smtClean="0"/>
              <a:t/>
            </a:r>
            <a:br>
              <a:rPr lang="en-US" sz="4000" spc="-200" dirty="0" smtClean="0"/>
            </a:br>
            <a:r>
              <a:rPr lang="en-US" sz="4000" spc="-200" dirty="0" smtClean="0">
                <a:latin typeface="Courier New" pitchFamily="49" charset="0"/>
                <a:cs typeface="Courier New" pitchFamily="49" charset="0"/>
              </a:rPr>
              <a:t>TryParse</a:t>
            </a:r>
            <a:r>
              <a:rPr lang="en-US" sz="4000" spc="-2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4000" spc="-200" dirty="0"/>
              <a:t>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305800" cy="4525963"/>
          </a:xfrm>
        </p:spPr>
        <p:txBody>
          <a:bodyPr/>
          <a:lstStyle/>
          <a:p>
            <a:r>
              <a:rPr lang="en-US" dirty="0" smtClean="0"/>
              <a:t>In Chapter 8, you learned about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TryParse() </a:t>
            </a:r>
            <a:r>
              <a:rPr lang="en-US" dirty="0" smtClean="0"/>
              <a:t>methods that you can use to convert string data to another type without fear of generating an exception.</a:t>
            </a:r>
          </a:p>
          <a:p>
            <a:r>
              <a:rPr lang="en-US" dirty="0" smtClean="0">
                <a:cs typeface="Courier New" pitchFamily="49" charset="0"/>
              </a:rPr>
              <a:t>If no TryParse() method existed to convert a string to another data type safely, you could write your own method to do so using a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try</a:t>
            </a:r>
            <a:r>
              <a:rPr lang="en-US" dirty="0" smtClean="0">
                <a:cs typeface="Courier New" pitchFamily="49" charset="0"/>
              </a:rPr>
              <a:t> block and a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catch</a:t>
            </a:r>
            <a:r>
              <a:rPr lang="en-US" dirty="0" smtClean="0">
                <a:cs typeface="Courier New" pitchFamily="49" charset="0"/>
              </a:rPr>
              <a:t> block – as illustrated on the following slide.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364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en-US" spc="-200" dirty="0"/>
              <a:t>Examining the Structure of the </a:t>
            </a:r>
            <a:br>
              <a:rPr lang="en-US" spc="-200" dirty="0"/>
            </a:br>
            <a:r>
              <a:rPr lang="en-US" spc="-200" dirty="0">
                <a:latin typeface="Courier New" pitchFamily="49" charset="0"/>
                <a:cs typeface="Courier New" pitchFamily="49" charset="0"/>
              </a:rPr>
              <a:t>TryParse()</a:t>
            </a:r>
            <a:r>
              <a:rPr lang="en-US" spc="-200" dirty="0"/>
              <a:t> Methods</a:t>
            </a:r>
            <a:endParaRPr lang="en-US" sz="4000" spc="-200" dirty="0"/>
          </a:p>
        </p:txBody>
      </p:sp>
      <p:pic>
        <p:nvPicPr>
          <p:cNvPr id="1105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52600"/>
            <a:ext cx="7239000" cy="4024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97075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pc="-200" dirty="0"/>
              <a:t>Using the </a:t>
            </a:r>
            <a:r>
              <a:rPr lang="en-US" sz="4000" spc="-200" dirty="0">
                <a:latin typeface="Courier New" pitchFamily="49" charset="0"/>
                <a:cs typeface="Courier New" pitchFamily="49" charset="0"/>
              </a:rPr>
              <a:t>finally</a:t>
            </a:r>
            <a:r>
              <a:rPr lang="en-US" sz="4000" spc="-200" dirty="0"/>
              <a:t> Block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305800" cy="4572000"/>
          </a:xfrm>
        </p:spPr>
        <p:txBody>
          <a:bodyPr/>
          <a:lstStyle/>
          <a:p>
            <a:r>
              <a:rPr lang="en-US" dirty="0" smtClean="0"/>
              <a:t>When </a:t>
            </a:r>
            <a:r>
              <a:rPr lang="en-US" dirty="0"/>
              <a:t>you have actions to perform at the end of a </a:t>
            </a:r>
            <a:r>
              <a:rPr lang="en-US" dirty="0">
                <a:latin typeface="Courier New" pitchFamily="1" charset="0"/>
              </a:rPr>
              <a:t>try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dirty="0">
                <a:latin typeface="Courier New" pitchFamily="1" charset="0"/>
              </a:rPr>
              <a:t>catch</a:t>
            </a:r>
            <a:r>
              <a:rPr lang="en-US" dirty="0"/>
              <a:t> </a:t>
            </a:r>
            <a:r>
              <a:rPr lang="en-US" dirty="0" smtClean="0"/>
              <a:t>sequence, you can use a </a:t>
            </a:r>
            <a:r>
              <a:rPr lang="en-US" b="1" dirty="0" smtClean="0">
                <a:latin typeface="Courier New" pitchFamily="1" charset="0"/>
              </a:rPr>
              <a:t>finally</a:t>
            </a:r>
            <a:r>
              <a:rPr lang="en-US" b="1" dirty="0" smtClean="0"/>
              <a:t> block</a:t>
            </a:r>
            <a:r>
              <a:rPr lang="en-US" dirty="0" smtClean="0"/>
              <a:t>, which executes whether the </a:t>
            </a:r>
            <a:r>
              <a:rPr lang="en-US" dirty="0" smtClean="0">
                <a:latin typeface="Courier New" pitchFamily="1" charset="0"/>
              </a:rPr>
              <a:t>try</a:t>
            </a:r>
            <a:r>
              <a:rPr lang="en-US" dirty="0" smtClean="0"/>
              <a:t> block identifies any exceptions or not.</a:t>
            </a:r>
          </a:p>
          <a:p>
            <a:pPr lvl="1" eaLnBrk="1" hangingPunct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en-US" dirty="0" smtClean="0"/>
              <a:t> blocks are used to perform clean-up tasks that might occur, regardless of whether any errors occurred or were caught.</a:t>
            </a:r>
          </a:p>
          <a:p>
            <a:pPr lvl="1"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200" dirty="0"/>
              <a:t>Using the </a:t>
            </a:r>
            <a:r>
              <a:rPr lang="en-US" spc="-200" dirty="0">
                <a:latin typeface="Courier New" pitchFamily="49" charset="0"/>
                <a:cs typeface="Courier New" pitchFamily="49" charset="0"/>
              </a:rPr>
              <a:t>finally</a:t>
            </a:r>
            <a:r>
              <a:rPr lang="en-US" spc="-200" dirty="0"/>
              <a:t>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sz="2400" dirty="0">
                <a:latin typeface="Courier New" pitchFamily="1" charset="0"/>
              </a:rPr>
              <a:t>finally</a:t>
            </a:r>
            <a:r>
              <a:rPr lang="en-US" dirty="0"/>
              <a:t> block executes </a:t>
            </a:r>
            <a:r>
              <a:rPr lang="en-US" dirty="0" smtClean="0"/>
              <a:t>after when any of the following occur:</a:t>
            </a:r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dirty="0">
                <a:latin typeface="Courier New" pitchFamily="1" charset="0"/>
              </a:rPr>
              <a:t>try</a:t>
            </a:r>
            <a:r>
              <a:rPr lang="en-US" dirty="0"/>
              <a:t> ends </a:t>
            </a:r>
            <a:r>
              <a:rPr lang="en-US" dirty="0" smtClean="0"/>
              <a:t>normally.</a:t>
            </a:r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dirty="0">
                <a:latin typeface="Courier New" pitchFamily="1" charset="0"/>
              </a:rPr>
              <a:t>catch</a:t>
            </a:r>
            <a:r>
              <a:rPr lang="en-US" dirty="0"/>
              <a:t> </a:t>
            </a:r>
            <a:r>
              <a:rPr lang="en-US" dirty="0" smtClean="0"/>
              <a:t>executes.</a:t>
            </a:r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dirty="0">
                <a:latin typeface="Courier New" pitchFamily="1" charset="0"/>
              </a:rPr>
              <a:t>try</a:t>
            </a:r>
            <a:r>
              <a:rPr lang="en-US" dirty="0"/>
              <a:t> ends abnormally and the </a:t>
            </a:r>
            <a:r>
              <a:rPr lang="en-US" dirty="0">
                <a:latin typeface="Courier New" pitchFamily="1" charset="0"/>
              </a:rPr>
              <a:t>catch</a:t>
            </a:r>
            <a:r>
              <a:rPr lang="en-US" dirty="0"/>
              <a:t> does not </a:t>
            </a:r>
            <a:r>
              <a:rPr lang="en-US" dirty="0" smtClean="0"/>
              <a:t>execute.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0507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pc="-200" dirty="0"/>
              <a:t>Using the </a:t>
            </a:r>
            <a:r>
              <a:rPr lang="en-US" spc="-200" dirty="0">
                <a:latin typeface="Courier New" pitchFamily="49" charset="0"/>
                <a:cs typeface="Courier New" pitchFamily="49" charset="0"/>
              </a:rPr>
              <a:t>finally</a:t>
            </a:r>
            <a:r>
              <a:rPr lang="en-US" spc="-200" dirty="0"/>
              <a:t> Block</a:t>
            </a:r>
            <a:endParaRPr lang="en-US" sz="4000" spc="-200" dirty="0"/>
          </a:p>
        </p:txBody>
      </p:sp>
      <p:pic>
        <p:nvPicPr>
          <p:cNvPr id="266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676400"/>
            <a:ext cx="6934200" cy="404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pc="-200" dirty="0"/>
              <a:t>Using the </a:t>
            </a:r>
            <a:r>
              <a:rPr lang="en-US" spc="-200" dirty="0">
                <a:latin typeface="Courier New" pitchFamily="49" charset="0"/>
                <a:cs typeface="Courier New" pitchFamily="49" charset="0"/>
              </a:rPr>
              <a:t>finally</a:t>
            </a:r>
            <a:r>
              <a:rPr lang="en-US" spc="-200" dirty="0"/>
              <a:t> Block</a:t>
            </a:r>
            <a:endParaRPr lang="en-US" sz="4000" spc="-200" dirty="0"/>
          </a:p>
        </p:txBody>
      </p:sp>
      <p:pic>
        <p:nvPicPr>
          <p:cNvPr id="276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601158"/>
            <a:ext cx="6705600" cy="4723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 sz="4000" spc="-200" dirty="0"/>
              <a:t>Handling </a:t>
            </a:r>
            <a:r>
              <a:rPr lang="en-US" sz="4000" spc="-200" dirty="0">
                <a:cs typeface="Courier New" pitchFamily="49" charset="0"/>
              </a:rPr>
              <a:t>Exception</a:t>
            </a:r>
            <a:r>
              <a:rPr lang="en-US" sz="4000" spc="-200" dirty="0"/>
              <a:t>s Thrown from Outside Methods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305800" cy="4648200"/>
          </a:xfrm>
        </p:spPr>
        <p:txBody>
          <a:bodyPr/>
          <a:lstStyle/>
          <a:p>
            <a:r>
              <a:rPr lang="en-US" dirty="0" smtClean="0"/>
              <a:t>An advantage of using object-oriented exception-handling techniques is the ability to deal with </a:t>
            </a:r>
            <a:r>
              <a:rPr lang="en-US" dirty="0">
                <a:cs typeface="Courier New" pitchFamily="49" charset="0"/>
              </a:rPr>
              <a:t>e</a:t>
            </a:r>
            <a:r>
              <a:rPr lang="en-US" dirty="0" smtClean="0">
                <a:cs typeface="Courier New" pitchFamily="49" charset="0"/>
              </a:rPr>
              <a:t>xception</a:t>
            </a:r>
            <a:r>
              <a:rPr lang="en-US" dirty="0" smtClean="0"/>
              <a:t>s appropriately as you decide how to handle them.</a:t>
            </a:r>
          </a:p>
          <a:p>
            <a:r>
              <a:rPr lang="en-US" dirty="0" smtClean="0"/>
              <a:t>When methods from other classes throw </a:t>
            </a:r>
            <a:r>
              <a:rPr lang="en-US" dirty="0">
                <a:cs typeface="Courier New" pitchFamily="1" charset="0"/>
              </a:rPr>
              <a:t>e</a:t>
            </a:r>
            <a:r>
              <a:rPr lang="en-US" dirty="0" smtClean="0">
                <a:cs typeface="Courier New" pitchFamily="1" charset="0"/>
              </a:rPr>
              <a:t>xception</a:t>
            </a:r>
            <a:r>
              <a:rPr lang="en-US" dirty="0" smtClean="0"/>
              <a:t>s, the methods do not have to catch them – instead, your calling program can catch them, and you can decide what to do.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1143000"/>
          </a:xfrm>
        </p:spPr>
        <p:txBody>
          <a:bodyPr/>
          <a:lstStyle/>
          <a:p>
            <a:r>
              <a:rPr lang="en-US" spc="-200" dirty="0"/>
              <a:t>Handling </a:t>
            </a:r>
            <a:r>
              <a:rPr lang="en-US" spc="-200" dirty="0">
                <a:cs typeface="Courier New" pitchFamily="49" charset="0"/>
              </a:rPr>
              <a:t>Exception</a:t>
            </a:r>
            <a:r>
              <a:rPr lang="en-US" spc="-200" dirty="0"/>
              <a:t>s Thrown from Outside Methods</a:t>
            </a:r>
            <a:endParaRPr lang="en-US" sz="4000" spc="-200" dirty="0"/>
          </a:p>
        </p:txBody>
      </p:sp>
      <p:pic>
        <p:nvPicPr>
          <p:cNvPr id="297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380" y="2286000"/>
            <a:ext cx="7122695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84256"/>
            <a:ext cx="6477000" cy="4652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1143000"/>
          </a:xfrm>
        </p:spPr>
        <p:txBody>
          <a:bodyPr/>
          <a:lstStyle/>
          <a:p>
            <a:r>
              <a:rPr lang="en-US" spc="-200" dirty="0"/>
              <a:t>Handling </a:t>
            </a:r>
            <a:r>
              <a:rPr lang="en-US" spc="-200" dirty="0">
                <a:cs typeface="Courier New" pitchFamily="49" charset="0"/>
              </a:rPr>
              <a:t>Exception</a:t>
            </a:r>
            <a:r>
              <a:rPr lang="en-US" spc="-200" dirty="0"/>
              <a:t>s Thrown from Outside Methods</a:t>
            </a:r>
            <a:endParaRPr lang="en-US" sz="4000" spc="-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2209800"/>
            <a:ext cx="7736889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1143000"/>
          </a:xfrm>
        </p:spPr>
        <p:txBody>
          <a:bodyPr/>
          <a:lstStyle/>
          <a:p>
            <a:r>
              <a:rPr lang="en-US" spc="-200" dirty="0"/>
              <a:t>Handling </a:t>
            </a:r>
            <a:r>
              <a:rPr lang="en-US" spc="-200" dirty="0">
                <a:cs typeface="Courier New" pitchFamily="49" charset="0"/>
              </a:rPr>
              <a:t>Exception</a:t>
            </a:r>
            <a:r>
              <a:rPr lang="en-US" spc="-200" dirty="0"/>
              <a:t>s Thrown from Outside Methods</a:t>
            </a:r>
            <a:endParaRPr lang="en-US" sz="4000" spc="-200" dirty="0"/>
          </a:p>
        </p:txBody>
      </p:sp>
    </p:spTree>
    <p:extLst>
      <p:ext uri="{BB962C8B-B14F-4D97-AF65-F5344CB8AC3E}">
        <p14:creationId xmlns:p14="http://schemas.microsoft.com/office/powerpoint/2010/main" val="311219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143000"/>
          </a:xfrm>
        </p:spPr>
        <p:txBody>
          <a:bodyPr/>
          <a:lstStyle/>
          <a:p>
            <a:pPr eaLnBrk="1" hangingPunct="1"/>
            <a:r>
              <a:rPr lang="en-US" sz="4000" spc="-200" dirty="0"/>
              <a:t>Understanding Exceptions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305800" cy="45720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An </a:t>
            </a:r>
            <a:r>
              <a:rPr lang="en-US" b="1" dirty="0" smtClean="0"/>
              <a:t>exception</a:t>
            </a:r>
            <a:r>
              <a:rPr lang="en-US" dirty="0" smtClean="0"/>
              <a:t> is any error condition or unexpected behavior in an executing program.</a:t>
            </a:r>
          </a:p>
          <a:p>
            <a:pPr marL="342900" lvl="1" indent="-342900"/>
            <a:r>
              <a:rPr lang="en-US" dirty="0"/>
              <a:t>The </a:t>
            </a:r>
            <a:r>
              <a:rPr lang="en-US" dirty="0" smtClean="0"/>
              <a:t>object-oriented </a:t>
            </a:r>
            <a:r>
              <a:rPr lang="en-US" dirty="0"/>
              <a:t>techniques used to manage such </a:t>
            </a:r>
            <a:r>
              <a:rPr lang="en-US" dirty="0" smtClean="0"/>
              <a:t>errors make up the group of methods known as </a:t>
            </a:r>
            <a:r>
              <a:rPr lang="en-US" b="1" dirty="0" smtClean="0"/>
              <a:t>exception handling</a:t>
            </a:r>
            <a:r>
              <a:rPr lang="en-US" dirty="0" smtClean="0"/>
              <a:t>.</a:t>
            </a:r>
            <a:endParaRPr lang="en-US" b="1" dirty="0" smtClean="0"/>
          </a:p>
          <a:p>
            <a:pPr eaLnBrk="1" hangingPunct="1"/>
            <a:r>
              <a:rPr lang="en-US" dirty="0" smtClean="0"/>
              <a:t>Exceptions are objects of the </a:t>
            </a:r>
            <a:r>
              <a:rPr lang="en-US" dirty="0" smtClean="0">
                <a:latin typeface="Courier New" pitchFamily="1" charset="0"/>
              </a:rPr>
              <a:t>Exception</a:t>
            </a:r>
            <a:r>
              <a:rPr lang="en-US" dirty="0" smtClean="0"/>
              <a:t> class or one of its derived classes.</a:t>
            </a:r>
          </a:p>
          <a:p>
            <a:pPr eaLnBrk="1" hangingPunct="1"/>
            <a:r>
              <a:rPr lang="en-US" dirty="0" smtClean="0"/>
              <a:t>An exception condition generates an object that encapsulates information about the error.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393" y="1524000"/>
            <a:ext cx="5169207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6248400"/>
            <a:ext cx="3779354" cy="215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1143000"/>
          </a:xfrm>
        </p:spPr>
        <p:txBody>
          <a:bodyPr/>
          <a:lstStyle/>
          <a:p>
            <a:r>
              <a:rPr lang="en-US" spc="-200" dirty="0"/>
              <a:t>Handling </a:t>
            </a:r>
            <a:r>
              <a:rPr lang="en-US" spc="-200" dirty="0">
                <a:cs typeface="Courier New" pitchFamily="49" charset="0"/>
              </a:rPr>
              <a:t>Exception</a:t>
            </a:r>
            <a:r>
              <a:rPr lang="en-US" spc="-200" dirty="0"/>
              <a:t>s Thrown from Outside Methods</a:t>
            </a:r>
            <a:endParaRPr lang="en-US" sz="4000" spc="-200" dirty="0"/>
          </a:p>
        </p:txBody>
      </p:sp>
    </p:spTree>
    <p:extLst>
      <p:ext uri="{BB962C8B-B14F-4D97-AF65-F5344CB8AC3E}">
        <p14:creationId xmlns:p14="http://schemas.microsoft.com/office/powerpoint/2010/main" val="290015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6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544" y="2057400"/>
            <a:ext cx="7200107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1143000"/>
          </a:xfrm>
        </p:spPr>
        <p:txBody>
          <a:bodyPr/>
          <a:lstStyle/>
          <a:p>
            <a:r>
              <a:rPr lang="en-US" spc="-200" dirty="0"/>
              <a:t>Handling </a:t>
            </a:r>
            <a:r>
              <a:rPr lang="en-US" spc="-200" dirty="0">
                <a:cs typeface="Courier New" pitchFamily="49" charset="0"/>
              </a:rPr>
              <a:t>Exception</a:t>
            </a:r>
            <a:r>
              <a:rPr lang="en-US" spc="-200" dirty="0"/>
              <a:t>s Thrown from Outside Methods</a:t>
            </a:r>
            <a:endParaRPr lang="en-US" sz="4000" spc="-200" dirty="0"/>
          </a:p>
        </p:txBody>
      </p:sp>
    </p:spTree>
    <p:extLst>
      <p:ext uri="{BB962C8B-B14F-4D97-AF65-F5344CB8AC3E}">
        <p14:creationId xmlns:p14="http://schemas.microsoft.com/office/powerpoint/2010/main" val="387633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/>
            <a:r>
              <a:rPr lang="en-US" sz="4000" spc="-200" dirty="0"/>
              <a:t>Tracing </a:t>
            </a:r>
            <a:r>
              <a:rPr lang="en-US" sz="4000" spc="-200" dirty="0" smtClean="0">
                <a:latin typeface="Courier New" pitchFamily="49" charset="0"/>
                <a:cs typeface="Courier New" pitchFamily="49" charset="0"/>
              </a:rPr>
              <a:t>Exception</a:t>
            </a:r>
            <a:r>
              <a:rPr lang="en-US" sz="4000" spc="-200" dirty="0" smtClean="0"/>
              <a:t> Objects </a:t>
            </a:r>
            <a:br>
              <a:rPr lang="en-US" sz="4000" spc="-200" dirty="0" smtClean="0"/>
            </a:br>
            <a:r>
              <a:rPr lang="en-US" sz="4000" spc="-200" dirty="0" smtClean="0"/>
              <a:t>Through the Call </a:t>
            </a:r>
            <a:r>
              <a:rPr lang="en-US" sz="4000" spc="-200" dirty="0"/>
              <a:t>Stack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305800" cy="4572000"/>
          </a:xfrm>
        </p:spPr>
        <p:txBody>
          <a:bodyPr/>
          <a:lstStyle/>
          <a:p>
            <a:r>
              <a:rPr lang="en-US" dirty="0" smtClean="0"/>
              <a:t>The memory location where the computer stores the list of locations to which the system must return is known as the </a:t>
            </a:r>
            <a:r>
              <a:rPr lang="en-US" b="1" dirty="0" smtClean="0"/>
              <a:t>call stack</a:t>
            </a:r>
            <a:r>
              <a:rPr lang="en-US" dirty="0" smtClean="0"/>
              <a:t>.</a:t>
            </a:r>
          </a:p>
          <a:p>
            <a:pPr eaLnBrk="1" hangingPunct="1"/>
            <a:r>
              <a:rPr lang="en-US" dirty="0" smtClean="0"/>
              <a:t>If a method throws an exception and does not catch it, the </a:t>
            </a:r>
            <a:r>
              <a:rPr lang="en-US" sz="2600" dirty="0"/>
              <a:t>e</a:t>
            </a:r>
            <a:r>
              <a:rPr lang="en-US" sz="2600" dirty="0" smtClean="0"/>
              <a:t>xception</a:t>
            </a:r>
            <a:r>
              <a:rPr lang="en-US" dirty="0" smtClean="0"/>
              <a:t> is thrown to the next method “up” the call stack.</a:t>
            </a:r>
          </a:p>
          <a:p>
            <a:pPr eaLnBrk="1" hangingPunct="1"/>
            <a:r>
              <a:rPr lang="en-US" dirty="0" smtClean="0"/>
              <a:t>Consider the sequence of events shown on the next slide.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200" dirty="0"/>
              <a:t>Tracing </a:t>
            </a:r>
            <a:r>
              <a:rPr lang="en-US" spc="-200" dirty="0">
                <a:latin typeface="Courier New" pitchFamily="49" charset="0"/>
                <a:cs typeface="Courier New" pitchFamily="49" charset="0"/>
              </a:rPr>
              <a:t>Exception</a:t>
            </a:r>
            <a:r>
              <a:rPr lang="en-US" spc="-200" dirty="0"/>
              <a:t> Objects </a:t>
            </a:r>
            <a:br>
              <a:rPr lang="en-US" spc="-200" dirty="0"/>
            </a:br>
            <a:r>
              <a:rPr lang="en-US" spc="-200" dirty="0"/>
              <a:t>Through the Call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800600"/>
          </a:xfrm>
        </p:spPr>
        <p:txBody>
          <a:bodyPr/>
          <a:lstStyle/>
          <a:p>
            <a:pPr marL="0" indent="0">
              <a:buNone/>
            </a:pPr>
            <a:r>
              <a:rPr lang="en-US" sz="2500" dirty="0" smtClean="0"/>
              <a:t>1. </a:t>
            </a:r>
            <a:r>
              <a:rPr lang="en-US" sz="2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MethodA()</a:t>
            </a:r>
            <a:r>
              <a:rPr lang="en-US" sz="2500" dirty="0" smtClean="0"/>
              <a:t> calls </a:t>
            </a:r>
            <a:r>
              <a:rPr lang="en-US" sz="2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MethodB()</a:t>
            </a:r>
            <a:r>
              <a:rPr lang="en-US" sz="2500" dirty="0" smtClean="0"/>
              <a:t>.</a:t>
            </a:r>
          </a:p>
          <a:p>
            <a:pPr marL="0" indent="0">
              <a:buNone/>
            </a:pPr>
            <a:r>
              <a:rPr lang="en-US" sz="2500" dirty="0" smtClean="0"/>
              <a:t>2. </a:t>
            </a:r>
            <a:r>
              <a:rPr lang="en-US" sz="2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MethodB()</a:t>
            </a:r>
            <a:r>
              <a:rPr lang="en-US" sz="2500" dirty="0" smtClean="0"/>
              <a:t> calls </a:t>
            </a:r>
            <a:r>
              <a:rPr lang="en-US" sz="2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MethodC()</a:t>
            </a:r>
            <a:r>
              <a:rPr lang="en-US" sz="2500" dirty="0" smtClean="0"/>
              <a:t>.</a:t>
            </a:r>
          </a:p>
          <a:p>
            <a:pPr marL="0" indent="0">
              <a:buNone/>
            </a:pPr>
            <a:r>
              <a:rPr lang="en-US" sz="2500" dirty="0" smtClean="0"/>
              <a:t>3. </a:t>
            </a:r>
            <a:r>
              <a:rPr lang="en-US" sz="2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MethodC()</a:t>
            </a:r>
            <a:r>
              <a:rPr lang="en-US" sz="2500" dirty="0" smtClean="0"/>
              <a:t> throws an exception.</a:t>
            </a:r>
          </a:p>
          <a:p>
            <a:pPr marL="0" indent="0">
              <a:buNone/>
            </a:pPr>
            <a:r>
              <a:rPr lang="en-US" sz="2500" dirty="0" smtClean="0"/>
              <a:t>4. C# looks first for a </a:t>
            </a:r>
            <a:r>
              <a:rPr lang="en-US" sz="2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sz="2500" dirty="0" smtClean="0"/>
              <a:t> block in </a:t>
            </a:r>
            <a:r>
              <a:rPr lang="en-US" sz="2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MethodC()</a:t>
            </a:r>
            <a:r>
              <a:rPr lang="en-US" sz="2500" dirty="0" smtClean="0"/>
              <a:t>.</a:t>
            </a:r>
          </a:p>
          <a:p>
            <a:pPr marL="292100" indent="-292100">
              <a:buNone/>
            </a:pPr>
            <a:r>
              <a:rPr lang="en-US" sz="2500" dirty="0" smtClean="0"/>
              <a:t>5. If none exists in </a:t>
            </a:r>
            <a:r>
              <a:rPr lang="en-US" sz="2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MethodC()</a:t>
            </a:r>
            <a:r>
              <a:rPr lang="en-US" sz="2500" dirty="0" smtClean="0"/>
              <a:t>, then C# looks for the </a:t>
            </a:r>
            <a:r>
              <a:rPr lang="en-US" sz="2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sz="2500" dirty="0" smtClean="0"/>
              <a:t> block in </a:t>
            </a:r>
            <a:r>
              <a:rPr lang="en-US" sz="2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MethodB()</a:t>
            </a:r>
            <a:r>
              <a:rPr lang="en-US" sz="2500" dirty="0" smtClean="0"/>
              <a:t>.</a:t>
            </a:r>
          </a:p>
          <a:p>
            <a:pPr>
              <a:buNone/>
            </a:pPr>
            <a:r>
              <a:rPr lang="en-US" sz="2500" dirty="0" smtClean="0"/>
              <a:t>6. </a:t>
            </a:r>
            <a:r>
              <a:rPr lang="en-US" sz="2500" dirty="0"/>
              <a:t>If none exists in </a:t>
            </a:r>
            <a:r>
              <a:rPr lang="en-US" sz="2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MethodB()</a:t>
            </a:r>
            <a:r>
              <a:rPr lang="en-US" sz="2500" dirty="0" smtClean="0"/>
              <a:t>, </a:t>
            </a:r>
            <a:r>
              <a:rPr lang="en-US" sz="2500" dirty="0"/>
              <a:t>then C# looks for the 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sz="2500" dirty="0"/>
              <a:t> block in </a:t>
            </a:r>
            <a:r>
              <a:rPr lang="en-US" sz="2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MethodA()</a:t>
            </a:r>
            <a:r>
              <a:rPr lang="en-US" sz="2500" dirty="0" smtClean="0"/>
              <a:t>.</a:t>
            </a:r>
            <a:endParaRPr lang="en-US" sz="2500" dirty="0"/>
          </a:p>
          <a:p>
            <a:pPr marL="292100" indent="-292100">
              <a:buNone/>
            </a:pPr>
            <a:r>
              <a:rPr lang="en-US" sz="2500" dirty="0" smtClean="0"/>
              <a:t>7. If </a:t>
            </a:r>
            <a:r>
              <a:rPr lang="en-US" sz="2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MethodA()</a:t>
            </a:r>
            <a:r>
              <a:rPr lang="en-US" sz="2500" dirty="0" smtClean="0"/>
              <a:t> doesn’t catch the exception, then the program terminates and the operating system displays an error message. 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2412130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200" dirty="0"/>
              <a:t>Tracing </a:t>
            </a:r>
            <a:r>
              <a:rPr lang="en-US" spc="-200" dirty="0">
                <a:latin typeface="Courier New" pitchFamily="49" charset="0"/>
                <a:cs typeface="Courier New" pitchFamily="49" charset="0"/>
              </a:rPr>
              <a:t>Exception</a:t>
            </a:r>
            <a:r>
              <a:rPr lang="en-US" spc="-200" dirty="0"/>
              <a:t> Objects </a:t>
            </a:r>
            <a:br>
              <a:rPr lang="en-US" spc="-200" dirty="0"/>
            </a:br>
            <a:r>
              <a:rPr lang="en-US" spc="-200" dirty="0"/>
              <a:t>Through the Call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system of passing an exception through the chain of calling methods is called </a:t>
            </a:r>
            <a:r>
              <a:rPr lang="en-US" b="1" dirty="0" smtClean="0"/>
              <a:t>propagating the exception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latin typeface="Courier New" pitchFamily="1" charset="0"/>
              </a:rPr>
              <a:t>StackTrace</a:t>
            </a:r>
            <a:r>
              <a:rPr lang="en-US" dirty="0" smtClean="0"/>
              <a:t> property contains </a:t>
            </a:r>
            <a:r>
              <a:rPr lang="en-US" dirty="0"/>
              <a:t>a list of methods in the call </a:t>
            </a:r>
            <a:r>
              <a:rPr lang="en-US" dirty="0" smtClean="0"/>
              <a:t>stack.</a:t>
            </a:r>
          </a:p>
          <a:p>
            <a:pPr lvl="1"/>
            <a:r>
              <a:rPr lang="en-US" dirty="0" smtClean="0"/>
              <a:t>This list can help you to </a:t>
            </a:r>
            <a:r>
              <a:rPr lang="en-US" dirty="0"/>
              <a:t>determine the location of the </a:t>
            </a:r>
            <a:r>
              <a:rPr lang="en-US" dirty="0" smtClean="0"/>
              <a:t>exception.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2695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pc="-200" dirty="0"/>
              <a:t>A Case Study: Using </a:t>
            </a:r>
            <a:r>
              <a:rPr lang="en-US" sz="4000" spc="-200" dirty="0">
                <a:latin typeface="Courier New" pitchFamily="49" charset="0"/>
                <a:cs typeface="Courier New" pitchFamily="49" charset="0"/>
              </a:rPr>
              <a:t>StackTrace</a:t>
            </a:r>
          </a:p>
        </p:txBody>
      </p:sp>
      <p:pic>
        <p:nvPicPr>
          <p:cNvPr id="327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515" y="1676400"/>
            <a:ext cx="6649704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pc="-200" dirty="0"/>
              <a:t>A Case Study: Using </a:t>
            </a:r>
            <a:r>
              <a:rPr lang="en-US" spc="-200" dirty="0">
                <a:latin typeface="Courier New" pitchFamily="49" charset="0"/>
                <a:cs typeface="Courier New" pitchFamily="49" charset="0"/>
              </a:rPr>
              <a:t>StackTrace</a:t>
            </a:r>
            <a:endParaRPr lang="en-US" sz="4000" spc="-200" dirty="0"/>
          </a:p>
        </p:txBody>
      </p:sp>
      <p:pic>
        <p:nvPicPr>
          <p:cNvPr id="3379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142" y="1676400"/>
            <a:ext cx="6949063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pc="-200" dirty="0"/>
              <a:t>A Case Study: Using </a:t>
            </a:r>
            <a:r>
              <a:rPr lang="en-US" spc="-200" dirty="0">
                <a:latin typeface="Courier New" pitchFamily="49" charset="0"/>
                <a:cs typeface="Courier New" pitchFamily="49" charset="0"/>
              </a:rPr>
              <a:t>StackTrace</a:t>
            </a:r>
            <a:endParaRPr lang="en-US" sz="4000" spc="-200" dirty="0"/>
          </a:p>
        </p:txBody>
      </p:sp>
      <p:pic>
        <p:nvPicPr>
          <p:cNvPr id="3482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673773"/>
            <a:ext cx="5714999" cy="4650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928" y="4097764"/>
            <a:ext cx="7273132" cy="2489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pc="-200" dirty="0"/>
              <a:t>A Case Study: Using </a:t>
            </a:r>
            <a:r>
              <a:rPr lang="en-US" spc="-200" dirty="0">
                <a:latin typeface="Courier New" pitchFamily="49" charset="0"/>
                <a:cs typeface="Courier New" pitchFamily="49" charset="0"/>
              </a:rPr>
              <a:t>StackTrace</a:t>
            </a:r>
            <a:endParaRPr lang="en-US" sz="4000" spc="-200" dirty="0"/>
          </a:p>
        </p:txBody>
      </p:sp>
      <p:pic>
        <p:nvPicPr>
          <p:cNvPr id="3584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928" y="1524000"/>
            <a:ext cx="7273132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pc="-200" dirty="0"/>
              <a:t>A Case Study: Using </a:t>
            </a:r>
            <a:r>
              <a:rPr lang="en-US" spc="-200" dirty="0">
                <a:latin typeface="Courier New" pitchFamily="49" charset="0"/>
                <a:cs typeface="Courier New" pitchFamily="49" charset="0"/>
              </a:rPr>
              <a:t>StackTrace</a:t>
            </a:r>
            <a:endParaRPr lang="en-US" sz="4000" spc="-200" dirty="0"/>
          </a:p>
        </p:txBody>
      </p:sp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89" y="1905000"/>
            <a:ext cx="7458577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722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81000"/>
            <a:ext cx="5029200" cy="625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pc="-200" dirty="0"/>
              <a:t>Creating Your Own </a:t>
            </a:r>
            <a:r>
              <a:rPr lang="en-US" sz="4000" spc="-200" dirty="0">
                <a:latin typeface="Courier New" pitchFamily="49" charset="0"/>
                <a:cs typeface="Courier New" pitchFamily="49" charset="0"/>
              </a:rPr>
              <a:t>Exception</a:t>
            </a:r>
            <a:r>
              <a:rPr lang="en-US" sz="4000" spc="-200" dirty="0"/>
              <a:t> Classes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305800" cy="1905000"/>
          </a:xfrm>
        </p:spPr>
        <p:txBody>
          <a:bodyPr/>
          <a:lstStyle/>
          <a:p>
            <a:r>
              <a:rPr lang="en-US" dirty="0" smtClean="0"/>
              <a:t>To create your own </a:t>
            </a:r>
            <a:r>
              <a:rPr lang="en-US" dirty="0" smtClean="0">
                <a:latin typeface="Courier New" pitchFamily="1" charset="0"/>
              </a:rPr>
              <a:t>Exception</a:t>
            </a:r>
            <a:r>
              <a:rPr lang="en-US" dirty="0" smtClean="0"/>
              <a:t> type from which you can instantiate throwable objects, you can extend the </a:t>
            </a:r>
            <a:r>
              <a:rPr lang="en-US" dirty="0" smtClean="0">
                <a:latin typeface="Courier New" pitchFamily="1" charset="0"/>
              </a:rPr>
              <a:t>ApplicationException</a:t>
            </a:r>
            <a:r>
              <a:rPr lang="en-US" dirty="0" smtClean="0"/>
              <a:t> class, or the </a:t>
            </a:r>
            <a:r>
              <a:rPr lang="en-US" dirty="0" smtClean="0">
                <a:latin typeface="Courier New" pitchFamily="1" charset="0"/>
              </a:rPr>
              <a:t>Exception</a:t>
            </a:r>
            <a:r>
              <a:rPr lang="en-US" dirty="0" smtClean="0"/>
              <a:t> class.</a:t>
            </a:r>
          </a:p>
        </p:txBody>
      </p:sp>
      <p:pic>
        <p:nvPicPr>
          <p:cNvPr id="3687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10000"/>
            <a:ext cx="7304004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en-US" spc="-200" dirty="0"/>
              <a:t>Creating Your Own </a:t>
            </a:r>
            <a:r>
              <a:rPr lang="en-US" spc="-200" dirty="0">
                <a:latin typeface="Courier New" pitchFamily="49" charset="0"/>
                <a:cs typeface="Courier New" pitchFamily="49" charset="0"/>
              </a:rPr>
              <a:t>Exception</a:t>
            </a:r>
            <a:r>
              <a:rPr lang="en-US" spc="-200" dirty="0"/>
              <a:t> Classes</a:t>
            </a:r>
            <a:endParaRPr lang="en-US" sz="4000" spc="-200" dirty="0"/>
          </a:p>
        </p:txBody>
      </p:sp>
      <p:pic>
        <p:nvPicPr>
          <p:cNvPr id="3789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76400"/>
            <a:ext cx="4404910" cy="469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pc="-200" dirty="0"/>
              <a:t>Creating Your Own </a:t>
            </a:r>
            <a:r>
              <a:rPr lang="en-US" spc="-200" dirty="0">
                <a:latin typeface="Courier New" pitchFamily="49" charset="0"/>
                <a:cs typeface="Courier New" pitchFamily="49" charset="0"/>
              </a:rPr>
              <a:t>Exception</a:t>
            </a:r>
            <a:r>
              <a:rPr lang="en-US" spc="-200" dirty="0"/>
              <a:t> Classes</a:t>
            </a:r>
            <a:endParaRPr lang="en-US" sz="4000" spc="-200" dirty="0"/>
          </a:p>
        </p:txBody>
      </p:sp>
      <p:pic>
        <p:nvPicPr>
          <p:cNvPr id="389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676400"/>
            <a:ext cx="4822497" cy="463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pc="-200" dirty="0"/>
              <a:t>Creating Your Own </a:t>
            </a:r>
            <a:r>
              <a:rPr lang="en-US" spc="-200" dirty="0">
                <a:latin typeface="Courier New" pitchFamily="49" charset="0"/>
                <a:cs typeface="Courier New" pitchFamily="49" charset="0"/>
              </a:rPr>
              <a:t>Exception</a:t>
            </a:r>
            <a:r>
              <a:rPr lang="en-US" spc="-200" dirty="0"/>
              <a:t> Classes</a:t>
            </a:r>
            <a:endParaRPr lang="en-US" sz="4000" spc="-200" dirty="0"/>
          </a:p>
        </p:txBody>
      </p:sp>
      <p:pic>
        <p:nvPicPr>
          <p:cNvPr id="1157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09800"/>
            <a:ext cx="7086600" cy="3431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042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 sz="4000" spc="-200" dirty="0"/>
              <a:t>Rethrowing an </a:t>
            </a:r>
            <a:r>
              <a:rPr lang="en-US" sz="4000" spc="-200" dirty="0">
                <a:latin typeface="Courier New" pitchFamily="49" charset="0"/>
                <a:cs typeface="Courier New" pitchFamily="49" charset="0"/>
              </a:rPr>
              <a:t>Exception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305800" cy="4572000"/>
          </a:xfrm>
        </p:spPr>
        <p:txBody>
          <a:bodyPr/>
          <a:lstStyle/>
          <a:p>
            <a:pPr eaLnBrk="1" hangingPunct="1"/>
            <a:r>
              <a:rPr lang="en-US" dirty="0" smtClean="0"/>
              <a:t>When you </a:t>
            </a:r>
            <a:r>
              <a:rPr lang="en-US" b="1" dirty="0" smtClean="0"/>
              <a:t>rethrow the exception</a:t>
            </a:r>
            <a:r>
              <a:rPr lang="en-US" dirty="0" smtClean="0"/>
              <a:t>, you let the calling method handle the error condition – in other words the method that catches the </a:t>
            </a:r>
            <a:r>
              <a:rPr lang="en-US" dirty="0"/>
              <a:t>e</a:t>
            </a:r>
            <a:r>
              <a:rPr lang="en-US" dirty="0" smtClean="0"/>
              <a:t>xception does not have to handle it.</a:t>
            </a:r>
          </a:p>
          <a:p>
            <a:pPr lvl="1"/>
            <a:r>
              <a:rPr lang="en-US" dirty="0" smtClean="0"/>
              <a:t>Within a </a:t>
            </a:r>
            <a:r>
              <a:rPr lang="en-US" dirty="0" smtClean="0">
                <a:latin typeface="Courier New" pitchFamily="1" charset="0"/>
                <a:cs typeface="Courier New" pitchFamily="1" charset="0"/>
              </a:rPr>
              <a:t>catch</a:t>
            </a:r>
            <a:r>
              <a:rPr lang="en-US" dirty="0" smtClean="0"/>
              <a:t> block, you can rethrow the e</a:t>
            </a:r>
            <a:r>
              <a:rPr lang="en-US" dirty="0" smtClean="0">
                <a:cs typeface="Courier New" pitchFamily="1" charset="0"/>
              </a:rPr>
              <a:t>xception</a:t>
            </a:r>
            <a:r>
              <a:rPr lang="en-US" dirty="0" smtClean="0"/>
              <a:t> that was caught by using the keyword </a:t>
            </a:r>
            <a:r>
              <a:rPr lang="en-US" dirty="0" smtClean="0">
                <a:latin typeface="Courier New" pitchFamily="1" charset="0"/>
              </a:rPr>
              <a:t>throw</a:t>
            </a:r>
            <a:r>
              <a:rPr lang="en-US" dirty="0" smtClean="0"/>
              <a:t> with no object after 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76200"/>
            <a:ext cx="4724400" cy="655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pc="-200" dirty="0"/>
              <a:t>Rethrowing an </a:t>
            </a:r>
            <a:r>
              <a:rPr lang="en-US" spc="-200" dirty="0">
                <a:latin typeface="Courier New" pitchFamily="49" charset="0"/>
                <a:cs typeface="Courier New" pitchFamily="49" charset="0"/>
              </a:rPr>
              <a:t>Exception</a:t>
            </a:r>
            <a:endParaRPr lang="en-US" sz="4000" spc="-2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167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600200"/>
            <a:ext cx="6248400" cy="454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57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143000"/>
          </a:xfrm>
        </p:spPr>
        <p:txBody>
          <a:bodyPr/>
          <a:lstStyle/>
          <a:p>
            <a:r>
              <a:rPr lang="en-US" spc="-200" dirty="0"/>
              <a:t>Understanding Exceptions</a:t>
            </a:r>
            <a:endParaRPr lang="en-US" sz="4000" spc="-200" dirty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76400"/>
            <a:ext cx="8763000" cy="4800600"/>
          </a:xfrm>
        </p:spPr>
        <p:txBody>
          <a:bodyPr/>
          <a:lstStyle/>
          <a:p>
            <a:pPr eaLnBrk="1" hangingPunct="1"/>
            <a:r>
              <a:rPr lang="en-US" dirty="0" smtClean="0"/>
              <a:t>Most exceptions you will use derive from three classes:</a:t>
            </a:r>
          </a:p>
          <a:p>
            <a:pPr lvl="1" eaLnBrk="1" hangingPunct="1"/>
            <a:r>
              <a:rPr lang="en-US" dirty="0" smtClean="0"/>
              <a:t>The predefined Common Language Runtime exception classes derived from </a:t>
            </a:r>
            <a:r>
              <a:rPr lang="en-US" dirty="0" smtClean="0">
                <a:latin typeface="Courier New" pitchFamily="1" charset="0"/>
              </a:rPr>
              <a:t>SystemException</a:t>
            </a:r>
            <a:r>
              <a:rPr lang="en-US" dirty="0" smtClean="0"/>
              <a:t>.</a:t>
            </a:r>
            <a:endParaRPr lang="en-US" dirty="0" smtClean="0">
              <a:latin typeface="Courier New" pitchFamily="1" charset="0"/>
            </a:endParaRPr>
          </a:p>
          <a:p>
            <a:pPr lvl="1" eaLnBrk="1" hangingPunct="1"/>
            <a:r>
              <a:rPr lang="en-US" dirty="0" smtClean="0"/>
              <a:t>The user-defined application exception classes you derive from </a:t>
            </a:r>
            <a:r>
              <a:rPr lang="en-US" dirty="0" smtClean="0">
                <a:latin typeface="Courier New" pitchFamily="1" charset="0"/>
              </a:rPr>
              <a:t>ApplicationException</a:t>
            </a:r>
            <a:r>
              <a:rPr lang="en-US" dirty="0" smtClean="0"/>
              <a:t>.</a:t>
            </a:r>
            <a:endParaRPr lang="en-US" dirty="0" smtClean="0">
              <a:latin typeface="Courier New" pitchFamily="1" charset="0"/>
            </a:endParaRP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latin typeface="Courier New" pitchFamily="1" charset="0"/>
              </a:rPr>
              <a:t>Exception</a:t>
            </a:r>
            <a:r>
              <a:rPr lang="en-US" dirty="0" smtClean="0"/>
              <a:t> class, which is the parent of </a:t>
            </a:r>
            <a:r>
              <a:rPr lang="en-US" dirty="0">
                <a:latin typeface="Courier New" pitchFamily="1" charset="0"/>
              </a:rPr>
              <a:t>SystemException</a:t>
            </a:r>
            <a:r>
              <a:rPr lang="en-US" dirty="0" smtClean="0"/>
              <a:t> and </a:t>
            </a:r>
            <a:r>
              <a:rPr lang="en-US" dirty="0">
                <a:latin typeface="Courier New" pitchFamily="1" charset="0"/>
              </a:rPr>
              <a:t>ApplicationException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/>
            <a:r>
              <a:rPr lang="en-US" sz="4000" spc="-200" dirty="0"/>
              <a:t>Purposely Generating a </a:t>
            </a:r>
            <a:r>
              <a:rPr lang="en-US" sz="4000" spc="-200" dirty="0">
                <a:latin typeface="Courier New" pitchFamily="49" charset="0"/>
                <a:cs typeface="Courier New" pitchFamily="49" charset="0"/>
              </a:rPr>
              <a:t>SystemException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305800" cy="4572000"/>
          </a:xfrm>
        </p:spPr>
        <p:txBody>
          <a:bodyPr/>
          <a:lstStyle/>
          <a:p>
            <a:pPr eaLnBrk="1" hangingPunct="1"/>
            <a:r>
              <a:rPr lang="en-US" dirty="0" smtClean="0"/>
              <a:t>You can deliberately generate a </a:t>
            </a:r>
            <a:r>
              <a:rPr lang="en-US" dirty="0" smtClean="0">
                <a:latin typeface="Courier New" pitchFamily="1" charset="0"/>
              </a:rPr>
              <a:t>SystemException </a:t>
            </a:r>
            <a:r>
              <a:rPr lang="en-US" dirty="0" smtClean="0"/>
              <a:t>by forcing a program to contain an error.</a:t>
            </a:r>
          </a:p>
          <a:p>
            <a:pPr lvl="1" eaLnBrk="1" hangingPunct="1"/>
            <a:r>
              <a:rPr lang="en-US" dirty="0" smtClean="0"/>
              <a:t>As an example, in every programming language, it is illegal to divide an integer by zero because the operation is mathematically undefined.</a:t>
            </a:r>
          </a:p>
          <a:p>
            <a:pPr eaLnBrk="1" hangingPunct="1"/>
            <a:r>
              <a:rPr lang="en-US" dirty="0" smtClean="0"/>
              <a:t>Object-oriented error-handling techniques provide solutions to error situations – like dividing an integer by zero.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pc="-200" dirty="0"/>
              <a:t>Understanding Traditional and </a:t>
            </a:r>
            <a:r>
              <a:rPr lang="en-US" sz="4000" spc="-200" dirty="0" smtClean="0"/>
              <a:t/>
            </a:r>
            <a:br>
              <a:rPr lang="en-US" sz="4000" spc="-200" dirty="0" smtClean="0"/>
            </a:br>
            <a:r>
              <a:rPr lang="en-US" sz="4000" spc="-200" dirty="0" smtClean="0"/>
              <a:t>Object-Oriented </a:t>
            </a:r>
            <a:r>
              <a:rPr lang="en-US" sz="4000" spc="-200" dirty="0"/>
              <a:t>Error-Handling Methods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305800" cy="4572000"/>
          </a:xfrm>
        </p:spPr>
        <p:txBody>
          <a:bodyPr/>
          <a:lstStyle/>
          <a:p>
            <a:pPr eaLnBrk="1" hangingPunct="1"/>
            <a:r>
              <a:rPr lang="en-US" dirty="0" smtClean="0"/>
              <a:t>Dividing by zero is an avoidable error – simply check a variable’s value with an </a:t>
            </a:r>
            <a:r>
              <a:rPr lang="en-US" dirty="0" smtClean="0">
                <a:latin typeface="Courier New" pitchFamily="1" charset="0"/>
              </a:rPr>
              <a:t>if</a:t>
            </a:r>
            <a:r>
              <a:rPr lang="en-US" dirty="0" smtClean="0"/>
              <a:t> statement before attempting to divide it into another number.</a:t>
            </a:r>
          </a:p>
          <a:p>
            <a:pPr lvl="1" eaLnBrk="1" hangingPunct="1"/>
            <a:r>
              <a:rPr lang="en-US" dirty="0" smtClean="0"/>
              <a:t>This prevents division by zero. However, it does not really “handle an exception,” because no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dirty="0" smtClean="0"/>
              <a:t> class object was created.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pc="-200" dirty="0"/>
              <a:t>Understanding Object-Oriented </a:t>
            </a:r>
            <a:r>
              <a:rPr lang="en-US" sz="4000" spc="-200" dirty="0" smtClean="0"/>
              <a:t/>
            </a:r>
            <a:br>
              <a:rPr lang="en-US" sz="4000" spc="-200" dirty="0" smtClean="0"/>
            </a:br>
            <a:r>
              <a:rPr lang="en-US" sz="4000" spc="-200" dirty="0" smtClean="0"/>
              <a:t>Exception-Handling </a:t>
            </a:r>
            <a:r>
              <a:rPr lang="en-US" sz="4000" spc="-200" dirty="0"/>
              <a:t>Methods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305800" cy="4572000"/>
          </a:xfrm>
        </p:spPr>
        <p:txBody>
          <a:bodyPr/>
          <a:lstStyle/>
          <a:p>
            <a:pPr eaLnBrk="1" hangingPunct="1"/>
            <a:r>
              <a:rPr lang="en-US" dirty="0" smtClean="0"/>
              <a:t>Object-oriented exception handling uses three unique terms: </a:t>
            </a:r>
            <a:r>
              <a:rPr lang="en-US" i="1" dirty="0" smtClean="0"/>
              <a:t>try</a:t>
            </a:r>
            <a:r>
              <a:rPr lang="en-US" dirty="0" smtClean="0"/>
              <a:t>, </a:t>
            </a:r>
            <a:r>
              <a:rPr lang="en-US" i="1" dirty="0" smtClean="0"/>
              <a:t>throw</a:t>
            </a:r>
            <a:r>
              <a:rPr lang="en-US" dirty="0" smtClean="0"/>
              <a:t>, and </a:t>
            </a:r>
            <a:r>
              <a:rPr lang="en-US" i="1" dirty="0" smtClean="0"/>
              <a:t>catch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You “try” a code statement that may not complete correctly (possible error condition).</a:t>
            </a:r>
          </a:p>
          <a:p>
            <a:pPr lvl="1"/>
            <a:r>
              <a:rPr lang="en-US" dirty="0" smtClean="0"/>
              <a:t>A method that detects an error condition “throws” an exception.</a:t>
            </a:r>
          </a:p>
          <a:p>
            <a:pPr lvl="1"/>
            <a:r>
              <a:rPr lang="en-US" dirty="0" smtClean="0"/>
              <a:t>The block of code that processes the error “catches” the exception.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9781285096339_PPT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9781285096339_PPT_Template</Template>
  <TotalTime>0</TotalTime>
  <Words>1531</Words>
  <Application>Microsoft Office PowerPoint</Application>
  <PresentationFormat>On-screen Show (4:3)</PresentationFormat>
  <Paragraphs>135</Paragraphs>
  <Slides>56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Arial</vt:lpstr>
      <vt:lpstr>Calibri</vt:lpstr>
      <vt:lpstr>Courier New</vt:lpstr>
      <vt:lpstr>Times New Roman</vt:lpstr>
      <vt:lpstr>Wingdings</vt:lpstr>
      <vt:lpstr>9781285096339_PPT_Template</vt:lpstr>
      <vt:lpstr>PowerPoint Presentation</vt:lpstr>
      <vt:lpstr>Objectives</vt:lpstr>
      <vt:lpstr>Objectives</vt:lpstr>
      <vt:lpstr>Understanding Exceptions</vt:lpstr>
      <vt:lpstr>PowerPoint Presentation</vt:lpstr>
      <vt:lpstr>Understanding Exceptions</vt:lpstr>
      <vt:lpstr>Purposely Generating a SystemException</vt:lpstr>
      <vt:lpstr>Understanding Traditional and  Object-Oriented Error-Handling Methods</vt:lpstr>
      <vt:lpstr>Understanding Object-Oriented  Exception-Handling Methods</vt:lpstr>
      <vt:lpstr>Understanding Object-Oriented  Exception-Handling Methods</vt:lpstr>
      <vt:lpstr>Understanding Object-Oriented  Exception-Handling Methods</vt:lpstr>
      <vt:lpstr>Understanding Object-Oriented  Exception-Handling Methods</vt:lpstr>
      <vt:lpstr>Understanding Object-Oriented  Exception-Handling Methods</vt:lpstr>
      <vt:lpstr>Understanding Object-Oriented  Exception-Handling Methods</vt:lpstr>
      <vt:lpstr>Using the Exception Class’s ToString() Method and Message Property</vt:lpstr>
      <vt:lpstr>Using the Exception Class’s ToString() Method and Message Property</vt:lpstr>
      <vt:lpstr>Using the Exception Class’s ToString() Method and Message Property</vt:lpstr>
      <vt:lpstr>Using the Exception Class’s ToString() Method and Message Property</vt:lpstr>
      <vt:lpstr>Using the Exception Class’s ToString() Method and Message Property</vt:lpstr>
      <vt:lpstr>Using the Exception Class’s ToString() Method and Message Property</vt:lpstr>
      <vt:lpstr>Catching Multiple Exceptions</vt:lpstr>
      <vt:lpstr>Catching Multiple Exceptions</vt:lpstr>
      <vt:lpstr>Catching Multiple Exceptions</vt:lpstr>
      <vt:lpstr>Catching Multiple Exceptions</vt:lpstr>
      <vt:lpstr>Catching Multiple Exceptions</vt:lpstr>
      <vt:lpstr>Catching Multiple Exceptions</vt:lpstr>
      <vt:lpstr>Catching Multiple Exceptions</vt:lpstr>
      <vt:lpstr>Catching Multiple Exceptions</vt:lpstr>
      <vt:lpstr>Catching Multiple Exceptions</vt:lpstr>
      <vt:lpstr>Examining the Structure of the  TryParse() Methods</vt:lpstr>
      <vt:lpstr>Examining the Structure of the  TryParse() Methods</vt:lpstr>
      <vt:lpstr>Using the finally Block</vt:lpstr>
      <vt:lpstr>Using the finally Block</vt:lpstr>
      <vt:lpstr>Using the finally Block</vt:lpstr>
      <vt:lpstr>Using the finally Block</vt:lpstr>
      <vt:lpstr>Handling Exceptions Thrown from Outside Methods</vt:lpstr>
      <vt:lpstr>Handling Exceptions Thrown from Outside Methods</vt:lpstr>
      <vt:lpstr>Handling Exceptions Thrown from Outside Methods</vt:lpstr>
      <vt:lpstr>Handling Exceptions Thrown from Outside Methods</vt:lpstr>
      <vt:lpstr>Handling Exceptions Thrown from Outside Methods</vt:lpstr>
      <vt:lpstr>Handling Exceptions Thrown from Outside Methods</vt:lpstr>
      <vt:lpstr>Tracing Exception Objects  Through the Call Stack</vt:lpstr>
      <vt:lpstr>Tracing Exception Objects  Through the Call Stack</vt:lpstr>
      <vt:lpstr>Tracing Exception Objects  Through the Call Stack</vt:lpstr>
      <vt:lpstr>A Case Study: Using StackTrace</vt:lpstr>
      <vt:lpstr>A Case Study: Using StackTrace</vt:lpstr>
      <vt:lpstr>A Case Study: Using StackTrace</vt:lpstr>
      <vt:lpstr>A Case Study: Using StackTrace</vt:lpstr>
      <vt:lpstr>A Case Study: Using StackTrace</vt:lpstr>
      <vt:lpstr>Creating Your Own Exception Classes</vt:lpstr>
      <vt:lpstr>Creating Your Own Exception Classes</vt:lpstr>
      <vt:lpstr>Creating Your Own Exception Classes</vt:lpstr>
      <vt:lpstr>Creating Your Own Exception Classes</vt:lpstr>
      <vt:lpstr>Rethrowing an Exception</vt:lpstr>
      <vt:lpstr>PowerPoint Presentation</vt:lpstr>
      <vt:lpstr>Rethrowing an Exception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2012-12-08T23:38:39Z</dcterms:created>
  <dcterms:modified xsi:type="dcterms:W3CDTF">2014-10-16T12:55:00Z</dcterms:modified>
</cp:coreProperties>
</file>