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59"/>
  </p:notesMasterIdLst>
  <p:handoutMasterIdLst>
    <p:handoutMasterId r:id="rId60"/>
  </p:handoutMasterIdLst>
  <p:sldIdLst>
    <p:sldId id="832" r:id="rId2"/>
    <p:sldId id="257" r:id="rId3"/>
    <p:sldId id="638" r:id="rId4"/>
    <p:sldId id="476" r:id="rId5"/>
    <p:sldId id="753" r:id="rId6"/>
    <p:sldId id="791" r:id="rId7"/>
    <p:sldId id="836" r:id="rId8"/>
    <p:sldId id="837" r:id="rId9"/>
    <p:sldId id="792" r:id="rId10"/>
    <p:sldId id="794" r:id="rId11"/>
    <p:sldId id="793" r:id="rId12"/>
    <p:sldId id="795" r:id="rId13"/>
    <p:sldId id="762" r:id="rId14"/>
    <p:sldId id="796" r:id="rId15"/>
    <p:sldId id="797" r:id="rId16"/>
    <p:sldId id="798" r:id="rId17"/>
    <p:sldId id="799" r:id="rId18"/>
    <p:sldId id="800" r:id="rId19"/>
    <p:sldId id="768" r:id="rId20"/>
    <p:sldId id="696" r:id="rId21"/>
    <p:sldId id="801" r:id="rId22"/>
    <p:sldId id="802" r:id="rId23"/>
    <p:sldId id="803" r:id="rId24"/>
    <p:sldId id="838" r:id="rId25"/>
    <p:sldId id="839" r:id="rId26"/>
    <p:sldId id="723" r:id="rId27"/>
    <p:sldId id="805" r:id="rId28"/>
    <p:sldId id="808" r:id="rId29"/>
    <p:sldId id="809" r:id="rId30"/>
    <p:sldId id="773" r:id="rId31"/>
    <p:sldId id="774" r:id="rId32"/>
    <p:sldId id="810" r:id="rId33"/>
    <p:sldId id="811" r:id="rId34"/>
    <p:sldId id="833" r:id="rId35"/>
    <p:sldId id="840" r:id="rId36"/>
    <p:sldId id="812" r:id="rId37"/>
    <p:sldId id="834" r:id="rId38"/>
    <p:sldId id="651" r:id="rId39"/>
    <p:sldId id="831" r:id="rId40"/>
    <p:sldId id="814" r:id="rId41"/>
    <p:sldId id="815" r:id="rId42"/>
    <p:sldId id="841" r:id="rId43"/>
    <p:sldId id="816" r:id="rId44"/>
    <p:sldId id="817" r:id="rId45"/>
    <p:sldId id="818" r:id="rId46"/>
    <p:sldId id="778" r:id="rId47"/>
    <p:sldId id="819" r:id="rId48"/>
    <p:sldId id="820" r:id="rId49"/>
    <p:sldId id="821" r:id="rId50"/>
    <p:sldId id="822" r:id="rId51"/>
    <p:sldId id="823" r:id="rId52"/>
    <p:sldId id="824" r:id="rId53"/>
    <p:sldId id="672" r:id="rId54"/>
    <p:sldId id="780" r:id="rId55"/>
    <p:sldId id="825" r:id="rId56"/>
    <p:sldId id="827" r:id="rId57"/>
    <p:sldId id="828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982" autoAdjust="0"/>
    <p:restoredTop sz="94481" autoAdjust="0"/>
  </p:normalViewPr>
  <p:slideViewPr>
    <p:cSldViewPr>
      <p:cViewPr>
        <p:scale>
          <a:sx n="75" d="100"/>
          <a:sy n="75" d="100"/>
        </p:scale>
        <p:origin x="-1182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9122930-7137-4B12-83E1-86A2FCEEE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725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B7BC8CB-0D9C-4E8F-A41F-04276E461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624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533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2" r:id="rId3"/>
    <p:sldLayoutId id="2147483763" r:id="rId4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Chapter 12: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Using Controls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972050" y="63642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4481513" y="65579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Setting a </a:t>
            </a:r>
            <a:r>
              <a:rPr lang="en-US" spc="-200" dirty="0">
                <a:latin typeface="Courier New" pitchFamily="1" charset="0"/>
              </a:rPr>
              <a:t>Control</a:t>
            </a:r>
            <a:r>
              <a:rPr lang="en-US" spc="-200" dirty="0"/>
              <a:t>’s </a:t>
            </a:r>
            <a:r>
              <a:rPr lang="en-US" spc="-200" dirty="0">
                <a:latin typeface="Courier New" pitchFamily="1" charset="0"/>
              </a:rPr>
              <a:t>Font</a:t>
            </a:r>
            <a:r>
              <a:rPr lang="en-US" dirty="0"/>
              <a:t> </a:t>
            </a:r>
            <a:endParaRPr lang="en-US" sz="4000" dirty="0" smtClean="0"/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17" y="1524000"/>
            <a:ext cx="5051183" cy="486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Setting a </a:t>
            </a:r>
            <a:r>
              <a:rPr lang="en-US" spc="-200" dirty="0">
                <a:latin typeface="Courier New" pitchFamily="1" charset="0"/>
              </a:rPr>
              <a:t>Control</a:t>
            </a:r>
            <a:r>
              <a:rPr lang="en-US" spc="-200" dirty="0"/>
              <a:t>’s </a:t>
            </a:r>
            <a:r>
              <a:rPr lang="en-US" spc="-200" dirty="0">
                <a:latin typeface="Courier New" pitchFamily="1" charset="0"/>
              </a:rPr>
              <a:t>Font</a:t>
            </a:r>
            <a:r>
              <a:rPr lang="en-US" dirty="0"/>
              <a:t> </a:t>
            </a:r>
            <a:endParaRPr lang="en-US" sz="4000" dirty="0" smtClean="0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64" y="1524000"/>
            <a:ext cx="5592936" cy="491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Setting a </a:t>
            </a:r>
            <a:r>
              <a:rPr lang="en-US" spc="-200" dirty="0">
                <a:latin typeface="Courier New" pitchFamily="1" charset="0"/>
              </a:rPr>
              <a:t>Control</a:t>
            </a:r>
            <a:r>
              <a:rPr lang="en-US" spc="-200" dirty="0"/>
              <a:t>’s </a:t>
            </a:r>
            <a:r>
              <a:rPr lang="en-US" spc="-200" dirty="0">
                <a:latin typeface="Courier New" pitchFamily="1" charset="0"/>
              </a:rPr>
              <a:t>Font</a:t>
            </a:r>
            <a:r>
              <a:rPr lang="en-US" dirty="0"/>
              <a:t> </a:t>
            </a:r>
            <a:endParaRPr lang="en-US" sz="4000" dirty="0" smtClean="0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7" y="1752600"/>
            <a:ext cx="761327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Using</a:t>
            </a:r>
            <a:r>
              <a:rPr lang="en-US" dirty="0" smtClean="0"/>
              <a:t> </a:t>
            </a:r>
            <a:r>
              <a:rPr lang="en-US" sz="4000" spc="-200" dirty="0"/>
              <a:t>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LinkLabel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latin typeface="Courier New" pitchFamily="1" charset="0"/>
              </a:rPr>
              <a:t>LinkLabel</a:t>
            </a:r>
            <a:r>
              <a:rPr lang="en-US" dirty="0" smtClean="0"/>
              <a:t> is similar </a:t>
            </a:r>
            <a:r>
              <a:rPr lang="en-US" dirty="0" smtClean="0"/>
              <a:t>to a </a:t>
            </a:r>
            <a:r>
              <a:rPr lang="en-US" dirty="0" smtClean="0">
                <a:latin typeface="Courier New" pitchFamily="1" charset="0"/>
              </a:rPr>
              <a:t>Label</a:t>
            </a:r>
            <a:r>
              <a:rPr lang="en-US" dirty="0" smtClean="0"/>
              <a:t> because it is a child of Label. </a:t>
            </a:r>
            <a:endParaRPr lang="en-US" dirty="0" smtClean="0"/>
          </a:p>
          <a:p>
            <a:pPr lvl="1" eaLnBrk="1" hangingPunct="1"/>
            <a:r>
              <a:rPr lang="en-US" dirty="0" smtClean="0"/>
              <a:t>However, it provides </a:t>
            </a:r>
            <a:r>
              <a:rPr lang="en-US" dirty="0" smtClean="0"/>
              <a:t>the additional capability to link the user to other </a:t>
            </a:r>
            <a:r>
              <a:rPr lang="en-US" dirty="0" smtClean="0"/>
              <a:t>sources – such as Web pages or files.</a:t>
            </a:r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default event</a:t>
            </a:r>
            <a:r>
              <a:rPr lang="en-US" dirty="0" smtClean="0"/>
              <a:t> for a Control is: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 method whose shell is automatically created when you double-click the </a:t>
            </a:r>
            <a:r>
              <a:rPr lang="en-US" dirty="0" smtClean="0"/>
              <a:t>Control.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 method you are most likely to alter </a:t>
            </a:r>
            <a:r>
              <a:rPr lang="en-US" dirty="0" smtClean="0"/>
              <a:t>when you use the Control.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 event that users most likely expect to </a:t>
            </a:r>
            <a:r>
              <a:rPr lang="en-US" dirty="0" smtClean="0"/>
              <a:t>generate when they encounter the Control in a working application.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Using</a:t>
            </a:r>
            <a:r>
              <a:rPr lang="en-US" dirty="0"/>
              <a:t> </a:t>
            </a:r>
            <a:r>
              <a:rPr lang="en-US" spc="-200" dirty="0"/>
              <a:t>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LinkLabel</a:t>
            </a:r>
            <a:endParaRPr lang="en-US" sz="4000" spc="-200" dirty="0"/>
          </a:p>
        </p:txBody>
      </p:sp>
      <p:sp>
        <p:nvSpPr>
          <p:cNvPr id="1638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0" y="1828800"/>
            <a:ext cx="8501950" cy="281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latin typeface="Courier New" pitchFamily="1" charset="0"/>
              </a:rPr>
              <a:t>LinkLabel</a:t>
            </a:r>
            <a:r>
              <a:rPr lang="en-US" dirty="0" smtClean="0"/>
              <a:t> </a:t>
            </a:r>
            <a:r>
              <a:rPr lang="en-US" dirty="0" smtClean="0"/>
              <a:t>appears as underlined </a:t>
            </a:r>
            <a:r>
              <a:rPr lang="en-US" dirty="0" smtClean="0"/>
              <a:t>text – the text </a:t>
            </a:r>
            <a:r>
              <a:rPr lang="en-US" dirty="0" smtClean="0"/>
              <a:t>is blue by </a:t>
            </a:r>
            <a:r>
              <a:rPr lang="en-US" dirty="0" smtClean="0"/>
              <a:t>default.</a:t>
            </a:r>
            <a:endParaRPr lang="en-US" dirty="0" smtClean="0"/>
          </a:p>
          <a:p>
            <a:pPr eaLnBrk="1" hangingPunct="1"/>
            <a:r>
              <a:rPr lang="en-US" dirty="0" smtClean="0"/>
              <a:t>When you pass the mouse pointer over a </a:t>
            </a:r>
            <a:r>
              <a:rPr lang="en-US" dirty="0" smtClean="0">
                <a:latin typeface="Courier New" pitchFamily="1" charset="0"/>
              </a:rPr>
              <a:t>LinkLabel</a:t>
            </a:r>
            <a:r>
              <a:rPr lang="en-US" dirty="0" smtClean="0"/>
              <a:t>, the pointer changes to a </a:t>
            </a:r>
            <a:r>
              <a:rPr lang="en-US" dirty="0" smtClean="0"/>
              <a:t>hand.</a:t>
            </a:r>
            <a:endParaRPr lang="en-US" dirty="0" smtClean="0"/>
          </a:p>
          <a:p>
            <a:pPr eaLnBrk="1" hangingPunct="1"/>
            <a:r>
              <a:rPr lang="en-US" dirty="0" smtClean="0"/>
              <a:t>When a user clicks a </a:t>
            </a:r>
            <a:r>
              <a:rPr lang="en-US" dirty="0" smtClean="0">
                <a:latin typeface="Courier New" pitchFamily="1" charset="0"/>
              </a:rPr>
              <a:t>LinkLabel</a:t>
            </a:r>
            <a:r>
              <a:rPr lang="en-US" dirty="0" smtClean="0"/>
              <a:t>, it generates a click </a:t>
            </a:r>
            <a:r>
              <a:rPr lang="en-US" dirty="0" smtClean="0"/>
              <a:t>event that executes the associated </a:t>
            </a:r>
            <a:r>
              <a:rPr lang="en-US" dirty="0" smtClean="0">
                <a:latin typeface="Courier New" pitchFamily="1" charset="0"/>
              </a:rPr>
              <a:t>LinkClicked</a:t>
            </a:r>
            <a:r>
              <a:rPr lang="en-US" dirty="0" smtClean="0">
                <a:latin typeface="Courier New" pitchFamily="1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method.</a:t>
            </a:r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LinkVisited</a:t>
            </a:r>
            <a:r>
              <a:rPr lang="en-US" dirty="0" smtClean="0"/>
              <a:t> property can be set to </a:t>
            </a:r>
            <a:r>
              <a:rPr lang="en-US" dirty="0" smtClean="0">
                <a:latin typeface="Courier New" pitchFamily="1" charset="0"/>
              </a:rPr>
              <a:t>true</a:t>
            </a:r>
            <a:r>
              <a:rPr lang="en-US" dirty="0" smtClean="0"/>
              <a:t> when you determine that a user has clicked a </a:t>
            </a:r>
            <a:r>
              <a:rPr lang="en-US" dirty="0" smtClean="0"/>
              <a:t>link.</a:t>
            </a:r>
            <a:endParaRPr lang="en-US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Using</a:t>
            </a:r>
            <a:r>
              <a:rPr lang="en-US" dirty="0"/>
              <a:t> </a:t>
            </a:r>
            <a:r>
              <a:rPr lang="en-US" spc="-200" dirty="0"/>
              <a:t>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LinkLabel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Using</a:t>
            </a:r>
            <a:r>
              <a:rPr lang="en-US" dirty="0"/>
              <a:t> </a:t>
            </a:r>
            <a:r>
              <a:rPr lang="en-US" spc="-200" dirty="0"/>
              <a:t>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LinkLabel</a:t>
            </a:r>
            <a:endParaRPr lang="en-US" sz="4000" spc="-200" dirty="0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28" y="1743155"/>
            <a:ext cx="6036172" cy="435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Using</a:t>
            </a:r>
            <a:r>
              <a:rPr lang="en-US" dirty="0"/>
              <a:t> </a:t>
            </a:r>
            <a:r>
              <a:rPr lang="en-US" spc="-200" dirty="0"/>
              <a:t>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LinkLabel</a:t>
            </a:r>
            <a:endParaRPr lang="en-US" sz="4000" spc="-200" dirty="0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58" y="1553090"/>
            <a:ext cx="5388942" cy="485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Using</a:t>
            </a:r>
            <a:r>
              <a:rPr lang="en-US" dirty="0"/>
              <a:t> </a:t>
            </a:r>
            <a:r>
              <a:rPr lang="en-US" spc="-200" dirty="0"/>
              <a:t>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LinkLabel</a:t>
            </a:r>
            <a:endParaRPr lang="en-US" sz="4000" spc="-200" dirty="0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6" y="2133600"/>
            <a:ext cx="76341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Adding Color to 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Form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1" charset="0"/>
              </a:rPr>
              <a:t>color</a:t>
            </a:r>
            <a:r>
              <a:rPr lang="en-US" dirty="0" smtClean="0"/>
              <a:t> class contains </a:t>
            </a:r>
            <a:r>
              <a:rPr lang="en-US" dirty="0" smtClean="0"/>
              <a:t>a wide variety of predefined </a:t>
            </a:r>
            <a:r>
              <a:rPr lang="en-US" dirty="0" smtClean="0"/>
              <a:t>colors </a:t>
            </a:r>
            <a:r>
              <a:rPr lang="en-US" dirty="0" smtClean="0"/>
              <a:t>that you can use with </a:t>
            </a:r>
            <a:r>
              <a:rPr lang="en-US" dirty="0" smtClean="0"/>
              <a:t>the Controls on a Form.</a:t>
            </a:r>
            <a:endParaRPr lang="en-US" dirty="0" smtClean="0"/>
          </a:p>
          <a:p>
            <a:pPr eaLnBrk="1" hangingPunct="1"/>
            <a:r>
              <a:rPr lang="en-US" dirty="0" smtClean="0"/>
              <a:t>You can change a </a:t>
            </a:r>
            <a:r>
              <a:rPr lang="en-US" dirty="0" smtClean="0">
                <a:cs typeface="Courier New" panose="02070309020205020404" pitchFamily="49" charset="0"/>
              </a:rPr>
              <a:t>Form’</a:t>
            </a:r>
            <a:r>
              <a:rPr lang="en-US" dirty="0" smtClean="0"/>
              <a:t>s color using its </a:t>
            </a:r>
            <a:r>
              <a:rPr lang="en-US" dirty="0" smtClean="0">
                <a:latin typeface="Courier New" pitchFamily="1" charset="0"/>
              </a:rPr>
              <a:t>BackColor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1" charset="0"/>
              </a:rPr>
              <a:t>ForeColor</a:t>
            </a:r>
            <a:r>
              <a:rPr lang="en-US" dirty="0" smtClean="0"/>
              <a:t> </a:t>
            </a:r>
            <a:r>
              <a:rPr lang="en-US" dirty="0" smtClean="0"/>
              <a:t>properties.</a:t>
            </a:r>
          </a:p>
          <a:p>
            <a:pPr eaLnBrk="1" hangingPunct="1"/>
            <a:endParaRPr lang="en-US" sz="400" dirty="0" smtClean="0"/>
          </a:p>
          <a:p>
            <a:pPr indent="0" eaLnBrk="1" hangingPunct="1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this.label1.BackColor = System.Drawing.Color.Blue;</a:t>
            </a:r>
          </a:p>
          <a:p>
            <a:pPr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this.label1.ForeColor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System.Drawing.Color.Gold;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Objectives</a:t>
            </a:r>
            <a:endParaRPr lang="en-US" spc="-200" dirty="0" smtClean="0"/>
          </a:p>
        </p:txBody>
      </p:sp>
      <p:sp>
        <p:nvSpPr>
          <p:cNvPr id="41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Learn about </a:t>
            </a:r>
            <a:r>
              <a:rPr lang="en-US" dirty="0" smtClean="0"/>
              <a:t>Controls.</a:t>
            </a:r>
            <a:endParaRPr lang="en-US" dirty="0" smtClean="0"/>
          </a:p>
          <a:p>
            <a:pPr eaLnBrk="1" hangingPunct="1"/>
            <a:r>
              <a:rPr lang="en-US" dirty="0" smtClean="0"/>
              <a:t>Examine the IDE’s automatically generated </a:t>
            </a:r>
            <a:r>
              <a:rPr lang="en-US" dirty="0" smtClean="0"/>
              <a:t>code.</a:t>
            </a:r>
            <a:endParaRPr lang="en-US" dirty="0" smtClean="0"/>
          </a:p>
          <a:p>
            <a:pPr eaLnBrk="1" hangingPunct="1"/>
            <a:r>
              <a:rPr lang="en-US" dirty="0" smtClean="0"/>
              <a:t>Set a Control’s </a:t>
            </a:r>
            <a:r>
              <a:rPr lang="en-US" dirty="0" smtClean="0">
                <a:cs typeface="Courier New" pitchFamily="49" charset="0"/>
              </a:rPr>
              <a:t>Font</a:t>
            </a:r>
          </a:p>
          <a:p>
            <a:pPr eaLnBrk="1" hangingPunct="1"/>
            <a:r>
              <a:rPr lang="en-US" dirty="0" smtClean="0"/>
              <a:t>Create a Form that </a:t>
            </a:r>
            <a:r>
              <a:rPr lang="en-US" dirty="0" smtClean="0"/>
              <a:t>contains a </a:t>
            </a:r>
            <a:r>
              <a:rPr lang="en-US" dirty="0" smtClean="0">
                <a:latin typeface="Courier New" pitchFamily="1" charset="0"/>
              </a:rPr>
              <a:t>LinkLabel</a:t>
            </a:r>
            <a:r>
              <a:rPr lang="en-US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Add color to a </a:t>
            </a:r>
            <a:r>
              <a:rPr lang="en-US" dirty="0" smtClean="0"/>
              <a:t>Form.</a:t>
            </a:r>
            <a:endParaRPr lang="en-US" dirty="0" smtClean="0"/>
          </a:p>
          <a:p>
            <a:pPr eaLnBrk="1" hangingPunct="1"/>
            <a:r>
              <a:rPr lang="en-US" dirty="0" smtClean="0"/>
              <a:t>Add </a:t>
            </a:r>
            <a:r>
              <a:rPr lang="en-US" dirty="0" smtClean="0">
                <a:latin typeface="Courier New" pitchFamily="1" charset="0"/>
              </a:rPr>
              <a:t>CheckBox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1" charset="0"/>
              </a:rPr>
              <a:t>RadioButton</a:t>
            </a:r>
            <a:r>
              <a:rPr lang="en-US" dirty="0" smtClean="0"/>
              <a:t> objects to a </a:t>
            </a:r>
            <a:r>
              <a:rPr lang="en-US" dirty="0" smtClean="0"/>
              <a:t>Form.</a:t>
            </a:r>
            <a:endParaRPr lang="en-US" dirty="0" smtClean="0"/>
          </a:p>
          <a:p>
            <a:pPr eaLnBrk="1" hangingPunct="1"/>
            <a:r>
              <a:rPr lang="en-US" dirty="0" smtClean="0"/>
              <a:t>Add a </a:t>
            </a:r>
            <a:r>
              <a:rPr lang="en-US" dirty="0" smtClean="0">
                <a:latin typeface="Courier New" pitchFamily="1" charset="0"/>
              </a:rPr>
              <a:t>PictureBox</a:t>
            </a:r>
            <a:r>
              <a:rPr lang="en-US" dirty="0" smtClean="0"/>
              <a:t> to a </a:t>
            </a:r>
            <a:r>
              <a:rPr lang="en-US" dirty="0" smtClean="0"/>
              <a:t>Form.</a:t>
            </a:r>
            <a:endParaRPr lang="en-US" dirty="0" smtClean="0"/>
          </a:p>
          <a:p>
            <a:pPr eaLnBrk="1" hangingPunct="1"/>
            <a:endParaRPr lang="en-US" dirty="0" smtClean="0">
              <a:latin typeface="Courier New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Using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4000" spc="-200" dirty="0"/>
              <a:t> and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4000" spc="-200" dirty="0" smtClean="0"/>
              <a:t> </a:t>
            </a:r>
            <a:r>
              <a:rPr lang="en-US" sz="4000" spc="-200" dirty="0"/>
              <a:t>Objects</a:t>
            </a:r>
          </a:p>
        </p:txBody>
      </p:sp>
      <p:sp>
        <p:nvSpPr>
          <p:cNvPr id="225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latin typeface="Courier New" pitchFamily="1" charset="0"/>
              </a:rPr>
              <a:t>CheckBox</a:t>
            </a:r>
            <a:r>
              <a:rPr lang="en-US" dirty="0" smtClean="0"/>
              <a:t> object is GUI widget that allows the </a:t>
            </a:r>
            <a:r>
              <a:rPr lang="en-US" dirty="0" smtClean="0"/>
              <a:t>user </a:t>
            </a:r>
            <a:r>
              <a:rPr lang="en-US" dirty="0" smtClean="0"/>
              <a:t>to select </a:t>
            </a:r>
            <a:r>
              <a:rPr lang="en-US" dirty="0" smtClean="0"/>
              <a:t>or deselect an </a:t>
            </a:r>
            <a:r>
              <a:rPr lang="en-US" dirty="0" smtClean="0"/>
              <a:t>option with a click.</a:t>
            </a:r>
          </a:p>
          <a:p>
            <a:pPr lvl="1"/>
            <a:r>
              <a:rPr lang="en-US" dirty="0" smtClean="0"/>
              <a:t>When a Form contains multiple CheckBoxes, any number of them can be checked or unchecked at the same time.</a:t>
            </a:r>
            <a:endParaRPr lang="en-US" dirty="0" smtClean="0"/>
          </a:p>
          <a:p>
            <a:pPr eaLnBrk="1" hangingPunct="1"/>
            <a:r>
              <a:rPr lang="en-US" b="1" dirty="0" smtClean="0">
                <a:latin typeface="Courier New" pitchFamily="1" charset="0"/>
              </a:rPr>
              <a:t>RadioButton</a:t>
            </a:r>
            <a:r>
              <a:rPr lang="en-US" b="1" dirty="0" smtClean="0"/>
              <a:t>s</a:t>
            </a:r>
            <a:r>
              <a:rPr lang="en-US" dirty="0" smtClean="0"/>
              <a:t> are similar </a:t>
            </a:r>
            <a:r>
              <a:rPr lang="en-US" dirty="0" smtClean="0"/>
              <a:t>to </a:t>
            </a:r>
            <a:r>
              <a:rPr lang="en-US" dirty="0" smtClean="0"/>
              <a:t>CheckBoxes except for the fact that only </a:t>
            </a:r>
            <a:r>
              <a:rPr lang="en-US" dirty="0" smtClean="0"/>
              <a:t>one RadioButton in a group can be selected at a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Selecting one RadioButton automatically deselects the others.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US" spc="-200" dirty="0"/>
              <a:t>Using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pc="-200" dirty="0"/>
              <a:t> and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pc="-200" dirty="0"/>
              <a:t> Objects</a:t>
            </a:r>
            <a:endParaRPr lang="en-US" sz="4000" spc="-200" dirty="0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87" y="2362200"/>
            <a:ext cx="8348213" cy="200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90674"/>
            <a:ext cx="6364996" cy="475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US" spc="-200" dirty="0"/>
              <a:t>Using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pc="-200" dirty="0"/>
              <a:t> and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pc="-200" dirty="0"/>
              <a:t> Objects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4" y="2352674"/>
            <a:ext cx="8146154" cy="260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US" spc="-200" dirty="0"/>
              <a:t>Using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pc="-200" dirty="0"/>
              <a:t> and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pc="-200" dirty="0"/>
              <a:t> Objects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0" y="1700213"/>
            <a:ext cx="8275989" cy="432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US" spc="-200" dirty="0"/>
              <a:t>Using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pc="-200" dirty="0"/>
              <a:t> and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pc="-200" dirty="0"/>
              <a:t> Objects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4606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3" y="2133600"/>
            <a:ext cx="842356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US" spc="-200" dirty="0"/>
              <a:t>Using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pc="-200" dirty="0"/>
              <a:t> and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pc="-200" dirty="0"/>
              <a:t> Objects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14253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Adding 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PictureBox</a:t>
            </a:r>
            <a:r>
              <a:rPr lang="en-US" sz="4000" spc="-200" dirty="0"/>
              <a:t> to 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Form</a:t>
            </a:r>
          </a:p>
        </p:txBody>
      </p:sp>
      <p:sp>
        <p:nvSpPr>
          <p:cNvPr id="266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latin typeface="Courier New" pitchFamily="1" charset="0"/>
              </a:rPr>
              <a:t>PictureBox</a:t>
            </a:r>
            <a:r>
              <a:rPr lang="en-US" dirty="0" smtClean="0"/>
              <a:t> is a Control </a:t>
            </a:r>
            <a:r>
              <a:rPr lang="en-US" dirty="0" smtClean="0"/>
              <a:t>in which you can display graphics from a bitmap, icon, JPEG, GIF, or other </a:t>
            </a:r>
            <a:r>
              <a:rPr lang="en-US" dirty="0" smtClean="0"/>
              <a:t>type of image file.</a:t>
            </a:r>
            <a:endParaRPr lang="en-US" dirty="0" smtClean="0"/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365500"/>
            <a:ext cx="7907603" cy="2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838200"/>
            <a:ext cx="613410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457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9pPr>
          </a:lstStyle>
          <a:p>
            <a:r>
              <a:rPr lang="en-US" sz="4000" b="1" spc="-200" dirty="0"/>
              <a:t>Adding a </a:t>
            </a:r>
            <a:r>
              <a:rPr lang="en-US" sz="4000" b="1" spc="-200" dirty="0">
                <a:latin typeface="Courier New" pitchFamily="49" charset="0"/>
                <a:cs typeface="Courier New" pitchFamily="49" charset="0"/>
              </a:rPr>
              <a:t>PictureBox</a:t>
            </a:r>
            <a:r>
              <a:rPr lang="en-US" sz="4000" b="1" spc="-200" dirty="0"/>
              <a:t> to a </a:t>
            </a:r>
            <a:r>
              <a:rPr lang="en-US" sz="4000" b="1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4000" b="1" spc="-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22" y="2085974"/>
            <a:ext cx="8481978" cy="33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457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9pPr>
          </a:lstStyle>
          <a:p>
            <a:r>
              <a:rPr lang="en-US" sz="4000" b="1" spc="-200" dirty="0"/>
              <a:t>Adding a </a:t>
            </a:r>
            <a:r>
              <a:rPr lang="en-US" sz="4000" b="1" spc="-200" dirty="0">
                <a:latin typeface="Courier New" pitchFamily="49" charset="0"/>
                <a:cs typeface="Courier New" pitchFamily="49" charset="0"/>
              </a:rPr>
              <a:t>PictureBox</a:t>
            </a:r>
            <a:r>
              <a:rPr lang="en-US" sz="4000" b="1" spc="-200" dirty="0"/>
              <a:t> to a </a:t>
            </a:r>
            <a:r>
              <a:rPr lang="en-US" sz="4000" b="1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4000" b="1" spc="-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49115"/>
            <a:ext cx="5562600" cy="485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Objectives</a:t>
            </a:r>
            <a:endParaRPr lang="en-US" sz="4000" spc="-200" dirty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Add </a:t>
            </a:r>
            <a:r>
              <a:rPr lang="en-US" dirty="0" smtClean="0">
                <a:latin typeface="Courier New" pitchFamily="1" charset="0"/>
              </a:rPr>
              <a:t>ListBox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1" charset="0"/>
              </a:rPr>
              <a:t>ComboBox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1" charset="0"/>
              </a:rPr>
              <a:t>CheckedListBox</a:t>
            </a:r>
            <a:r>
              <a:rPr lang="en-US" dirty="0" smtClean="0"/>
              <a:t> items to a </a:t>
            </a:r>
            <a:r>
              <a:rPr lang="en-US" dirty="0" smtClean="0"/>
              <a:t>Form.</a:t>
            </a:r>
            <a:endParaRPr lang="en-US" dirty="0" smtClean="0"/>
          </a:p>
          <a:p>
            <a:pPr eaLnBrk="1" hangingPunct="1"/>
            <a:r>
              <a:rPr lang="en-US" dirty="0" smtClean="0"/>
              <a:t>Add a </a:t>
            </a:r>
            <a:r>
              <a:rPr lang="en-US" dirty="0" smtClean="0">
                <a:latin typeface="Courier New" pitchFamily="1" charset="0"/>
              </a:rPr>
              <a:t>MonthCalendar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1" charset="0"/>
              </a:rPr>
              <a:t>DateTimePicker</a:t>
            </a:r>
            <a:r>
              <a:rPr lang="en-US" dirty="0" smtClean="0"/>
              <a:t> to a </a:t>
            </a:r>
            <a:r>
              <a:rPr lang="en-US" dirty="0" smtClean="0"/>
              <a:t>Form.</a:t>
            </a:r>
            <a:endParaRPr lang="en-US" dirty="0" smtClean="0"/>
          </a:p>
          <a:p>
            <a:pPr eaLnBrk="1" hangingPunct="1"/>
            <a:r>
              <a:rPr lang="en-US" dirty="0" smtClean="0"/>
              <a:t>Work with a Form’s </a:t>
            </a:r>
            <a:r>
              <a:rPr lang="en-US" dirty="0" smtClean="0"/>
              <a:t>layout.</a:t>
            </a:r>
            <a:endParaRPr lang="en-US" dirty="0" smtClean="0"/>
          </a:p>
          <a:p>
            <a:pPr eaLnBrk="1" hangingPunct="1"/>
            <a:r>
              <a:rPr lang="en-US" dirty="0" smtClean="0"/>
              <a:t>Add a </a:t>
            </a:r>
            <a:r>
              <a:rPr lang="en-US" dirty="0" smtClean="0">
                <a:latin typeface="Courier New" pitchFamily="1" charset="0"/>
              </a:rPr>
              <a:t>MenuStrip</a:t>
            </a:r>
            <a:r>
              <a:rPr lang="en-US" dirty="0" smtClean="0"/>
              <a:t> to a </a:t>
            </a:r>
            <a:r>
              <a:rPr lang="en-US" dirty="0" smtClean="0"/>
              <a:t>Form.</a:t>
            </a:r>
            <a:endParaRPr lang="en-US" dirty="0" smtClean="0"/>
          </a:p>
          <a:p>
            <a:pPr eaLnBrk="1" hangingPunct="1"/>
            <a:r>
              <a:rPr lang="en-US" dirty="0" smtClean="0"/>
              <a:t>Learn to use other </a:t>
            </a:r>
            <a:r>
              <a:rPr lang="en-US" dirty="0" smtClean="0"/>
              <a:t>controls.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91600" cy="1143000"/>
          </a:xfrm>
          <a:noFill/>
        </p:spPr>
        <p:txBody>
          <a:bodyPr/>
          <a:lstStyle/>
          <a:p>
            <a:pPr eaLnBrk="1" hangingPunct="1"/>
            <a:r>
              <a:rPr lang="en-US" sz="4000" spc="-200" dirty="0" smtClean="0"/>
              <a:t>Adding </a:t>
            </a:r>
            <a:r>
              <a:rPr lang="en-US" sz="4000" spc="-200" dirty="0" smtClean="0">
                <a:latin typeface="Courier New" pitchFamily="1" charset="0"/>
              </a:rPr>
              <a:t>ListBox</a:t>
            </a:r>
            <a:r>
              <a:rPr lang="en-US" sz="4000" spc="-200" dirty="0" smtClean="0"/>
              <a:t>, </a:t>
            </a:r>
            <a:r>
              <a:rPr lang="en-US" sz="4000" spc="-200" dirty="0" smtClean="0">
                <a:latin typeface="Courier New" pitchFamily="1" charset="0"/>
              </a:rPr>
              <a:t>CheckedListBox</a:t>
            </a:r>
            <a:r>
              <a:rPr lang="en-US" sz="4000" spc="-200" dirty="0" smtClean="0"/>
              <a:t>, and </a:t>
            </a:r>
            <a:r>
              <a:rPr lang="en-US" sz="4000" spc="-200" dirty="0" smtClean="0">
                <a:latin typeface="Courier New" pitchFamily="1" charset="0"/>
              </a:rPr>
              <a:t>ComboBox</a:t>
            </a:r>
            <a:r>
              <a:rPr lang="en-US" sz="4000" spc="-200" dirty="0" smtClean="0"/>
              <a:t> </a:t>
            </a:r>
            <a:r>
              <a:rPr lang="en-US" sz="4000" spc="-200" dirty="0" smtClean="0">
                <a:latin typeface="Courier New" pitchFamily="1" charset="0"/>
              </a:rPr>
              <a:t>Control</a:t>
            </a:r>
            <a:r>
              <a:rPr lang="en-US" sz="4000" spc="-200" dirty="0" smtClean="0"/>
              <a:t>s to a </a:t>
            </a:r>
            <a:r>
              <a:rPr lang="en-US" sz="4000" spc="-200" dirty="0" smtClean="0">
                <a:latin typeface="Courier New" pitchFamily="1" charset="0"/>
              </a:rPr>
              <a:t>Form</a:t>
            </a:r>
            <a:endParaRPr lang="en-US" sz="4000" spc="-200" dirty="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urier New" pitchFamily="1" charset="0"/>
              </a:rPr>
              <a:t>ListBox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1" charset="0"/>
              </a:rPr>
              <a:t>ComboBox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1" charset="0"/>
              </a:rPr>
              <a:t>CheckedListBox</a:t>
            </a:r>
            <a:r>
              <a:rPr lang="en-US" dirty="0" smtClean="0"/>
              <a:t> </a:t>
            </a:r>
            <a:r>
              <a:rPr lang="en-US" dirty="0" smtClean="0"/>
              <a:t>objects all allow users to select choices from a list.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These list-type </a:t>
            </a:r>
            <a:r>
              <a:rPr lang="en-US" dirty="0" smtClean="0"/>
              <a:t>widgets </a:t>
            </a:r>
            <a:r>
              <a:rPr lang="en-US" dirty="0" smtClean="0"/>
              <a:t>descend </a:t>
            </a:r>
            <a:r>
              <a:rPr lang="en-US" dirty="0" smtClean="0"/>
              <a:t>from </a:t>
            </a:r>
            <a:r>
              <a:rPr lang="en-US" sz="2600" dirty="0" smtClean="0">
                <a:latin typeface="Courier New" pitchFamily="1" charset="0"/>
              </a:rPr>
              <a:t>ListControl</a:t>
            </a:r>
            <a:r>
              <a:rPr lang="en-US" sz="2600" dirty="0" smtClean="0"/>
              <a:t>.</a:t>
            </a:r>
            <a:endParaRPr lang="en-US" sz="2600" dirty="0" smtClean="0">
              <a:latin typeface="Courier New" pitchFamily="1" charset="0"/>
            </a:endParaRP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latin typeface="Courier New" pitchFamily="1" charset="0"/>
              </a:rPr>
              <a:t>ListBox</a:t>
            </a:r>
            <a:r>
              <a:rPr lang="en-US" dirty="0" smtClean="0">
                <a:cs typeface="Courier New" pitchFamily="49" charset="0"/>
              </a:rPr>
              <a:t> Control d</a:t>
            </a:r>
            <a:r>
              <a:rPr lang="en-US" dirty="0" smtClean="0"/>
              <a:t>isplays </a:t>
            </a:r>
            <a:r>
              <a:rPr lang="en-US" dirty="0" smtClean="0"/>
              <a:t>a list of items the user can select by </a:t>
            </a:r>
            <a:r>
              <a:rPr lang="en-US" dirty="0" smtClean="0"/>
              <a:t>clicking.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smtClean="0"/>
              <a:t>user </a:t>
            </a:r>
            <a:r>
              <a:rPr lang="en-US" dirty="0" smtClean="0"/>
              <a:t>can </a:t>
            </a:r>
            <a:r>
              <a:rPr lang="en-US" dirty="0" smtClean="0"/>
              <a:t>make a single selection or multiple selections by setting the </a:t>
            </a:r>
            <a:r>
              <a:rPr lang="en-US" dirty="0" smtClean="0">
                <a:latin typeface="Courier New" pitchFamily="1" charset="0"/>
              </a:rPr>
              <a:t>SelectionMode</a:t>
            </a:r>
            <a:r>
              <a:rPr lang="en-US" dirty="0" smtClean="0"/>
              <a:t> </a:t>
            </a:r>
            <a:r>
              <a:rPr lang="en-US" dirty="0" smtClean="0"/>
              <a:t>property.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SelectedItem</a:t>
            </a:r>
            <a:r>
              <a:rPr lang="en-US" dirty="0" smtClean="0"/>
              <a:t> </a:t>
            </a:r>
            <a:r>
              <a:rPr lang="en-US" dirty="0" smtClean="0"/>
              <a:t>property </a:t>
            </a:r>
            <a:r>
              <a:rPr lang="en-US" dirty="0" smtClean="0"/>
              <a:t>contains </a:t>
            </a:r>
            <a:r>
              <a:rPr lang="en-US" dirty="0" smtClean="0"/>
              <a:t>the value of the item a user has </a:t>
            </a:r>
            <a:r>
              <a:rPr lang="en-US" dirty="0" smtClean="0"/>
              <a:t>selected.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1219200"/>
          </a:xfrm>
          <a:noFill/>
        </p:spPr>
        <p:txBody>
          <a:bodyPr/>
          <a:lstStyle/>
          <a:p>
            <a:r>
              <a:rPr lang="en-US" spc="-200" dirty="0"/>
              <a:t>Adding </a:t>
            </a:r>
            <a:r>
              <a:rPr lang="en-US" spc="-200" dirty="0">
                <a:latin typeface="Courier New" pitchFamily="1" charset="0"/>
              </a:rPr>
              <a:t>ListBox</a:t>
            </a:r>
            <a:r>
              <a:rPr lang="en-US" spc="-200" dirty="0"/>
              <a:t>, </a:t>
            </a:r>
            <a:r>
              <a:rPr lang="en-US" spc="-200" dirty="0">
                <a:latin typeface="Courier New" pitchFamily="1" charset="0"/>
              </a:rPr>
              <a:t>CheckedListBox</a:t>
            </a:r>
            <a:r>
              <a:rPr lang="en-US" spc="-200" dirty="0"/>
              <a:t>, and </a:t>
            </a:r>
            <a:r>
              <a:rPr lang="en-US" spc="-200" dirty="0">
                <a:latin typeface="Courier New" pitchFamily="1" charset="0"/>
              </a:rPr>
              <a:t>ComboBox</a:t>
            </a:r>
            <a:r>
              <a:rPr lang="en-US" spc="-200" dirty="0"/>
              <a:t> </a:t>
            </a:r>
            <a:r>
              <a:rPr lang="en-US" spc="-200" dirty="0">
                <a:latin typeface="Courier New" pitchFamily="1" charset="0"/>
              </a:rPr>
              <a:t>Control</a:t>
            </a:r>
            <a:r>
              <a:rPr lang="en-US" spc="-200" dirty="0"/>
              <a:t>s to a </a:t>
            </a:r>
            <a:r>
              <a:rPr lang="en-US" spc="-200" dirty="0">
                <a:latin typeface="Courier New" pitchFamily="1" charset="0"/>
              </a:rPr>
              <a:t>Form</a:t>
            </a:r>
            <a:endParaRPr lang="en-US" sz="4000" spc="-200" dirty="0" smtClean="0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676400"/>
            <a:ext cx="67818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7" y="1600200"/>
            <a:ext cx="8675233" cy="471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1219200"/>
          </a:xfrm>
          <a:noFill/>
        </p:spPr>
        <p:txBody>
          <a:bodyPr/>
          <a:lstStyle/>
          <a:p>
            <a:r>
              <a:rPr lang="en-US" spc="-200" dirty="0"/>
              <a:t>Adding </a:t>
            </a:r>
            <a:r>
              <a:rPr lang="en-US" spc="-200" dirty="0">
                <a:latin typeface="Courier New" pitchFamily="1" charset="0"/>
              </a:rPr>
              <a:t>ListBox</a:t>
            </a:r>
            <a:r>
              <a:rPr lang="en-US" spc="-200" dirty="0"/>
              <a:t>, </a:t>
            </a:r>
            <a:r>
              <a:rPr lang="en-US" spc="-200" dirty="0">
                <a:latin typeface="Courier New" pitchFamily="1" charset="0"/>
              </a:rPr>
              <a:t>CheckedListBox</a:t>
            </a:r>
            <a:r>
              <a:rPr lang="en-US" spc="-200" dirty="0"/>
              <a:t>, and </a:t>
            </a:r>
            <a:r>
              <a:rPr lang="en-US" spc="-200" dirty="0">
                <a:latin typeface="Courier New" pitchFamily="1" charset="0"/>
              </a:rPr>
              <a:t>ComboBox</a:t>
            </a:r>
            <a:r>
              <a:rPr lang="en-US" spc="-200" dirty="0"/>
              <a:t> </a:t>
            </a:r>
            <a:r>
              <a:rPr lang="en-US" spc="-200" dirty="0">
                <a:latin typeface="Courier New" pitchFamily="1" charset="0"/>
              </a:rPr>
              <a:t>Control</a:t>
            </a:r>
            <a:r>
              <a:rPr lang="en-US" spc="-200" dirty="0"/>
              <a:t>s to a </a:t>
            </a:r>
            <a:r>
              <a:rPr lang="en-US" spc="-200" dirty="0">
                <a:latin typeface="Courier New" pitchFamily="1" charset="0"/>
              </a:rPr>
              <a:t>Form</a:t>
            </a:r>
            <a:endParaRPr lang="en-US" sz="4000" spc="-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362200"/>
            <a:ext cx="86582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1219200"/>
          </a:xfrm>
          <a:noFill/>
        </p:spPr>
        <p:txBody>
          <a:bodyPr/>
          <a:lstStyle/>
          <a:p>
            <a:r>
              <a:rPr lang="en-US" spc="-200" dirty="0"/>
              <a:t>Adding </a:t>
            </a:r>
            <a:r>
              <a:rPr lang="en-US" spc="-200" dirty="0">
                <a:latin typeface="Courier New" pitchFamily="1" charset="0"/>
              </a:rPr>
              <a:t>ListBox</a:t>
            </a:r>
            <a:r>
              <a:rPr lang="en-US" spc="-200" dirty="0"/>
              <a:t>, </a:t>
            </a:r>
            <a:r>
              <a:rPr lang="en-US" spc="-200" dirty="0">
                <a:latin typeface="Courier New" pitchFamily="1" charset="0"/>
              </a:rPr>
              <a:t>CheckedListBox</a:t>
            </a:r>
            <a:r>
              <a:rPr lang="en-US" spc="-200" dirty="0"/>
              <a:t>, and </a:t>
            </a:r>
            <a:r>
              <a:rPr lang="en-US" spc="-200" dirty="0">
                <a:latin typeface="Courier New" pitchFamily="1" charset="0"/>
              </a:rPr>
              <a:t>ComboBox</a:t>
            </a:r>
            <a:r>
              <a:rPr lang="en-US" spc="-200" dirty="0"/>
              <a:t> </a:t>
            </a:r>
            <a:r>
              <a:rPr lang="en-US" spc="-200" dirty="0">
                <a:latin typeface="Courier New" pitchFamily="1" charset="0"/>
              </a:rPr>
              <a:t>Control</a:t>
            </a:r>
            <a:r>
              <a:rPr lang="en-US" spc="-200" dirty="0"/>
              <a:t>s to a </a:t>
            </a:r>
            <a:r>
              <a:rPr lang="en-US" spc="-200" dirty="0">
                <a:latin typeface="Courier New" pitchFamily="1" charset="0"/>
              </a:rPr>
              <a:t>Form</a:t>
            </a:r>
            <a:endParaRPr lang="en-US" sz="4000" spc="-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46635"/>
            <a:ext cx="4159134" cy="356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46635"/>
            <a:ext cx="4169004" cy="356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6200" y="152400"/>
            <a:ext cx="8991600" cy="1219200"/>
          </a:xfrm>
          <a:prstGeom prst="rect">
            <a:avLst/>
          </a:prstGeom>
          <a:noFill/>
        </p:spPr>
        <p:txBody>
          <a:bodyPr/>
          <a:lstStyle/>
          <a:p>
            <a:pPr lvl="0" algn="ctr">
              <a:defRPr/>
            </a:pP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Adding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ListBox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,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CheckedListBox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, and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ComboBox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Control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s to a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Form</a:t>
            </a:r>
            <a:endParaRPr kumimoji="0" lang="en-US" sz="4000" b="0" i="0" u="none" strike="noStrike" kern="1200" cap="none" spc="-200" normalizeH="0" baseline="0" noProof="0" dirty="0" smtClean="0">
              <a:ln>
                <a:noFill/>
              </a:ln>
              <a:solidFill>
                <a:srgbClr val="558ED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7" y="1905000"/>
            <a:ext cx="7198946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" y="152400"/>
            <a:ext cx="8991600" cy="1219200"/>
          </a:xfrm>
          <a:prstGeom prst="rect">
            <a:avLst/>
          </a:prstGeom>
          <a:noFill/>
        </p:spPr>
        <p:txBody>
          <a:bodyPr/>
          <a:lstStyle/>
          <a:p>
            <a:pPr lvl="0" algn="ctr">
              <a:defRPr/>
            </a:pP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Adding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ListBox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,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CheckedListBox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, and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ComboBox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Control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s to a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Form</a:t>
            </a:r>
            <a:endParaRPr kumimoji="0" lang="en-US" sz="4000" b="0" i="0" u="none" strike="noStrike" kern="1200" cap="none" spc="-200" normalizeH="0" baseline="0" noProof="0" dirty="0" smtClean="0">
              <a:ln>
                <a:noFill/>
              </a:ln>
              <a:solidFill>
                <a:srgbClr val="558ED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02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latin typeface="Courier New" pitchFamily="1" charset="0"/>
              </a:rPr>
              <a:t>ComboBox</a:t>
            </a:r>
            <a:r>
              <a:rPr lang="en-US" dirty="0" smtClean="0"/>
              <a:t> </a:t>
            </a:r>
            <a:r>
              <a:rPr lang="en-US" dirty="0" smtClean="0">
                <a:cs typeface="Courier New" pitchFamily="49" charset="0"/>
              </a:rPr>
              <a:t>Control is s</a:t>
            </a:r>
            <a:r>
              <a:rPr lang="en-US" dirty="0" smtClean="0"/>
              <a:t>imilar </a:t>
            </a:r>
            <a:r>
              <a:rPr lang="en-US" dirty="0" smtClean="0"/>
              <a:t>to a </a:t>
            </a:r>
            <a:r>
              <a:rPr lang="en-US" dirty="0" smtClean="0">
                <a:latin typeface="Courier New" pitchFamily="1" charset="0"/>
              </a:rPr>
              <a:t>ListBox</a:t>
            </a:r>
            <a:r>
              <a:rPr lang="en-US" dirty="0" smtClean="0"/>
              <a:t> except for the fact that it displays </a:t>
            </a:r>
            <a:r>
              <a:rPr lang="en-US" dirty="0" smtClean="0"/>
              <a:t>an additional </a:t>
            </a:r>
            <a:r>
              <a:rPr lang="en-US" i="1" dirty="0" smtClean="0"/>
              <a:t>editing </a:t>
            </a:r>
            <a:r>
              <a:rPr lang="en-US" i="1" dirty="0" smtClean="0"/>
              <a:t>field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en-US" dirty="0" smtClean="0"/>
              <a:t> allows </a:t>
            </a:r>
            <a:r>
              <a:rPr lang="en-US" dirty="0" smtClean="0"/>
              <a:t>the user to select </a:t>
            </a:r>
            <a:r>
              <a:rPr lang="en-US" dirty="0" smtClean="0"/>
              <a:t>an item from </a:t>
            </a:r>
            <a:r>
              <a:rPr lang="en-US" dirty="0" smtClean="0"/>
              <a:t>the list or </a:t>
            </a:r>
            <a:r>
              <a:rPr lang="en-US" dirty="0" smtClean="0"/>
              <a:t>enter </a:t>
            </a:r>
            <a:r>
              <a:rPr lang="en-US" dirty="0" smtClean="0"/>
              <a:t>new </a:t>
            </a:r>
            <a:r>
              <a:rPr lang="en-US" dirty="0" smtClean="0"/>
              <a:t>text in the editing field.</a:t>
            </a:r>
            <a:endParaRPr lang="en-US" dirty="0" smtClean="0"/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latin typeface="Courier New" pitchFamily="1" charset="0"/>
              </a:rPr>
              <a:t>CheckedListBox</a:t>
            </a:r>
            <a:r>
              <a:rPr lang="en-US" dirty="0" smtClean="0"/>
              <a:t> </a:t>
            </a:r>
            <a:r>
              <a:rPr lang="en-US" dirty="0" smtClean="0">
                <a:cs typeface="Courier New" pitchFamily="49" charset="0"/>
              </a:rPr>
              <a:t>Control is also s</a:t>
            </a:r>
            <a:r>
              <a:rPr lang="en-US" dirty="0" smtClean="0"/>
              <a:t>imilar </a:t>
            </a:r>
            <a:r>
              <a:rPr lang="en-US" dirty="0" smtClean="0"/>
              <a:t>to a </a:t>
            </a:r>
            <a:r>
              <a:rPr lang="en-US" dirty="0" smtClean="0">
                <a:latin typeface="Courier New" pitchFamily="1" charset="0"/>
              </a:rPr>
              <a:t>ListBox</a:t>
            </a:r>
            <a:r>
              <a:rPr lang="en-US" dirty="0" smtClean="0"/>
              <a:t> except for the fact that check </a:t>
            </a:r>
            <a:r>
              <a:rPr lang="en-US" dirty="0" smtClean="0"/>
              <a:t>boxes appear to the left of each </a:t>
            </a:r>
            <a:r>
              <a:rPr lang="en-US" dirty="0" smtClean="0"/>
              <a:t>item in the list.</a:t>
            </a:r>
            <a:endParaRPr lang="en-US" dirty="0" smtClean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1295400"/>
          </a:xfrm>
          <a:noFill/>
        </p:spPr>
        <p:txBody>
          <a:bodyPr/>
          <a:lstStyle/>
          <a:p>
            <a:r>
              <a:rPr lang="en-US" spc="-200" dirty="0"/>
              <a:t>Adding </a:t>
            </a:r>
            <a:r>
              <a:rPr lang="en-US" spc="-200" dirty="0">
                <a:latin typeface="Courier New" pitchFamily="1" charset="0"/>
              </a:rPr>
              <a:t>ListBox</a:t>
            </a:r>
            <a:r>
              <a:rPr lang="en-US" spc="-200" dirty="0"/>
              <a:t>, </a:t>
            </a:r>
            <a:r>
              <a:rPr lang="en-US" spc="-200" dirty="0">
                <a:latin typeface="Courier New" pitchFamily="1" charset="0"/>
              </a:rPr>
              <a:t>CheckedListBox</a:t>
            </a:r>
            <a:r>
              <a:rPr lang="en-US" spc="-200" dirty="0"/>
              <a:t>, and </a:t>
            </a:r>
            <a:r>
              <a:rPr lang="en-US" spc="-200" dirty="0">
                <a:latin typeface="Courier New" pitchFamily="1" charset="0"/>
              </a:rPr>
              <a:t>ComboBox</a:t>
            </a:r>
            <a:r>
              <a:rPr lang="en-US" spc="-200" dirty="0"/>
              <a:t> </a:t>
            </a:r>
            <a:r>
              <a:rPr lang="en-US" spc="-200" dirty="0">
                <a:latin typeface="Courier New" pitchFamily="1" charset="0"/>
              </a:rPr>
              <a:t>Control</a:t>
            </a:r>
            <a:r>
              <a:rPr lang="en-US" spc="-200" dirty="0"/>
              <a:t>s to a </a:t>
            </a:r>
            <a:r>
              <a:rPr lang="en-US" spc="-200" dirty="0">
                <a:latin typeface="Courier New" pitchFamily="1" charset="0"/>
              </a:rPr>
              <a:t>Form</a:t>
            </a:r>
            <a:endParaRPr lang="en-US" sz="4000" spc="-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704147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6200" y="152400"/>
            <a:ext cx="8991600" cy="1219200"/>
          </a:xfrm>
          <a:prstGeom prst="rect">
            <a:avLst/>
          </a:prstGeom>
          <a:noFill/>
        </p:spPr>
        <p:txBody>
          <a:bodyPr/>
          <a:lstStyle/>
          <a:p>
            <a:pPr lvl="0" algn="ctr">
              <a:defRPr/>
            </a:pP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Adding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ListBox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,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CheckedListBox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, and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ComboBox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Control</a:t>
            </a: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s to a </a:t>
            </a:r>
            <a:r>
              <a:rPr lang="en-US" sz="4000" b="1" spc="-200" dirty="0">
                <a:solidFill>
                  <a:srgbClr val="558ED5"/>
                </a:solidFill>
                <a:latin typeface="Courier New" pitchFamily="1" charset="0"/>
              </a:rPr>
              <a:t>Form</a:t>
            </a:r>
            <a:endParaRPr kumimoji="0" lang="en-US" sz="4000" b="0" i="0" u="none" strike="noStrike" kern="1200" cap="none" spc="-200" normalizeH="0" baseline="0" noProof="0" dirty="0" smtClean="0">
              <a:ln>
                <a:noFill/>
              </a:ln>
              <a:solidFill>
                <a:srgbClr val="558ED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3600" spc="-200" dirty="0"/>
              <a:t>Adding </a:t>
            </a:r>
            <a:r>
              <a:rPr lang="en-US" sz="3600" spc="-200" dirty="0">
                <a:latin typeface="Courier New" pitchFamily="49" charset="0"/>
                <a:cs typeface="Courier New" pitchFamily="49" charset="0"/>
              </a:rPr>
              <a:t>MonthCalendar</a:t>
            </a:r>
            <a:r>
              <a:rPr lang="en-US" sz="3600" spc="-200" dirty="0"/>
              <a:t> and </a:t>
            </a:r>
            <a:r>
              <a:rPr lang="en-US" sz="3600" spc="-200" dirty="0" smtClean="0"/>
              <a:t/>
            </a:r>
            <a:br>
              <a:rPr lang="en-US" sz="3600" spc="-200" dirty="0" smtClean="0"/>
            </a:br>
            <a:r>
              <a:rPr lang="en-US" sz="3600" spc="-200" dirty="0" smtClean="0">
                <a:latin typeface="Courier New" pitchFamily="49" charset="0"/>
                <a:cs typeface="Courier New" pitchFamily="49" charset="0"/>
              </a:rPr>
              <a:t>DateTimePicker</a:t>
            </a:r>
            <a:r>
              <a:rPr lang="en-US" sz="3600" spc="-200" dirty="0" smtClean="0"/>
              <a:t> </a:t>
            </a:r>
            <a:r>
              <a:rPr lang="en-US" sz="3600" spc="-200" dirty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en-US" sz="3600" spc="-200" dirty="0"/>
              <a:t>s to a </a:t>
            </a:r>
            <a:r>
              <a:rPr lang="en-US" sz="3600" spc="-200" dirty="0" smtClean="0">
                <a:latin typeface="Courier New" pitchFamily="49" charset="0"/>
                <a:cs typeface="Courier New" pitchFamily="49" charset="0"/>
              </a:rPr>
              <a:t>Form</a:t>
            </a:r>
            <a:endParaRPr lang="en-US" sz="3600" spc="-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35814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1" charset="0"/>
              </a:rPr>
              <a:t>MonthCalendar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1" charset="0"/>
              </a:rPr>
              <a:t>DateTimePicker</a:t>
            </a:r>
            <a:r>
              <a:rPr lang="en-US" dirty="0" smtClean="0"/>
              <a:t> </a:t>
            </a:r>
            <a:r>
              <a:rPr lang="en-US" dirty="0" smtClean="0"/>
              <a:t>Controls allow </a:t>
            </a:r>
            <a:r>
              <a:rPr lang="en-US" dirty="0" smtClean="0"/>
              <a:t>you to retrieve date and time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When you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MonthCalendar</a:t>
            </a:r>
            <a:r>
              <a:rPr lang="en-US" dirty="0" smtClean="0"/>
              <a:t>, the current date is contained in a rectangle by default, and the date that the user clicked is shaded.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228600"/>
            <a:ext cx="9144000" cy="1295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9pPr>
          </a:lstStyle>
          <a:p>
            <a:r>
              <a:rPr lang="en-US" sz="3600" b="1" spc="-200" dirty="0"/>
              <a:t>Adding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MonthCalendar</a:t>
            </a:r>
            <a:r>
              <a:rPr lang="en-US" sz="3600" b="1" spc="-200" dirty="0"/>
              <a:t> and </a:t>
            </a:r>
            <a:br>
              <a:rPr lang="en-US" sz="3600" b="1" spc="-200" dirty="0"/>
            </a:b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DateTimePicker</a:t>
            </a:r>
            <a:r>
              <a:rPr lang="en-US" sz="3600" b="1" spc="-200" dirty="0"/>
              <a:t>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en-US" sz="3600" b="1" spc="-200" dirty="0"/>
              <a:t>s to a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3600" b="1" spc="-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94" y="1586865"/>
            <a:ext cx="6534806" cy="473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Understanding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en-US" sz="4000" spc="-200" dirty="0"/>
              <a:t>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idx="1"/>
          </p:nvPr>
        </p:nvSpPr>
        <p:spPr>
          <a:xfrm>
            <a:off x="495298" y="1676400"/>
            <a:ext cx="8305800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itchFamily="1" charset="0"/>
              </a:rPr>
              <a:t>Control</a:t>
            </a:r>
            <a:r>
              <a:rPr lang="en-US" dirty="0" smtClean="0"/>
              <a:t> class provides </a:t>
            </a:r>
            <a:r>
              <a:rPr lang="en-US" dirty="0" smtClean="0"/>
              <a:t>the definitions for GUI </a:t>
            </a:r>
            <a:r>
              <a:rPr lang="en-US" dirty="0" smtClean="0"/>
              <a:t>objects.</a:t>
            </a: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itchFamily="1" charset="0"/>
              </a:rPr>
              <a:t>Component</a:t>
            </a:r>
            <a:r>
              <a:rPr lang="en-US" dirty="0" smtClean="0"/>
              <a:t> class provides </a:t>
            </a:r>
            <a:r>
              <a:rPr lang="en-US" dirty="0" smtClean="0"/>
              <a:t>containment and cleanup for other </a:t>
            </a:r>
            <a:r>
              <a:rPr lang="en-US" dirty="0" smtClean="0"/>
              <a:t>objects – disposal of Controls when they are destroyed.</a:t>
            </a: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46759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71" y="1600200"/>
            <a:ext cx="7724451" cy="478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228600"/>
            <a:ext cx="9144000" cy="1295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9pPr>
          </a:lstStyle>
          <a:p>
            <a:r>
              <a:rPr lang="en-US" sz="3600" b="1" spc="-200" dirty="0"/>
              <a:t>Adding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MonthCalendar</a:t>
            </a:r>
            <a:r>
              <a:rPr lang="en-US" sz="3600" b="1" spc="-200" dirty="0"/>
              <a:t> and </a:t>
            </a:r>
            <a:br>
              <a:rPr lang="en-US" sz="3600" b="1" spc="-200" dirty="0"/>
            </a:b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DateTimePicker</a:t>
            </a:r>
            <a:r>
              <a:rPr lang="en-US" sz="3600" b="1" spc="-200" dirty="0"/>
              <a:t>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en-US" sz="3600" b="1" spc="-200" dirty="0"/>
              <a:t>s to a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3600" b="1" spc="-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24" y="2357438"/>
            <a:ext cx="8225048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228600"/>
            <a:ext cx="9144000" cy="1295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9pPr>
          </a:lstStyle>
          <a:p>
            <a:r>
              <a:rPr lang="en-US" sz="3600" b="1" spc="-200" dirty="0"/>
              <a:t>Adding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MonthCalendar</a:t>
            </a:r>
            <a:r>
              <a:rPr lang="en-US" sz="3600" b="1" spc="-200" dirty="0"/>
              <a:t> and </a:t>
            </a:r>
            <a:br>
              <a:rPr lang="en-US" sz="3600" b="1" spc="-200" dirty="0"/>
            </a:b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DateTimePicker</a:t>
            </a:r>
            <a:r>
              <a:rPr lang="en-US" sz="3600" b="1" spc="-200" dirty="0"/>
              <a:t>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en-US" sz="3600" b="1" spc="-200" dirty="0"/>
              <a:t>s to a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3600" b="1" spc="-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38299"/>
            <a:ext cx="5181600" cy="467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228600"/>
            <a:ext cx="9144000" cy="1295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9pPr>
          </a:lstStyle>
          <a:p>
            <a:r>
              <a:rPr lang="en-US" sz="3600" b="1" spc="-200" dirty="0"/>
              <a:t>Adding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MonthCalendar</a:t>
            </a:r>
            <a:r>
              <a:rPr lang="en-US" sz="3600" b="1" spc="-200" dirty="0"/>
              <a:t> and </a:t>
            </a:r>
            <a:br>
              <a:rPr lang="en-US" sz="3600" b="1" spc="-200" dirty="0"/>
            </a:b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DateTimePicker</a:t>
            </a:r>
            <a:r>
              <a:rPr lang="en-US" sz="3600" b="1" spc="-200" dirty="0"/>
              <a:t>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en-US" sz="3600" b="1" spc="-200" dirty="0"/>
              <a:t>s to a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3600" b="1" spc="-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DateTimePicker</a:t>
            </a:r>
            <a:r>
              <a:rPr lang="en-US" dirty="0" smtClean="0"/>
              <a:t> Control displays </a:t>
            </a:r>
            <a:r>
              <a:rPr lang="en-US" dirty="0" smtClean="0"/>
              <a:t>a month calendar when the down arrow is </a:t>
            </a:r>
            <a:r>
              <a:rPr lang="en-US" dirty="0" smtClean="0"/>
              <a:t>selected.</a:t>
            </a:r>
          </a:p>
          <a:p>
            <a:r>
              <a:rPr lang="en-US" dirty="0" smtClean="0"/>
              <a:t>When you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CustomFormat</a:t>
            </a:r>
            <a:r>
              <a:rPr lang="en-US" dirty="0" smtClean="0"/>
              <a:t> property, the date displayed in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DateTimePicker</a:t>
            </a:r>
            <a:r>
              <a:rPr lang="en-US" dirty="0" smtClean="0"/>
              <a:t> Control is more customizable than the one in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MonthCalendar</a:t>
            </a:r>
            <a:r>
              <a:rPr lang="en-US" dirty="0" smtClean="0"/>
              <a:t>.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228600"/>
            <a:ext cx="9144000" cy="1295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9pPr>
          </a:lstStyle>
          <a:p>
            <a:r>
              <a:rPr lang="en-US" sz="3600" b="1" spc="-200" dirty="0"/>
              <a:t>Adding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MonthCalendar</a:t>
            </a:r>
            <a:r>
              <a:rPr lang="en-US" sz="3600" b="1" spc="-200" dirty="0"/>
              <a:t> and </a:t>
            </a:r>
            <a:br>
              <a:rPr lang="en-US" sz="3600" b="1" spc="-200" dirty="0"/>
            </a:b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DateTimePicker</a:t>
            </a:r>
            <a:r>
              <a:rPr lang="en-US" sz="3600" b="1" spc="-200" dirty="0"/>
              <a:t>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en-US" sz="3600" b="1" spc="-200" dirty="0"/>
              <a:t>s to a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3600" b="1" spc="-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3549"/>
            <a:ext cx="7924800" cy="434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228600"/>
            <a:ext cx="9144000" cy="1295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9pPr>
          </a:lstStyle>
          <a:p>
            <a:r>
              <a:rPr lang="en-US" sz="3600" b="1" spc="-200" dirty="0"/>
              <a:t>Adding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MonthCalendar</a:t>
            </a:r>
            <a:r>
              <a:rPr lang="en-US" sz="3600" b="1" spc="-200" dirty="0"/>
              <a:t> and </a:t>
            </a:r>
            <a:br>
              <a:rPr lang="en-US" sz="3600" b="1" spc="-200" dirty="0"/>
            </a:b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DateTimePicker</a:t>
            </a:r>
            <a:r>
              <a:rPr lang="en-US" sz="3600" b="1" spc="-200" dirty="0"/>
              <a:t>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en-US" sz="3600" b="1" spc="-200" dirty="0"/>
              <a:t>s to a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3600" b="1" spc="-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9" y="1620674"/>
            <a:ext cx="8431921" cy="4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228600"/>
            <a:ext cx="9144000" cy="1295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8ED5"/>
                </a:solidFill>
                <a:latin typeface="Calibri" pitchFamily="34" charset="0"/>
              </a:defRPr>
            </a:lvl9pPr>
          </a:lstStyle>
          <a:p>
            <a:r>
              <a:rPr lang="en-US" sz="3600" b="1" spc="-200" dirty="0"/>
              <a:t>Adding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MonthCalendar</a:t>
            </a:r>
            <a:r>
              <a:rPr lang="en-US" sz="3600" b="1" spc="-200" dirty="0"/>
              <a:t> and </a:t>
            </a:r>
            <a:br>
              <a:rPr lang="en-US" sz="3600" b="1" spc="-200" dirty="0"/>
            </a:b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DateTimePicker</a:t>
            </a:r>
            <a:r>
              <a:rPr lang="en-US" sz="3600" b="1" spc="-200" dirty="0"/>
              <a:t>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en-US" sz="3600" b="1" spc="-200" dirty="0"/>
              <a:t>s to a </a:t>
            </a:r>
            <a:r>
              <a:rPr lang="en-US" sz="3600" b="1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3600" b="1" spc="-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Working with 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z="4000" spc="-200" dirty="0"/>
              <a:t>’s Layout</a:t>
            </a:r>
          </a:p>
        </p:txBody>
      </p:sp>
      <p:sp>
        <p:nvSpPr>
          <p:cNvPr id="450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When you </a:t>
            </a:r>
            <a:r>
              <a:rPr lang="en-US" dirty="0" smtClean="0"/>
              <a:t>drag multiple Controls onto a Form, b</a:t>
            </a:r>
            <a:r>
              <a:rPr lang="en-US" dirty="0" smtClean="0"/>
              <a:t>lue </a:t>
            </a:r>
            <a:r>
              <a:rPr lang="en-US" b="1" dirty="0" smtClean="0"/>
              <a:t>snap </a:t>
            </a:r>
            <a:r>
              <a:rPr lang="en-US" b="1" dirty="0" smtClean="0"/>
              <a:t>lines</a:t>
            </a:r>
            <a:r>
              <a:rPr lang="en-US" dirty="0" smtClean="0"/>
              <a:t> appear to help you align new Controls with others already in place.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They also appear </a:t>
            </a:r>
            <a:r>
              <a:rPr lang="en-US" dirty="0" smtClean="0"/>
              <a:t>when you place a </a:t>
            </a:r>
            <a:r>
              <a:rPr lang="en-US" dirty="0" smtClean="0"/>
              <a:t>Control </a:t>
            </a:r>
            <a:r>
              <a:rPr lang="en-US" dirty="0" smtClean="0"/>
              <a:t>closer to the edge of a container than is </a:t>
            </a:r>
            <a:r>
              <a:rPr lang="en-US" dirty="0" smtClean="0"/>
              <a:t>recommended.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Working with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pc="-200" dirty="0"/>
              <a:t>’s Layout</a:t>
            </a:r>
            <a:endParaRPr lang="en-US" sz="4000" spc="-200" dirty="0"/>
          </a:p>
        </p:txBody>
      </p: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74" y="1905000"/>
            <a:ext cx="6525126" cy="385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Working with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pc="-200" dirty="0"/>
              <a:t>’s Layout</a:t>
            </a:r>
            <a:endParaRPr lang="en-US" sz="4000" spc="-200" dirty="0"/>
          </a:p>
        </p:txBody>
      </p:sp>
      <p:sp>
        <p:nvSpPr>
          <p:cNvPr id="471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1" charset="0"/>
              </a:rPr>
              <a:t>Anchor</a:t>
            </a:r>
            <a:r>
              <a:rPr lang="en-US" b="1" dirty="0" smtClean="0"/>
              <a:t> property</a:t>
            </a:r>
            <a:r>
              <a:rPr lang="en-US" dirty="0" smtClean="0"/>
              <a:t> causes </a:t>
            </a:r>
            <a:r>
              <a:rPr lang="en-US" dirty="0" smtClean="0"/>
              <a:t>a Control to remain at a fixed distance from the side of a container when the user resizes </a:t>
            </a:r>
            <a:r>
              <a:rPr lang="en-US" dirty="0" smtClean="0"/>
              <a:t>it.</a:t>
            </a:r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1" charset="0"/>
              </a:rPr>
              <a:t>Dock</a:t>
            </a:r>
            <a:r>
              <a:rPr lang="en-US" b="1" dirty="0" smtClean="0"/>
              <a:t> property</a:t>
            </a:r>
            <a:r>
              <a:rPr lang="en-US" dirty="0" smtClean="0"/>
              <a:t> attaches </a:t>
            </a:r>
            <a:r>
              <a:rPr lang="en-US" dirty="0" smtClean="0"/>
              <a:t>a Control to the side of a container so that the Control stretches when the container’s size is </a:t>
            </a:r>
            <a:r>
              <a:rPr lang="en-US" dirty="0" smtClean="0"/>
              <a:t>adjusted.</a:t>
            </a:r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Padding</a:t>
            </a:r>
            <a:r>
              <a:rPr lang="en-US" dirty="0" smtClean="0"/>
              <a:t> property specifies </a:t>
            </a:r>
            <a:r>
              <a:rPr lang="en-US" dirty="0" smtClean="0"/>
              <a:t>the distance between docked Controls and the edges of the </a:t>
            </a:r>
            <a:r>
              <a:rPr lang="en-US" dirty="0" smtClean="0">
                <a:latin typeface="Courier New" pitchFamily="1" charset="0"/>
              </a:rPr>
              <a:t>Form</a:t>
            </a:r>
            <a:r>
              <a:rPr lang="en-US" dirty="0" smtClean="0"/>
              <a:t>.</a:t>
            </a:r>
            <a:endParaRPr lang="en-US" dirty="0" smtClean="0">
              <a:latin typeface="Courier New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Working with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pc="-200" dirty="0"/>
              <a:t>’s Layout</a:t>
            </a:r>
            <a:endParaRPr lang="en-US" sz="4000" spc="-200" dirty="0"/>
          </a:p>
        </p:txBody>
      </p:sp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30" y="1610215"/>
            <a:ext cx="3970570" cy="486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Examining the IDE’s Automatically Generated Code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new Windows Forms project has been started and given the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1" charset="0"/>
              </a:rPr>
              <a:t>FormWithALabelAndAButton</a:t>
            </a:r>
            <a:r>
              <a:rPr lang="en-US" dirty="0" smtClean="0"/>
              <a:t>.</a:t>
            </a:r>
            <a:endParaRPr lang="en-US" dirty="0" smtClean="0">
              <a:latin typeface="Courier New" pitchFamily="1" charset="0"/>
            </a:endParaRPr>
          </a:p>
          <a:p>
            <a:pPr eaLnBrk="1" hangingPunct="1"/>
            <a:r>
              <a:rPr lang="en-US" dirty="0" smtClean="0"/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1" charset="0"/>
              </a:rPr>
              <a:t>Label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has been dragged onto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1" charset="0"/>
              </a:rPr>
              <a:t>Form1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and its properties </a:t>
            </a:r>
            <a:r>
              <a:rPr lang="en-US" dirty="0" smtClean="0"/>
              <a:t>have been updated.</a:t>
            </a:r>
            <a:endParaRPr lang="en-US" dirty="0" smtClean="0">
              <a:latin typeface="Courier New" pitchFamily="1" charset="0"/>
            </a:endParaRPr>
          </a:p>
          <a:p>
            <a:pPr eaLnBrk="1" hangingPunct="1"/>
            <a:r>
              <a:rPr lang="en-US" dirty="0" smtClean="0"/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1" charset="0"/>
              </a:rPr>
              <a:t>Button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has been dragged onto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1" charset="0"/>
              </a:rPr>
              <a:t>Form1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and its properties </a:t>
            </a:r>
            <a:r>
              <a:rPr lang="en-US" dirty="0" smtClean="0"/>
              <a:t>have been updated.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Working with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pc="-200" dirty="0"/>
              <a:t>’s Layout</a:t>
            </a:r>
            <a:endParaRPr lang="en-US" sz="4000" spc="-200" dirty="0"/>
          </a:p>
        </p:txBody>
      </p:sp>
      <p:sp>
        <p:nvSpPr>
          <p:cNvPr id="49156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8" y="1752600"/>
            <a:ext cx="7801841" cy="425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Working with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pc="-200" dirty="0"/>
              <a:t>’s Layout</a:t>
            </a:r>
            <a:endParaRPr lang="en-US" sz="4000" spc="-200" dirty="0"/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98" y="1600200"/>
            <a:ext cx="3871802" cy="473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Working with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pc="-200" dirty="0"/>
              <a:t>’s Layout</a:t>
            </a:r>
            <a:endParaRPr lang="en-US" sz="4000" spc="-200" dirty="0"/>
          </a:p>
        </p:txBody>
      </p:sp>
      <p:sp>
        <p:nvSpPr>
          <p:cNvPr id="51204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057400"/>
            <a:ext cx="8267700" cy="364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Understanding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GroupBox</a:t>
            </a:r>
            <a:r>
              <a:rPr lang="en-US" sz="4000" spc="-200" dirty="0"/>
              <a:t>es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/>
              <a:t>and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Panel</a:t>
            </a:r>
            <a:r>
              <a:rPr lang="en-US" sz="4000" spc="-200" dirty="0"/>
              <a:t>s</a:t>
            </a:r>
          </a:p>
        </p:txBody>
      </p:sp>
      <p:sp>
        <p:nvSpPr>
          <p:cNvPr id="532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latin typeface="Courier New" pitchFamily="1" charset="0"/>
              </a:rPr>
              <a:t>GroupBox</a:t>
            </a:r>
            <a:r>
              <a:rPr lang="en-US" b="1" dirty="0" smtClean="0"/>
              <a:t> </a:t>
            </a:r>
            <a:r>
              <a:rPr lang="en-US" dirty="0" smtClean="0"/>
              <a:t>or a</a:t>
            </a:r>
            <a:r>
              <a:rPr lang="en-US" b="1" dirty="0" smtClean="0"/>
              <a:t> </a:t>
            </a:r>
            <a:r>
              <a:rPr lang="en-US" b="1" dirty="0" smtClean="0">
                <a:latin typeface="Courier New" pitchFamily="1" charset="0"/>
              </a:rPr>
              <a:t>Panel</a:t>
            </a:r>
            <a:r>
              <a:rPr lang="en-US" b="1" dirty="0" smtClean="0"/>
              <a:t> </a:t>
            </a:r>
            <a:r>
              <a:rPr lang="en-US" dirty="0" smtClean="0"/>
              <a:t>can be used to group </a:t>
            </a:r>
            <a:r>
              <a:rPr lang="en-US" dirty="0" smtClean="0"/>
              <a:t>related Controls on a </a:t>
            </a:r>
            <a:r>
              <a:rPr lang="en-US" dirty="0" smtClean="0">
                <a:latin typeface="Courier New" pitchFamily="1" charset="0"/>
              </a:rPr>
              <a:t>Form</a:t>
            </a:r>
            <a:r>
              <a:rPr lang="en-US" dirty="0" smtClean="0"/>
              <a:t>.</a:t>
            </a:r>
            <a:endParaRPr lang="en-US" dirty="0" smtClean="0">
              <a:latin typeface="Courier New" pitchFamily="1" charset="0"/>
            </a:endParaRPr>
          </a:p>
          <a:p>
            <a:pPr lvl="1" eaLnBrk="1" hangingPunct="1"/>
            <a:r>
              <a:rPr lang="en-US" dirty="0" smtClean="0"/>
              <a:t>They can </a:t>
            </a:r>
            <a:r>
              <a:rPr lang="en-US" dirty="0" smtClean="0"/>
              <a:t>be anchored or docked inside a </a:t>
            </a:r>
            <a:r>
              <a:rPr lang="en-US" dirty="0" smtClean="0">
                <a:latin typeface="Courier New" pitchFamily="1" charset="0"/>
              </a:rPr>
              <a:t>Form</a:t>
            </a:r>
            <a:r>
              <a:rPr lang="en-US" dirty="0" smtClean="0"/>
              <a:t>.</a:t>
            </a:r>
            <a:endParaRPr lang="en-US" dirty="0" smtClean="0">
              <a:latin typeface="Courier New" pitchFamily="1" charset="0"/>
            </a:endParaRPr>
          </a:p>
          <a:p>
            <a:pPr eaLnBrk="1" hangingPunct="1"/>
            <a:r>
              <a:rPr lang="en-US" dirty="0" smtClean="0"/>
              <a:t>GroupBoxes can </a:t>
            </a:r>
            <a:r>
              <a:rPr lang="en-US" dirty="0" smtClean="0"/>
              <a:t>display a </a:t>
            </a:r>
            <a:r>
              <a:rPr lang="en-US" dirty="0" smtClean="0"/>
              <a:t>caption, but never have scroll bars.</a:t>
            </a:r>
            <a:endParaRPr lang="en-US" dirty="0" smtClean="0"/>
          </a:p>
          <a:p>
            <a:pPr eaLnBrk="1" hangingPunct="1"/>
            <a:r>
              <a:rPr lang="en-US" dirty="0" smtClean="0"/>
              <a:t>Panels cannot </a:t>
            </a:r>
            <a:r>
              <a:rPr lang="en-US" dirty="0" smtClean="0"/>
              <a:t>display a </a:t>
            </a:r>
            <a:r>
              <a:rPr lang="en-US" dirty="0" smtClean="0"/>
              <a:t>caption, but have scroll bars.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Adding 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MenuStrip</a:t>
            </a:r>
            <a:r>
              <a:rPr lang="en-US" sz="4000" spc="-200" dirty="0"/>
              <a:t> to 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Form</a:t>
            </a:r>
          </a:p>
        </p:txBody>
      </p:sp>
      <p:sp>
        <p:nvSpPr>
          <p:cNvPr id="542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menu strip</a:t>
            </a:r>
            <a:r>
              <a:rPr lang="en-US" dirty="0" smtClean="0"/>
              <a:t> is a horizontal </a:t>
            </a:r>
            <a:r>
              <a:rPr lang="en-US" dirty="0" smtClean="0"/>
              <a:t>list of general options that </a:t>
            </a:r>
            <a:r>
              <a:rPr lang="en-US" dirty="0" smtClean="0"/>
              <a:t>appear </a:t>
            </a:r>
            <a:r>
              <a:rPr lang="en-US" dirty="0" smtClean="0"/>
              <a:t>under the title bar of a </a:t>
            </a:r>
            <a:r>
              <a:rPr lang="en-US" dirty="0" smtClean="0">
                <a:latin typeface="Courier New" pitchFamily="1" charset="0"/>
              </a:rPr>
              <a:t>Form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1" charset="0"/>
              </a:rPr>
              <a:t>Window</a:t>
            </a:r>
            <a:r>
              <a:rPr lang="en-US" dirty="0" smtClean="0"/>
              <a:t>.</a:t>
            </a:r>
            <a:endParaRPr lang="en-US" dirty="0" smtClean="0">
              <a:latin typeface="Courier New" pitchFamily="1" charset="0"/>
            </a:endParaRPr>
          </a:p>
          <a:p>
            <a:pPr eaLnBrk="1" hangingPunct="1"/>
            <a:r>
              <a:rPr lang="en-US" dirty="0" smtClean="0"/>
              <a:t>You can add a </a:t>
            </a:r>
            <a:r>
              <a:rPr lang="en-US" b="1" dirty="0" smtClean="0">
                <a:latin typeface="Courier New" pitchFamily="1" charset="0"/>
              </a:rPr>
              <a:t>MenuStrip</a:t>
            </a:r>
            <a:r>
              <a:rPr lang="en-US" b="1" dirty="0" smtClean="0"/>
              <a:t> </a:t>
            </a:r>
            <a:r>
              <a:rPr lang="en-US" dirty="0" smtClean="0"/>
              <a:t>Control object to any </a:t>
            </a:r>
            <a:r>
              <a:rPr lang="en-US" dirty="0" smtClean="0">
                <a:latin typeface="Courier New" pitchFamily="1" charset="0"/>
              </a:rPr>
              <a:t>Form</a:t>
            </a:r>
            <a:r>
              <a:rPr lang="en-US" dirty="0" smtClean="0"/>
              <a:t> you </a:t>
            </a:r>
            <a:r>
              <a:rPr lang="en-US" dirty="0" smtClean="0"/>
              <a:t>create.</a:t>
            </a:r>
            <a:endParaRPr lang="en-US" dirty="0" smtClean="0"/>
          </a:p>
          <a:p>
            <a:pPr lvl="1"/>
            <a:r>
              <a:rPr lang="en-US" dirty="0" smtClean="0"/>
              <a:t>When you double-click an entry in </a:t>
            </a:r>
            <a:r>
              <a:rPr lang="en-US" dirty="0" smtClean="0"/>
              <a:t>a </a:t>
            </a:r>
            <a:r>
              <a:rPr lang="en-US" dirty="0" smtClean="0">
                <a:latin typeface="Courier New" pitchFamily="1" charset="0"/>
              </a:rPr>
              <a:t>MenuStrip</a:t>
            </a:r>
            <a:r>
              <a:rPr lang="en-US" dirty="0" smtClean="0"/>
              <a:t>, a </a:t>
            </a:r>
            <a:r>
              <a:rPr lang="en-US" dirty="0" smtClean="0">
                <a:latin typeface="Courier New" pitchFamily="1" charset="0"/>
              </a:rPr>
              <a:t>Click()</a:t>
            </a:r>
            <a:r>
              <a:rPr lang="en-US" dirty="0" smtClean="0"/>
              <a:t> </a:t>
            </a:r>
            <a:r>
              <a:rPr lang="en-US" dirty="0" smtClean="0"/>
              <a:t>event method </a:t>
            </a:r>
            <a:r>
              <a:rPr lang="en-US" dirty="0" smtClean="0"/>
              <a:t>is </a:t>
            </a:r>
            <a:r>
              <a:rPr lang="en-US" dirty="0" smtClean="0"/>
              <a:t>generated.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Adding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MenuStrip</a:t>
            </a:r>
            <a:r>
              <a:rPr lang="en-US" spc="-200" dirty="0"/>
              <a:t> to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4000" spc="-200" dirty="0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15687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Adding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MenuStrip</a:t>
            </a:r>
            <a:r>
              <a:rPr lang="en-US" spc="-200" dirty="0"/>
              <a:t> to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4000" spc="-200" dirty="0"/>
          </a:p>
        </p:txBody>
      </p:sp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2" y="2081213"/>
            <a:ext cx="8485411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Adding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MenuStrip</a:t>
            </a:r>
            <a:r>
              <a:rPr lang="en-US" spc="-200" dirty="0"/>
              <a:t> to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Form</a:t>
            </a:r>
            <a:endParaRPr lang="en-US" sz="4000" spc="-200" dirty="0"/>
          </a:p>
        </p:txBody>
      </p:sp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02" y="2085974"/>
            <a:ext cx="8404698" cy="349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44" y="1828800"/>
            <a:ext cx="6719912" cy="451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228600"/>
            <a:ext cx="8077200" cy="12192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4000" b="1" spc="-200" dirty="0">
                <a:solidFill>
                  <a:srgbClr val="558ED5"/>
                </a:solidFill>
                <a:latin typeface="Calibri"/>
              </a:rPr>
              <a:t>Examining the IDE’s Automatically Generated Code</a:t>
            </a:r>
            <a:endParaRPr kumimoji="0" lang="en-US" sz="4000" b="0" i="0" u="none" strike="noStrike" kern="1200" cap="none" spc="-200" normalizeH="0" baseline="0" noProof="0" dirty="0">
              <a:ln>
                <a:noFill/>
              </a:ln>
              <a:solidFill>
                <a:srgbClr val="558ED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95400"/>
          </a:xfrm>
        </p:spPr>
        <p:txBody>
          <a:bodyPr/>
          <a:lstStyle/>
          <a:p>
            <a:r>
              <a:rPr lang="en-US" spc="-200" dirty="0"/>
              <a:t>Examining the IDE’s Automatically Generated Code</a:t>
            </a:r>
            <a:endParaRPr lang="en-US" sz="4000" spc="-2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Within the Form1.Designer.cs file in Visual Studio, two lines of code are generated as follows: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sz="2200" dirty="0" smtClean="0">
                <a:latin typeface="Courier New" pitchFamily="1" charset="0"/>
              </a:rPr>
              <a:t>private System.Windows.Forms.Label label1;</a:t>
            </a:r>
          </a:p>
          <a:p>
            <a:pPr>
              <a:buFontTx/>
              <a:buNone/>
            </a:pPr>
            <a:r>
              <a:rPr lang="en-US" sz="2200" dirty="0" smtClean="0">
                <a:latin typeface="Courier New" pitchFamily="1" charset="0"/>
              </a:rPr>
              <a:t>	private System.Windows.Forms.Button okButton;</a:t>
            </a:r>
          </a:p>
          <a:p>
            <a:pPr>
              <a:buFont typeface="Times" pitchFamily="-96" charset="0"/>
              <a:buChar char="•"/>
            </a:pPr>
            <a:r>
              <a:rPr lang="en-US" dirty="0" smtClean="0"/>
              <a:t>These lines appear under a gray box that contains </a:t>
            </a:r>
            <a:r>
              <a:rPr lang="en-US" i="1" dirty="0" smtClean="0"/>
              <a:t>Windows Form Designer generated </a:t>
            </a:r>
            <a:r>
              <a:rPr lang="en-US" i="1" dirty="0" smtClean="0"/>
              <a:t>code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Times" pitchFamily="-96" charset="0"/>
              <a:buChar char="•"/>
            </a:pPr>
            <a:r>
              <a:rPr lang="en-US" dirty="0" smtClean="0"/>
              <a:t>Expand the code generated by clicking the + in the </a:t>
            </a:r>
            <a:r>
              <a:rPr lang="en-US" dirty="0" smtClean="0">
                <a:latin typeface="Arial Bold" pitchFamily="-96" charset="0"/>
              </a:rPr>
              <a:t>method node</a:t>
            </a:r>
            <a:r>
              <a:rPr lang="en-US" dirty="0" smtClean="0"/>
              <a:t> or double-clicking the gray </a:t>
            </a:r>
            <a:r>
              <a:rPr lang="en-US" dirty="0" smtClean="0"/>
              <a:t>box.</a:t>
            </a:r>
            <a:r>
              <a:rPr lang="en-US" dirty="0" smtClean="0">
                <a:latin typeface="Arial Italic" pitchFamily="-96" charset="0"/>
              </a:rPr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95400"/>
          </a:xfrm>
        </p:spPr>
        <p:txBody>
          <a:bodyPr/>
          <a:lstStyle/>
          <a:p>
            <a:r>
              <a:rPr lang="en-US" spc="-200" dirty="0"/>
              <a:t>Examining the IDE’s Automatically Generated Code</a:t>
            </a:r>
            <a:endParaRPr lang="en-US" sz="4000" spc="-200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17928"/>
            <a:ext cx="6629400" cy="507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Setting a </a:t>
            </a:r>
            <a:r>
              <a:rPr lang="en-US" sz="4000" spc="-200" dirty="0" smtClean="0">
                <a:latin typeface="Courier New" pitchFamily="1" charset="0"/>
              </a:rPr>
              <a:t>Control</a:t>
            </a:r>
            <a:r>
              <a:rPr lang="en-US" sz="4000" spc="-200" dirty="0" smtClean="0"/>
              <a:t>’s </a:t>
            </a:r>
            <a:r>
              <a:rPr lang="en-US" sz="4000" spc="-200" dirty="0" smtClean="0">
                <a:latin typeface="Courier New" pitchFamily="1" charset="0"/>
              </a:rPr>
              <a:t>Font</a:t>
            </a:r>
            <a:r>
              <a:rPr lang="en-US" dirty="0" smtClean="0"/>
              <a:t> 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When designing a Control, it is easiest to select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en-US" dirty="0" smtClean="0"/>
              <a:t> from the Properties list found in the Properties Window.</a:t>
            </a:r>
          </a:p>
          <a:p>
            <a:pPr eaLnBrk="1" hangingPunct="1"/>
            <a:r>
              <a:rPr lang="en-US" dirty="0" smtClean="0"/>
              <a:t>You could also use </a:t>
            </a:r>
            <a:r>
              <a:rPr lang="en-US" dirty="0" smtClean="0"/>
              <a:t>the </a:t>
            </a:r>
            <a:r>
              <a:rPr lang="en-US" b="1" dirty="0" smtClean="0">
                <a:latin typeface="Courier New" pitchFamily="1" charset="0"/>
              </a:rPr>
              <a:t>Font</a:t>
            </a:r>
            <a:r>
              <a:rPr lang="en-US" b="1" dirty="0" smtClean="0"/>
              <a:t> </a:t>
            </a:r>
            <a:r>
              <a:rPr lang="en-US" dirty="0" smtClean="0"/>
              <a:t>class to change the appearance of printed text on </a:t>
            </a:r>
            <a:r>
              <a:rPr lang="en-US" dirty="0" smtClean="0"/>
              <a:t>GUI Forms.</a:t>
            </a:r>
            <a:endParaRPr lang="en-US" dirty="0" smtClean="0"/>
          </a:p>
          <a:p>
            <a:pPr lvl="1"/>
            <a:r>
              <a:rPr lang="en-US" dirty="0" smtClean="0"/>
              <a:t>To do so, you would create your </a:t>
            </a:r>
            <a:r>
              <a:rPr lang="en-US" dirty="0" smtClean="0"/>
              <a:t>own instance of the </a:t>
            </a:r>
            <a:r>
              <a:rPr lang="en-US" dirty="0" smtClean="0">
                <a:latin typeface="Courier New" pitchFamily="1" charset="0"/>
              </a:rPr>
              <a:t>Font</a:t>
            </a:r>
            <a:r>
              <a:rPr lang="en-US" dirty="0" smtClean="0"/>
              <a:t> </a:t>
            </a:r>
            <a:r>
              <a:rPr lang="en-US" dirty="0" smtClean="0"/>
              <a:t>class and include code like the following:</a:t>
            </a:r>
          </a:p>
          <a:p>
            <a:pPr marL="457200" lvl="1" indent="0">
              <a:buNone/>
            </a:pPr>
            <a:endParaRPr lang="en-US" sz="400" dirty="0" smtClean="0"/>
          </a:p>
          <a:p>
            <a:pPr lvl="1">
              <a:buNone/>
            </a:pPr>
            <a:r>
              <a:rPr lang="en-US" sz="2000" dirty="0" smtClean="0">
                <a:latin typeface="Courier New" pitchFamily="1" charset="0"/>
              </a:rPr>
              <a:t>	System.Drawing.Font </a:t>
            </a:r>
            <a:r>
              <a:rPr lang="en-US" sz="2000" dirty="0" smtClean="0">
                <a:latin typeface="Courier New" pitchFamily="1" charset="0"/>
              </a:rPr>
              <a:t>bigFont = new System.Drawing.Font("Courier New", 16.5f);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urier New" pitchFamily="1" charset="0"/>
              </a:rPr>
              <a:t>	this.label1.Font </a:t>
            </a:r>
            <a:r>
              <a:rPr lang="en-US" sz="2000" dirty="0" smtClean="0">
                <a:latin typeface="Courier New" pitchFamily="1" charset="0"/>
              </a:rPr>
              <a:t>= bigFont;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urier New" pitchFamily="1" charset="0"/>
              </a:rPr>
              <a:t>	this.okButton.Font </a:t>
            </a:r>
            <a:r>
              <a:rPr lang="en-US" sz="2000" dirty="0" smtClean="0">
                <a:latin typeface="Courier New" pitchFamily="1" charset="0"/>
              </a:rPr>
              <a:t>= bigFont;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781285096339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9781285096339_PPT_Template</Template>
  <TotalTime>428</TotalTime>
  <Words>1243</Words>
  <Application>Microsoft Office PowerPoint</Application>
  <PresentationFormat>On-screen Show (4:3)</PresentationFormat>
  <Paragraphs>136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9781285096339_PPT_Template</vt:lpstr>
      <vt:lpstr>PowerPoint Presentation</vt:lpstr>
      <vt:lpstr>Objectives</vt:lpstr>
      <vt:lpstr>Objectives</vt:lpstr>
      <vt:lpstr>Understanding Controls</vt:lpstr>
      <vt:lpstr>Examining the IDE’s Automatically Generated Code</vt:lpstr>
      <vt:lpstr>PowerPoint Presentation</vt:lpstr>
      <vt:lpstr>Examining the IDE’s Automatically Generated Code</vt:lpstr>
      <vt:lpstr>Examining the IDE’s Automatically Generated Code</vt:lpstr>
      <vt:lpstr>Setting a Control’s Font </vt:lpstr>
      <vt:lpstr>Setting a Control’s Font </vt:lpstr>
      <vt:lpstr>Setting a Control’s Font </vt:lpstr>
      <vt:lpstr>Setting a Control’s Font </vt:lpstr>
      <vt:lpstr>Using a LinkLabel</vt:lpstr>
      <vt:lpstr>Using a LinkLabel</vt:lpstr>
      <vt:lpstr>Using a LinkLabel</vt:lpstr>
      <vt:lpstr>Using a LinkLabel</vt:lpstr>
      <vt:lpstr>Using a LinkLabel</vt:lpstr>
      <vt:lpstr>Using a LinkLabel</vt:lpstr>
      <vt:lpstr>Adding Color to a Form</vt:lpstr>
      <vt:lpstr>Using CheckBox and  RadioButton Objects</vt:lpstr>
      <vt:lpstr>Using CheckBox and  RadioButton Objects</vt:lpstr>
      <vt:lpstr>Using CheckBox and  RadioButton Objects</vt:lpstr>
      <vt:lpstr>Using CheckBox and  RadioButton Objects</vt:lpstr>
      <vt:lpstr>Using CheckBox and  RadioButton Objects</vt:lpstr>
      <vt:lpstr>Using CheckBox and  RadioButton Objects</vt:lpstr>
      <vt:lpstr>Adding a PictureBox to a Form</vt:lpstr>
      <vt:lpstr>PowerPoint Presentation</vt:lpstr>
      <vt:lpstr>PowerPoint Presentation</vt:lpstr>
      <vt:lpstr>PowerPoint Presentation</vt:lpstr>
      <vt:lpstr>Adding ListBox, CheckedListBox, and ComboBox Controls to a Form</vt:lpstr>
      <vt:lpstr>Adding ListBox, CheckedListBox, and ComboBox Controls to a Form</vt:lpstr>
      <vt:lpstr>Adding ListBox, CheckedListBox, and ComboBox Controls to a Form</vt:lpstr>
      <vt:lpstr>Adding ListBox, CheckedListBox, and ComboBox Controls to a Form</vt:lpstr>
      <vt:lpstr>PowerPoint Presentation</vt:lpstr>
      <vt:lpstr>PowerPoint Presentation</vt:lpstr>
      <vt:lpstr>Adding ListBox, CheckedListBox, and ComboBox Controls to a Form</vt:lpstr>
      <vt:lpstr>PowerPoint Presentation</vt:lpstr>
      <vt:lpstr>Adding MonthCalendar and  DateTimePicker Controls to a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a Form’s Layout</vt:lpstr>
      <vt:lpstr>Working with a Form’s Layout</vt:lpstr>
      <vt:lpstr>Working with a Form’s Layout</vt:lpstr>
      <vt:lpstr>Working with a Form’s Layout</vt:lpstr>
      <vt:lpstr>Working with a Form’s Layout</vt:lpstr>
      <vt:lpstr>Working with a Form’s Layout</vt:lpstr>
      <vt:lpstr>Working with a Form’s Layout</vt:lpstr>
      <vt:lpstr>Understanding GroupBoxes  and Panels</vt:lpstr>
      <vt:lpstr>Adding a MenuStrip to a Form</vt:lpstr>
      <vt:lpstr>Adding a MenuStrip to a Form</vt:lpstr>
      <vt:lpstr>Adding a MenuStrip to a Form</vt:lpstr>
      <vt:lpstr>Adding a MenuStrip to a 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</dc:creator>
  <cp:lastModifiedBy>Brian C Lord</cp:lastModifiedBy>
  <cp:revision>41</cp:revision>
  <dcterms:created xsi:type="dcterms:W3CDTF">2012-12-23T21:58:30Z</dcterms:created>
  <dcterms:modified xsi:type="dcterms:W3CDTF">2014-05-27T15:49:10Z</dcterms:modified>
</cp:coreProperties>
</file>