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0"/>
  </p:notesMasterIdLst>
  <p:handoutMasterIdLst>
    <p:handoutMasterId r:id="rId51"/>
  </p:handoutMasterIdLst>
  <p:sldIdLst>
    <p:sldId id="833" r:id="rId2"/>
    <p:sldId id="257" r:id="rId3"/>
    <p:sldId id="476" r:id="rId4"/>
    <p:sldId id="808" r:id="rId5"/>
    <p:sldId id="859" r:id="rId6"/>
    <p:sldId id="809" r:id="rId7"/>
    <p:sldId id="860" r:id="rId8"/>
    <p:sldId id="834" r:id="rId9"/>
    <p:sldId id="790" r:id="rId10"/>
    <p:sldId id="810" r:id="rId11"/>
    <p:sldId id="843" r:id="rId12"/>
    <p:sldId id="844" r:id="rId13"/>
    <p:sldId id="811" r:id="rId14"/>
    <p:sldId id="836" r:id="rId15"/>
    <p:sldId id="845" r:id="rId16"/>
    <p:sldId id="791" r:id="rId17"/>
    <p:sldId id="814" r:id="rId18"/>
    <p:sldId id="815" r:id="rId19"/>
    <p:sldId id="816" r:id="rId20"/>
    <p:sldId id="753" r:id="rId21"/>
    <p:sldId id="817" r:id="rId22"/>
    <p:sldId id="846" r:id="rId23"/>
    <p:sldId id="818" r:id="rId24"/>
    <p:sldId id="847" r:id="rId25"/>
    <p:sldId id="848" r:id="rId26"/>
    <p:sldId id="820" r:id="rId27"/>
    <p:sldId id="837" r:id="rId28"/>
    <p:sldId id="762" r:id="rId29"/>
    <p:sldId id="858" r:id="rId30"/>
    <p:sldId id="861" r:id="rId31"/>
    <p:sldId id="849" r:id="rId32"/>
    <p:sldId id="821" r:id="rId33"/>
    <p:sldId id="850" r:id="rId34"/>
    <p:sldId id="851" r:id="rId35"/>
    <p:sldId id="768" r:id="rId36"/>
    <p:sldId id="852" r:id="rId37"/>
    <p:sldId id="853" r:id="rId38"/>
    <p:sldId id="696" r:id="rId39"/>
    <p:sldId id="862" r:id="rId40"/>
    <p:sldId id="855" r:id="rId41"/>
    <p:sldId id="854" r:id="rId42"/>
    <p:sldId id="723" r:id="rId43"/>
    <p:sldId id="863" r:id="rId44"/>
    <p:sldId id="828" r:id="rId45"/>
    <p:sldId id="827" r:id="rId46"/>
    <p:sldId id="856" r:id="rId47"/>
    <p:sldId id="829" r:id="rId48"/>
    <p:sldId id="857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-9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-9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-9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-9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-9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668" autoAdjust="0"/>
    <p:restoredTop sz="94481" autoAdjust="0"/>
  </p:normalViewPr>
  <p:slideViewPr>
    <p:cSldViewPr>
      <p:cViewPr varScale="1">
        <p:scale>
          <a:sx n="108" d="100"/>
          <a:sy n="108" d="100"/>
        </p:scale>
        <p:origin x="4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C730BD-880F-4A9D-AD04-A003AF06A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699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02ED363-6065-4EC2-8C7E-81866826C1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033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6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4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08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18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3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85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20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92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47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1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5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97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79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49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9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04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1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45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32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63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5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44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83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42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036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78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34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342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39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83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33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4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959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31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313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98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6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2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7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7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99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1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533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50" r:id="rId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Chapter 14: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Files and 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 dirty="0"/>
              <a:t>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 dirty="0"/>
              <a:t> Classes</a:t>
            </a:r>
            <a:endParaRPr lang="en-US" sz="4000" dirty="0" smtClean="0"/>
          </a:p>
        </p:txBody>
      </p:sp>
      <p:sp>
        <p:nvSpPr>
          <p:cNvPr id="1024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52600"/>
            <a:ext cx="7575651" cy="375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685800"/>
            <a:ext cx="5367884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76400"/>
            <a:ext cx="7603522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 dirty="0"/>
              <a:t>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 dirty="0"/>
              <a:t> Classes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6934200" cy="464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 dirty="0"/>
              <a:t>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 dirty="0"/>
              <a:t> Classes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685800"/>
            <a:ext cx="5410200" cy="599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52600"/>
            <a:ext cx="7467600" cy="429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 dirty="0"/>
              <a:t>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 dirty="0"/>
              <a:t> Classes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Understanding File Data Organization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Businesses store data in a relationship known as the </a:t>
            </a:r>
            <a:r>
              <a:rPr lang="en-US" b="1" dirty="0" smtClean="0"/>
              <a:t>data hierarchy</a:t>
            </a:r>
            <a:r>
              <a:rPr lang="en-US" dirty="0" smtClean="0"/>
              <a:t> – how data is related.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character</a:t>
            </a:r>
            <a:r>
              <a:rPr lang="en-US" dirty="0" smtClean="0"/>
              <a:t> is any of the letters, numbers, or other special symbols (such as punctuation marks) that comprise data.</a:t>
            </a:r>
          </a:p>
          <a:p>
            <a:pPr lvl="1" eaLnBrk="1" hangingPunct="1"/>
            <a:r>
              <a:rPr lang="en-US" dirty="0" smtClean="0"/>
              <a:t>Characters are made up of bits (the zeros and ones that represent computer circuitry).</a:t>
            </a:r>
          </a:p>
        </p:txBody>
      </p:sp>
      <p:sp>
        <p:nvSpPr>
          <p:cNvPr id="1638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pc="-200" dirty="0"/>
              <a:t>Understanding File Data Organization</a:t>
            </a:r>
            <a:endParaRPr lang="en-US" sz="4000" spc="-200" dirty="0" smtClean="0"/>
          </a:p>
        </p:txBody>
      </p:sp>
      <p:sp>
        <p:nvSpPr>
          <p:cNvPr id="17412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82288"/>
            <a:ext cx="7836550" cy="413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field</a:t>
            </a:r>
            <a:r>
              <a:rPr lang="en-US" dirty="0" smtClean="0"/>
              <a:t> is a character or group of characters that has some meaning.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record</a:t>
            </a:r>
            <a:r>
              <a:rPr lang="en-US" dirty="0" smtClean="0"/>
              <a:t> is a collection of related fields that contain data about an entity.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data file </a:t>
            </a:r>
            <a:r>
              <a:rPr lang="en-US" dirty="0" smtClean="0"/>
              <a:t>consists of a group of related records.</a:t>
            </a:r>
          </a:p>
          <a:p>
            <a:pPr eaLnBrk="1" hangingPunct="1"/>
            <a:r>
              <a:rPr lang="en-US" dirty="0" smtClean="0"/>
              <a:t>In a </a:t>
            </a:r>
            <a:r>
              <a:rPr lang="en-US" b="1" dirty="0" smtClean="0"/>
              <a:t>sequential access file</a:t>
            </a:r>
            <a:r>
              <a:rPr lang="en-US" dirty="0" smtClean="0"/>
              <a:t> each record in the file is read in order based on its relative position in the file.</a:t>
            </a:r>
          </a:p>
          <a:p>
            <a:pPr lvl="1" eaLnBrk="1" hangingPunct="1"/>
            <a:r>
              <a:rPr lang="en-US" dirty="0" smtClean="0"/>
              <a:t>Records can be stored in a sequential access file in order based on a unique field value – known as a </a:t>
            </a:r>
            <a:r>
              <a:rPr lang="en-US" b="1" dirty="0" smtClean="0"/>
              <a:t>key field</a:t>
            </a:r>
            <a:r>
              <a:rPr lang="en-US" dirty="0" smtClean="0"/>
              <a:t>.</a:t>
            </a:r>
          </a:p>
        </p:txBody>
      </p:sp>
      <p:sp>
        <p:nvSpPr>
          <p:cNvPr id="18436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pc="-200" dirty="0"/>
              <a:t>Understanding File Data Organization</a:t>
            </a:r>
            <a:endParaRPr lang="en-US" sz="4000" spc="-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838700"/>
          </a:xfrm>
        </p:spPr>
        <p:txBody>
          <a:bodyPr/>
          <a:lstStyle/>
          <a:p>
            <a:pPr eaLnBrk="1" hangingPunct="1"/>
            <a:r>
              <a:rPr lang="en-US" dirty="0" smtClean="0"/>
              <a:t>A C# application </a:t>
            </a:r>
            <a:r>
              <a:rPr lang="en-US" b="1" dirty="0" smtClean="0"/>
              <a:t>opens a file</a:t>
            </a:r>
            <a:r>
              <a:rPr lang="en-US" dirty="0" smtClean="0"/>
              <a:t> by creating an object and associating a stream of bytes with that object.</a:t>
            </a:r>
          </a:p>
          <a:p>
            <a:pPr eaLnBrk="1" hangingPunct="1"/>
            <a:r>
              <a:rPr lang="en-US" dirty="0" smtClean="0"/>
              <a:t>When you finish using a file, the program should </a:t>
            </a:r>
            <a:r>
              <a:rPr lang="en-US" b="1" dirty="0" smtClean="0"/>
              <a:t>close the file</a:t>
            </a:r>
            <a:r>
              <a:rPr lang="en-US" dirty="0" smtClean="0"/>
              <a:t> – that is, make it no longer available to your application.</a:t>
            </a:r>
            <a:endParaRPr lang="en-US" b="1" dirty="0" smtClean="0"/>
          </a:p>
          <a:p>
            <a:pPr lvl="1"/>
            <a:r>
              <a:rPr lang="en-US" dirty="0" smtClean="0"/>
              <a:t>Not closing an output file may make it inaccessible in the future and it may cause data not to be written to the file.</a:t>
            </a:r>
          </a:p>
          <a:p>
            <a:pPr lvl="1"/>
            <a:r>
              <a:rPr lang="en-US" dirty="0" smtClean="0"/>
              <a:t>Failing to close an input file has no real consequences, but it is a good programming practice to close input files.</a:t>
            </a:r>
          </a:p>
        </p:txBody>
      </p:sp>
      <p:sp>
        <p:nvSpPr>
          <p:cNvPr id="19460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pc="-200" dirty="0"/>
              <a:t>Understanding File Data Organization</a:t>
            </a:r>
            <a:endParaRPr lang="en-US" sz="4000" spc="-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Objectives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Learn about computer files and the </a:t>
            </a:r>
            <a:r>
              <a:rPr lang="en-US" dirty="0" smtClean="0">
                <a:latin typeface="Courier New" pitchFamily="-96" charset="0"/>
              </a:rPr>
              <a:t>File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-96" charset="0"/>
              </a:rPr>
              <a:t>Directory</a:t>
            </a:r>
            <a:r>
              <a:rPr lang="en-US" dirty="0" smtClean="0"/>
              <a:t> classes.</a:t>
            </a:r>
          </a:p>
          <a:p>
            <a:pPr eaLnBrk="1" hangingPunct="1"/>
            <a:r>
              <a:rPr lang="en-US" dirty="0" smtClean="0"/>
              <a:t>Understand file data organization.</a:t>
            </a:r>
          </a:p>
          <a:p>
            <a:pPr eaLnBrk="1" hangingPunct="1"/>
            <a:r>
              <a:rPr lang="en-US" dirty="0" smtClean="0"/>
              <a:t>Understand streams. </a:t>
            </a:r>
          </a:p>
          <a:p>
            <a:pPr eaLnBrk="1" hangingPunct="1"/>
            <a:r>
              <a:rPr lang="en-US" dirty="0" smtClean="0"/>
              <a:t>Write to and read from a sequential access text file.</a:t>
            </a:r>
          </a:p>
          <a:p>
            <a:pPr eaLnBrk="1" hangingPunct="1"/>
            <a:r>
              <a:rPr lang="en-US" dirty="0" smtClean="0"/>
              <a:t>Search a sequential access text file.</a:t>
            </a:r>
          </a:p>
          <a:p>
            <a:pPr eaLnBrk="1" hangingPunct="1"/>
            <a:r>
              <a:rPr lang="en-US" dirty="0" smtClean="0"/>
              <a:t>Understand serialization and deserialization.</a:t>
            </a:r>
          </a:p>
        </p:txBody>
      </p:sp>
      <p:sp>
        <p:nvSpPr>
          <p:cNvPr id="4100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Understanding Streams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stream</a:t>
            </a:r>
            <a:r>
              <a:rPr lang="en-US" dirty="0" smtClean="0"/>
              <a:t> functions as a pipeline or channel between an input device and an application, and potentially an output device.</a:t>
            </a:r>
          </a:p>
        </p:txBody>
      </p:sp>
      <p:sp>
        <p:nvSpPr>
          <p:cNvPr id="2048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565452"/>
            <a:ext cx="5486400" cy="275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Understanding Streams</a:t>
            </a:r>
            <a:endParaRPr lang="en-US" sz="4000" spc="-200" dirty="0" smtClean="0"/>
          </a:p>
        </p:txBody>
      </p:sp>
      <p:sp>
        <p:nvSpPr>
          <p:cNvPr id="2150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Default stream objects in C#:</a:t>
            </a:r>
          </a:p>
          <a:p>
            <a:pPr lvl="1"/>
            <a:r>
              <a:rPr lang="en-US" dirty="0" smtClean="0">
                <a:latin typeface="Courier New" pitchFamily="-96" charset="0"/>
              </a:rPr>
              <a:t>Console.In</a:t>
            </a:r>
            <a:r>
              <a:rPr lang="en-US" dirty="0" smtClean="0"/>
              <a:t> accepts data from the keyboard.</a:t>
            </a:r>
          </a:p>
          <a:p>
            <a:pPr lvl="1"/>
            <a:r>
              <a:rPr lang="en-US" dirty="0" smtClean="0">
                <a:latin typeface="Courier New" pitchFamily="-96" charset="0"/>
              </a:rPr>
              <a:t>Console.Out</a:t>
            </a:r>
            <a:r>
              <a:rPr lang="en-US" dirty="0" smtClean="0"/>
              <a:t> allows a program to produce output on the screen.</a:t>
            </a:r>
          </a:p>
          <a:p>
            <a:pPr lvl="1"/>
            <a:r>
              <a:rPr lang="en-US" dirty="0" smtClean="0">
                <a:latin typeface="Courier New" pitchFamily="-96" charset="0"/>
              </a:rPr>
              <a:t>Console.Error</a:t>
            </a:r>
            <a:r>
              <a:rPr lang="en-US" dirty="0" smtClean="0"/>
              <a:t> allows a program to write error messages to the screen.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Understanding Streams</a:t>
            </a:r>
            <a:endParaRPr lang="en-US" sz="4000" spc="-200" dirty="0" smtClean="0"/>
          </a:p>
        </p:txBody>
      </p:sp>
      <p:sp>
        <p:nvSpPr>
          <p:cNvPr id="215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/>
              <a:t>Most streams flow in only one direction.</a:t>
            </a:r>
          </a:p>
          <a:p>
            <a:pPr eaLnBrk="1" hangingPunct="1"/>
            <a:r>
              <a:rPr lang="en-US" dirty="0" smtClean="0"/>
              <a:t>File processing classes that flow in one direction:</a:t>
            </a:r>
          </a:p>
          <a:p>
            <a:pPr lvl="1" eaLnBrk="1" hangingPunct="1"/>
            <a:r>
              <a:rPr lang="en-US" dirty="0" smtClean="0">
                <a:latin typeface="Courier New" pitchFamily="-96" charset="0"/>
              </a:rPr>
              <a:t>StreamReader</a:t>
            </a:r>
            <a:r>
              <a:rPr lang="en-US" dirty="0" smtClean="0"/>
              <a:t> for text input from a file.</a:t>
            </a:r>
          </a:p>
          <a:p>
            <a:pPr lvl="1" eaLnBrk="1" hangingPunct="1"/>
            <a:r>
              <a:rPr lang="en-US" dirty="0" smtClean="0">
                <a:latin typeface="Courier New" pitchFamily="-96" charset="0"/>
              </a:rPr>
              <a:t>StreamWriter</a:t>
            </a:r>
            <a:r>
              <a:rPr lang="en-US" dirty="0" smtClean="0"/>
              <a:t> for text output to a file.</a:t>
            </a:r>
          </a:p>
          <a:p>
            <a:r>
              <a:rPr lang="en-US" dirty="0" smtClean="0"/>
              <a:t>File processing class that flow in both directions:</a:t>
            </a:r>
          </a:p>
          <a:p>
            <a:pPr lvl="1" eaLnBrk="1" hangingPunct="1"/>
            <a:r>
              <a:rPr lang="en-US" dirty="0" smtClean="0">
                <a:latin typeface="Courier New" pitchFamily="-96" charset="0"/>
              </a:rPr>
              <a:t>FileStream</a:t>
            </a:r>
            <a:r>
              <a:rPr lang="en-US" dirty="0" smtClean="0"/>
              <a:t> for both input from and output to a file.</a:t>
            </a:r>
          </a:p>
        </p:txBody>
      </p:sp>
      <p:sp>
        <p:nvSpPr>
          <p:cNvPr id="2150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Understanding Streams</a:t>
            </a:r>
            <a:endParaRPr lang="en-US" sz="4000" spc="-200" dirty="0" smtClean="0"/>
          </a:p>
        </p:txBody>
      </p:sp>
      <p:sp>
        <p:nvSpPr>
          <p:cNvPr id="22532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95" y="2057400"/>
            <a:ext cx="821520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Understanding Streams</a:t>
            </a:r>
            <a:endParaRPr lang="en-US" sz="4000" spc="-200" dirty="0" smtClean="0"/>
          </a:p>
        </p:txBody>
      </p:sp>
      <p:sp>
        <p:nvSpPr>
          <p:cNvPr id="22532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26" y="1905000"/>
            <a:ext cx="824394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Understanding Streams</a:t>
            </a:r>
            <a:endParaRPr lang="en-US" sz="4000" spc="-200" dirty="0" smtClean="0"/>
          </a:p>
        </p:txBody>
      </p:sp>
      <p:sp>
        <p:nvSpPr>
          <p:cNvPr id="22532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41187"/>
            <a:ext cx="8241205" cy="19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Understanding Streams</a:t>
            </a:r>
            <a:endParaRPr lang="en-US" sz="4000" spc="-200" dirty="0" smtClean="0"/>
          </a:p>
        </p:txBody>
      </p:sp>
      <p:sp>
        <p:nvSpPr>
          <p:cNvPr id="24580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629400" cy="479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234543"/>
            <a:ext cx="5410200" cy="231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Understanding Streams</a:t>
            </a:r>
            <a:endParaRPr lang="en-US" sz="4000" spc="-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549968"/>
            <a:ext cx="7369464" cy="27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66800"/>
          </a:xfrm>
        </p:spPr>
        <p:txBody>
          <a:bodyPr/>
          <a:lstStyle/>
          <a:p>
            <a:r>
              <a:rPr lang="en-US" spc="-200" dirty="0" smtClean="0"/>
              <a:t>Writing and Reading a </a:t>
            </a:r>
            <a:br>
              <a:rPr lang="en-US" spc="-200" dirty="0" smtClean="0"/>
            </a:br>
            <a:r>
              <a:rPr lang="en-US" spc="-200" dirty="0" smtClean="0"/>
              <a:t>Sequential Access File</a:t>
            </a:r>
            <a:endParaRPr lang="en-US" sz="4000" spc="-200" dirty="0" smtClean="0">
              <a:solidFill>
                <a:srgbClr val="FF0000"/>
              </a:solidFill>
            </a:endParaRPr>
          </a:p>
        </p:txBody>
      </p:sp>
      <p:sp>
        <p:nvSpPr>
          <p:cNvPr id="266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Although most people think of data files as consisting of records that contain fields, C# uses files only as streams of bytes.</a:t>
            </a:r>
          </a:p>
          <a:p>
            <a:pPr eaLnBrk="1" hangingPunct="1"/>
            <a:r>
              <a:rPr lang="en-US" dirty="0" smtClean="0"/>
              <a:t>Therefore, when you write a program that writes data to a data file, or reads data from an already created data file, you must dictate the form in which the program will handle the file.</a:t>
            </a:r>
          </a:p>
          <a:p>
            <a:pPr eaLnBrk="1" hangingPunct="1"/>
            <a:r>
              <a:rPr lang="en-US" dirty="0" smtClean="0"/>
              <a:t>Whether you are writing data to a data file or reading data from a data file, you must create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lang="en-US" dirty="0" smtClean="0"/>
              <a:t> object.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662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A block of text within a string that represents an entity or field is a </a:t>
            </a:r>
            <a:r>
              <a:rPr lang="en-US" b="1" dirty="0" smtClean="0"/>
              <a:t>token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character used to separate tokens is called a </a:t>
            </a:r>
            <a:r>
              <a:rPr lang="en-US" b="1" dirty="0" smtClean="0"/>
              <a:t>delimiter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other words – a character used to specify the boundary between records and fields in text files.</a:t>
            </a:r>
          </a:p>
          <a:p>
            <a:r>
              <a:rPr lang="en-US" dirty="0" smtClean="0"/>
              <a:t>Without a delimiter, the process of separating and interpreting tokens is more difficult.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668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Writing Data to a Sequential </a:t>
            </a:r>
            <a:br>
              <a:rPr lang="en-US" sz="4000" spc="-200" dirty="0" smtClean="0"/>
            </a:br>
            <a:r>
              <a:rPr lang="en-US" sz="4000" spc="-200" dirty="0" smtClean="0"/>
              <a:t>Access Text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Files and the </a:t>
            </a:r>
            <a:br>
              <a:rPr lang="en-US" sz="4000" spc="-200" dirty="0" smtClean="0"/>
            </a:b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4000" spc="-200" dirty="0" smtClean="0"/>
              <a:t> and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z="4000" spc="-200" dirty="0" smtClean="0"/>
              <a:t> Classes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Temporary storage is usually called </a:t>
            </a:r>
            <a:r>
              <a:rPr lang="en-US" b="1" dirty="0" smtClean="0"/>
              <a:t>computer memory</a:t>
            </a:r>
            <a:r>
              <a:rPr lang="en-US" dirty="0" smtClean="0"/>
              <a:t> or </a:t>
            </a:r>
            <a:r>
              <a:rPr lang="en-US" b="1" dirty="0" smtClean="0"/>
              <a:t>random access memory </a:t>
            </a:r>
            <a:r>
              <a:rPr lang="en-US" dirty="0" smtClean="0"/>
              <a:t>(RAM).</a:t>
            </a:r>
          </a:p>
          <a:p>
            <a:pPr lvl="1" eaLnBrk="1" hangingPunct="1"/>
            <a:r>
              <a:rPr lang="en-US" dirty="0" smtClean="0"/>
              <a:t>Variables created in a C# program use temporary storage.</a:t>
            </a:r>
          </a:p>
          <a:p>
            <a:pPr lvl="1" eaLnBrk="1" hangingPunct="1"/>
            <a:r>
              <a:rPr lang="en-US" dirty="0" smtClean="0"/>
              <a:t>Temporary storage is </a:t>
            </a:r>
            <a:r>
              <a:rPr lang="en-US" b="1" dirty="0" smtClean="0"/>
              <a:t>volatile</a:t>
            </a:r>
            <a:r>
              <a:rPr lang="en-US" dirty="0" smtClean="0"/>
              <a:t> because values are lost when the program ends or power is lost.</a:t>
            </a:r>
          </a:p>
          <a:p>
            <a:pPr marL="342900" lvl="1" indent="-342900"/>
            <a:r>
              <a:rPr lang="en-US" sz="2800" dirty="0" smtClean="0"/>
              <a:t>Permanent storage, on the other hand, is </a:t>
            </a:r>
            <a:r>
              <a:rPr lang="en-US" sz="2800" b="1" dirty="0" smtClean="0"/>
              <a:t>nonvolatile</a:t>
            </a:r>
            <a:r>
              <a:rPr lang="en-US" sz="2800" dirty="0" smtClean="0"/>
              <a:t> because nothing is lost when a computer loses power.</a:t>
            </a:r>
          </a:p>
          <a:p>
            <a:pPr lvl="1" eaLnBrk="1" hangingPunct="1"/>
            <a:r>
              <a:rPr lang="en-US" dirty="0" smtClean="0"/>
              <a:t>When you write a program and save it to disk, you are using permanent storage.</a:t>
            </a:r>
          </a:p>
        </p:txBody>
      </p:sp>
      <p:sp>
        <p:nvSpPr>
          <p:cNvPr id="512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Writing Data to a Sequential </a:t>
            </a:r>
            <a:br>
              <a:rPr lang="en-US" spc="-200" dirty="0"/>
            </a:br>
            <a:r>
              <a:rPr lang="en-US" spc="-200" dirty="0"/>
              <a:t>Access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A comma is a commonly used delimiter, but a delimiter can be any character that is not needed as part of the data in a file.</a:t>
            </a:r>
          </a:p>
          <a:p>
            <a:pPr marL="742950" lvl="2" indent="-342900"/>
            <a:r>
              <a:rPr lang="en-US" sz="2600" b="1" dirty="0"/>
              <a:t>CSV files</a:t>
            </a:r>
            <a:r>
              <a:rPr lang="en-US" sz="2600" dirty="0"/>
              <a:t> </a:t>
            </a:r>
            <a:r>
              <a:rPr lang="en-US" sz="2600" dirty="0" smtClean="0"/>
              <a:t>(Comma-Separated Value) </a:t>
            </a:r>
            <a:r>
              <a:rPr lang="en-US" sz="2600" dirty="0"/>
              <a:t>are delimited </a:t>
            </a:r>
            <a:r>
              <a:rPr lang="en-US" sz="2600" dirty="0" smtClean="0"/>
              <a:t>files.</a:t>
            </a:r>
            <a:endParaRPr lang="en-US" sz="2600" dirty="0"/>
          </a:p>
          <a:p>
            <a:r>
              <a:rPr lang="en-US" dirty="0" smtClean="0"/>
              <a:t>Delimiters </a:t>
            </a:r>
            <a:r>
              <a:rPr lang="en-US" dirty="0"/>
              <a:t>are needed when fields are not fixed in size and </a:t>
            </a:r>
            <a:r>
              <a:rPr lang="en-US" dirty="0" smtClean="0"/>
              <a:t>position (field </a:t>
            </a:r>
            <a:r>
              <a:rPr lang="en-US" dirty="0"/>
              <a:t>size </a:t>
            </a:r>
            <a:r>
              <a:rPr lang="en-US" dirty="0" smtClean="0"/>
              <a:t>varies).</a:t>
            </a:r>
          </a:p>
          <a:p>
            <a:pPr marL="342900" lvl="1" indent="-342900"/>
            <a:r>
              <a:rPr lang="en-US" dirty="0"/>
              <a:t>To </a:t>
            </a:r>
            <a:r>
              <a:rPr lang="en-US" dirty="0" smtClean="0"/>
              <a:t>write data to a </a:t>
            </a:r>
            <a:r>
              <a:rPr lang="en-US" dirty="0"/>
              <a:t>data file, you use the </a:t>
            </a:r>
            <a:r>
              <a:rPr lang="en-US" dirty="0">
                <a:latin typeface="Courier New" pitchFamily="-96" charset="0"/>
              </a:rPr>
              <a:t>FileStream</a:t>
            </a:r>
            <a:r>
              <a:rPr lang="en-US" dirty="0"/>
              <a:t> class and the </a:t>
            </a:r>
            <a:r>
              <a:rPr lang="en-US" dirty="0" smtClean="0">
                <a:latin typeface="Courier New" pitchFamily="-96" charset="0"/>
              </a:rPr>
              <a:t>StreamWriter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.</a:t>
            </a:r>
          </a:p>
          <a:p>
            <a:pPr marL="342900" lvl="1" indent="-342900"/>
            <a:endParaRPr lang="en-US" sz="800" dirty="0" smtClean="0"/>
          </a:p>
          <a:p>
            <a:pPr marL="3429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FileStream outFile = new FileStream(FILENAME,   	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FileMode.Append,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FileAccess.Write);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09800"/>
            <a:ext cx="6248400" cy="330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66800"/>
          </a:xfrm>
        </p:spPr>
        <p:txBody>
          <a:bodyPr/>
          <a:lstStyle/>
          <a:p>
            <a:r>
              <a:rPr lang="en-US" spc="-200" dirty="0"/>
              <a:t>Writing Data to a Sequential </a:t>
            </a:r>
            <a:br>
              <a:rPr lang="en-US" spc="-200" dirty="0"/>
            </a:br>
            <a:r>
              <a:rPr lang="en-US" spc="-200" dirty="0"/>
              <a:t>Access Text File</a:t>
            </a:r>
            <a:endParaRPr lang="en-US" sz="4000" spc="-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1" y="408019"/>
            <a:ext cx="5943600" cy="629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042" y="1706048"/>
            <a:ext cx="7741158" cy="461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66800"/>
          </a:xfrm>
        </p:spPr>
        <p:txBody>
          <a:bodyPr/>
          <a:lstStyle/>
          <a:p>
            <a:r>
              <a:rPr lang="en-US" spc="-200" dirty="0"/>
              <a:t>Writing Data to a Sequential </a:t>
            </a:r>
            <a:br>
              <a:rPr lang="en-US" spc="-200" dirty="0"/>
            </a:br>
            <a:r>
              <a:rPr lang="en-US" spc="-200" dirty="0"/>
              <a:t>Access Text File</a:t>
            </a:r>
            <a:endParaRPr lang="en-US" sz="4000" spc="-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86000"/>
            <a:ext cx="8001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66800"/>
          </a:xfrm>
        </p:spPr>
        <p:txBody>
          <a:bodyPr/>
          <a:lstStyle/>
          <a:p>
            <a:r>
              <a:rPr lang="en-US" spc="-200" dirty="0"/>
              <a:t>Writing Data to a Sequential </a:t>
            </a:r>
            <a:br>
              <a:rPr lang="en-US" spc="-200" dirty="0"/>
            </a:br>
            <a:r>
              <a:rPr lang="en-US" spc="-200" dirty="0"/>
              <a:t>Access Text File</a:t>
            </a:r>
            <a:endParaRPr lang="en-US" sz="4000" spc="-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Reading from a Sequential Access Text File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program that reads from a sequential access data file contains many similar components to one that writes to a file – therefore reading from a text file is similar to writing to a text file.</a:t>
            </a:r>
          </a:p>
          <a:p>
            <a:pPr marL="342900" lvl="1" indent="-342900"/>
            <a:r>
              <a:rPr lang="en-US" dirty="0" smtClean="0"/>
              <a:t>To read data from a data file, you use the </a:t>
            </a:r>
            <a:r>
              <a:rPr lang="en-US" dirty="0" smtClean="0">
                <a:latin typeface="Courier New" pitchFamily="-96" charset="0"/>
              </a:rPr>
              <a:t>FileStream</a:t>
            </a:r>
            <a:r>
              <a:rPr lang="en-US" dirty="0" smtClean="0"/>
              <a:t> class and the </a:t>
            </a:r>
            <a:r>
              <a:rPr lang="en-US" dirty="0" smtClean="0">
                <a:latin typeface="Courier New" pitchFamily="-96" charset="0"/>
              </a:rPr>
              <a:t>StreamReader</a:t>
            </a:r>
            <a:r>
              <a:rPr lang="en-US" dirty="0" smtClean="0"/>
              <a:t> class.</a:t>
            </a:r>
          </a:p>
          <a:p>
            <a:pPr marL="342900" lvl="1" indent="-342900"/>
            <a:endParaRPr lang="en-US" sz="1000" dirty="0"/>
          </a:p>
          <a:p>
            <a:pPr marL="3429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FileStream inFile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FileStream(FILENAME,   	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FileMode.Open, FileAccess.Read);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3174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73088"/>
            <a:ext cx="5715000" cy="611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Reading from a Sequential Access Text File</a:t>
            </a:r>
            <a:endParaRPr lang="en-US" sz="4000" spc="-200" dirty="0" smtClean="0"/>
          </a:p>
        </p:txBody>
      </p:sp>
      <p:sp>
        <p:nvSpPr>
          <p:cNvPr id="3174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76400"/>
            <a:ext cx="6723902" cy="445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Searching a Sequential Text File</a:t>
            </a:r>
          </a:p>
        </p:txBody>
      </p:sp>
      <p:sp>
        <p:nvSpPr>
          <p:cNvPr id="348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8387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file position pointer</a:t>
            </a:r>
            <a:r>
              <a:rPr lang="en-US" dirty="0" smtClean="0"/>
              <a:t> holds the byte number of the next byte to be read.</a:t>
            </a:r>
          </a:p>
          <a:p>
            <a:pPr eaLnBrk="1" hangingPunct="1"/>
            <a:r>
              <a:rPr lang="en-US" dirty="0" smtClean="0"/>
              <a:t>Sometimes it is necessary to process a file multiple times from the beginning during a program’s execution.</a:t>
            </a:r>
          </a:p>
          <a:p>
            <a:pPr eaLnBrk="1" hangingPunct="1"/>
            <a:r>
              <a:rPr lang="en-US" dirty="0" smtClean="0"/>
              <a:t>To reposition the file pointer to the beginning of the file, use the </a:t>
            </a:r>
            <a:r>
              <a:rPr lang="en-US" dirty="0" smtClean="0">
                <a:latin typeface="Courier New" pitchFamily="-96" charset="0"/>
              </a:rPr>
              <a:t>Seek()</a:t>
            </a:r>
            <a:r>
              <a:rPr lang="en-US" dirty="0" smtClean="0"/>
              <a:t>method and the </a:t>
            </a:r>
            <a:r>
              <a:rPr lang="en-US" dirty="0" smtClean="0">
                <a:latin typeface="Courier New" pitchFamily="-96" charset="0"/>
              </a:rPr>
              <a:t>SeekOrigin</a:t>
            </a:r>
            <a:r>
              <a:rPr lang="en-US" dirty="0" smtClean="0"/>
              <a:t> enumeration.</a:t>
            </a:r>
          </a:p>
        </p:txBody>
      </p:sp>
      <p:sp>
        <p:nvSpPr>
          <p:cNvPr id="34820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Searching a Sequential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 smtClean="0"/>
              <a:t>The following statement repositions the pointer of a file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 smtClean="0"/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/>
              <a:t> bytes away from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 smtClean="0"/>
              <a:t> position of the file.</a:t>
            </a:r>
          </a:p>
          <a:p>
            <a:pPr marL="0" indent="0">
              <a:buNone/>
            </a:pPr>
            <a:endParaRPr lang="en-US" sz="800" dirty="0" smtClean="0"/>
          </a:p>
          <a:p>
            <a:pPr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inFile.Seek(0, SeekOrigin.Begin);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038600"/>
            <a:ext cx="8159496" cy="196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399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Files and the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 dirty="0"/>
              <a:t>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 dirty="0"/>
              <a:t> Classes</a:t>
            </a:r>
            <a:endParaRPr lang="en-US" sz="4000" spc="-200" dirty="0" smtClean="0"/>
          </a:p>
        </p:txBody>
      </p:sp>
      <p:sp>
        <p:nvSpPr>
          <p:cNvPr id="61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 </a:t>
            </a:r>
            <a:r>
              <a:rPr lang="en-US" b="1" dirty="0" smtClean="0"/>
              <a:t>computer file</a:t>
            </a:r>
            <a:r>
              <a:rPr lang="en-US" dirty="0" smtClean="0"/>
              <a:t> is a collection of information stored on a nonvolatile device in a computer system.</a:t>
            </a:r>
          </a:p>
          <a:p>
            <a:pPr lvl="1" eaLnBrk="1" hangingPunct="1"/>
            <a:r>
              <a:rPr lang="en-US" dirty="0" smtClean="0"/>
              <a:t>Files exist on </a:t>
            </a:r>
            <a:r>
              <a:rPr lang="en-US" b="1" dirty="0" smtClean="0"/>
              <a:t>permanent storage devices</a:t>
            </a:r>
            <a:r>
              <a:rPr lang="en-US" dirty="0" smtClean="0"/>
              <a:t>, such as hard disks, USB drives, reels of magnetic tape, and optical discs (CDs and DVDs).</a:t>
            </a:r>
          </a:p>
          <a:p>
            <a:pPr eaLnBrk="1" hangingPunct="1"/>
            <a:r>
              <a:rPr lang="en-US" b="1" dirty="0" smtClean="0"/>
              <a:t>Text files</a:t>
            </a:r>
            <a:r>
              <a:rPr lang="en-US" dirty="0" smtClean="0"/>
              <a:t> contain information encoded in ASCII or Unicode characters.</a:t>
            </a:r>
          </a:p>
          <a:p>
            <a:pPr lvl="1"/>
            <a:r>
              <a:rPr lang="en-US" dirty="0" smtClean="0"/>
              <a:t>Text files can be read using a text editor.</a:t>
            </a:r>
          </a:p>
          <a:p>
            <a:pPr lvl="1"/>
            <a:r>
              <a:rPr lang="en-US" dirty="0" smtClean="0"/>
              <a:t>Text files can be data files or source code files.</a:t>
            </a:r>
          </a:p>
        </p:txBody>
      </p:sp>
      <p:sp>
        <p:nvSpPr>
          <p:cNvPr id="614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42900"/>
            <a:ext cx="4724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914400"/>
          </a:xfrm>
        </p:spPr>
        <p:txBody>
          <a:bodyPr/>
          <a:lstStyle/>
          <a:p>
            <a:r>
              <a:rPr lang="en-US" spc="-200" dirty="0"/>
              <a:t>Searching a Sequential Text File</a:t>
            </a:r>
            <a:endParaRPr lang="en-US" sz="4000" spc="-200" dirty="0" smtClean="0"/>
          </a:p>
        </p:txBody>
      </p:sp>
      <p:sp>
        <p:nvSpPr>
          <p:cNvPr id="35845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5715000" cy="480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Understanding Serialization </a:t>
            </a:r>
            <a:br>
              <a:rPr lang="en-US" sz="4000" spc="-200" dirty="0" smtClean="0"/>
            </a:br>
            <a:r>
              <a:rPr lang="en-US" sz="4000" spc="-200" dirty="0" smtClean="0"/>
              <a:t>and Deserialization</a:t>
            </a:r>
          </a:p>
        </p:txBody>
      </p:sp>
      <p:sp>
        <p:nvSpPr>
          <p:cNvPr id="389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Writing to a text file allows you to store data for later use.</a:t>
            </a:r>
          </a:p>
          <a:p>
            <a:pPr eaLnBrk="1" hangingPunct="1"/>
            <a:r>
              <a:rPr lang="en-US" dirty="0" smtClean="0"/>
              <a:t>However, writing to a text file does present two disadvantages:</a:t>
            </a:r>
          </a:p>
          <a:p>
            <a:pPr lvl="1" eaLnBrk="1" hangingPunct="1"/>
            <a:r>
              <a:rPr lang="en-US" dirty="0" smtClean="0"/>
              <a:t>Data in a text file is easily readable when you use a text editor (Notepad), but it is not very secure.</a:t>
            </a:r>
          </a:p>
          <a:p>
            <a:pPr lvl="1" eaLnBrk="1" hangingPunct="1"/>
            <a:r>
              <a:rPr lang="en-US" dirty="0" smtClean="0"/>
              <a:t>It is cumbersome to convert each field to text and combine the fields with delimiters before storing the record on a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Understanding Serialization </a:t>
            </a:r>
            <a:br>
              <a:rPr lang="en-US" spc="-200" dirty="0"/>
            </a:br>
            <a:r>
              <a:rPr lang="en-US" spc="-200" dirty="0"/>
              <a:t>and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an entire object to a file at once </a:t>
            </a:r>
            <a:r>
              <a:rPr lang="en-US" dirty="0" smtClean="0"/>
              <a:t>and reading an entire object would </a:t>
            </a:r>
            <a:r>
              <a:rPr lang="en-US" dirty="0"/>
              <a:t>be more convenient.</a:t>
            </a:r>
          </a:p>
          <a:p>
            <a:pPr lvl="1"/>
            <a:r>
              <a:rPr lang="en-US" b="1" dirty="0" smtClean="0"/>
              <a:t>Serialization</a:t>
            </a:r>
            <a:r>
              <a:rPr lang="en-US" dirty="0" smtClean="0"/>
              <a:t> is the process </a:t>
            </a:r>
            <a:r>
              <a:rPr lang="en-US" dirty="0"/>
              <a:t>of converting objects into streams of </a:t>
            </a:r>
            <a:r>
              <a:rPr lang="en-US" dirty="0" smtClean="0"/>
              <a:t>bytes.</a:t>
            </a:r>
          </a:p>
          <a:p>
            <a:pPr lvl="1"/>
            <a:r>
              <a:rPr lang="en-US" b="1" dirty="0" smtClean="0"/>
              <a:t>Deserialization</a:t>
            </a:r>
            <a:r>
              <a:rPr lang="en-US" dirty="0" smtClean="0"/>
              <a:t> is the reverse process, it converts </a:t>
            </a:r>
            <a:r>
              <a:rPr lang="en-US" dirty="0"/>
              <a:t>streams of bytes back into </a:t>
            </a:r>
            <a:r>
              <a:rPr lang="en-US" dirty="0" smtClean="0"/>
              <a:t>objects.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Understanding Serialization </a:t>
            </a:r>
            <a:br>
              <a:rPr lang="en-US" spc="-200" dirty="0"/>
            </a:br>
            <a:r>
              <a:rPr lang="en-US" spc="-200" dirty="0"/>
              <a:t>and Deserialization</a:t>
            </a:r>
            <a:endParaRPr lang="en-US" sz="4000" spc="-200" dirty="0" smtClean="0"/>
          </a:p>
        </p:txBody>
      </p:sp>
      <p:sp>
        <p:nvSpPr>
          <p:cNvPr id="39940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362200"/>
            <a:ext cx="5562600" cy="320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Understanding Serialization </a:t>
            </a:r>
            <a:br>
              <a:rPr lang="en-US" spc="-200" dirty="0"/>
            </a:br>
            <a:r>
              <a:rPr lang="en-US" spc="-200" dirty="0"/>
              <a:t>and Deserialization</a:t>
            </a:r>
            <a:endParaRPr lang="en-US" sz="4000" spc="-200" dirty="0" smtClean="0"/>
          </a:p>
        </p:txBody>
      </p:sp>
      <p:sp>
        <p:nvSpPr>
          <p:cNvPr id="409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To create a class that can be serialized, mark it with the </a:t>
            </a:r>
            <a:r>
              <a:rPr lang="en-US" dirty="0" smtClean="0">
                <a:latin typeface="Courier New" pitchFamily="-96" charset="0"/>
              </a:rPr>
              <a:t>[Serializable]</a:t>
            </a:r>
            <a:r>
              <a:rPr lang="en-US" dirty="0" smtClean="0"/>
              <a:t> attribute.</a:t>
            </a:r>
          </a:p>
          <a:p>
            <a:pPr lvl="1" eaLnBrk="1" hangingPunct="1"/>
            <a:r>
              <a:rPr lang="en-US" dirty="0" smtClean="0"/>
              <a:t>Every instance variable must also be serializable. Luckily, all of C#’s simple data types are serializable, including strings.</a:t>
            </a:r>
          </a:p>
          <a:p>
            <a:pPr eaLnBrk="1" hangingPunct="1"/>
            <a:r>
              <a:rPr lang="en-US" dirty="0" smtClean="0"/>
              <a:t>Namespaces included in programs that employ serialization:</a:t>
            </a:r>
          </a:p>
          <a:p>
            <a:pPr marL="0" indent="0" eaLnBrk="1" hangingPunct="1">
              <a:buNone/>
            </a:pPr>
            <a:endParaRPr lang="en-US" sz="800" dirty="0" smtClean="0"/>
          </a:p>
          <a:p>
            <a:pPr marL="457200" lvl="1" indent="0" eaLnBrk="1" hangingPunct="1">
              <a:buNone/>
            </a:pPr>
            <a:r>
              <a:rPr lang="en-US" sz="2000" dirty="0" smtClean="0">
                <a:latin typeface="Courier New" pitchFamily="-96" charset="0"/>
              </a:rPr>
              <a:t>System.Runtime.Serialization.Formatters.Binary;</a:t>
            </a:r>
          </a:p>
          <a:p>
            <a:pPr marL="457200" lvl="1" indent="0" eaLnBrk="1" hangingPunct="1">
              <a:buNone/>
            </a:pPr>
            <a:r>
              <a:rPr lang="en-US" sz="2000" dirty="0" smtClean="0">
                <a:latin typeface="Courier New" pitchFamily="-96" charset="0"/>
              </a:rPr>
              <a:t>System.Runtime.Serialization;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096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28600"/>
            <a:ext cx="5105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Understanding Serialization </a:t>
            </a:r>
            <a:br>
              <a:rPr lang="en-US" spc="-200" dirty="0"/>
            </a:br>
            <a:r>
              <a:rPr lang="en-US" spc="-200" dirty="0"/>
              <a:t>and Deserialization</a:t>
            </a:r>
            <a:endParaRPr lang="en-US" sz="4000" dirty="0"/>
          </a:p>
        </p:txBody>
      </p:sp>
      <p:sp>
        <p:nvSpPr>
          <p:cNvPr id="4198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15434"/>
            <a:ext cx="5748094" cy="478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Understanding Serialization </a:t>
            </a:r>
            <a:br>
              <a:rPr lang="en-US" spc="-200" dirty="0"/>
            </a:br>
            <a:r>
              <a:rPr lang="en-US" spc="-200" dirty="0"/>
              <a:t>and Deserialization</a:t>
            </a:r>
            <a:endParaRPr lang="en-US" sz="4000" dirty="0"/>
          </a:p>
        </p:txBody>
      </p:sp>
      <p:sp>
        <p:nvSpPr>
          <p:cNvPr id="41988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7602443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Files and the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 dirty="0"/>
              <a:t>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 dirty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files</a:t>
            </a:r>
            <a:r>
              <a:rPr lang="en-US" dirty="0"/>
              <a:t> contain data that has not been encoded as 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Their contents are encoded in binary format, which means that you cannot understand them by viewing them using a text editor.</a:t>
            </a:r>
            <a:endParaRPr lang="en-US" dirty="0"/>
          </a:p>
          <a:p>
            <a:pPr lvl="1"/>
            <a:r>
              <a:rPr lang="en-US" dirty="0" smtClean="0"/>
              <a:t>Examples include images</a:t>
            </a:r>
            <a:r>
              <a:rPr lang="en-US" dirty="0"/>
              <a:t>, music</a:t>
            </a:r>
            <a:r>
              <a:rPr lang="en-US" dirty="0" smtClean="0"/>
              <a:t>, and compiled program files with an 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</a:t>
            </a:r>
            <a:r>
              <a:rPr lang="en-US" dirty="0" smtClean="0"/>
              <a:t> extension.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Files and the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 dirty="0"/>
              <a:t>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 dirty="0"/>
              <a:t> Classes</a:t>
            </a:r>
            <a:endParaRPr lang="en-US" sz="4000" dirty="0" smtClean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Common characteristics of a file:</a:t>
            </a:r>
          </a:p>
          <a:p>
            <a:pPr lvl="1" eaLnBrk="1" hangingPunct="1"/>
            <a:r>
              <a:rPr lang="en-US" dirty="0" smtClean="0"/>
              <a:t>Has a name that often includes a dot and an extension that describes the type of file.</a:t>
            </a:r>
          </a:p>
          <a:p>
            <a:pPr lvl="1" eaLnBrk="1" hangingPunct="1"/>
            <a:r>
              <a:rPr lang="en-US" dirty="0" smtClean="0"/>
              <a:t>Has a specific time of creation and a time it was last modified.</a:t>
            </a:r>
          </a:p>
          <a:p>
            <a:pPr lvl="1"/>
            <a:r>
              <a:rPr lang="en-US" dirty="0" smtClean="0"/>
              <a:t>Occupies </a:t>
            </a:r>
            <a:r>
              <a:rPr lang="en-US" dirty="0"/>
              <a:t>space on a section of a storage </a:t>
            </a:r>
            <a:r>
              <a:rPr lang="en-US" dirty="0" smtClean="0"/>
              <a:t>device – that is, it has a size that is measured in bytes.</a:t>
            </a:r>
          </a:p>
        </p:txBody>
      </p:sp>
      <p:sp>
        <p:nvSpPr>
          <p:cNvPr id="7172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Files and the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 dirty="0"/>
              <a:t>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 dirty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800" dirty="0" smtClean="0"/>
              <a:t>When you store </a:t>
            </a:r>
            <a:r>
              <a:rPr lang="en-US" sz="2800" dirty="0"/>
              <a:t>data in a file on a persistent storage </a:t>
            </a:r>
            <a:r>
              <a:rPr lang="en-US" sz="2800" dirty="0" smtClean="0"/>
              <a:t>device, you </a:t>
            </a:r>
            <a:r>
              <a:rPr lang="en-US" sz="2800" b="1" dirty="0" smtClean="0"/>
              <a:t>write </a:t>
            </a:r>
            <a:r>
              <a:rPr lang="en-US" sz="2800" b="1" dirty="0"/>
              <a:t>to the </a:t>
            </a:r>
            <a:r>
              <a:rPr lang="en-US" sz="2800" b="1" dirty="0" smtClean="0"/>
              <a:t>file</a:t>
            </a:r>
            <a:r>
              <a:rPr lang="en-US" sz="2800" dirty="0" smtClean="0"/>
              <a:t>.</a:t>
            </a:r>
            <a:endParaRPr lang="en-US" sz="2800" b="1" dirty="0"/>
          </a:p>
          <a:p>
            <a:pPr marL="342900" lvl="1" indent="-342900"/>
            <a:r>
              <a:rPr lang="en-US" sz="2800" dirty="0" smtClean="0"/>
              <a:t>When you copy </a:t>
            </a:r>
            <a:r>
              <a:rPr lang="en-US" sz="2800" dirty="0"/>
              <a:t>data from a file on a storage device into </a:t>
            </a:r>
            <a:r>
              <a:rPr lang="en-US" sz="2800" dirty="0" smtClean="0"/>
              <a:t>RAM, you </a:t>
            </a:r>
            <a:r>
              <a:rPr lang="en-US" sz="2800" b="1" dirty="0" smtClean="0"/>
              <a:t>read </a:t>
            </a:r>
            <a:r>
              <a:rPr lang="en-US" sz="2800" b="1" dirty="0"/>
              <a:t>from the </a:t>
            </a:r>
            <a:r>
              <a:rPr lang="en-US" sz="2800" b="1" dirty="0" smtClean="0"/>
              <a:t>file</a:t>
            </a:r>
            <a:r>
              <a:rPr lang="en-US" sz="2800" dirty="0" smtClean="0"/>
              <a:t>.</a:t>
            </a:r>
            <a:endParaRPr lang="en-US" sz="2800" b="1" dirty="0"/>
          </a:p>
          <a:p>
            <a:r>
              <a:rPr lang="en-US" dirty="0" smtClean="0"/>
              <a:t>Computer </a:t>
            </a:r>
            <a:r>
              <a:rPr lang="en-US" dirty="0"/>
              <a:t>users organize their files into </a:t>
            </a:r>
            <a:r>
              <a:rPr lang="en-US" b="1" dirty="0"/>
              <a:t>folders </a:t>
            </a:r>
            <a:r>
              <a:rPr lang="en-US" dirty="0"/>
              <a:t>or </a:t>
            </a:r>
            <a:r>
              <a:rPr lang="en-US" b="1" dirty="0" smtClean="0"/>
              <a:t>directories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4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Files and the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pc="-200" dirty="0"/>
              <a:t>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pc="-200" dirty="0"/>
              <a:t> Classes</a:t>
            </a:r>
            <a:endParaRPr lang="en-US" sz="4000" dirty="0" smtClean="0"/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 </a:t>
            </a:r>
            <a:r>
              <a:rPr lang="en-US" b="1" dirty="0" smtClean="0"/>
              <a:t>path</a:t>
            </a:r>
            <a:r>
              <a:rPr lang="en-US" dirty="0" smtClean="0"/>
              <a:t> is a combination of the disk drive plus the complete hierarchy of directories in which a file resides.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E:\workspace\Chapter14\MyFile.txt</a:t>
            </a:r>
          </a:p>
          <a:p>
            <a:r>
              <a:rPr lang="en-US" dirty="0" smtClean="0"/>
              <a:t>The C# language provides built-in classes named </a:t>
            </a:r>
            <a:r>
              <a:rPr lang="en-US" dirty="0" smtClean="0">
                <a:latin typeface="Courier New" pitchFamily="-96" charset="0"/>
                <a:cs typeface="Courier New" pitchFamily="-96" charset="0"/>
              </a:rPr>
              <a:t>File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-96" charset="0"/>
                <a:cs typeface="Courier New" pitchFamily="-96" charset="0"/>
              </a:rPr>
              <a:t>Directory</a:t>
            </a:r>
            <a:r>
              <a:rPr lang="en-US" dirty="0" smtClean="0">
                <a:cs typeface="Courier New" pitchFamily="-96" charset="0"/>
              </a:rPr>
              <a:t> that c</a:t>
            </a:r>
            <a:r>
              <a:rPr lang="en-US" dirty="0" smtClean="0"/>
              <a:t>ontain methods to help you manipulate files and their directories respectively.</a:t>
            </a:r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z="4000" spc="-200" dirty="0" smtClean="0"/>
              <a:t>Using the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4000" spc="-200" dirty="0" smtClean="0"/>
              <a:t> and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z="4000" spc="-200" dirty="0" smtClean="0"/>
              <a:t> Classes</a:t>
            </a:r>
            <a:endParaRPr lang="en-US" sz="4000" dirty="0" smtClean="0"/>
          </a:p>
        </p:txBody>
      </p:sp>
      <p:sp>
        <p:nvSpPr>
          <p:cNvPr id="92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-96" charset="0"/>
              </a:rPr>
              <a:t>File</a:t>
            </a:r>
            <a:r>
              <a:rPr lang="en-US" b="1" dirty="0" smtClean="0"/>
              <a:t> class</a:t>
            </a:r>
            <a:r>
              <a:rPr lang="en-US" dirty="0" smtClean="0"/>
              <a:t> contains methods to access information about files.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class is contained in the </a:t>
            </a:r>
            <a:r>
              <a:rPr lang="en-US" dirty="0" smtClean="0">
                <a:latin typeface="Courier New" pitchFamily="-96" charset="0"/>
              </a:rPr>
              <a:t>System.IO</a:t>
            </a:r>
            <a:r>
              <a:rPr lang="en-US" dirty="0" smtClean="0"/>
              <a:t> namespace.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-96" charset="0"/>
              </a:rPr>
              <a:t>Directory</a:t>
            </a:r>
            <a:r>
              <a:rPr lang="en-US" b="1" dirty="0" smtClean="0"/>
              <a:t> class</a:t>
            </a:r>
            <a:r>
              <a:rPr lang="en-US" dirty="0" smtClean="0"/>
              <a:t> provides information about directories or folders.</a:t>
            </a:r>
          </a:p>
        </p:txBody>
      </p:sp>
      <p:sp>
        <p:nvSpPr>
          <p:cNvPr id="9220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781285096339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9781285096339_PPT_Template</Template>
  <TotalTime>437</TotalTime>
  <Words>1492</Words>
  <Application>Microsoft Office PowerPoint</Application>
  <PresentationFormat>On-screen Show (4:3)</PresentationFormat>
  <Paragraphs>134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Times New Roman</vt:lpstr>
      <vt:lpstr>Wingdings</vt:lpstr>
      <vt:lpstr>9781285096339_PPT_Template</vt:lpstr>
      <vt:lpstr>PowerPoint Presentation</vt:lpstr>
      <vt:lpstr>Objectives</vt:lpstr>
      <vt:lpstr>Files and the  File and Directory Classes</vt:lpstr>
      <vt:lpstr>Files and the  File and Directory Classes</vt:lpstr>
      <vt:lpstr>Files and the  File and Directory Classes</vt:lpstr>
      <vt:lpstr>Files and the  File and Directory Classes</vt:lpstr>
      <vt:lpstr>Files and the  File and Directory Classes</vt:lpstr>
      <vt:lpstr>Files and the  File and Directory Classes</vt:lpstr>
      <vt:lpstr>Using the File and Directory Classes</vt:lpstr>
      <vt:lpstr>Using the File and Directory Classes</vt:lpstr>
      <vt:lpstr>PowerPoint Presentation</vt:lpstr>
      <vt:lpstr>Using the File and Directory Classes</vt:lpstr>
      <vt:lpstr>Using the File and Directory Classes</vt:lpstr>
      <vt:lpstr>PowerPoint Presentation</vt:lpstr>
      <vt:lpstr>Using the File and Directory Classes</vt:lpstr>
      <vt:lpstr>Understanding File Data Organization</vt:lpstr>
      <vt:lpstr>Understanding File Data Organization</vt:lpstr>
      <vt:lpstr>Understanding File Data Organization</vt:lpstr>
      <vt:lpstr>Understanding File Data Organization</vt:lpstr>
      <vt:lpstr>Understanding Streams</vt:lpstr>
      <vt:lpstr>Understanding Streams</vt:lpstr>
      <vt:lpstr>Understanding Streams</vt:lpstr>
      <vt:lpstr>Understanding Streams</vt:lpstr>
      <vt:lpstr>Understanding Streams</vt:lpstr>
      <vt:lpstr>Understanding Streams</vt:lpstr>
      <vt:lpstr>Understanding Streams</vt:lpstr>
      <vt:lpstr>Understanding Streams</vt:lpstr>
      <vt:lpstr>Writing and Reading a  Sequential Access File</vt:lpstr>
      <vt:lpstr>Writing Data to a Sequential  Access Text File</vt:lpstr>
      <vt:lpstr>Writing Data to a Sequential  Access Text File</vt:lpstr>
      <vt:lpstr>Writing Data to a Sequential  Access Text File</vt:lpstr>
      <vt:lpstr>PowerPoint Presentation</vt:lpstr>
      <vt:lpstr>Writing Data to a Sequential  Access Text File</vt:lpstr>
      <vt:lpstr>Writing Data to a Sequential  Access Text File</vt:lpstr>
      <vt:lpstr>Reading from a Sequential Access Text File</vt:lpstr>
      <vt:lpstr>PowerPoint Presentation</vt:lpstr>
      <vt:lpstr>Reading from a Sequential Access Text File</vt:lpstr>
      <vt:lpstr>Searching a Sequential Text File</vt:lpstr>
      <vt:lpstr>Searching a Sequential Text File</vt:lpstr>
      <vt:lpstr>PowerPoint Presentation</vt:lpstr>
      <vt:lpstr>Searching a Sequential Text File</vt:lpstr>
      <vt:lpstr>Understanding Serialization  and Deserialization</vt:lpstr>
      <vt:lpstr>Understanding Serialization  and Deserialization</vt:lpstr>
      <vt:lpstr>Understanding Serialization  and Deserialization</vt:lpstr>
      <vt:lpstr>Understanding Serialization  and Deserialization</vt:lpstr>
      <vt:lpstr>PowerPoint Presentation</vt:lpstr>
      <vt:lpstr>Understanding Serialization  and Deserialization</vt:lpstr>
      <vt:lpstr>Understanding Serialization  and Deserialization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Brian C Lord</cp:lastModifiedBy>
  <cp:revision>65</cp:revision>
  <dcterms:created xsi:type="dcterms:W3CDTF">2012-12-29T04:14:46Z</dcterms:created>
  <dcterms:modified xsi:type="dcterms:W3CDTF">2015-04-23T11:07:00Z</dcterms:modified>
</cp:coreProperties>
</file>