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57" r:id="rId1"/>
  </p:sldMasterIdLst>
  <p:notesMasterIdLst>
    <p:notesMasterId r:id="rId45"/>
  </p:notesMasterIdLst>
  <p:handoutMasterIdLst>
    <p:handoutMasterId r:id="rId46"/>
  </p:handoutMasterIdLst>
  <p:sldIdLst>
    <p:sldId id="700" r:id="rId2"/>
    <p:sldId id="257" r:id="rId3"/>
    <p:sldId id="476" r:id="rId4"/>
    <p:sldId id="653" r:id="rId5"/>
    <p:sldId id="651" r:id="rId6"/>
    <p:sldId id="672" r:id="rId7"/>
    <p:sldId id="705" r:id="rId8"/>
    <p:sldId id="673" r:id="rId9"/>
    <p:sldId id="675" r:id="rId10"/>
    <p:sldId id="704" r:id="rId11"/>
    <p:sldId id="674" r:id="rId12"/>
    <p:sldId id="720" r:id="rId13"/>
    <p:sldId id="676" r:id="rId14"/>
    <p:sldId id="677" r:id="rId15"/>
    <p:sldId id="706" r:id="rId16"/>
    <p:sldId id="707" r:id="rId17"/>
    <p:sldId id="708" r:id="rId18"/>
    <p:sldId id="709" r:id="rId19"/>
    <p:sldId id="624" r:id="rId20"/>
    <p:sldId id="695" r:id="rId21"/>
    <p:sldId id="679" r:id="rId22"/>
    <p:sldId id="710" r:id="rId23"/>
    <p:sldId id="654" r:id="rId24"/>
    <p:sldId id="696" r:id="rId25"/>
    <p:sldId id="641" r:id="rId26"/>
    <p:sldId id="698" r:id="rId27"/>
    <p:sldId id="682" r:id="rId28"/>
    <p:sldId id="711" r:id="rId29"/>
    <p:sldId id="605" r:id="rId30"/>
    <p:sldId id="712" r:id="rId31"/>
    <p:sldId id="713" r:id="rId32"/>
    <p:sldId id="702" r:id="rId33"/>
    <p:sldId id="714" r:id="rId34"/>
    <p:sldId id="684" r:id="rId35"/>
    <p:sldId id="642" r:id="rId36"/>
    <p:sldId id="716" r:id="rId37"/>
    <p:sldId id="717" r:id="rId38"/>
    <p:sldId id="718" r:id="rId39"/>
    <p:sldId id="655" r:id="rId40"/>
    <p:sldId id="629" r:id="rId41"/>
    <p:sldId id="719" r:id="rId42"/>
    <p:sldId id="689" r:id="rId43"/>
    <p:sldId id="606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180" autoAdjust="0"/>
    <p:restoredTop sz="94474" autoAdjust="0"/>
  </p:normalViewPr>
  <p:slideViewPr>
    <p:cSldViewPr>
      <p:cViewPr varScale="1">
        <p:scale>
          <a:sx n="102" d="100"/>
          <a:sy n="102" d="100"/>
        </p:scale>
        <p:origin x="5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FEB7145-0E9A-4FAA-9BF3-9F7B9C1D02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218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32D32C0-6A1E-4233-A196-8A98C91592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037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3463380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316201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540268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41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903277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514425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69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29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66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603588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4794759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705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268755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66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5640947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716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8107506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267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2395948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475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511130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8070058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806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041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0220753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9514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5996440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8954255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507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6453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941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34017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8133158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7180027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8858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8042955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7618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69515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758970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23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939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718201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"/>
            <a:ext cx="53340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0" y="3581400"/>
            <a:ext cx="4800600" cy="19812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Chapter 1: </a:t>
            </a:r>
          </a:p>
          <a:p>
            <a:r>
              <a:rPr lang="en-US" dirty="0" smtClean="0"/>
              <a:t>Title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DECOLORED2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3" r:id="rId3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dirty="0" smtClean="0"/>
              <a:t>Chapter 7: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dirty="0" smtClean="0"/>
              <a:t>Using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 smtClean="0"/>
              <a:t>An Introduction to the Optional </a:t>
            </a:r>
            <a:r>
              <a:rPr lang="en-US" sz="4000" spc="-200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4000" spc="-200" dirty="0" smtClean="0"/>
              <a:t> Modifier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You can declare a method to be </a:t>
            </a:r>
            <a:r>
              <a:rPr lang="en-US" b="1" dirty="0" smtClean="0"/>
              <a:t>static </a:t>
            </a:r>
            <a:r>
              <a:rPr lang="en-US" dirty="0" smtClean="0"/>
              <a:t>or </a:t>
            </a:r>
            <a:r>
              <a:rPr lang="en-US" b="1" dirty="0" smtClean="0"/>
              <a:t>nonstatic</a:t>
            </a:r>
            <a:endParaRPr lang="en-US" dirty="0" smtClean="0"/>
          </a:p>
          <a:p>
            <a:pPr lvl="1" eaLnBrk="1" hangingPunct="1"/>
            <a:r>
              <a:rPr lang="en-US" dirty="0" smtClean="0"/>
              <a:t>Methods are nonstatic by default</a:t>
            </a:r>
          </a:p>
          <a:p>
            <a:pPr eaLnBrk="1" hangingPunct="1"/>
            <a:r>
              <a:rPr lang="en-US" dirty="0" smtClean="0">
                <a:latin typeface="Courier New" pitchFamily="1" charset="0"/>
                <a:cs typeface="Courier New" pitchFamily="1" charset="0"/>
              </a:rPr>
              <a:t>static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Can be called without referring to an object</a:t>
            </a:r>
          </a:p>
          <a:p>
            <a:pPr lvl="2"/>
            <a:r>
              <a:rPr lang="en-US" dirty="0" smtClean="0"/>
              <a:t>Instead, you refer to the class</a:t>
            </a:r>
          </a:p>
          <a:p>
            <a:pPr lvl="1"/>
            <a:r>
              <a:rPr lang="en-US" dirty="0" smtClean="0"/>
              <a:t>Cannot call nonstatic methods</a:t>
            </a:r>
          </a:p>
          <a:p>
            <a:pPr lvl="2"/>
            <a:r>
              <a:rPr lang="en-US" dirty="0" smtClean="0"/>
              <a:t>Nonstatic methods can call static 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Every method has a </a:t>
            </a:r>
            <a:r>
              <a:rPr lang="en-US" b="1" dirty="0" smtClean="0"/>
              <a:t>return type</a:t>
            </a:r>
          </a:p>
          <a:p>
            <a:pPr lvl="1" eaLnBrk="1" hangingPunct="1"/>
            <a:r>
              <a:rPr lang="en-US" dirty="0" smtClean="0"/>
              <a:t>Indicates what kind of value the method will return to any other method that calls it</a:t>
            </a:r>
          </a:p>
          <a:p>
            <a:pPr lvl="1" eaLnBrk="1" hangingPunct="1"/>
            <a:r>
              <a:rPr lang="en-US" dirty="0" smtClean="0"/>
              <a:t>If a method does not return a value, its return type is </a:t>
            </a:r>
            <a:r>
              <a:rPr lang="en-US" dirty="0" smtClean="0">
                <a:latin typeface="Courier New" pitchFamily="1" charset="0"/>
              </a:rPr>
              <a:t>void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spc="-200" dirty="0" smtClean="0"/>
              <a:t>An Introduction to Return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method name must be a legal C# identifier</a:t>
            </a:r>
          </a:p>
          <a:p>
            <a:r>
              <a:rPr lang="en-US" b="1" dirty="0" smtClean="0"/>
              <a:t>Parameter to a method</a:t>
            </a:r>
          </a:p>
          <a:p>
            <a:pPr lvl="1"/>
            <a:r>
              <a:rPr lang="en-US" dirty="0" smtClean="0"/>
              <a:t>A variable that holds data passed to a method when it is called</a:t>
            </a:r>
          </a:p>
          <a:p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spc="-200" dirty="0" smtClean="0"/>
              <a:t>Understanding the Method Identifier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64" y="2090738"/>
            <a:ext cx="7697639" cy="339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spc="-200" dirty="0" smtClean="0"/>
              <a:t>Placing a Method in a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Placing a Method in a Class</a:t>
            </a:r>
            <a:endParaRPr lang="en-US" sz="4000" spc="-2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459" y="1604963"/>
            <a:ext cx="5764341" cy="4561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306" y="1734470"/>
            <a:ext cx="5898494" cy="38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pc="-200" dirty="0"/>
              <a:t>Placing a Method in a Class</a:t>
            </a:r>
            <a:endParaRPr lang="en-US" sz="4000" spc="-200" dirty="0" smtClean="0"/>
          </a:p>
        </p:txBody>
      </p:sp>
    </p:spTree>
    <p:extLst>
      <p:ext uri="{BB962C8B-B14F-4D97-AF65-F5344CB8AC3E}">
        <p14:creationId xmlns:p14="http://schemas.microsoft.com/office/powerpoint/2010/main" val="4772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/>
          <a:lstStyle/>
          <a:p>
            <a:r>
              <a:rPr lang="en-US" sz="4000" spc="-200" dirty="0" smtClean="0"/>
              <a:t>Declaring Variables and Constants in a Method</a:t>
            </a:r>
            <a:endParaRPr lang="en-US" sz="4000" spc="-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and constants can be declared in a method</a:t>
            </a:r>
          </a:p>
          <a:p>
            <a:r>
              <a:rPr lang="en-US" dirty="0" smtClean="0"/>
              <a:t>They are considered </a:t>
            </a:r>
            <a:r>
              <a:rPr lang="en-US" b="1" dirty="0" smtClean="0"/>
              <a:t>local</a:t>
            </a:r>
            <a:r>
              <a:rPr lang="en-US" dirty="0" smtClean="0"/>
              <a:t> to that method</a:t>
            </a:r>
          </a:p>
          <a:p>
            <a:pPr lvl="1"/>
            <a:r>
              <a:rPr lang="en-US" dirty="0" smtClean="0"/>
              <a:t>Their scope is defined by the boundaries of the method</a:t>
            </a:r>
          </a:p>
          <a:p>
            <a:r>
              <a:rPr lang="en-US" b="1" dirty="0" smtClean="0"/>
              <a:t>Scope</a:t>
            </a:r>
          </a:p>
          <a:p>
            <a:pPr lvl="1"/>
            <a:r>
              <a:rPr lang="en-US" dirty="0" smtClean="0"/>
              <a:t>The area in which a variable is known</a:t>
            </a:r>
          </a:p>
          <a:p>
            <a:r>
              <a:rPr lang="en-US" dirty="0" smtClean="0"/>
              <a:t>They go out of scope when the method is exited</a:t>
            </a:r>
          </a:p>
          <a:p>
            <a:r>
              <a:rPr lang="en-US" dirty="0" smtClean="0"/>
              <a:t>They are not accessible outside of the method except when passed as parameters to other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/>
          <a:lstStyle/>
          <a:p>
            <a:r>
              <a:rPr lang="en-US" spc="-200" dirty="0"/>
              <a:t>Declaring Variables and Constants in a Method</a:t>
            </a:r>
            <a:endParaRPr lang="en-US" sz="4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46506"/>
            <a:ext cx="5714999" cy="4460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80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/>
          <a:lstStyle/>
          <a:p>
            <a:r>
              <a:rPr lang="en-US" spc="-200" dirty="0"/>
              <a:t>Declaring Variables and Constants in a Method</a:t>
            </a:r>
            <a:endParaRPr lang="en-US" sz="4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477" y="2295524"/>
            <a:ext cx="5939320" cy="319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702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 spc="-200" dirty="0" smtClean="0"/>
              <a:t>Writing Methods That Require a </a:t>
            </a:r>
            <a:br>
              <a:rPr lang="en-US" sz="4000" spc="-200" dirty="0" smtClean="0"/>
            </a:br>
            <a:r>
              <a:rPr lang="en-US" sz="4000" spc="-200" dirty="0" smtClean="0"/>
              <a:t>Single Argument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You need:</a:t>
            </a:r>
          </a:p>
          <a:p>
            <a:pPr lvl="1" eaLnBrk="1" hangingPunct="1"/>
            <a:r>
              <a:rPr lang="en-US" dirty="0" smtClean="0"/>
              <a:t>The type of the parameter</a:t>
            </a:r>
          </a:p>
          <a:p>
            <a:pPr lvl="1" eaLnBrk="1" hangingPunct="1"/>
            <a:r>
              <a:rPr lang="en-US" dirty="0" smtClean="0"/>
              <a:t>A local identifier (name) for the parameter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Local variable</a:t>
            </a:r>
          </a:p>
          <a:p>
            <a:pPr lvl="1" eaLnBrk="1" hangingPunct="1"/>
            <a:r>
              <a:rPr lang="en-US" dirty="0" smtClean="0"/>
              <a:t>Declared within a method</a:t>
            </a:r>
          </a:p>
          <a:p>
            <a:pPr eaLnBrk="1" hangingPunct="1"/>
            <a:r>
              <a:rPr lang="en-US" b="1" dirty="0" smtClean="0"/>
              <a:t>Formal parameter</a:t>
            </a:r>
          </a:p>
          <a:p>
            <a:pPr lvl="1" eaLnBrk="1" hangingPunct="1"/>
            <a:r>
              <a:rPr lang="en-US" dirty="0" smtClean="0"/>
              <a:t>A parameter in a method header that accepts a value</a:t>
            </a:r>
          </a:p>
          <a:p>
            <a:pPr eaLnBrk="1" hangingPunct="1"/>
            <a:r>
              <a:rPr lang="en-US" b="1" dirty="0" smtClean="0"/>
              <a:t>Actual parameters</a:t>
            </a:r>
          </a:p>
          <a:p>
            <a:pPr lvl="1" eaLnBrk="1" hangingPunct="1"/>
            <a:r>
              <a:rPr lang="en-US" dirty="0" smtClean="0"/>
              <a:t>Arguments within a method call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sz="4000" spc="-200" dirty="0" smtClean="0"/>
              <a:t>Objectives</a:t>
            </a:r>
            <a:endParaRPr lang="en-US" spc="-200" dirty="0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Learn about methods and implementation hiding</a:t>
            </a:r>
          </a:p>
          <a:p>
            <a:pPr eaLnBrk="1" hangingPunct="1"/>
            <a:r>
              <a:rPr lang="en-US" dirty="0" smtClean="0"/>
              <a:t>Write methods with no parameters and no return value</a:t>
            </a:r>
          </a:p>
          <a:p>
            <a:pPr eaLnBrk="1" hangingPunct="1"/>
            <a:r>
              <a:rPr lang="en-US" dirty="0" smtClean="0"/>
              <a:t>Write methods that require a single argument</a:t>
            </a:r>
          </a:p>
          <a:p>
            <a:pPr eaLnBrk="1" hangingPunct="1"/>
            <a:r>
              <a:rPr lang="en-US" dirty="0" smtClean="0"/>
              <a:t>Write methods that require multiple arguments</a:t>
            </a:r>
          </a:p>
          <a:p>
            <a:pPr eaLnBrk="1" hangingPunct="1"/>
            <a:r>
              <a:rPr lang="en-US" dirty="0" smtClean="0"/>
              <a:t>Write a method that returns a value</a:t>
            </a:r>
          </a:p>
          <a:p>
            <a:r>
              <a:rPr lang="en-US" dirty="0"/>
              <a:t>Pass </a:t>
            </a:r>
            <a:r>
              <a:rPr lang="en-US" dirty="0" smtClean="0"/>
              <a:t>array values to </a:t>
            </a:r>
            <a:r>
              <a:rPr lang="en-US" dirty="0"/>
              <a:t>a method</a:t>
            </a:r>
          </a:p>
          <a:p>
            <a:r>
              <a:rPr lang="en-US" dirty="0"/>
              <a:t>Learn some alternate ways to write a </a:t>
            </a:r>
            <a:r>
              <a:rPr lang="en-US" dirty="0">
                <a:latin typeface="Courier New" pitchFamily="1" charset="0"/>
                <a:cs typeface="Courier New" pitchFamily="1" charset="0"/>
              </a:rPr>
              <a:t>Main()</a:t>
            </a:r>
            <a:r>
              <a:rPr lang="en-US" dirty="0"/>
              <a:t> method header</a:t>
            </a:r>
          </a:p>
          <a:p>
            <a:r>
              <a:rPr lang="en-US" dirty="0"/>
              <a:t>Learn about issues using methods in GUI programs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Writing Methods That Require a </a:t>
            </a:r>
            <a:br>
              <a:rPr lang="en-US" spc="-200" dirty="0"/>
            </a:br>
            <a:r>
              <a:rPr lang="en-US" spc="-200" dirty="0"/>
              <a:t>Single Argument</a:t>
            </a:r>
            <a:endParaRPr lang="en-US" sz="4000" spc="-2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33624"/>
            <a:ext cx="7076125" cy="307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Writing Methods That Require a </a:t>
            </a:r>
            <a:br>
              <a:rPr lang="en-US" spc="-200" dirty="0"/>
            </a:br>
            <a:r>
              <a:rPr lang="en-US" spc="-200" dirty="0"/>
              <a:t>Single Argument</a:t>
            </a:r>
            <a:endParaRPr lang="en-US" sz="4000" spc="-2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199"/>
            <a:ext cx="6686134" cy="4636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Writing Methods That Require a </a:t>
            </a:r>
            <a:br>
              <a:rPr lang="en-US" spc="-200" dirty="0"/>
            </a:br>
            <a:r>
              <a:rPr lang="en-US" spc="-200" dirty="0"/>
              <a:t>Single Argument</a:t>
            </a:r>
            <a:endParaRPr lang="en-US" sz="4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24112"/>
            <a:ext cx="5696874" cy="313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9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 smtClean="0"/>
              <a:t>Writing Methods That Require </a:t>
            </a:r>
            <a:br>
              <a:rPr lang="en-US" sz="4000" spc="-200" dirty="0" smtClean="0"/>
            </a:br>
            <a:r>
              <a:rPr lang="en-US" sz="4000" spc="-200" dirty="0" smtClean="0"/>
              <a:t>Multiple Arguments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can take any number of parameters</a:t>
            </a:r>
          </a:p>
          <a:p>
            <a:r>
              <a:rPr lang="en-US" dirty="0" smtClean="0"/>
              <a:t>When you call the method, arguments must match in number, type, and relative position</a:t>
            </a:r>
          </a:p>
          <a:p>
            <a:pPr lvl="1"/>
            <a:r>
              <a:rPr lang="en-US" dirty="0" smtClean="0"/>
              <a:t>The type qualification will be satisfied if an implicit cast (or automatic conversion) is possible</a:t>
            </a:r>
          </a:p>
          <a:p>
            <a:pPr lvl="1"/>
            <a:r>
              <a:rPr lang="en-US" dirty="0" smtClean="0"/>
              <a:t>Examples</a:t>
            </a:r>
          </a:p>
          <a:p>
            <a:pPr lvl="2"/>
            <a:r>
              <a:rPr lang="en-US" dirty="0" smtClean="0"/>
              <a:t>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/>
              <a:t>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decimal</a:t>
            </a:r>
          </a:p>
          <a:p>
            <a:pPr lvl="2"/>
            <a:r>
              <a:rPr lang="en-US" dirty="0"/>
              <a:t>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/>
              <a:t>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double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/>
          <a:lstStyle/>
          <a:p>
            <a:r>
              <a:rPr lang="en-US" spc="-200" dirty="0"/>
              <a:t>Writing Methods That Require </a:t>
            </a:r>
            <a:br>
              <a:rPr lang="en-US" spc="-200" dirty="0"/>
            </a:br>
            <a:r>
              <a:rPr lang="en-US" spc="-200" dirty="0"/>
              <a:t>Multiple Arguments</a:t>
            </a:r>
            <a:endParaRPr lang="en-US" sz="4000" spc="-2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11" y="2338388"/>
            <a:ext cx="7661156" cy="261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 smtClean="0"/>
              <a:t>Writing a Method That Returns a Value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3200400"/>
          </a:xfrm>
        </p:spPr>
        <p:txBody>
          <a:bodyPr/>
          <a:lstStyle/>
          <a:p>
            <a:pPr eaLnBrk="1" hangingPunct="1"/>
            <a:r>
              <a:rPr lang="en-US" dirty="0" smtClean="0"/>
              <a:t>A method can return, at most, one value to a method that calls it</a:t>
            </a:r>
          </a:p>
          <a:p>
            <a:pPr eaLnBrk="1" hangingPunct="1"/>
            <a:r>
              <a:rPr lang="en-US" b="1" dirty="0" smtClean="0"/>
              <a:t>Method’s type</a:t>
            </a:r>
          </a:p>
          <a:p>
            <a:pPr lvl="1" eaLnBrk="1" hangingPunct="1"/>
            <a:r>
              <a:rPr lang="en-US" dirty="0" smtClean="0"/>
              <a:t>A method’s return type</a:t>
            </a:r>
          </a:p>
          <a:p>
            <a:pPr eaLnBrk="1" hangingPunct="1"/>
            <a:r>
              <a:rPr lang="en-US" b="1" dirty="0" smtClean="0">
                <a:latin typeface="Courier New" pitchFamily="1" charset="0"/>
              </a:rPr>
              <a:t>return</a:t>
            </a:r>
            <a:r>
              <a:rPr lang="en-US" b="1" dirty="0" smtClean="0"/>
              <a:t> statement</a:t>
            </a:r>
          </a:p>
          <a:p>
            <a:pPr lvl="1" eaLnBrk="1" hangingPunct="1"/>
            <a:r>
              <a:rPr lang="en-US" dirty="0" smtClean="0"/>
              <a:t>Causes a value to be sent back to the calling method</a:t>
            </a:r>
          </a:p>
          <a:p>
            <a:pPr lvl="1" eaLnBrk="1" hangingPunct="1"/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4572000"/>
            <a:ext cx="576349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pc="-200" dirty="0"/>
              <a:t>Writing a Method That Returns a Value</a:t>
            </a:r>
            <a:endParaRPr lang="en-US" sz="4000" spc="-200" dirty="0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returned value can be:</a:t>
            </a:r>
          </a:p>
          <a:p>
            <a:pPr lvl="1" eaLnBrk="1" hangingPunct="1"/>
            <a:r>
              <a:rPr lang="en-US" dirty="0" smtClean="0"/>
              <a:t>Stored in a variable</a:t>
            </a:r>
          </a:p>
          <a:p>
            <a:pPr lvl="1" eaLnBrk="1" hangingPunct="1"/>
            <a:r>
              <a:rPr lang="en-US" dirty="0" smtClean="0"/>
              <a:t>Used directly</a:t>
            </a:r>
          </a:p>
          <a:p>
            <a:pPr eaLnBrk="1" hangingPunct="1"/>
            <a:r>
              <a:rPr lang="en-US" b="1" dirty="0" smtClean="0"/>
              <a:t>Nested method calls</a:t>
            </a:r>
          </a:p>
          <a:p>
            <a:pPr lvl="1" eaLnBrk="1" hangingPunct="1"/>
            <a:r>
              <a:rPr lang="en-US" dirty="0" smtClean="0"/>
              <a:t>Method calls placed inside other method calls</a:t>
            </a:r>
          </a:p>
          <a:p>
            <a:r>
              <a:rPr lang="en-US" dirty="0" smtClean="0"/>
              <a:t>Writing a method that returns a Boolean value</a:t>
            </a:r>
          </a:p>
          <a:p>
            <a:pPr lvl="1"/>
            <a:r>
              <a:rPr lang="en-US" dirty="0" smtClean="0"/>
              <a:t>When a method returns a value that is type </a:t>
            </a:r>
            <a:r>
              <a:rPr lang="en-US" dirty="0" smtClean="0">
                <a:latin typeface="Courier New" pitchFamily="1" charset="0"/>
                <a:cs typeface="Courier New" pitchFamily="1" charset="0"/>
              </a:rPr>
              <a:t>bool</a:t>
            </a:r>
            <a:r>
              <a:rPr lang="en-US" dirty="0" smtClean="0"/>
              <a:t>, the method call can be used anywhere you can use a Boolean expression</a:t>
            </a:r>
          </a:p>
          <a:p>
            <a:pPr lvl="2"/>
            <a:r>
              <a:rPr lang="en-US" dirty="0" smtClean="0"/>
              <a:t>Branching statements (e.g.,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if(…)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Loop control variables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865" y="838200"/>
            <a:ext cx="6446201" cy="511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/>
          <a:lstStyle/>
          <a:p>
            <a:r>
              <a:rPr lang="en-US" spc="-200" dirty="0"/>
              <a:t>Writing a Method That Returns a Value</a:t>
            </a:r>
            <a:endParaRPr lang="en-US" sz="4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758" y="1904999"/>
            <a:ext cx="6792042" cy="3357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755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 smtClean="0"/>
              <a:t>Passing a Single Array Element </a:t>
            </a:r>
            <a:br>
              <a:rPr lang="en-US" sz="4000" spc="-200" dirty="0" smtClean="0"/>
            </a:br>
            <a:r>
              <a:rPr lang="en-US" sz="4000" spc="-200" dirty="0" smtClean="0"/>
              <a:t>to a Method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You can pass a single array element to a method in the same manner as you would pass a variable</a:t>
            </a:r>
          </a:p>
          <a:p>
            <a:pPr eaLnBrk="1" hangingPunct="1"/>
            <a:r>
              <a:rPr lang="en-US" dirty="0" smtClean="0"/>
              <a:t>Variables are passed by value</a:t>
            </a:r>
          </a:p>
          <a:p>
            <a:pPr lvl="1" eaLnBrk="1" hangingPunct="1"/>
            <a:r>
              <a:rPr lang="en-US" dirty="0" smtClean="0"/>
              <a:t>Local variables store a local copy of the value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05200"/>
            <a:ext cx="3505200" cy="325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 smtClean="0"/>
              <a:t>Understanding Methods and Implementation Hiding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b="1" dirty="0" smtClean="0"/>
              <a:t>Method</a:t>
            </a:r>
          </a:p>
          <a:p>
            <a:pPr lvl="1" eaLnBrk="1" hangingPunct="1"/>
            <a:r>
              <a:rPr lang="en-US" dirty="0" smtClean="0"/>
              <a:t>An encapsulated series of statements that perform a task</a:t>
            </a:r>
          </a:p>
          <a:p>
            <a:pPr lvl="1" eaLnBrk="1" hangingPunct="1"/>
            <a:r>
              <a:rPr lang="en-US" dirty="0" smtClean="0"/>
              <a:t>Using a method is called </a:t>
            </a:r>
            <a:r>
              <a:rPr lang="en-US" b="1" dirty="0" smtClean="0"/>
              <a:t>invoking</a:t>
            </a:r>
            <a:r>
              <a:rPr lang="en-US" dirty="0" smtClean="0"/>
              <a:t> or </a:t>
            </a:r>
            <a:r>
              <a:rPr lang="en-US" b="1" dirty="0" smtClean="0"/>
              <a:t>calling </a:t>
            </a:r>
            <a:r>
              <a:rPr lang="en-US" dirty="0" smtClean="0"/>
              <a:t>the method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0399"/>
            <a:ext cx="5257800" cy="34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en-US" spc="-200" dirty="0"/>
              <a:t>Passing a Single Array Element </a:t>
            </a:r>
            <a:br>
              <a:rPr lang="en-US" spc="-200" dirty="0"/>
            </a:br>
            <a:r>
              <a:rPr lang="en-US" spc="-200" dirty="0"/>
              <a:t>to a Method</a:t>
            </a:r>
            <a:endParaRPr lang="en-US" sz="36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27" y="2105024"/>
            <a:ext cx="7215566" cy="307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80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100" dirty="0" smtClean="0"/>
              <a:t>Passing an Array to a Method</a:t>
            </a:r>
            <a:endParaRPr lang="en-US" sz="4000" spc="-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pass an entire array as a parameter</a:t>
            </a:r>
          </a:p>
          <a:p>
            <a:r>
              <a:rPr lang="en-US" dirty="0"/>
              <a:t>Arrays, like all objects but unlike built-in types, are </a:t>
            </a:r>
            <a:r>
              <a:rPr lang="en-US" b="1" dirty="0"/>
              <a:t>passed by reference</a:t>
            </a:r>
            <a:endParaRPr lang="en-US" dirty="0"/>
          </a:p>
          <a:p>
            <a:pPr lvl="1"/>
            <a:r>
              <a:rPr lang="en-US" dirty="0" smtClean="0"/>
              <a:t>The method </a:t>
            </a:r>
            <a:r>
              <a:rPr lang="en-US" dirty="0"/>
              <a:t>receives </a:t>
            </a:r>
            <a:r>
              <a:rPr lang="en-US" dirty="0" smtClean="0"/>
              <a:t>the actual </a:t>
            </a:r>
            <a:r>
              <a:rPr lang="en-US" dirty="0"/>
              <a:t>memory address of the array</a:t>
            </a:r>
          </a:p>
          <a:p>
            <a:pPr lvl="2"/>
            <a:r>
              <a:rPr lang="en-US" dirty="0"/>
              <a:t>Has access to the actual values in the array elements</a:t>
            </a:r>
          </a:p>
        </p:txBody>
      </p:sp>
    </p:spTree>
    <p:extLst>
      <p:ext uri="{BB962C8B-B14F-4D97-AF65-F5344CB8AC3E}">
        <p14:creationId xmlns:p14="http://schemas.microsoft.com/office/powerpoint/2010/main" val="32200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7200"/>
            <a:ext cx="5353050" cy="622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0" dirty="0"/>
              <a:t>Passing an Array to a Method</a:t>
            </a:r>
            <a:endParaRPr lang="en-US" sz="40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21" y="1981199"/>
            <a:ext cx="7134879" cy="284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171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0" dirty="0"/>
              <a:t>Passing an Array to a Method</a:t>
            </a:r>
            <a:endParaRPr lang="en-US" sz="4000" spc="-200" dirty="0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You can pass a multidimensional array to a method by indicating the appropriate number of dimensions after the data type in the method header</a:t>
            </a:r>
          </a:p>
          <a:p>
            <a:pPr lvl="1" eaLnBrk="1" hangingPunct="1"/>
            <a:r>
              <a:rPr lang="en-US" dirty="0" smtClean="0"/>
              <a:t>Example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1" charset="0"/>
              </a:rPr>
              <a:t>     public static void displayScores(int[,] scoresArray)</a:t>
            </a:r>
          </a:p>
          <a:p>
            <a:pPr eaLnBrk="1" hangingPunct="1"/>
            <a:r>
              <a:rPr lang="en-US" dirty="0" smtClean="0"/>
              <a:t>Jagged arrays insert the appropriate number of square brackets after the data type in the method header</a:t>
            </a:r>
          </a:p>
          <a:p>
            <a:pPr lvl="1" eaLnBrk="1" hangingPunct="1"/>
            <a:r>
              <a:rPr lang="en-US" dirty="0" smtClean="0"/>
              <a:t>Example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1" charset="0"/>
              </a:rPr>
              <a:t>     public static void displayIDs(int[][] idArray)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/>
          <a:lstStyle/>
          <a:p>
            <a:r>
              <a:rPr lang="en-US" sz="4000" spc="-200" dirty="0"/>
              <a:t>Writing a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sz="4000" spc="-200" dirty="0"/>
              <a:t> Method with a </a:t>
            </a:r>
            <a:r>
              <a:rPr lang="en-US" sz="4000" spc="-200" dirty="0" smtClean="0"/>
              <a:t/>
            </a:r>
            <a:br>
              <a:rPr lang="en-US" sz="4000" spc="-200" dirty="0" smtClean="0"/>
            </a:br>
            <a:r>
              <a:rPr lang="en-US" sz="4000" spc="-200" dirty="0" smtClean="0"/>
              <a:t>Parameter </a:t>
            </a:r>
            <a:r>
              <a:rPr lang="en-US" sz="4000" spc="-200" dirty="0"/>
              <a:t>List</a:t>
            </a:r>
            <a:endParaRPr lang="en-US" sz="4000" spc="-200" dirty="0" smtClean="0"/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Conventional way: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latin typeface="Courier New" pitchFamily="1" charset="0"/>
                <a:cs typeface="Courier New" pitchFamily="1" charset="0"/>
              </a:rPr>
              <a:t>	public static void Main()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dirty="0" smtClean="0"/>
              <a:t>Passing command-line arguments: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latin typeface="Courier New" pitchFamily="1" charset="0"/>
                <a:cs typeface="Courier New" pitchFamily="1" charset="0"/>
              </a:rPr>
              <a:t>	public static void Main(string[] args)</a:t>
            </a: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0"/>
            <a:ext cx="6847424" cy="281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89" y="2171700"/>
            <a:ext cx="7256463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en-US" spc="-200" dirty="0"/>
              <a:t>Writing a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spc="-200" dirty="0"/>
              <a:t> Method with a </a:t>
            </a:r>
            <a:br>
              <a:rPr lang="en-US" spc="-200" dirty="0"/>
            </a:br>
            <a:r>
              <a:rPr lang="en-US" spc="-200" dirty="0"/>
              <a:t>Parameter List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4541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/>
              <a:t>Writing a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sz="4000" spc="-200" dirty="0"/>
              <a:t> Method with an </a:t>
            </a:r>
            <a:r>
              <a:rPr lang="en-US" sz="4000" spc="-200" dirty="0" smtClean="0"/>
              <a:t/>
            </a:r>
            <a:br>
              <a:rPr lang="en-US" sz="4000" spc="-200" dirty="0" smtClean="0"/>
            </a:br>
            <a:r>
              <a:rPr lang="en-US" sz="4000" spc="-200" dirty="0" smtClean="0"/>
              <a:t>Integer </a:t>
            </a:r>
            <a:r>
              <a:rPr lang="en-US" sz="4000" spc="-200" dirty="0"/>
              <a:t>Return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programmers prefer to write </a:t>
            </a:r>
            <a:r>
              <a:rPr lang="en-US" dirty="0">
                <a:latin typeface="Courier New" pitchFamily="1" charset="0"/>
                <a:cs typeface="Courier New" pitchFamily="1" charset="0"/>
              </a:rPr>
              <a:t>Main()</a:t>
            </a:r>
            <a:r>
              <a:rPr lang="en-US" dirty="0"/>
              <a:t> method headers with a return type of </a:t>
            </a:r>
            <a:r>
              <a:rPr lang="en-US" dirty="0">
                <a:latin typeface="Courier New" pitchFamily="1" charset="0"/>
                <a:cs typeface="Courier New" pitchFamily="1" charset="0"/>
              </a:rPr>
              <a:t>int</a:t>
            </a:r>
            <a:r>
              <a:rPr lang="en-US" dirty="0"/>
              <a:t> instead of </a:t>
            </a:r>
            <a:r>
              <a:rPr lang="en-US" dirty="0">
                <a:latin typeface="Courier New" pitchFamily="1" charset="0"/>
                <a:cs typeface="Courier New" pitchFamily="1" charset="0"/>
              </a:rPr>
              <a:t>void</a:t>
            </a:r>
          </a:p>
          <a:p>
            <a:pPr lvl="1"/>
            <a:r>
              <a:rPr lang="en-US" dirty="0" smtClean="0"/>
              <a:t>The last </a:t>
            </a:r>
            <a:r>
              <a:rPr lang="en-US" dirty="0"/>
              <a:t>statement in the </a:t>
            </a:r>
            <a:r>
              <a:rPr lang="en-US" dirty="0">
                <a:latin typeface="Courier New" pitchFamily="1" charset="0"/>
                <a:cs typeface="Courier New" pitchFamily="1" charset="0"/>
              </a:rPr>
              <a:t>Main()</a:t>
            </a:r>
            <a:r>
              <a:rPr lang="en-US" dirty="0"/>
              <a:t> method must be a return statement</a:t>
            </a:r>
          </a:p>
          <a:p>
            <a:pPr lvl="1"/>
            <a:r>
              <a:rPr lang="en-US" dirty="0"/>
              <a:t>A return code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/>
              <a:t> indicates a successful execution</a:t>
            </a:r>
          </a:p>
          <a:p>
            <a:pPr lvl="1"/>
            <a:r>
              <a:rPr lang="en-US" dirty="0"/>
              <a:t>Any other value can be interpreted as an error code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5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en-US" sz="4000" spc="-200" dirty="0"/>
              <a:t>Writing a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sz="4000" spc="-200" dirty="0"/>
              <a:t> Method with </a:t>
            </a:r>
            <a:r>
              <a:rPr lang="en-US" sz="4000" spc="-200" dirty="0" smtClean="0"/>
              <a:t/>
            </a:r>
            <a:br>
              <a:rPr lang="en-US" sz="4000" spc="-200" dirty="0" smtClean="0"/>
            </a:br>
            <a:r>
              <a:rPr lang="en-US" sz="4000" spc="-200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4000" spc="-200" dirty="0" smtClean="0"/>
              <a:t> access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programmers prefer to write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dirty="0"/>
              <a:t> method headers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/>
              <a:t> </a:t>
            </a:r>
            <a:r>
              <a:rPr lang="en-US" dirty="0" smtClean="0"/>
              <a:t>access</a:t>
            </a:r>
          </a:p>
          <a:p>
            <a:pPr lvl="1"/>
            <a:r>
              <a:rPr lang="en-US" dirty="0" smtClean="0"/>
              <a:t>The default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 smtClean="0"/>
              <a:t> access</a:t>
            </a:r>
          </a:p>
          <a:p>
            <a:r>
              <a:rPr lang="en-US" dirty="0" smtClean="0"/>
              <a:t>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Main()</a:t>
            </a:r>
            <a:r>
              <a:rPr lang="en-US" dirty="0" smtClean="0"/>
              <a:t> method can be called by another class</a:t>
            </a:r>
          </a:p>
          <a:p>
            <a:pPr lvl="1"/>
            <a:r>
              <a:rPr lang="en-US" dirty="0" smtClean="0"/>
              <a:t>The call must be made using the fully qualified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1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 smtClean="0"/>
              <a:t>Issues Using Methods in GUI Programs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special considerations are necessary when creating GUI applications</a:t>
            </a:r>
          </a:p>
          <a:p>
            <a:pPr lvl="1"/>
            <a:r>
              <a:rPr lang="en-US" dirty="0" smtClean="0"/>
              <a:t>Understanding methods that are automatically generated in the visual environment</a:t>
            </a:r>
          </a:p>
          <a:p>
            <a:pPr lvl="1"/>
            <a:r>
              <a:rPr lang="en-US" dirty="0" smtClean="0"/>
              <a:t>Appreciating scope in a GUI program</a:t>
            </a:r>
          </a:p>
          <a:p>
            <a:pPr lvl="1"/>
            <a:r>
              <a:rPr lang="en-US" dirty="0" smtClean="0"/>
              <a:t>Creating methods to be nonstatic when associated with a </a:t>
            </a:r>
            <a:r>
              <a:rPr lang="en-US" dirty="0" smtClean="0">
                <a:latin typeface="Courier New" pitchFamily="1" charset="0"/>
                <a:cs typeface="Courier New" pitchFamily="1" charset="0"/>
              </a:rPr>
              <a:t>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 smtClean="0"/>
              <a:t>Understanding Implementation Hiding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Implementation hiding</a:t>
            </a:r>
          </a:p>
          <a:p>
            <a:pPr lvl="1" eaLnBrk="1" hangingPunct="1"/>
            <a:r>
              <a:rPr lang="en-US" dirty="0" smtClean="0"/>
              <a:t>An important principle of object-oriented programming</a:t>
            </a:r>
          </a:p>
          <a:p>
            <a:pPr lvl="1" eaLnBrk="1" hangingPunct="1"/>
            <a:r>
              <a:rPr lang="en-US" dirty="0" smtClean="0"/>
              <a:t>Keeps the details of a method’s operations hidden</a:t>
            </a:r>
          </a:p>
          <a:p>
            <a:pPr eaLnBrk="1" hangingPunct="1"/>
            <a:r>
              <a:rPr lang="en-US" dirty="0" smtClean="0"/>
              <a:t>The only concern is the way you </a:t>
            </a:r>
            <a:r>
              <a:rPr lang="en-US" b="1" dirty="0" smtClean="0"/>
              <a:t>interface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or interact, with the method</a:t>
            </a:r>
          </a:p>
          <a:p>
            <a:pPr lvl="1" eaLnBrk="1" hangingPunct="1"/>
            <a:r>
              <a:rPr lang="en-US" dirty="0" smtClean="0"/>
              <a:t>The program does not need to know how the method works</a:t>
            </a:r>
          </a:p>
          <a:p>
            <a:pPr eaLnBrk="1" hangingPunct="1"/>
            <a:r>
              <a:rPr lang="en-US" b="1" dirty="0" smtClean="0"/>
              <a:t>Multifile assembly</a:t>
            </a:r>
          </a:p>
          <a:p>
            <a:pPr lvl="1" eaLnBrk="1" hangingPunct="1"/>
            <a:r>
              <a:rPr lang="en-US" dirty="0" smtClean="0"/>
              <a:t>A program that uses methods and classes stored in other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91600" cy="1249362"/>
          </a:xfrm>
        </p:spPr>
        <p:txBody>
          <a:bodyPr/>
          <a:lstStyle/>
          <a:p>
            <a:pPr eaLnBrk="1" hangingPunct="1">
              <a:lnSpc>
                <a:spcPts val="4000"/>
              </a:lnSpc>
            </a:pPr>
            <a:r>
              <a:rPr lang="en-US" sz="4000" spc="-200" dirty="0" smtClean="0"/>
              <a:t>Understanding Methods That Are Automatically Generated in the Visual Environment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create GUI applications using the IDE, many methods are generated automatically</a:t>
            </a:r>
          </a:p>
          <a:p>
            <a:pPr lvl="1"/>
            <a:r>
              <a:rPr lang="en-US" dirty="0" smtClean="0"/>
              <a:t>To create the method, double-click on the object</a:t>
            </a:r>
          </a:p>
          <a:p>
            <a:endParaRPr lang="en-US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67" y="3352800"/>
            <a:ext cx="7438398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52" y="2371724"/>
            <a:ext cx="7805997" cy="2962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91600" cy="1249362"/>
          </a:xfrm>
        </p:spPr>
        <p:txBody>
          <a:bodyPr/>
          <a:lstStyle/>
          <a:p>
            <a:pPr eaLnBrk="1" hangingPunct="1">
              <a:lnSpc>
                <a:spcPts val="4000"/>
              </a:lnSpc>
            </a:pPr>
            <a:r>
              <a:rPr lang="en-US" sz="4000" spc="-200" dirty="0" smtClean="0"/>
              <a:t>Understanding Methods That Are Automatically Generated in the Visual Environment</a:t>
            </a:r>
          </a:p>
        </p:txBody>
      </p:sp>
    </p:spTree>
    <p:extLst>
      <p:ext uri="{BB962C8B-B14F-4D97-AF65-F5344CB8AC3E}">
        <p14:creationId xmlns:p14="http://schemas.microsoft.com/office/powerpoint/2010/main" val="196068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 smtClean="0"/>
              <a:t>Appreciating Scope in a GUI Program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declare a variable or constant within a method, it is local to that method</a:t>
            </a:r>
          </a:p>
          <a:p>
            <a:r>
              <a:rPr lang="en-US" dirty="0" smtClean="0"/>
              <a:t>If a variable or constant is needed by multiple event-handling methods, the variables or constants in question must be defined outside the methods (but within the </a:t>
            </a:r>
            <a:r>
              <a:rPr lang="en-US" dirty="0" smtClean="0">
                <a:latin typeface="Courier New" pitchFamily="1" charset="0"/>
                <a:cs typeface="Courier New" pitchFamily="1" charset="0"/>
              </a:rPr>
              <a:t>Form</a:t>
            </a:r>
            <a:r>
              <a:rPr lang="en-US" dirty="0" smtClean="0"/>
              <a:t> class)</a:t>
            </a:r>
          </a:p>
          <a:p>
            <a:r>
              <a:rPr lang="en-US" dirty="0" smtClean="0"/>
              <a:t>Automatically generated event-handling methods have predefined sets of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200" dirty="0" smtClean="0"/>
              <a:t>Creating Methods to Be Nonstatic When Associated with a </a:t>
            </a:r>
            <a:r>
              <a:rPr lang="en-US" sz="4000" spc="-200" dirty="0" smtClean="0">
                <a:latin typeface="Courier New" pitchFamily="49" charset="0"/>
                <a:cs typeface="Courier New" pitchFamily="49" charset="0"/>
              </a:rPr>
              <a:t>Form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create a GUI application and generate a method, the keyword </a:t>
            </a:r>
            <a:r>
              <a:rPr lang="en-US" dirty="0" smtClean="0">
                <a:latin typeface="Courier New" pitchFamily="1" charset="0"/>
                <a:cs typeface="Courier New" pitchFamily="1" charset="0"/>
              </a:rPr>
              <a:t>static</a:t>
            </a:r>
            <a:r>
              <a:rPr lang="en-US" dirty="0" smtClean="0"/>
              <a:t> does not appear in the method header </a:t>
            </a:r>
          </a:p>
          <a:p>
            <a:pPr lvl="1"/>
            <a:r>
              <a:rPr lang="en-US" dirty="0" smtClean="0"/>
              <a:t>The method is associated with an object from which the method-invoking events are sent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 smtClean="0"/>
              <a:t>Writing Methods with No Parameters and No Return Value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Major reasons to create a method:</a:t>
            </a:r>
          </a:p>
          <a:p>
            <a:pPr lvl="1" eaLnBrk="1" hangingPunct="1"/>
            <a:r>
              <a:rPr lang="en-US" dirty="0" smtClean="0"/>
              <a:t>The code will remain short and easy to follow</a:t>
            </a:r>
          </a:p>
          <a:p>
            <a:pPr lvl="1" eaLnBrk="1" hangingPunct="1">
              <a:spcBef>
                <a:spcPct val="0"/>
              </a:spcBef>
            </a:pPr>
            <a:r>
              <a:rPr lang="en-US" dirty="0" smtClean="0"/>
              <a:t>A method is easily reusable</a:t>
            </a:r>
          </a:p>
          <a:p>
            <a:pPr eaLnBrk="1" hangingPunct="1">
              <a:spcBef>
                <a:spcPct val="0"/>
              </a:spcBef>
            </a:pPr>
            <a:r>
              <a:rPr lang="en-US" b="1" dirty="0" smtClean="0"/>
              <a:t>Code bloat</a:t>
            </a:r>
            <a:endParaRPr lang="en-US" dirty="0" smtClean="0"/>
          </a:p>
          <a:p>
            <a:pPr lvl="1" eaLnBrk="1" hangingPunct="1"/>
            <a:r>
              <a:rPr lang="en-US" dirty="0" smtClean="0"/>
              <a:t>Unnecessarily long or repetitive statements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A method must include:</a:t>
            </a:r>
          </a:p>
          <a:p>
            <a:pPr lvl="1" eaLnBrk="1" hangingPunct="1"/>
            <a:r>
              <a:rPr lang="en-US" b="1" dirty="0" smtClean="0"/>
              <a:t>Method declaration</a:t>
            </a:r>
          </a:p>
          <a:p>
            <a:pPr lvl="2" eaLnBrk="1" hangingPunct="1"/>
            <a:r>
              <a:rPr lang="en-US" dirty="0" smtClean="0"/>
              <a:t>Also called a </a:t>
            </a:r>
            <a:r>
              <a:rPr lang="en-US" b="1" dirty="0" smtClean="0"/>
              <a:t>method header </a:t>
            </a:r>
            <a:r>
              <a:rPr lang="en-US" dirty="0" smtClean="0"/>
              <a:t>or </a:t>
            </a:r>
            <a:r>
              <a:rPr lang="en-US" b="1" dirty="0" smtClean="0"/>
              <a:t>method definition</a:t>
            </a:r>
          </a:p>
          <a:p>
            <a:pPr lvl="1" eaLnBrk="1" hangingPunct="1"/>
            <a:r>
              <a:rPr lang="en-US" dirty="0" smtClean="0"/>
              <a:t>Opening curly brace</a:t>
            </a:r>
          </a:p>
          <a:p>
            <a:pPr lvl="1" eaLnBrk="1" hangingPunct="1"/>
            <a:r>
              <a:rPr lang="en-US" b="1" dirty="0" smtClean="0"/>
              <a:t>Method body</a:t>
            </a:r>
          </a:p>
          <a:p>
            <a:pPr lvl="1" eaLnBrk="1" hangingPunct="1"/>
            <a:r>
              <a:rPr lang="en-US" dirty="0" smtClean="0"/>
              <a:t>Closing curly brace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Writing Methods with No Parameters and No Return Value</a:t>
            </a:r>
            <a:endParaRPr lang="en-US" sz="4000" spc="-200" dirty="0" smtClean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 declaration</a:t>
            </a:r>
          </a:p>
          <a:p>
            <a:pPr lvl="1" eaLnBrk="1" hangingPunct="1"/>
            <a:r>
              <a:rPr lang="en-US" dirty="0" smtClean="0"/>
              <a:t>Defines the rules for using the method and contains:</a:t>
            </a:r>
          </a:p>
          <a:p>
            <a:pPr lvl="2" eaLnBrk="1" hangingPunct="1"/>
            <a:r>
              <a:rPr lang="en-US" dirty="0" smtClean="0"/>
              <a:t>Optional declared accessibility</a:t>
            </a:r>
          </a:p>
          <a:p>
            <a:pPr lvl="2" eaLnBrk="1" hangingPunct="1"/>
            <a:r>
              <a:rPr lang="en-US" dirty="0" smtClean="0"/>
              <a:t>Optional </a:t>
            </a:r>
            <a:r>
              <a:rPr lang="en-US" dirty="0" smtClean="0">
                <a:latin typeface="Courier New" pitchFamily="1" charset="0"/>
                <a:cs typeface="Courier New" pitchFamily="1" charset="0"/>
              </a:rPr>
              <a:t>static</a:t>
            </a:r>
            <a:r>
              <a:rPr lang="en-US" dirty="0" smtClean="0"/>
              <a:t> modifier</a:t>
            </a:r>
          </a:p>
          <a:p>
            <a:pPr lvl="2" eaLnBrk="1" hangingPunct="1"/>
            <a:r>
              <a:rPr lang="en-US" dirty="0" smtClean="0"/>
              <a:t>Return type for the method</a:t>
            </a:r>
          </a:p>
          <a:p>
            <a:pPr lvl="2" eaLnBrk="1" hangingPunct="1"/>
            <a:r>
              <a:rPr lang="en-US" dirty="0" smtClean="0"/>
              <a:t>Method name, or identifier</a:t>
            </a:r>
          </a:p>
          <a:p>
            <a:pPr lvl="2" eaLnBrk="1" hangingPunct="1"/>
            <a:r>
              <a:rPr lang="en-US" dirty="0" smtClean="0"/>
              <a:t>Opening parenthesis</a:t>
            </a:r>
          </a:p>
          <a:p>
            <a:pPr lvl="2" eaLnBrk="1" hangingPunct="1"/>
            <a:r>
              <a:rPr lang="en-US" dirty="0" smtClean="0"/>
              <a:t>Optional list of method parameters</a:t>
            </a:r>
          </a:p>
          <a:p>
            <a:pPr lvl="2" eaLnBrk="1" hangingPunct="1"/>
            <a:r>
              <a:rPr lang="en-US" dirty="0" smtClean="0"/>
              <a:t>Closing parenthesis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Writing Methods with No Parameters and No Return Value</a:t>
            </a:r>
            <a:endParaRPr 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40" y="1890713"/>
            <a:ext cx="7768860" cy="396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354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Optional declared </a:t>
            </a:r>
            <a:r>
              <a:rPr lang="en-US" b="1" dirty="0" smtClean="0"/>
              <a:t>accessibility</a:t>
            </a:r>
          </a:p>
          <a:p>
            <a:pPr lvl="1" eaLnBrk="1" hangingPunct="1"/>
            <a:r>
              <a:rPr lang="en-US" dirty="0" smtClean="0"/>
              <a:t>Limits how other methods can use your method</a:t>
            </a:r>
          </a:p>
          <a:p>
            <a:pPr lvl="1" eaLnBrk="1" hangingPunct="1"/>
            <a:r>
              <a:rPr lang="en-US" dirty="0" smtClean="0"/>
              <a:t>Possible access values:</a:t>
            </a:r>
          </a:p>
          <a:p>
            <a:pPr lvl="2" eaLnBrk="1" hangingPunct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</a:t>
            </a:r>
          </a:p>
          <a:p>
            <a:pPr lvl="2" eaLnBrk="1" hangingPunct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protected internal</a:t>
            </a:r>
          </a:p>
          <a:p>
            <a:pPr lvl="2" eaLnBrk="1" hangingPunct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protected</a:t>
            </a:r>
          </a:p>
          <a:p>
            <a:pPr lvl="2" eaLnBrk="1" hangingPunct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internal</a:t>
            </a:r>
          </a:p>
          <a:p>
            <a:pPr lvl="2" eaLnBrk="1" hangingPunct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4000" spc="-200" dirty="0" smtClean="0"/>
              <a:t>An Introduction to Accessibility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34" y="1781174"/>
            <a:ext cx="7731714" cy="3705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pc="-200" dirty="0"/>
              <a:t>An Introduction to Accessibility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arrell_P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1235</Words>
  <Application>Microsoft Office PowerPoint</Application>
  <PresentationFormat>On-screen Show (4:3)</PresentationFormat>
  <Paragraphs>173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Courier New</vt:lpstr>
      <vt:lpstr>Times New Roman</vt:lpstr>
      <vt:lpstr>Wingdings</vt:lpstr>
      <vt:lpstr>1_Farrell_PLD</vt:lpstr>
      <vt:lpstr>PowerPoint Presentation</vt:lpstr>
      <vt:lpstr>Objectives</vt:lpstr>
      <vt:lpstr>Understanding Methods and Implementation Hiding</vt:lpstr>
      <vt:lpstr>Understanding Implementation Hiding</vt:lpstr>
      <vt:lpstr>Writing Methods with No Parameters and No Return Value</vt:lpstr>
      <vt:lpstr>Writing Methods with No Parameters and No Return Value</vt:lpstr>
      <vt:lpstr>Writing Methods with No Parameters and No Return Value</vt:lpstr>
      <vt:lpstr>An Introduction to Accessibility</vt:lpstr>
      <vt:lpstr>An Introduction to Accessibility</vt:lpstr>
      <vt:lpstr>An Introduction to the Optional static Modifier</vt:lpstr>
      <vt:lpstr>An Introduction to Return Types</vt:lpstr>
      <vt:lpstr>Understanding the Method Identifier</vt:lpstr>
      <vt:lpstr>Placing a Method in a Class</vt:lpstr>
      <vt:lpstr>Placing a Method in a Class</vt:lpstr>
      <vt:lpstr>Placing a Method in a Class</vt:lpstr>
      <vt:lpstr>Declaring Variables and Constants in a Method</vt:lpstr>
      <vt:lpstr>Declaring Variables and Constants in a Method</vt:lpstr>
      <vt:lpstr>Declaring Variables and Constants in a Method</vt:lpstr>
      <vt:lpstr>Writing Methods That Require a  Single Argument</vt:lpstr>
      <vt:lpstr>Writing Methods That Require a  Single Argument</vt:lpstr>
      <vt:lpstr>Writing Methods That Require a  Single Argument</vt:lpstr>
      <vt:lpstr>Writing Methods That Require a  Single Argument</vt:lpstr>
      <vt:lpstr>Writing Methods That Require  Multiple Arguments</vt:lpstr>
      <vt:lpstr>Writing Methods That Require  Multiple Arguments</vt:lpstr>
      <vt:lpstr>Writing a Method That Returns a Value</vt:lpstr>
      <vt:lpstr>Writing a Method That Returns a Value</vt:lpstr>
      <vt:lpstr>PowerPoint Presentation</vt:lpstr>
      <vt:lpstr>Writing a Method That Returns a Value</vt:lpstr>
      <vt:lpstr>Passing a Single Array Element  to a Method</vt:lpstr>
      <vt:lpstr>Passing a Single Array Element  to a Method</vt:lpstr>
      <vt:lpstr>Passing an Array to a Method</vt:lpstr>
      <vt:lpstr>PowerPoint Presentation</vt:lpstr>
      <vt:lpstr>Passing an Array to a Method</vt:lpstr>
      <vt:lpstr>Passing an Array to a Method</vt:lpstr>
      <vt:lpstr>Writing a Main() Method with a  Parameter List</vt:lpstr>
      <vt:lpstr>Writing a Main() Method with a  Parameter List</vt:lpstr>
      <vt:lpstr>Writing a Main() Method with an  Integer Return Type</vt:lpstr>
      <vt:lpstr>Writing a Main() Method with  public access</vt:lpstr>
      <vt:lpstr>Issues Using Methods in GUI Programs</vt:lpstr>
      <vt:lpstr>Understanding Methods That Are Automatically Generated in the Visual Environment</vt:lpstr>
      <vt:lpstr>Understanding Methods That Are Automatically Generated in the Visual Environment</vt:lpstr>
      <vt:lpstr>Appreciating Scope in a GUI Program</vt:lpstr>
      <vt:lpstr>Creating Methods to Be Nonstatic When Associated with a Form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906</cp:revision>
  <dcterms:created xsi:type="dcterms:W3CDTF">2002-09-27T23:29:22Z</dcterms:created>
  <dcterms:modified xsi:type="dcterms:W3CDTF">2015-01-27T12:33:45Z</dcterms:modified>
</cp:coreProperties>
</file>