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7" r:id="rId1"/>
  </p:sldMasterIdLst>
  <p:notesMasterIdLst>
    <p:notesMasterId r:id="rId50"/>
  </p:notesMasterIdLst>
  <p:handoutMasterIdLst>
    <p:handoutMasterId r:id="rId51"/>
  </p:handoutMasterIdLst>
  <p:sldIdLst>
    <p:sldId id="700" r:id="rId2"/>
    <p:sldId id="638" r:id="rId3"/>
    <p:sldId id="642" r:id="rId4"/>
    <p:sldId id="655" r:id="rId5"/>
    <p:sldId id="685" r:id="rId6"/>
    <p:sldId id="715" r:id="rId7"/>
    <p:sldId id="629" r:id="rId8"/>
    <p:sldId id="687" r:id="rId9"/>
    <p:sldId id="716" r:id="rId10"/>
    <p:sldId id="688" r:id="rId11"/>
    <p:sldId id="717" r:id="rId12"/>
    <p:sldId id="689" r:id="rId13"/>
    <p:sldId id="718" r:id="rId14"/>
    <p:sldId id="719" r:id="rId15"/>
    <p:sldId id="720" r:id="rId16"/>
    <p:sldId id="606" r:id="rId17"/>
    <p:sldId id="690" r:id="rId18"/>
    <p:sldId id="721" r:id="rId19"/>
    <p:sldId id="609" r:id="rId20"/>
    <p:sldId id="691" r:id="rId21"/>
    <p:sldId id="722" r:id="rId22"/>
    <p:sldId id="692" r:id="rId23"/>
    <p:sldId id="703" r:id="rId24"/>
    <p:sldId id="723" r:id="rId25"/>
    <p:sldId id="587" r:id="rId26"/>
    <p:sldId id="705" r:id="rId27"/>
    <p:sldId id="704" r:id="rId28"/>
    <p:sldId id="724" r:id="rId29"/>
    <p:sldId id="706" r:id="rId30"/>
    <p:sldId id="693" r:id="rId31"/>
    <p:sldId id="725" r:id="rId32"/>
    <p:sldId id="707" r:id="rId33"/>
    <p:sldId id="708" r:id="rId34"/>
    <p:sldId id="726" r:id="rId35"/>
    <p:sldId id="709" r:id="rId36"/>
    <p:sldId id="710" r:id="rId37"/>
    <p:sldId id="711" r:id="rId38"/>
    <p:sldId id="712" r:id="rId39"/>
    <p:sldId id="713" r:id="rId40"/>
    <p:sldId id="727" r:id="rId41"/>
    <p:sldId id="728" r:id="rId42"/>
    <p:sldId id="729" r:id="rId43"/>
    <p:sldId id="730" r:id="rId44"/>
    <p:sldId id="731" r:id="rId45"/>
    <p:sldId id="732" r:id="rId46"/>
    <p:sldId id="733" r:id="rId47"/>
    <p:sldId id="734" r:id="rId48"/>
    <p:sldId id="714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886" autoAdjust="0"/>
    <p:restoredTop sz="94515" autoAdjust="0"/>
  </p:normalViewPr>
  <p:slideViewPr>
    <p:cSldViewPr>
      <p:cViewPr varScale="1">
        <p:scale>
          <a:sx n="72" d="100"/>
          <a:sy n="72" d="100"/>
        </p:scale>
        <p:origin x="6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9622C64-DA3C-403F-A512-2FDDA77AFA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08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10ECF52-5D14-49B0-AD68-0A160AEEA6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705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204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8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59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72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93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35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87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592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79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6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50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178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07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94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542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13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567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634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39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12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523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03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10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93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704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143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26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225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544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49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294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2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199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80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754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235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69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488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271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67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282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87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561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9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16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8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533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0" y="3581400"/>
            <a:ext cx="4800600" cy="19812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1: </a:t>
            </a:r>
          </a:p>
          <a:p>
            <a:r>
              <a:rPr lang="en-US" dirty="0" smtClean="0"/>
              <a:t>Title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3" r:id="rId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dirty="0" smtClean="0"/>
              <a:t>Chapter 8: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dirty="0" smtClean="0"/>
              <a:t>Advanced Method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 smtClean="0"/>
              <a:t>Using an </a:t>
            </a: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4000" spc="-200" dirty="0" smtClean="0"/>
              <a:t> Parameter</a:t>
            </a:r>
            <a:endParaRPr lang="en-US" sz="4000" spc="-200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7314"/>
            <a:ext cx="6946808" cy="486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Using an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4000" spc="-200" dirty="0"/>
              <a:t> </a:t>
            </a:r>
            <a:r>
              <a:rPr lang="en-US" sz="4000" spc="-200" dirty="0" smtClean="0"/>
              <a:t>Parameter </a:t>
            </a:r>
            <a:endParaRPr lang="en-US" sz="4000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74" y="1828800"/>
            <a:ext cx="6469626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54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Using Reference and Output </a:t>
            </a:r>
            <a:r>
              <a:rPr lang="en-US" sz="4000" spc="-200" dirty="0" smtClean="0"/>
              <a:t>Parameters</a:t>
            </a:r>
            <a:endParaRPr lang="en-US" sz="4000" spc="-2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advantage of using reference and output parameters:</a:t>
            </a:r>
          </a:p>
          <a:p>
            <a:pPr lvl="1"/>
            <a:r>
              <a:rPr lang="en-US" dirty="0" smtClean="0"/>
              <a:t>A method can change multiple variables.</a:t>
            </a:r>
          </a:p>
          <a:p>
            <a:r>
              <a:rPr lang="en-US" dirty="0" smtClean="0"/>
              <a:t>The disadvantage of using reference and output parameters:</a:t>
            </a:r>
          </a:p>
          <a:p>
            <a:pPr lvl="1"/>
            <a:r>
              <a:rPr lang="en-US" dirty="0" smtClean="0"/>
              <a:t>They allow multiple methods to have access to the same data, weakening the “black box” paradigm.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Using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TryParse()</a:t>
            </a:r>
            <a:r>
              <a:rPr lang="en-US" sz="4000" spc="-200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TryParse()</a:t>
            </a:r>
            <a:r>
              <a:rPr lang="en-US" dirty="0" smtClean="0"/>
              <a:t> methods are an alternative to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Convert()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Parse()</a:t>
            </a:r>
            <a:r>
              <a:rPr lang="en-US" dirty="0" smtClean="0"/>
              <a:t> methods from Chapter 2.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TryParse()</a:t>
            </a:r>
            <a:r>
              <a:rPr lang="en-US" dirty="0" smtClean="0"/>
              <a:t> requires two parameters:</a:t>
            </a:r>
          </a:p>
          <a:p>
            <a:pPr lvl="1"/>
            <a:r>
              <a:rPr lang="en-US" dirty="0" smtClean="0"/>
              <a:t>The value to be converted.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dirty="0" smtClean="0"/>
              <a:t> parameter to hold the result.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TryParse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cs typeface="Courier New" pitchFamily="49" charset="0"/>
              </a:rPr>
              <a:t> returns a Boolean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7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Using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TryParse()</a:t>
            </a:r>
            <a:r>
              <a:rPr lang="en-US" sz="4000" spc="-200" dirty="0"/>
              <a:t> </a:t>
            </a:r>
            <a:r>
              <a:rPr lang="en-US" sz="4000" spc="-200" dirty="0" smtClean="0"/>
              <a:t>Methods</a:t>
            </a: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16" y="1757074"/>
            <a:ext cx="6560083" cy="426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23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Using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TryParse()</a:t>
            </a:r>
            <a:r>
              <a:rPr lang="en-US" sz="4000" spc="-200" dirty="0"/>
              <a:t> </a:t>
            </a:r>
            <a:r>
              <a:rPr lang="en-US" sz="4000" spc="-200" dirty="0" smtClean="0"/>
              <a:t>Methods</a:t>
            </a:r>
            <a:endParaRPr lang="en-US" sz="4000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7254127" cy="344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87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Using Parameter Arrays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Parameter array </a:t>
            </a:r>
          </a:p>
          <a:p>
            <a:pPr lvl="1" eaLnBrk="1" hangingPunct="1"/>
            <a:r>
              <a:rPr lang="en-US" dirty="0" smtClean="0"/>
              <a:t>A local array declared within the method header by using the keyword </a:t>
            </a:r>
            <a:r>
              <a:rPr lang="en-US" dirty="0" smtClean="0">
                <a:latin typeface="Courier New" pitchFamily="1" charset="0"/>
              </a:rPr>
              <a:t>params</a:t>
            </a:r>
          </a:p>
          <a:p>
            <a:pPr lvl="1" eaLnBrk="1" hangingPunct="1"/>
            <a:r>
              <a:rPr lang="en-US" dirty="0" smtClean="0"/>
              <a:t>Used when you don’t know how many arguments of the same type you might eventually send to a method</a:t>
            </a:r>
          </a:p>
          <a:p>
            <a:pPr eaLnBrk="1" hangingPunct="1"/>
            <a:r>
              <a:rPr lang="en-US" dirty="0" smtClean="0"/>
              <a:t>No additional parameters are permitted after the </a:t>
            </a:r>
            <a:r>
              <a:rPr lang="en-US" dirty="0" smtClean="0">
                <a:latin typeface="Courier New" pitchFamily="1" charset="0"/>
              </a:rPr>
              <a:t>params</a:t>
            </a:r>
            <a:r>
              <a:rPr lang="en-US" dirty="0" smtClean="0"/>
              <a:t> keyword</a:t>
            </a:r>
          </a:p>
          <a:p>
            <a:pPr eaLnBrk="1" hangingPunct="1"/>
            <a:r>
              <a:rPr lang="en-US" dirty="0" smtClean="0"/>
              <a:t>Only one </a:t>
            </a:r>
            <a:r>
              <a:rPr lang="en-US" dirty="0" smtClean="0">
                <a:latin typeface="Courier New" pitchFamily="1" charset="0"/>
              </a:rPr>
              <a:t>params</a:t>
            </a:r>
            <a:r>
              <a:rPr lang="en-US" dirty="0" smtClean="0"/>
              <a:t> keyword is permitted in a method declaration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Using Parameter </a:t>
            </a:r>
            <a:r>
              <a:rPr lang="en-US" sz="4000" spc="-200" dirty="0" smtClean="0"/>
              <a:t>Arrays</a:t>
            </a:r>
            <a:endParaRPr lang="en-US" sz="4000" spc="-200" dirty="0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22627"/>
            <a:ext cx="7233791" cy="4778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Using Parameter </a:t>
            </a:r>
            <a:r>
              <a:rPr lang="en-US" sz="4000" spc="-200" dirty="0" smtClean="0"/>
              <a:t>Arrays</a:t>
            </a:r>
            <a:endParaRPr 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91" y="1981200"/>
            <a:ext cx="5715000" cy="391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731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Overloading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Overloading</a:t>
            </a:r>
            <a:r>
              <a:rPr lang="en-US" dirty="0" smtClean="0"/>
              <a:t> involves using one term to indicate diverse meanings.</a:t>
            </a:r>
          </a:p>
          <a:p>
            <a:pPr eaLnBrk="1" hangingPunct="1"/>
            <a:r>
              <a:rPr lang="en-US" dirty="0" smtClean="0"/>
              <a:t>When you overload a C# method by writing multiple methods (all) with a shared name.</a:t>
            </a:r>
          </a:p>
          <a:p>
            <a:pPr lvl="1" eaLnBrk="1" hangingPunct="1"/>
            <a:r>
              <a:rPr lang="en-US" dirty="0" smtClean="0"/>
              <a:t>The compiler understands your meaning based on the arguments you use with the method.</a:t>
            </a:r>
          </a:p>
          <a:p>
            <a:r>
              <a:rPr lang="en-US" dirty="0" smtClean="0"/>
              <a:t>Methods are overloaded correctly when they have the same identifier but different parameter lists.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 smtClean="0"/>
              <a:t>Objectives</a:t>
            </a:r>
            <a:endParaRPr lang="en-US" spc="-2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about parameter types and review mandatory value parameters.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dirty="0" smtClean="0"/>
              <a:t> parameters,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dirty="0" smtClean="0"/>
              <a:t> parameters, and parameter arrays.</a:t>
            </a:r>
          </a:p>
          <a:p>
            <a:r>
              <a:rPr lang="en-US" dirty="0" smtClean="0"/>
              <a:t>Learn about overloaded methods.</a:t>
            </a:r>
          </a:p>
          <a:p>
            <a:r>
              <a:rPr lang="en-US" dirty="0" smtClean="0"/>
              <a:t>Learn how to avoid ambiguous methods.</a:t>
            </a:r>
          </a:p>
          <a:p>
            <a:r>
              <a:rPr lang="en-US" dirty="0" smtClean="0"/>
              <a:t>Use optional parameters.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Overloading </a:t>
            </a:r>
            <a:r>
              <a:rPr lang="en-US" sz="4000" spc="-200" dirty="0" smtClean="0"/>
              <a:t>Methods</a:t>
            </a:r>
            <a:endParaRPr lang="en-US" sz="4000" spc="-200" dirty="0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588457"/>
            <a:ext cx="5448300" cy="488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Overloading </a:t>
            </a:r>
            <a:r>
              <a:rPr lang="en-US" sz="4000" spc="-200" dirty="0" smtClean="0"/>
              <a:t>Methods</a:t>
            </a:r>
            <a:endParaRPr lang="en-US" sz="4000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88415"/>
            <a:ext cx="4711059" cy="473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95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Overloading </a:t>
            </a:r>
            <a:r>
              <a:rPr lang="en-US" sz="4000" spc="-200" dirty="0" smtClean="0"/>
              <a:t>Methods</a:t>
            </a:r>
            <a:endParaRPr lang="en-US" sz="4000" spc="-200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01" y="1524000"/>
            <a:ext cx="6150037" cy="4814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0"/>
            <a:ext cx="46482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Overloading </a:t>
            </a:r>
            <a:r>
              <a:rPr lang="en-US" sz="4000" spc="-200" dirty="0" smtClean="0"/>
              <a:t>Methods</a:t>
            </a:r>
            <a:endParaRPr lang="en-US" sz="4000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03" y="1511068"/>
            <a:ext cx="3548498" cy="491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09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Understanding Overload Resolution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Overload resolution</a:t>
            </a:r>
            <a:r>
              <a:rPr lang="en-US" dirty="0" smtClean="0"/>
              <a:t> is used by C# to determine which method to execute when a method call could execute multiple overloaded methods.</a:t>
            </a:r>
          </a:p>
          <a:p>
            <a:r>
              <a:rPr lang="en-US" b="1" dirty="0" smtClean="0"/>
              <a:t>Applicable methods</a:t>
            </a:r>
            <a:r>
              <a:rPr lang="en-US" dirty="0" smtClean="0"/>
              <a:t> are a set of methods that can accept a call with a specific list of arguments.</a:t>
            </a:r>
          </a:p>
          <a:p>
            <a:r>
              <a:rPr lang="en-US" b="1" dirty="0" smtClean="0"/>
              <a:t>Betterness rules</a:t>
            </a:r>
            <a:r>
              <a:rPr lang="en-US" dirty="0" smtClean="0"/>
              <a:t> are rules that determine which method version to call.</a:t>
            </a:r>
          </a:p>
          <a:p>
            <a:pPr lvl="1"/>
            <a:r>
              <a:rPr lang="en-US" dirty="0" smtClean="0"/>
              <a:t>Similar to the implicit data type conversion rules.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sz="4000" spc="-200" dirty="0"/>
              <a:t>Understanding Overload </a:t>
            </a:r>
            <a:r>
              <a:rPr lang="en-US" sz="4000" spc="-200" dirty="0" smtClean="0"/>
              <a:t>Resolution</a:t>
            </a:r>
            <a:endParaRPr lang="en-US" sz="4000" spc="-200" dirty="0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77" y="1720929"/>
            <a:ext cx="7525723" cy="445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sz="4000" spc="-200" dirty="0" smtClean="0"/>
              <a:t>Discovering </a:t>
            </a:r>
            <a:r>
              <a:rPr lang="en-US" sz="4000" spc="-200" dirty="0"/>
              <a:t>Built-In Overloaded Methods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use the IDE to create programs, Visual Studio’s IntelliSense features provide information about methods you are using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71908"/>
            <a:ext cx="7218725" cy="560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647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Avoiding Ambiguous Methods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Ambiguous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A situation in which the compiler cannot determine which method to use</a:t>
            </a:r>
          </a:p>
          <a:p>
            <a:pPr lvl="1"/>
            <a:r>
              <a:rPr lang="en-US" dirty="0" smtClean="0"/>
              <a:t>Occurs when you overload methods</a:t>
            </a:r>
          </a:p>
          <a:p>
            <a:r>
              <a:rPr lang="en-US" dirty="0" smtClean="0"/>
              <a:t>Methods with identical names that have identical parameter lists but different return types are not overloaded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Understanding Parameter Types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When you use a </a:t>
            </a:r>
            <a:r>
              <a:rPr lang="en-US" b="1" dirty="0" smtClean="0"/>
              <a:t>mandatory parameter</a:t>
            </a:r>
            <a:r>
              <a:rPr lang="en-US" dirty="0" smtClean="0"/>
              <a:t>, an argument for it is required in every method call.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There are four types of mandatory parameters:</a:t>
            </a:r>
          </a:p>
          <a:p>
            <a:pPr lvl="1" eaLnBrk="1" hangingPunct="1">
              <a:spcBef>
                <a:spcPts val="600"/>
              </a:spcBef>
            </a:pPr>
            <a:r>
              <a:rPr lang="en-US" i="1" dirty="0" smtClean="0"/>
              <a:t>Value parameters </a:t>
            </a:r>
            <a:r>
              <a:rPr lang="en-US" dirty="0" smtClean="0"/>
              <a:t>(declared without any modifiers).</a:t>
            </a:r>
          </a:p>
          <a:p>
            <a:pPr lvl="1" eaLnBrk="1" hangingPunct="1">
              <a:spcBef>
                <a:spcPts val="600"/>
              </a:spcBef>
            </a:pPr>
            <a:r>
              <a:rPr lang="en-US" i="1" dirty="0" smtClean="0"/>
              <a:t>Reference parameters </a:t>
            </a:r>
            <a:r>
              <a:rPr lang="en-US" dirty="0" smtClean="0"/>
              <a:t>(declared with the </a:t>
            </a:r>
            <a:r>
              <a:rPr lang="en-US" dirty="0" smtClean="0">
                <a:latin typeface="Courier New" pitchFamily="1" charset="0"/>
              </a:rPr>
              <a:t>ref</a:t>
            </a:r>
            <a:r>
              <a:rPr lang="en-US" dirty="0" smtClean="0"/>
              <a:t> modifier).</a:t>
            </a:r>
          </a:p>
          <a:p>
            <a:pPr lvl="1" eaLnBrk="1" hangingPunct="1">
              <a:spcBef>
                <a:spcPts val="600"/>
              </a:spcBef>
            </a:pPr>
            <a:r>
              <a:rPr lang="en-US" i="1" dirty="0" smtClean="0"/>
              <a:t>Output parameters </a:t>
            </a:r>
            <a:r>
              <a:rPr lang="en-US" dirty="0" smtClean="0"/>
              <a:t>(declared with the </a:t>
            </a:r>
            <a:r>
              <a:rPr lang="en-US" dirty="0" smtClean="0">
                <a:latin typeface="Courier New" pitchFamily="1" charset="0"/>
              </a:rPr>
              <a:t>out</a:t>
            </a:r>
            <a:r>
              <a:rPr lang="en-US" dirty="0" smtClean="0"/>
              <a:t> modifier).</a:t>
            </a:r>
          </a:p>
          <a:p>
            <a:pPr lvl="1" eaLnBrk="1" hangingPunct="1">
              <a:spcBef>
                <a:spcPts val="600"/>
              </a:spcBef>
            </a:pPr>
            <a:r>
              <a:rPr lang="en-US" i="1" dirty="0" smtClean="0"/>
              <a:t>Parameter arrays </a:t>
            </a:r>
            <a:r>
              <a:rPr lang="en-US" dirty="0" smtClean="0"/>
              <a:t>(declared with the </a:t>
            </a:r>
            <a:r>
              <a:rPr lang="en-US" dirty="0" smtClean="0">
                <a:latin typeface="Courier New" pitchFamily="1" charset="0"/>
              </a:rPr>
              <a:t>params</a:t>
            </a:r>
            <a:r>
              <a:rPr lang="en-US" dirty="0" smtClean="0"/>
              <a:t> modifier).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Avoiding Ambiguous </a:t>
            </a:r>
            <a:r>
              <a:rPr lang="en-US" sz="4000" spc="-200" dirty="0" smtClean="0"/>
              <a:t>Methods</a:t>
            </a:r>
            <a:endParaRPr lang="en-US" sz="4000" spc="-200" dirty="0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628" y="1634400"/>
            <a:ext cx="6140777" cy="469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Avoiding Ambiguous </a:t>
            </a:r>
            <a:r>
              <a:rPr lang="en-US" sz="4000" spc="-200" dirty="0" smtClean="0"/>
              <a:t>Methods</a:t>
            </a:r>
            <a:endParaRPr lang="en-US" sz="4000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70577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460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Using Optional Parameters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optional parameter</a:t>
            </a:r>
            <a:r>
              <a:rPr lang="en-US" dirty="0" smtClean="0"/>
              <a:t> to a method is one for which a default value is automatically supplied if you do not explicitly send one as an argument.</a:t>
            </a:r>
          </a:p>
          <a:p>
            <a:r>
              <a:rPr lang="en-US" dirty="0" smtClean="0"/>
              <a:t>Make a parameter optional by providing a value for it in the method declaration.</a:t>
            </a:r>
          </a:p>
          <a:p>
            <a:pPr lvl="1"/>
            <a:r>
              <a:rPr lang="en-US" dirty="0" smtClean="0"/>
              <a:t>Only value parameters can be given default values.</a:t>
            </a:r>
          </a:p>
          <a:p>
            <a:r>
              <a:rPr lang="en-US" dirty="0" smtClean="0"/>
              <a:t>Any optional parameters in a parameter list </a:t>
            </a:r>
            <a:r>
              <a:rPr lang="en-US" i="1" dirty="0" smtClean="0"/>
              <a:t>must follow</a:t>
            </a:r>
            <a:r>
              <a:rPr lang="en-US" dirty="0" smtClean="0"/>
              <a:t> all mandatory parameters.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Using Optional </a:t>
            </a:r>
            <a:r>
              <a:rPr lang="en-US" sz="4000" spc="-200" dirty="0" smtClean="0"/>
              <a:t>Parameters</a:t>
            </a:r>
            <a:endParaRPr lang="en-US" sz="4000" spc="-200" dirty="0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79479"/>
            <a:ext cx="7677626" cy="408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Using Optional </a:t>
            </a:r>
            <a:r>
              <a:rPr lang="en-US" sz="4000" spc="-200" dirty="0" smtClean="0"/>
              <a:t>Parameters</a:t>
            </a:r>
            <a:endParaRPr lang="en-US" sz="4000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058" y="1905000"/>
            <a:ext cx="6627542" cy="323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192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Using Optional </a:t>
            </a:r>
            <a:r>
              <a:rPr lang="en-US" sz="4000" spc="-200" dirty="0" smtClean="0"/>
              <a:t>Parameters</a:t>
            </a:r>
            <a:endParaRPr lang="en-US" sz="4000" spc="-200" dirty="0"/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817137" cy="449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Leaving Out Unnamed Arguments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When calling a method with optional parameters and you are using unnamed arguments, you </a:t>
            </a:r>
            <a:r>
              <a:rPr lang="en-US" i="1" dirty="0" smtClean="0"/>
              <a:t>must</a:t>
            </a:r>
            <a:r>
              <a:rPr lang="en-US" dirty="0" smtClean="0"/>
              <a:t> leave out any arguments to the right of the last one used.</a:t>
            </a:r>
          </a:p>
          <a:p>
            <a:pPr lvl="1"/>
            <a:r>
              <a:rPr lang="en-US" dirty="0" smtClean="0"/>
              <a:t>In other words, once an argument is left out, you must leave out all the arguments that would otherwise follow.</a:t>
            </a:r>
          </a:p>
          <a:p>
            <a:r>
              <a:rPr lang="en-US" dirty="0" smtClean="0"/>
              <a:t>An example method:</a:t>
            </a:r>
          </a:p>
          <a:p>
            <a:pPr marL="457200" lvl="1" indent="0">
              <a:buNone/>
            </a:pPr>
            <a:r>
              <a:rPr lang="en-US" sz="1450" dirty="0" smtClean="0">
                <a:latin typeface="Courier New" pitchFamily="49" charset="0"/>
                <a:cs typeface="Courier New" pitchFamily="49" charset="0"/>
              </a:rPr>
              <a:t>private static void Method1(int a, char b, int c = 22, double d = 33.2)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407704" cy="553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Using Named Arguments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out optional arguments in a method call if you pass the remaining arguments by name</a:t>
            </a:r>
          </a:p>
          <a:p>
            <a:r>
              <a:rPr lang="en-US" dirty="0" smtClean="0"/>
              <a:t>Named arguments appear in any order</a:t>
            </a:r>
          </a:p>
          <a:p>
            <a:pPr lvl="1"/>
            <a:r>
              <a:rPr lang="en-US" dirty="0" smtClean="0"/>
              <a:t>But must appear after all the unnamed arguments have been listed</a:t>
            </a:r>
          </a:p>
          <a:p>
            <a:r>
              <a:rPr lang="en-US" dirty="0" smtClean="0"/>
              <a:t>Name an argument using its parameter name and a colon before the value</a:t>
            </a:r>
          </a:p>
          <a:p>
            <a:r>
              <a:rPr lang="en-US" dirty="0"/>
              <a:t>Example </a:t>
            </a:r>
            <a:r>
              <a:rPr lang="en-US" dirty="0" smtClean="0"/>
              <a:t>method: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Method1(int a, char b,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 = 22, double d = 33.2)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20" y="914400"/>
            <a:ext cx="6569579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Using Mandatory Value Parameters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use a </a:t>
            </a:r>
            <a:r>
              <a:rPr lang="en-US" b="1" dirty="0" smtClean="0"/>
              <a:t>value parameter</a:t>
            </a:r>
            <a:r>
              <a:rPr lang="en-US" dirty="0"/>
              <a:t> </a:t>
            </a:r>
            <a:r>
              <a:rPr lang="en-US" dirty="0" smtClean="0"/>
              <a:t>in a method header, you indicate the parameter’s type and name.</a:t>
            </a:r>
            <a:endParaRPr lang="en-US" b="1" dirty="0" smtClean="0"/>
          </a:p>
          <a:p>
            <a:pPr lvl="1"/>
            <a:r>
              <a:rPr lang="en-US" dirty="0" smtClean="0"/>
              <a:t>The method receives a copy of the value passed to it.</a:t>
            </a:r>
          </a:p>
          <a:p>
            <a:pPr lvl="1"/>
            <a:r>
              <a:rPr lang="en-US" dirty="0" smtClean="0"/>
              <a:t>The copy is stored at a different memory address than the actual parameter</a:t>
            </a:r>
          </a:p>
          <a:p>
            <a:r>
              <a:rPr lang="en-US" dirty="0" smtClean="0"/>
              <a:t>Changes to value parameters never affect the original argument in the calling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Advantages to Using Named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flexibility with method calls.</a:t>
            </a:r>
          </a:p>
          <a:p>
            <a:pPr lvl="1"/>
            <a:r>
              <a:rPr lang="en-US" dirty="0" smtClean="0"/>
              <a:t>Named arguments can be coded in any order as long as they follow all the unnamed arguments</a:t>
            </a:r>
          </a:p>
          <a:p>
            <a:r>
              <a:rPr lang="en-US" dirty="0" smtClean="0"/>
              <a:t>Can result in fewer overloaded methods.</a:t>
            </a:r>
          </a:p>
          <a:p>
            <a:r>
              <a:rPr lang="en-US" dirty="0" smtClean="0"/>
              <a:t>Can aid in self-documentation.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76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Advantages to Using Named </a:t>
            </a:r>
            <a:r>
              <a:rPr lang="en-US" sz="4000" spc="-200" dirty="0" smtClean="0"/>
              <a:t>Arguments</a:t>
            </a:r>
            <a:endParaRPr lang="en-US" sz="4000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52" y="1638300"/>
            <a:ext cx="6297847" cy="456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255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 smtClean="0"/>
              <a:t>Disadvantages </a:t>
            </a:r>
            <a:r>
              <a:rPr lang="en-US" sz="4000" spc="-200" dirty="0"/>
              <a:t>to Using Named Arguments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hiding is compromised.</a:t>
            </a:r>
          </a:p>
          <a:p>
            <a:r>
              <a:rPr lang="en-US" dirty="0" smtClean="0"/>
              <a:t>Changes to the called method could cause problems and require changes to the calling method or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73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sz="4000" spc="-200" dirty="0"/>
              <a:t>Disadvantages to Using Named </a:t>
            </a:r>
            <a:r>
              <a:rPr lang="en-US" sz="4000" spc="-200" dirty="0" smtClean="0"/>
              <a:t>Arguments</a:t>
            </a:r>
            <a:endParaRPr lang="en-US" sz="4000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37" y="2038349"/>
            <a:ext cx="7501263" cy="356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809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sz="4000" spc="-200" dirty="0"/>
              <a:t>Disadvantages to Using Named </a:t>
            </a:r>
            <a:r>
              <a:rPr lang="en-US" sz="4000" spc="-200" dirty="0" smtClean="0"/>
              <a:t>Arguments</a:t>
            </a:r>
            <a:endParaRPr lang="en-US" sz="4000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13" y="2347913"/>
            <a:ext cx="7595012" cy="306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009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sz="4000" spc="-200" dirty="0"/>
              <a:t>Disadvantages to Using Named </a:t>
            </a:r>
            <a:r>
              <a:rPr lang="en-US" sz="4000" spc="-200" dirty="0" smtClean="0"/>
              <a:t>Arguments</a:t>
            </a:r>
            <a:endParaRPr lang="en-US" sz="4000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978686" cy="320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476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sz="4000" spc="-200" dirty="0"/>
              <a:t>Disadvantages to Using Named </a:t>
            </a:r>
            <a:r>
              <a:rPr lang="en-US" sz="4000" spc="-200" dirty="0" smtClean="0"/>
              <a:t>Arguments</a:t>
            </a:r>
            <a:endParaRPr lang="en-US" sz="4000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03884" cy="314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018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sz="4000" spc="-200" dirty="0"/>
              <a:t>Disadvantages to Using Named </a:t>
            </a:r>
            <a:r>
              <a:rPr lang="en-US" sz="4000" spc="-200" dirty="0" smtClean="0"/>
              <a:t>Arguments</a:t>
            </a:r>
            <a:endParaRPr lang="en-US" sz="4000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35629"/>
            <a:ext cx="738251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661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458200" cy="1143000"/>
          </a:xfrm>
        </p:spPr>
        <p:txBody>
          <a:bodyPr/>
          <a:lstStyle/>
          <a:p>
            <a:r>
              <a:rPr lang="en-US" sz="4000" spc="-200" dirty="0"/>
              <a:t>Overload Resolution with </a:t>
            </a:r>
            <a:r>
              <a:rPr lang="en-US" sz="4000" spc="-200" dirty="0" smtClean="0"/>
              <a:t>Named and </a:t>
            </a:r>
            <a:r>
              <a:rPr lang="en-US" sz="4000" spc="-200" dirty="0"/>
              <a:t>Optional Arguments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 smtClean="0"/>
              <a:t>Named and optional arguments affect overload resolution.</a:t>
            </a:r>
          </a:p>
          <a:p>
            <a:pPr lvl="1"/>
            <a:r>
              <a:rPr lang="en-US" dirty="0" smtClean="0"/>
              <a:t>Rules for betterness on argument conversions are applied only for arguments that are given explicitly.</a:t>
            </a:r>
          </a:p>
          <a:p>
            <a:r>
              <a:rPr lang="en-US" dirty="0" smtClean="0"/>
              <a:t>If two signatures are equally good, the signature that does not omit optional parameters is considered better.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pc="-200" dirty="0"/>
              <a:t>Using Mandatory Value Parameters</a:t>
            </a:r>
            <a:endParaRPr lang="en-US" sz="4000" spc="-200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653363" cy="470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17110"/>
            <a:ext cx="6091136" cy="392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pc="-200" dirty="0"/>
              <a:t>Using Mandatory Value Parameters</a:t>
            </a:r>
            <a:endParaRPr lang="en-US" sz="4000" spc="-200" dirty="0"/>
          </a:p>
        </p:txBody>
      </p:sp>
    </p:spTree>
    <p:extLst>
      <p:ext uri="{BB962C8B-B14F-4D97-AF65-F5344CB8AC3E}">
        <p14:creationId xmlns:p14="http://schemas.microsoft.com/office/powerpoint/2010/main" val="113443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Using </a:t>
            </a:r>
            <a:r>
              <a:rPr lang="en-US" sz="4000" spc="-200" dirty="0" smtClean="0"/>
              <a:t>Reference Parameters, </a:t>
            </a:r>
            <a:r>
              <a:rPr lang="en-US" sz="4000" spc="-200" dirty="0"/>
              <a:t>Output </a:t>
            </a:r>
            <a:r>
              <a:rPr lang="en-US" sz="4000" spc="-200" dirty="0" smtClean="0"/>
              <a:t>Parameters, and Parameter Arrays</a:t>
            </a:r>
            <a:endParaRPr lang="en-US" sz="4000" spc="-2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Reference parameters</a:t>
            </a:r>
            <a:r>
              <a:rPr lang="en-US" dirty="0" smtClean="0"/>
              <a:t> and </a:t>
            </a:r>
            <a:r>
              <a:rPr lang="en-US" b="1" dirty="0" smtClean="0"/>
              <a:t>output parameters</a:t>
            </a:r>
          </a:p>
          <a:p>
            <a:pPr lvl="1"/>
            <a:r>
              <a:rPr lang="en-US" dirty="0" smtClean="0"/>
              <a:t>Have memory addresses that are passed to a method, allowing the method to alter the original variables.</a:t>
            </a:r>
          </a:p>
          <a:p>
            <a:r>
              <a:rPr lang="en-US" dirty="0" smtClean="0"/>
              <a:t>Differences</a:t>
            </a:r>
          </a:p>
          <a:p>
            <a:pPr lvl="1"/>
            <a:r>
              <a:rPr lang="en-US" dirty="0" smtClean="0"/>
              <a:t>Reference parameters need to contain a value before calling the method.</a:t>
            </a:r>
          </a:p>
          <a:p>
            <a:pPr lvl="1"/>
            <a:r>
              <a:rPr lang="en-US" dirty="0" smtClean="0"/>
              <a:t>Output parameters do not need to contain a value.</a:t>
            </a:r>
          </a:p>
          <a:p>
            <a:r>
              <a:rPr lang="en-US" dirty="0" smtClean="0"/>
              <a:t>Reference and output parameters act as </a:t>
            </a:r>
            <a:r>
              <a:rPr lang="en-US" b="1" dirty="0" smtClean="0"/>
              <a:t>aliases </a:t>
            </a:r>
            <a:r>
              <a:rPr lang="en-US" dirty="0" smtClean="0"/>
              <a:t>for the same memory location occupied by the original passed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991600" cy="1143000"/>
          </a:xfrm>
        </p:spPr>
        <p:txBody>
          <a:bodyPr/>
          <a:lstStyle/>
          <a:p>
            <a:r>
              <a:rPr lang="en-US" sz="4000" spc="-200" dirty="0"/>
              <a:t>Using </a:t>
            </a:r>
            <a:r>
              <a:rPr lang="en-US" sz="4000" spc="-200" dirty="0" smtClean="0"/>
              <a:t>a </a:t>
            </a: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4000" spc="-200" dirty="0" smtClean="0"/>
              <a:t> Parameter</a:t>
            </a:r>
            <a:endParaRPr lang="en-US" sz="4000" spc="-200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44" y="1548024"/>
            <a:ext cx="7236156" cy="477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Using a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4000" spc="-200" dirty="0"/>
              <a:t> </a:t>
            </a:r>
            <a:r>
              <a:rPr lang="en-US" sz="4000" spc="-200" dirty="0" smtClean="0"/>
              <a:t>Parameter</a:t>
            </a:r>
            <a:endParaRPr lang="en-US" sz="4000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7223"/>
            <a:ext cx="6801897" cy="426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420431"/>
      </p:ext>
    </p:extLst>
  </p:cSld>
  <p:clrMapOvr>
    <a:masterClrMapping/>
  </p:clrMapOvr>
</p:sld>
</file>

<file path=ppt/theme/theme1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9780538479516_PPT_ch08</Template>
  <TotalTime>0</TotalTime>
  <Words>1013</Words>
  <Application>Microsoft Office PowerPoint</Application>
  <PresentationFormat>On-screen Show (4:3)</PresentationFormat>
  <Paragraphs>116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Courier New</vt:lpstr>
      <vt:lpstr>Times New Roman</vt:lpstr>
      <vt:lpstr>Wingdings</vt:lpstr>
      <vt:lpstr>1_Farrell_PLD</vt:lpstr>
      <vt:lpstr>PowerPoint Presentation</vt:lpstr>
      <vt:lpstr>Objectives</vt:lpstr>
      <vt:lpstr>Understanding Parameter Types</vt:lpstr>
      <vt:lpstr>Using Mandatory Value Parameters</vt:lpstr>
      <vt:lpstr>Using Mandatory Value Parameters</vt:lpstr>
      <vt:lpstr>Using Mandatory Value Parameters</vt:lpstr>
      <vt:lpstr>Using Reference Parameters, Output Parameters, and Parameter Arrays</vt:lpstr>
      <vt:lpstr>Using a ref Parameter</vt:lpstr>
      <vt:lpstr>Using a ref Parameter</vt:lpstr>
      <vt:lpstr>Using an out Parameter</vt:lpstr>
      <vt:lpstr>Using an out Parameter </vt:lpstr>
      <vt:lpstr>Using Reference and Output Parameters</vt:lpstr>
      <vt:lpstr>Using the TryParse() Methods</vt:lpstr>
      <vt:lpstr>Using the TryParse() Methods</vt:lpstr>
      <vt:lpstr>Using the TryParse() Methods</vt:lpstr>
      <vt:lpstr>Using Parameter Arrays</vt:lpstr>
      <vt:lpstr>Using Parameter Arrays</vt:lpstr>
      <vt:lpstr>Using Parameter Arrays</vt:lpstr>
      <vt:lpstr>Overloading Methods</vt:lpstr>
      <vt:lpstr>Overloading Methods</vt:lpstr>
      <vt:lpstr>Overloading Methods</vt:lpstr>
      <vt:lpstr>Overloading Methods</vt:lpstr>
      <vt:lpstr>PowerPoint Presentation</vt:lpstr>
      <vt:lpstr>Overloading Methods</vt:lpstr>
      <vt:lpstr>Understanding Overload Resolution</vt:lpstr>
      <vt:lpstr>Understanding Overload Resolution</vt:lpstr>
      <vt:lpstr>Discovering Built-In Overloaded Methods</vt:lpstr>
      <vt:lpstr>PowerPoint Presentation</vt:lpstr>
      <vt:lpstr>Avoiding Ambiguous Methods</vt:lpstr>
      <vt:lpstr>Avoiding Ambiguous Methods</vt:lpstr>
      <vt:lpstr>Avoiding Ambiguous Methods</vt:lpstr>
      <vt:lpstr>Using Optional Parameters</vt:lpstr>
      <vt:lpstr>Using Optional Parameters</vt:lpstr>
      <vt:lpstr>Using Optional Parameters</vt:lpstr>
      <vt:lpstr>Using Optional Parameters</vt:lpstr>
      <vt:lpstr>Leaving Out Unnamed Arguments</vt:lpstr>
      <vt:lpstr>PowerPoint Presentation</vt:lpstr>
      <vt:lpstr>Using Named Arguments</vt:lpstr>
      <vt:lpstr>PowerPoint Presentation</vt:lpstr>
      <vt:lpstr>Advantages to Using Named Arguments</vt:lpstr>
      <vt:lpstr>Advantages to Using Named Arguments</vt:lpstr>
      <vt:lpstr>Disadvantages to Using Named Arguments</vt:lpstr>
      <vt:lpstr>Disadvantages to Using Named Arguments</vt:lpstr>
      <vt:lpstr>Disadvantages to Using Named Arguments</vt:lpstr>
      <vt:lpstr>Disadvantages to Using Named Arguments</vt:lpstr>
      <vt:lpstr>Disadvantages to Using Named Arguments</vt:lpstr>
      <vt:lpstr>Disadvantages to Using Named Arguments</vt:lpstr>
      <vt:lpstr>Overload Resolution with Named and Optional Arguments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2012-11-16T01:40:46Z</dcterms:created>
  <dcterms:modified xsi:type="dcterms:W3CDTF">2014-10-16T12:54:14Z</dcterms:modified>
</cp:coreProperties>
</file>