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68" r:id="rId1"/>
  </p:sldMasterIdLst>
  <p:notesMasterIdLst>
    <p:notesMasterId r:id="rId74"/>
  </p:notesMasterIdLst>
  <p:handoutMasterIdLst>
    <p:handoutMasterId r:id="rId75"/>
  </p:handoutMasterIdLst>
  <p:sldIdLst>
    <p:sldId id="726" r:id="rId2"/>
    <p:sldId id="257" r:id="rId3"/>
    <p:sldId id="638" r:id="rId4"/>
    <p:sldId id="476" r:id="rId5"/>
    <p:sldId id="696" r:id="rId6"/>
    <p:sldId id="759" r:id="rId7"/>
    <p:sldId id="651" r:id="rId8"/>
    <p:sldId id="697" r:id="rId9"/>
    <p:sldId id="672" r:id="rId10"/>
    <p:sldId id="698" r:id="rId11"/>
    <p:sldId id="699" r:id="rId12"/>
    <p:sldId id="673" r:id="rId13"/>
    <p:sldId id="700" r:id="rId14"/>
    <p:sldId id="741" r:id="rId15"/>
    <p:sldId id="735" r:id="rId16"/>
    <p:sldId id="742" r:id="rId17"/>
    <p:sldId id="674" r:id="rId18"/>
    <p:sldId id="760" r:id="rId19"/>
    <p:sldId id="702" r:id="rId20"/>
    <p:sldId id="703" r:id="rId21"/>
    <p:sldId id="743" r:id="rId22"/>
    <p:sldId id="653" r:id="rId23"/>
    <p:sldId id="728" r:id="rId24"/>
    <p:sldId id="744" r:id="rId25"/>
    <p:sldId id="624" r:id="rId26"/>
    <p:sldId id="705" r:id="rId27"/>
    <p:sldId id="706" r:id="rId28"/>
    <p:sldId id="745" r:id="rId29"/>
    <p:sldId id="678" r:id="rId30"/>
    <p:sldId id="707" r:id="rId31"/>
    <p:sldId id="708" r:id="rId32"/>
    <p:sldId id="709" r:id="rId33"/>
    <p:sldId id="746" r:id="rId34"/>
    <p:sldId id="747" r:id="rId35"/>
    <p:sldId id="654" r:id="rId36"/>
    <p:sldId id="641" r:id="rId37"/>
    <p:sldId id="748" r:id="rId38"/>
    <p:sldId id="681" r:id="rId39"/>
    <p:sldId id="682" r:id="rId40"/>
    <p:sldId id="710" r:id="rId41"/>
    <p:sldId id="749" r:id="rId42"/>
    <p:sldId id="605" r:id="rId43"/>
    <p:sldId id="740" r:id="rId44"/>
    <p:sldId id="642" r:id="rId45"/>
    <p:sldId id="730" r:id="rId46"/>
    <p:sldId id="750" r:id="rId47"/>
    <p:sldId id="732" r:id="rId48"/>
    <p:sldId id="733" r:id="rId49"/>
    <p:sldId id="734" r:id="rId50"/>
    <p:sldId id="751" r:id="rId51"/>
    <p:sldId id="729" r:id="rId52"/>
    <p:sldId id="712" r:id="rId53"/>
    <p:sldId id="713" r:id="rId54"/>
    <p:sldId id="714" r:id="rId55"/>
    <p:sldId id="752" r:id="rId56"/>
    <p:sldId id="753" r:id="rId57"/>
    <p:sldId id="655" r:id="rId58"/>
    <p:sldId id="629" r:id="rId59"/>
    <p:sldId id="715" r:id="rId60"/>
    <p:sldId id="716" r:id="rId61"/>
    <p:sldId id="725" r:id="rId62"/>
    <p:sldId id="717" r:id="rId63"/>
    <p:sldId id="719" r:id="rId64"/>
    <p:sldId id="754" r:id="rId65"/>
    <p:sldId id="689" r:id="rId66"/>
    <p:sldId id="720" r:id="rId67"/>
    <p:sldId id="721" r:id="rId68"/>
    <p:sldId id="755" r:id="rId69"/>
    <p:sldId id="499" r:id="rId70"/>
    <p:sldId id="756" r:id="rId71"/>
    <p:sldId id="757" r:id="rId72"/>
    <p:sldId id="758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758" autoAdjust="0"/>
    <p:restoredTop sz="94481" autoAdjust="0"/>
  </p:normalViewPr>
  <p:slideViewPr>
    <p:cSldViewPr>
      <p:cViewPr varScale="1">
        <p:scale>
          <a:sx n="72" d="100"/>
          <a:sy n="72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188C4E1-48F5-4E7A-953D-9ACACCEED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85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22830A7-79F3-4914-A45B-A6A1FFB5B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4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2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4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3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1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0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0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78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0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87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73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7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4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9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73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87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06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25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33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13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44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8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5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66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2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6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73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74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82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23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609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90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62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7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79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783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6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59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849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8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062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03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661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536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7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33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34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594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83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460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059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17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084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640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785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9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1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570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952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282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82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653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37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85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088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007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4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405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3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2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5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533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4" r:id="rId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b="0" dirty="0" smtClean="0"/>
              <a:t>Chapter 9: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b="0" dirty="0" smtClean="0"/>
              <a:t>Using Classes </a:t>
            </a:r>
            <a:br>
              <a:rPr lang="en-US" sz="3400" b="0" dirty="0" smtClean="0"/>
            </a:br>
            <a:r>
              <a:rPr lang="en-US" sz="3400" b="0" dirty="0" smtClean="0"/>
              <a:t>and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Creating Instance Variables and </a:t>
            </a:r>
            <a:r>
              <a:rPr lang="en-US" sz="4000" spc="-200" dirty="0" smtClean="0"/>
              <a:t>Methods</a:t>
            </a:r>
            <a:endParaRPr lang="en-US" sz="4000" spc="-200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smtClean="0">
                <a:latin typeface="Courier New" pitchFamily="1" charset="0"/>
              </a:rPr>
              <a:t>private</a:t>
            </a:r>
            <a:r>
              <a:rPr lang="en-US" dirty="0" smtClean="0"/>
              <a:t> fields within classes is an example of </a:t>
            </a:r>
            <a:r>
              <a:rPr lang="en-US" b="1" dirty="0" smtClean="0"/>
              <a:t>information hiding</a:t>
            </a:r>
            <a:r>
              <a:rPr lang="en-US" dirty="0" smtClean="0"/>
              <a:t>, a feature found in all object-oriented languages.</a:t>
            </a:r>
            <a:endParaRPr lang="en-US" b="1" dirty="0" smtClean="0"/>
          </a:p>
          <a:p>
            <a:pPr eaLnBrk="1" hangingPunct="1"/>
            <a:r>
              <a:rPr lang="en-US" dirty="0" smtClean="0"/>
              <a:t>Most class methods are </a:t>
            </a:r>
            <a:r>
              <a:rPr lang="en-US" dirty="0" smtClean="0">
                <a:latin typeface="Courier New" pitchFamily="1" charset="0"/>
              </a:rPr>
              <a:t>public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private</a:t>
            </a:r>
            <a:r>
              <a:rPr lang="en-US" dirty="0" smtClean="0"/>
              <a:t> data fields and </a:t>
            </a:r>
            <a:r>
              <a:rPr lang="en-US" dirty="0" smtClean="0">
                <a:latin typeface="Courier New" pitchFamily="1" charset="0"/>
              </a:rPr>
              <a:t>public</a:t>
            </a:r>
            <a:r>
              <a:rPr lang="en-US" dirty="0" smtClean="0"/>
              <a:t> method arrangement allows you to control outside access to your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Creating Instance Variables and </a:t>
            </a:r>
            <a:r>
              <a:rPr lang="en-US" sz="4000" spc="-200" dirty="0" smtClean="0"/>
              <a:t>Methods</a:t>
            </a:r>
            <a:endParaRPr lang="en-US" sz="4000" spc="-200" dirty="0"/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962400"/>
            <a:ext cx="707190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2057400"/>
          </a:xfrm>
        </p:spPr>
        <p:txBody>
          <a:bodyPr/>
          <a:lstStyle/>
          <a:p>
            <a:pPr marL="342900" lvl="1" indent="-342900"/>
            <a:r>
              <a:rPr lang="en-US" dirty="0" smtClean="0"/>
              <a:t>Using </a:t>
            </a:r>
            <a:r>
              <a:rPr lang="en-US" dirty="0"/>
              <a:t>an object within another </a:t>
            </a:r>
            <a:r>
              <a:rPr lang="en-US" dirty="0" smtClean="0"/>
              <a:t>object is known as </a:t>
            </a:r>
            <a:r>
              <a:rPr lang="en-US" b="1" dirty="0" smtClean="0"/>
              <a:t>composition</a:t>
            </a:r>
            <a:r>
              <a:rPr lang="en-US" dirty="0" smtClean="0"/>
              <a:t>.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The relationship created is also called a </a:t>
            </a:r>
            <a:r>
              <a:rPr lang="en-US" b="1" dirty="0" smtClean="0"/>
              <a:t>has-a relationship</a:t>
            </a:r>
            <a:r>
              <a:rPr lang="en-US" dirty="0" smtClean="0"/>
              <a:t> because one class “has an” instance of another.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Creating Objects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Declaring a class does not create any actual objects. </a:t>
            </a:r>
          </a:p>
          <a:p>
            <a:pPr lvl="1"/>
            <a:r>
              <a:rPr lang="en-US" dirty="0" smtClean="0"/>
              <a:t>A class is just an abstract description of what an object will be like if any objects are actually instantiated.</a:t>
            </a:r>
          </a:p>
          <a:p>
            <a:pPr eaLnBrk="1" hangingPunct="1"/>
            <a:r>
              <a:rPr lang="en-US" dirty="0" smtClean="0"/>
              <a:t>The two-step process to create an object:</a:t>
            </a:r>
          </a:p>
          <a:p>
            <a:pPr lvl="1" eaLnBrk="1" hangingPunct="1"/>
            <a:r>
              <a:rPr lang="en-US" dirty="0" smtClean="0"/>
              <a:t>Supply a type and an identifier.</a:t>
            </a:r>
          </a:p>
          <a:p>
            <a:pPr lvl="1" eaLnBrk="1" hangingPunct="1"/>
            <a:r>
              <a:rPr lang="en-US" dirty="0" smtClean="0"/>
              <a:t>Create the object, which allocates memory for it.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reference type</a:t>
            </a:r>
            <a:r>
              <a:rPr lang="en-US" dirty="0" smtClean="0"/>
              <a:t> is an identifier for an object that references its memory address.</a:t>
            </a:r>
          </a:p>
          <a:p>
            <a:pPr eaLnBrk="1" hangingPunct="1"/>
            <a:r>
              <a:rPr lang="en-US" dirty="0" smtClean="0"/>
              <a:t>When you create an object, you call its constructor, which has the same name as the class whose objects it constructs.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Creating </a:t>
            </a:r>
            <a:r>
              <a:rPr lang="en-US" sz="4000" spc="-200" dirty="0" smtClean="0"/>
              <a:t>Objects</a:t>
            </a:r>
            <a:endParaRPr lang="en-US" sz="4000" spc="-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05000"/>
            <a:ext cx="6796043" cy="369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9904" y="1787733"/>
            <a:ext cx="6488696" cy="377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Creating </a:t>
            </a:r>
            <a:r>
              <a:rPr lang="en-US" sz="4000" spc="-200" dirty="0" smtClean="0"/>
              <a:t>Objects</a:t>
            </a:r>
            <a:endParaRPr lang="en-US" sz="4000" spc="-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Passing Objects to Methods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You can pass objects to methods just as you can simple data types.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667000"/>
            <a:ext cx="5715000" cy="381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Passing Objects to Methods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524000"/>
            <a:ext cx="6477000" cy="469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Creating Properties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property</a:t>
            </a:r>
            <a:r>
              <a:rPr lang="en-US" dirty="0" smtClean="0"/>
              <a:t> is a member of a class that provides access to a field of a class.</a:t>
            </a:r>
          </a:p>
          <a:p>
            <a:pPr lvl="1" eaLnBrk="1" hangingPunct="1"/>
            <a:r>
              <a:rPr lang="en-US" dirty="0" smtClean="0"/>
              <a:t>Properties define how fields will be set and retrieved.</a:t>
            </a:r>
          </a:p>
          <a:p>
            <a:pPr eaLnBrk="1" hangingPunct="1"/>
            <a:r>
              <a:rPr lang="en-US" dirty="0" smtClean="0"/>
              <a:t>Properties have </a:t>
            </a:r>
            <a:r>
              <a:rPr lang="en-US" b="1" dirty="0" smtClean="0"/>
              <a:t>accessors</a:t>
            </a:r>
            <a:r>
              <a:rPr lang="en-US" dirty="0" smtClean="0"/>
              <a:t> that specify the statements that execute when a class’s fields are accessed.</a:t>
            </a:r>
          </a:p>
          <a:p>
            <a:pPr lvl="1" eaLnBrk="1" hangingPunct="1"/>
            <a:r>
              <a:rPr lang="en-US" b="1" dirty="0" smtClean="0">
                <a:latin typeface="Courier New" pitchFamily="1" charset="0"/>
              </a:rPr>
              <a:t>set</a:t>
            </a:r>
            <a:r>
              <a:rPr lang="en-US" b="1" dirty="0" smtClean="0"/>
              <a:t> accessors </a:t>
            </a:r>
            <a:r>
              <a:rPr lang="en-US" dirty="0" smtClean="0"/>
              <a:t>are used for setting an object’s fields.</a:t>
            </a:r>
          </a:p>
          <a:p>
            <a:pPr lvl="1" eaLnBrk="1" hangingPunct="1"/>
            <a:r>
              <a:rPr lang="en-US" b="1" dirty="0" smtClean="0">
                <a:latin typeface="Courier New" pitchFamily="1" charset="0"/>
              </a:rPr>
              <a:t>get</a:t>
            </a:r>
            <a:r>
              <a:rPr lang="en-US" b="1" dirty="0" smtClean="0"/>
              <a:t> accessors </a:t>
            </a:r>
            <a:r>
              <a:rPr lang="en-US" dirty="0" smtClean="0"/>
              <a:t>are used for retrieving the stored values.</a:t>
            </a:r>
          </a:p>
          <a:p>
            <a:r>
              <a:rPr lang="en-US" dirty="0" smtClean="0"/>
              <a:t>The field that supports a property is its </a:t>
            </a:r>
            <a:r>
              <a:rPr lang="en-US" b="1" dirty="0" smtClean="0"/>
              <a:t>backing field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Creating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When a property has only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accessor (and not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/>
              <a:t> accessor), it is a </a:t>
            </a:r>
            <a:r>
              <a:rPr lang="en-US" b="1" dirty="0" smtClean="0"/>
              <a:t>read-only 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C#,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/>
              <a:t> accessors often are called the </a:t>
            </a:r>
            <a:r>
              <a:rPr lang="en-US" b="1" dirty="0" smtClean="0"/>
              <a:t>getter</a:t>
            </a:r>
            <a:r>
              <a:rPr lang="en-US" dirty="0" smtClean="0"/>
              <a:t> and the </a:t>
            </a:r>
            <a:r>
              <a:rPr lang="en-US" b="1" dirty="0" smtClean="0"/>
              <a:t>setter</a:t>
            </a:r>
            <a:r>
              <a:rPr lang="en-US" dirty="0" smtClean="0"/>
              <a:t>, respectively.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581400"/>
            <a:ext cx="4495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957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>
                <a:solidFill>
                  <a:schemeClr val="tx1"/>
                </a:solidFill>
              </a:rPr>
              <a:t>Creating </a:t>
            </a:r>
            <a:r>
              <a:rPr lang="en-US" sz="4000" spc="-200" dirty="0" smtClean="0">
                <a:solidFill>
                  <a:schemeClr val="tx1"/>
                </a:solidFill>
              </a:rPr>
              <a:t>Properties</a:t>
            </a:r>
            <a:endParaRPr lang="en-US" sz="4000" spc="-200" dirty="0">
              <a:solidFill>
                <a:schemeClr val="tx1"/>
              </a:solidFill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b="1" dirty="0"/>
              <a:t>Contextual </a:t>
            </a:r>
            <a:r>
              <a:rPr lang="en-US" b="1" dirty="0" smtClean="0"/>
              <a:t>keywords</a:t>
            </a:r>
            <a:r>
              <a:rPr lang="en-US" dirty="0" smtClean="0"/>
              <a:t> are identifiers </a:t>
            </a:r>
            <a:r>
              <a:rPr lang="en-US" dirty="0"/>
              <a:t>that act like keywords in specific </a:t>
            </a:r>
            <a:r>
              <a:rPr lang="en-US" dirty="0" smtClean="0"/>
              <a:t>circumstances. There are six of them:</a:t>
            </a:r>
            <a:endParaRPr lang="en-US" dirty="0"/>
          </a:p>
          <a:p>
            <a:pPr lvl="1"/>
            <a:r>
              <a:rPr lang="en-US" dirty="0">
                <a:latin typeface="Courier New" pitchFamily="1" charset="0"/>
              </a:rPr>
              <a:t>get</a:t>
            </a:r>
            <a:r>
              <a:rPr lang="en-US" dirty="0"/>
              <a:t>, </a:t>
            </a:r>
            <a:r>
              <a:rPr lang="en-US" dirty="0">
                <a:latin typeface="Courier New" pitchFamily="1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latin typeface="Courier New" pitchFamily="1" charset="0"/>
              </a:rPr>
              <a:t>value</a:t>
            </a:r>
            <a:r>
              <a:rPr lang="en-US" dirty="0"/>
              <a:t>, </a:t>
            </a:r>
            <a:r>
              <a:rPr lang="en-US" dirty="0">
                <a:latin typeface="Courier New" pitchFamily="1" charset="0"/>
              </a:rPr>
              <a:t>partial</a:t>
            </a:r>
            <a:r>
              <a:rPr lang="en-US" dirty="0"/>
              <a:t>, </a:t>
            </a:r>
            <a:r>
              <a:rPr lang="en-US" dirty="0">
                <a:latin typeface="Courier New" pitchFamily="1" charset="0"/>
              </a:rPr>
              <a:t>where</a:t>
            </a:r>
            <a:r>
              <a:rPr lang="en-US" dirty="0"/>
              <a:t>, and </a:t>
            </a:r>
            <a:r>
              <a:rPr lang="en-US" dirty="0">
                <a:latin typeface="Courier New" pitchFamily="1" charset="0"/>
              </a:rPr>
              <a:t>yield</a:t>
            </a:r>
          </a:p>
          <a:p>
            <a:pPr eaLnBrk="1" hangingPunct="1"/>
            <a:r>
              <a:rPr lang="en-US" dirty="0" smtClean="0"/>
              <a:t>An </a:t>
            </a:r>
            <a:r>
              <a:rPr lang="en-US" b="1" dirty="0" smtClean="0"/>
              <a:t>implicit parameter</a:t>
            </a:r>
            <a:r>
              <a:rPr lang="en-US" dirty="0" smtClean="0"/>
              <a:t> is one that is undeclared and that gets its value automatically.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  <a:endParaRPr lang="en-US" spc="-200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Learn about class concepts. </a:t>
            </a:r>
          </a:p>
          <a:p>
            <a:pPr eaLnBrk="1" hangingPunct="1"/>
            <a:r>
              <a:rPr lang="en-US" dirty="0" smtClean="0"/>
              <a:t>Create classes from which objects can be instantiated.</a:t>
            </a:r>
          </a:p>
          <a:p>
            <a:pPr eaLnBrk="1" hangingPunct="1"/>
            <a:r>
              <a:rPr lang="en-US" dirty="0" smtClean="0"/>
              <a:t>Create objects.</a:t>
            </a:r>
          </a:p>
          <a:p>
            <a:pPr eaLnBrk="1" hangingPunct="1"/>
            <a:r>
              <a:rPr lang="en-US" dirty="0" smtClean="0"/>
              <a:t>Create properties, including auto-implemented properties.</a:t>
            </a:r>
          </a:p>
          <a:p>
            <a:r>
              <a:rPr lang="en-US" dirty="0" smtClean="0"/>
              <a:t>Learn more about using </a:t>
            </a:r>
            <a:r>
              <a:rPr lang="en-US" dirty="0" smtClean="0">
                <a:latin typeface="Courier New" pitchFamily="1" charset="0"/>
              </a:rPr>
              <a:t>public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1" charset="0"/>
              </a:rPr>
              <a:t>private</a:t>
            </a:r>
            <a:r>
              <a:rPr lang="en-US" dirty="0" smtClean="0"/>
              <a:t> access modifiers.</a:t>
            </a:r>
          </a:p>
          <a:p>
            <a:r>
              <a:rPr lang="en-US" dirty="0" smtClean="0"/>
              <a:t>Learn about the </a:t>
            </a:r>
            <a:r>
              <a:rPr lang="en-US" dirty="0" smtClean="0">
                <a:latin typeface="Courier New" pitchFamily="1" charset="0"/>
              </a:rPr>
              <a:t>this</a:t>
            </a:r>
            <a:r>
              <a:rPr lang="en-US" dirty="0" smtClean="0"/>
              <a:t> reference.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Creating </a:t>
            </a:r>
            <a:r>
              <a:rPr lang="en-US" sz="4000" spc="-200" dirty="0" smtClean="0"/>
              <a:t>Properties</a:t>
            </a:r>
            <a:endParaRPr lang="en-US" sz="4000" spc="-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69830"/>
            <a:ext cx="7590208" cy="361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11948"/>
            <a:ext cx="6729016" cy="369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Creating </a:t>
            </a:r>
            <a:r>
              <a:rPr lang="en-US" sz="4000" spc="-200" dirty="0" smtClean="0"/>
              <a:t>Properties</a:t>
            </a:r>
            <a:endParaRPr lang="en-US" sz="4000" spc="-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Using Auto-Implemented Properties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When a property is written as an </a:t>
            </a:r>
            <a:r>
              <a:rPr lang="en-US" b="1" dirty="0" smtClean="0"/>
              <a:t>auto-implemented property</a:t>
            </a:r>
            <a:r>
              <a:rPr lang="en-US" dirty="0" smtClean="0"/>
              <a:t>, the property’s implementation (its set of working statements) is created for you automatically with the assumption that:</a:t>
            </a:r>
          </a:p>
          <a:p>
            <a:pPr lvl="2" eaLnBrk="1" hangingPunct="1"/>
            <a:r>
              <a:rPr lang="en-US" sz="2600" dirty="0" smtClean="0"/>
              <a:t>The </a:t>
            </a:r>
            <a:r>
              <a:rPr lang="en-US" sz="2600" dirty="0" smtClean="0">
                <a:latin typeface="Courier New" pitchFamily="1" charset="0"/>
                <a:cs typeface="Courier New" pitchFamily="1" charset="0"/>
              </a:rPr>
              <a:t>set</a:t>
            </a:r>
            <a:r>
              <a:rPr lang="en-US" sz="2600" dirty="0" smtClean="0"/>
              <a:t> accessor should simply assign a value to the appropriate field.</a:t>
            </a:r>
          </a:p>
          <a:p>
            <a:pPr lvl="2" eaLnBrk="1" hangingPunct="1"/>
            <a:r>
              <a:rPr lang="en-US" sz="2600" dirty="0" smtClean="0"/>
              <a:t>The </a:t>
            </a:r>
            <a:r>
              <a:rPr lang="en-US" sz="2600" dirty="0" smtClean="0">
                <a:latin typeface="Courier New" pitchFamily="1" charset="0"/>
                <a:cs typeface="Courier New" pitchFamily="1" charset="0"/>
              </a:rPr>
              <a:t>get</a:t>
            </a:r>
            <a:r>
              <a:rPr lang="en-US" sz="2600" dirty="0" smtClean="0"/>
              <a:t> accessor should simply return the field.</a:t>
            </a:r>
          </a:p>
          <a:p>
            <a:r>
              <a:rPr lang="en-US" dirty="0" smtClean="0"/>
              <a:t>When you use an auto-implemented property, you do not need to declare the field that corresponds to the property.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Using Auto-Implemented </a:t>
            </a:r>
            <a:r>
              <a:rPr lang="en-US" sz="4000" spc="-200" dirty="0" smtClean="0"/>
              <a:t>Properties</a:t>
            </a:r>
            <a:endParaRPr lang="en-US" sz="4000" spc="-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98245"/>
            <a:ext cx="7086600" cy="43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4000" spc="-200" dirty="0" smtClean="0"/>
              <a:t>Using Auto-Implemented Properties</a:t>
            </a:r>
            <a:endParaRPr lang="en-US" sz="4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23560"/>
            <a:ext cx="7172059" cy="343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More About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4000" spc="-200" dirty="0"/>
              <a:t>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4000" spc="-200" dirty="0"/>
              <a:t> Access Modifiers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Occasionally, you need to create </a:t>
            </a:r>
            <a:r>
              <a:rPr lang="en-US" dirty="0" smtClean="0">
                <a:latin typeface="Courier New" pitchFamily="1" charset="0"/>
              </a:rPr>
              <a:t>public</a:t>
            </a:r>
            <a:r>
              <a:rPr lang="en-US" dirty="0" smtClean="0"/>
              <a:t> fields or </a:t>
            </a:r>
            <a:r>
              <a:rPr lang="en-US" dirty="0" smtClean="0">
                <a:latin typeface="Courier New" pitchFamily="1" charset="0"/>
              </a:rPr>
              <a:t>private</a:t>
            </a:r>
            <a:r>
              <a:rPr lang="en-US" dirty="0" smtClean="0"/>
              <a:t> methods.</a:t>
            </a:r>
          </a:p>
          <a:p>
            <a:pPr lvl="1" eaLnBrk="1" hangingPunct="1"/>
            <a:r>
              <a:rPr lang="en-US" dirty="0" smtClean="0"/>
              <a:t>You create a </a:t>
            </a:r>
            <a:r>
              <a:rPr lang="en-US" dirty="0" smtClean="0">
                <a:latin typeface="Courier New" pitchFamily="1" charset="0"/>
              </a:rPr>
              <a:t>public</a:t>
            </a:r>
            <a:r>
              <a:rPr lang="en-US" dirty="0" smtClean="0"/>
              <a:t> data field when you want all objects of a class to contain the same value.</a:t>
            </a:r>
          </a:p>
          <a:p>
            <a:pPr eaLnBrk="1" hangingPunct="1"/>
            <a:r>
              <a:rPr lang="en-US" dirty="0" smtClean="0"/>
              <a:t>A named constant within a class is always </a:t>
            </a:r>
            <a:r>
              <a:rPr lang="en-US" dirty="0" smtClean="0">
                <a:latin typeface="Courier New" pitchFamily="1" charset="0"/>
              </a:rPr>
              <a:t>static</a:t>
            </a:r>
            <a:r>
              <a:rPr lang="en-US" dirty="0" smtClean="0"/>
              <a:t> and it belongs to the entire class, not to any particular instance.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8600"/>
            <a:ext cx="5105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More About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4000" spc="-200" dirty="0"/>
              <a:t>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4000" spc="-200" dirty="0"/>
              <a:t> Access </a:t>
            </a:r>
            <a:r>
              <a:rPr lang="en-US" sz="4000" spc="-200" dirty="0" smtClean="0"/>
              <a:t>Modifiers</a:t>
            </a:r>
            <a:endParaRPr lang="en-US" sz="4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7014102" cy="335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More About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4000" spc="-200" dirty="0" smtClean="0"/>
              <a:t> and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4000" spc="-200" dirty="0" smtClean="0"/>
              <a:t> Access Modifiers</a:t>
            </a:r>
            <a:endParaRPr lang="en-US" sz="4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190" y="1985684"/>
            <a:ext cx="6893020" cy="29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Understanding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4000" spc="-200" dirty="0"/>
              <a:t> Reference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When you create a class, only one copy of the class code is stored in computer memory.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However, you might eventually create thousands of objects from a class.</a:t>
            </a:r>
          </a:p>
          <a:p>
            <a:pPr lvl="1" eaLnBrk="1" hangingPunct="1"/>
            <a:r>
              <a:rPr lang="en-US" dirty="0" smtClean="0"/>
              <a:t>Each object does not need to store its own copy of each property and method.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1" charset="0"/>
              </a:rPr>
              <a:t>this</a:t>
            </a:r>
            <a:r>
              <a:rPr lang="en-US" b="1" dirty="0" smtClean="0"/>
              <a:t> reference </a:t>
            </a:r>
            <a:r>
              <a:rPr lang="en-US" dirty="0" smtClean="0"/>
              <a:t>refers to an implicitly passed reference and it is the address of the invoking object.</a:t>
            </a:r>
          </a:p>
          <a:p>
            <a:pPr lvl="1"/>
            <a:r>
              <a:rPr lang="en-US" dirty="0" smtClean="0"/>
              <a:t>When you call a method, you automatically pass the </a:t>
            </a:r>
            <a:r>
              <a:rPr lang="en-US" dirty="0" smtClean="0">
                <a:latin typeface="Courier New" pitchFamily="1" charset="0"/>
              </a:rPr>
              <a:t>this</a:t>
            </a:r>
            <a:r>
              <a:rPr lang="en-US" dirty="0" smtClean="0"/>
              <a:t> reference to the method – which tells the method which instance of the class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  <a:endParaRPr lang="en-US" sz="4000" spc="-2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Write and use constructors.</a:t>
            </a:r>
          </a:p>
          <a:p>
            <a:pPr eaLnBrk="1" hangingPunct="1"/>
            <a:r>
              <a:rPr lang="en-US" dirty="0" smtClean="0"/>
              <a:t>Use object initializers.</a:t>
            </a:r>
          </a:p>
          <a:p>
            <a:pPr eaLnBrk="1" hangingPunct="1"/>
            <a:r>
              <a:rPr lang="en-US" dirty="0" smtClean="0"/>
              <a:t>Overload operators.</a:t>
            </a:r>
          </a:p>
          <a:p>
            <a:r>
              <a:rPr lang="en-US" dirty="0" smtClean="0"/>
              <a:t>Declare an array of objects and use the </a:t>
            </a:r>
            <a:r>
              <a:rPr lang="en-US" dirty="0" smtClean="0">
                <a:latin typeface="Courier New" pitchFamily="1" charset="0"/>
              </a:rPr>
              <a:t>Sort()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1" charset="0"/>
              </a:rPr>
              <a:t>BinarySearch()</a:t>
            </a:r>
            <a:r>
              <a:rPr lang="en-US" dirty="0" smtClean="0"/>
              <a:t> methods with them.</a:t>
            </a:r>
          </a:p>
          <a:p>
            <a:r>
              <a:rPr lang="en-US" dirty="0" smtClean="0"/>
              <a:t>Write destructors.</a:t>
            </a:r>
          </a:p>
          <a:p>
            <a:r>
              <a:rPr lang="en-US" dirty="0" smtClean="0"/>
              <a:t>Understand GUI application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Understanding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4000" spc="-200" dirty="0"/>
              <a:t> </a:t>
            </a:r>
            <a:r>
              <a:rPr lang="en-US" sz="4000" spc="-200" dirty="0" smtClean="0"/>
              <a:t>Reference</a:t>
            </a:r>
            <a:endParaRPr lang="en-US" sz="4000" spc="-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09762"/>
            <a:ext cx="5257800" cy="49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524000"/>
            <a:ext cx="5685708" cy="491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Understanding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4000" spc="-200" dirty="0"/>
              <a:t> </a:t>
            </a:r>
            <a:r>
              <a:rPr lang="en-US" sz="4000" spc="-200" dirty="0" smtClean="0"/>
              <a:t>Reference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Understanding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4000" spc="-200" dirty="0"/>
              <a:t> </a:t>
            </a:r>
            <a:r>
              <a:rPr lang="en-US" sz="4000" spc="-200" dirty="0" smtClean="0"/>
              <a:t>Reference</a:t>
            </a:r>
            <a:endParaRPr lang="en-US" sz="4000" spc="-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274" y="1676400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pc="-200" dirty="0" smtClean="0"/>
              <a:t>Understanding the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4000" spc="-200" dirty="0" smtClean="0"/>
              <a:t> Reference</a:t>
            </a:r>
            <a:endParaRPr lang="en-US" sz="4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9750"/>
            <a:ext cx="6872689" cy="334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4000" spc="-200" dirty="0" smtClean="0"/>
              <a:t>Understanding the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4000" spc="-200" dirty="0" smtClean="0"/>
              <a:t> Reference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990600"/>
          </a:xfrm>
        </p:spPr>
        <p:txBody>
          <a:bodyPr/>
          <a:lstStyle/>
          <a:p>
            <a:r>
              <a:rPr lang="en-US" dirty="0" smtClean="0"/>
              <a:t>Sometimes you must explicitly code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7239000" cy="308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Understanding Constructors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constructor</a:t>
            </a:r>
            <a:r>
              <a:rPr lang="en-US" dirty="0" smtClean="0"/>
              <a:t> is a method that instantiates (creates an instance of) an object.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default constructor</a:t>
            </a:r>
            <a:r>
              <a:rPr lang="en-US" dirty="0" smtClean="0"/>
              <a:t> is an automatically supplied constructor </a:t>
            </a:r>
            <a:r>
              <a:rPr lang="en-US" i="1" dirty="0" smtClean="0"/>
              <a:t>without</a:t>
            </a:r>
            <a:r>
              <a:rPr lang="en-US" dirty="0" smtClean="0"/>
              <a:t> parameters.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default value of the object</a:t>
            </a:r>
            <a:r>
              <a:rPr lang="en-US" dirty="0" smtClean="0"/>
              <a:t> is the value given to an object initialized with a default constructor.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Passing Parameters to Constructors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parameterless constructor</a:t>
            </a:r>
            <a:r>
              <a:rPr lang="en-US" dirty="0" smtClean="0"/>
              <a:t> is a constructor that takes no arguments.</a:t>
            </a:r>
          </a:p>
          <a:p>
            <a:pPr lvl="1"/>
            <a:r>
              <a:rPr lang="en-US" dirty="0" smtClean="0"/>
              <a:t>A class can only contain one parameterless constructor.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6100" y="3581400"/>
            <a:ext cx="496186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Passing Parameters to Constructors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990600"/>
          </a:xfrm>
        </p:spPr>
        <p:txBody>
          <a:bodyPr/>
          <a:lstStyle/>
          <a:p>
            <a:r>
              <a:rPr lang="en-US" dirty="0" smtClean="0"/>
              <a:t>You can also create a constructor that receives an  argument or arguments.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49941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Overloading Constructors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C# automatically provides a default constructor for classes that you create.</a:t>
            </a:r>
          </a:p>
          <a:p>
            <a:pPr lvl="1"/>
            <a:r>
              <a:rPr lang="en-US" dirty="0" smtClean="0"/>
              <a:t>As soon as you create a constructor on your own, whether it has parameters or not, you no longer have access to the automatically created version.</a:t>
            </a:r>
          </a:p>
          <a:p>
            <a:r>
              <a:rPr lang="en-US" dirty="0" smtClean="0"/>
              <a:t>Like any other C# methods, constructors can be overloaded.</a:t>
            </a:r>
          </a:p>
          <a:p>
            <a:pPr lvl="1"/>
            <a:r>
              <a:rPr lang="en-US" dirty="0" smtClean="0"/>
              <a:t>You can write as many constructors as you want, as long as their argument lists do not cause ambiguity.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5550" y="914400"/>
            <a:ext cx="5894450" cy="578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Understanding Class Concepts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50292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When you write programs in C#, you create two types of classes:</a:t>
            </a:r>
          </a:p>
          <a:p>
            <a:pPr lvl="1" eaLnBrk="1" hangingPunct="1"/>
            <a:r>
              <a:rPr lang="en-US" i="1" dirty="0" smtClean="0"/>
              <a:t>Classes that are only application programs with a </a:t>
            </a:r>
            <a:r>
              <a:rPr lang="en-US" dirty="0" smtClean="0">
                <a:latin typeface="Courier New" pitchFamily="1" charset="0"/>
              </a:rPr>
              <a:t>Main()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i="1" dirty="0" smtClean="0"/>
              <a:t>Classes from which you instantiate objects</a:t>
            </a:r>
            <a:r>
              <a:rPr lang="en-US" dirty="0" smtClean="0"/>
              <a:t>.</a:t>
            </a:r>
          </a:p>
          <a:p>
            <a:pPr lvl="2" eaLnBrk="1" hangingPunct="1"/>
            <a:r>
              <a:rPr lang="en-US" dirty="0" smtClean="0"/>
              <a:t>Can contain a </a:t>
            </a:r>
            <a:r>
              <a:rPr lang="en-US" dirty="0" smtClean="0">
                <a:latin typeface="Courier New" pitchFamily="1" charset="0"/>
              </a:rPr>
              <a:t>Main()</a:t>
            </a:r>
            <a:r>
              <a:rPr lang="en-US" dirty="0" smtClean="0"/>
              <a:t> method, but it is not required</a:t>
            </a:r>
          </a:p>
          <a:p>
            <a:pPr eaLnBrk="1" hangingPunct="1"/>
            <a:r>
              <a:rPr lang="en-US" dirty="0" smtClean="0"/>
              <a:t>When you think in object-oriented manner, everything is an object, and an object is an instance of a class. </a:t>
            </a:r>
          </a:p>
          <a:p>
            <a:pPr lvl="1" eaLnBrk="1" hangingPunct="1"/>
            <a:r>
              <a:rPr lang="en-US" dirty="0" smtClean="0"/>
              <a:t>In other words, every object is a member of a more general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pc="-200" dirty="0"/>
              <a:t>Overloading </a:t>
            </a:r>
            <a:r>
              <a:rPr lang="en-US" sz="4000" spc="-200" dirty="0" smtClean="0"/>
              <a:t>Constructors</a:t>
            </a:r>
            <a:endParaRPr lang="en-US" sz="4000" spc="-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82654"/>
            <a:ext cx="7391400" cy="456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Overloading Constructors </a:t>
            </a:r>
            <a:endParaRPr lang="en-US" sz="4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28800"/>
            <a:ext cx="613261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Constructor Initializers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constructor initializer</a:t>
            </a:r>
            <a:r>
              <a:rPr lang="en-US" dirty="0" smtClean="0"/>
              <a:t> is a clause that indicates another instance of a class constructor should be executed before any statements in the current constructor body.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4191000" cy="352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r>
              <a:rPr lang="en-US" sz="4000" spc="-200" dirty="0" smtClean="0"/>
              <a:t>Using the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4000" spc="-200" dirty="0" smtClean="0"/>
              <a:t> Modifier in a Constructor</a:t>
            </a:r>
            <a:endParaRPr lang="en-US" sz="4000" spc="-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dirty="0" smtClean="0"/>
              <a:t> modifiers are like named constants in that they are assigned a value that cannot be changed.</a:t>
            </a:r>
          </a:p>
          <a:p>
            <a:pPr lvl="1"/>
            <a:r>
              <a:rPr lang="en-US" dirty="0"/>
              <a:t>Their value can be assigned at run time rather than at compile </a:t>
            </a:r>
            <a:r>
              <a:rPr lang="en-US" dirty="0" smtClean="0"/>
              <a:t>time.</a:t>
            </a:r>
            <a:endParaRPr lang="en-US" dirty="0"/>
          </a:p>
          <a:p>
            <a:pPr lvl="1"/>
            <a:r>
              <a:rPr lang="en-US" dirty="0"/>
              <a:t>They can get their value from user input or the operating </a:t>
            </a:r>
            <a:r>
              <a:rPr lang="en-US" dirty="0" smtClean="0"/>
              <a:t>system.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79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Object Initializers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b="1" dirty="0" smtClean="0"/>
              <a:t>object initializer</a:t>
            </a:r>
            <a:r>
              <a:rPr lang="en-US" dirty="0" smtClean="0"/>
              <a:t> allows you to assign values to any accessible members or properties of a class at the time of instantiation without calling a constructor with parameters.</a:t>
            </a:r>
          </a:p>
          <a:p>
            <a:pPr eaLnBrk="1" hangingPunct="1"/>
            <a:r>
              <a:rPr lang="en-US" dirty="0" smtClean="0"/>
              <a:t>In order to use object initializers, a class must have a default constructor.</a:t>
            </a:r>
          </a:p>
          <a:p>
            <a:pPr lvl="1"/>
            <a:r>
              <a:rPr lang="en-US" dirty="0" smtClean="0"/>
              <a:t>That is, you either must not create any constructors or you must create one that requires no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61541"/>
            <a:ext cx="6477000" cy="491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spc="-200" dirty="0" smtClean="0"/>
              <a:t>Using Object Initializers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Using Object Initializers</a:t>
            </a:r>
            <a:endParaRPr lang="en-US" sz="4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642407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Object </a:t>
            </a:r>
            <a:r>
              <a:rPr lang="en-US" sz="4000" spc="-200" dirty="0" smtClean="0"/>
              <a:t>Initializers</a:t>
            </a:r>
            <a:endParaRPr lang="en-US" sz="4000" spc="-200" dirty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Using object initializers allows you to:</a:t>
            </a:r>
          </a:p>
          <a:p>
            <a:pPr lvl="1"/>
            <a:r>
              <a:rPr lang="en-US" dirty="0" smtClean="0"/>
              <a:t>Create multiple objects with different initial assignments without having to provide multiple constructors to cover every possible situation.</a:t>
            </a:r>
          </a:p>
          <a:p>
            <a:pPr lvl="1"/>
            <a:r>
              <a:rPr lang="en-US" dirty="0" smtClean="0"/>
              <a:t>Create objects with different starting values for different properties of the same data type.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Object </a:t>
            </a:r>
            <a:r>
              <a:rPr lang="en-US" sz="4000" spc="-200" dirty="0" smtClean="0"/>
              <a:t>Initializers</a:t>
            </a:r>
            <a:endParaRPr lang="en-US" sz="4000" spc="-2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600200"/>
            <a:ext cx="4876800" cy="44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Object </a:t>
            </a:r>
            <a:r>
              <a:rPr lang="en-US" sz="4000" spc="-200" dirty="0" smtClean="0"/>
              <a:t>Initializers</a:t>
            </a:r>
            <a:endParaRPr lang="en-US" sz="4000" spc="-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73555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Understanding Class </a:t>
            </a:r>
            <a:r>
              <a:rPr lang="en-US" sz="4000" spc="-200" dirty="0" smtClean="0"/>
              <a:t>Concepts</a:t>
            </a:r>
            <a:endParaRPr lang="en-US" sz="4000" spc="-200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r>
              <a:rPr lang="en-US" dirty="0"/>
              <a:t>An object is an </a:t>
            </a:r>
            <a:r>
              <a:rPr lang="en-US" b="1" dirty="0"/>
              <a:t>instantiation </a:t>
            </a:r>
            <a:r>
              <a:rPr lang="en-US" dirty="0"/>
              <a:t>of a class</a:t>
            </a:r>
          </a:p>
          <a:p>
            <a:r>
              <a:rPr lang="en-US" dirty="0" smtClean="0"/>
              <a:t>The data components of a class that differ for each object are stored in </a:t>
            </a:r>
            <a:r>
              <a:rPr lang="en-US" b="1" dirty="0" smtClean="0"/>
              <a:t>instance </a:t>
            </a:r>
            <a:r>
              <a:rPr lang="en-US" b="1" dirty="0"/>
              <a:t>variables</a:t>
            </a:r>
            <a:r>
              <a:rPr lang="en-US" dirty="0"/>
              <a:t> (also called fields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They help distinguish themselves from other variables you might use in a program.</a:t>
            </a:r>
            <a:endParaRPr lang="en-US" dirty="0"/>
          </a:p>
          <a:p>
            <a:r>
              <a:rPr lang="en-US" dirty="0"/>
              <a:t>The set of contents of an object’s instance </a:t>
            </a:r>
            <a:r>
              <a:rPr lang="en-US" dirty="0" smtClean="0"/>
              <a:t>variables are also known as its </a:t>
            </a:r>
            <a:r>
              <a:rPr lang="en-US" b="1" dirty="0" smtClean="0"/>
              <a:t>State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Using Object Initializers</a:t>
            </a:r>
            <a:endParaRPr lang="en-US" sz="4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05000"/>
            <a:ext cx="666403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Overloading operators</a:t>
            </a:r>
          </a:p>
          <a:p>
            <a:pPr lvl="1" eaLnBrk="1" hangingPunct="1"/>
            <a:r>
              <a:rPr lang="en-US" dirty="0" smtClean="0"/>
              <a:t>Enables you to use arithmetic symbols with your own objects</a:t>
            </a:r>
          </a:p>
          <a:p>
            <a:pPr eaLnBrk="1" hangingPunct="1"/>
            <a:r>
              <a:rPr lang="en-US" dirty="0" smtClean="0"/>
              <a:t>Overloadable unary operators: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1" charset="0"/>
              </a:rPr>
              <a:t>	+ - ! ~ ++ -- true false</a:t>
            </a:r>
          </a:p>
          <a:p>
            <a:pPr eaLnBrk="1" hangingPunct="1"/>
            <a:r>
              <a:rPr lang="en-US" dirty="0" smtClean="0"/>
              <a:t>Overloadable binary operators: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1" charset="0"/>
              </a:rPr>
              <a:t>	+ - * / % &amp; | ^ == != &gt; &lt; &gt;= &lt;=</a:t>
            </a:r>
          </a:p>
          <a:p>
            <a:pPr eaLnBrk="1" hangingPunct="1"/>
            <a:r>
              <a:rPr lang="en-US" dirty="0" smtClean="0"/>
              <a:t>You cannot overload the following operators: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1" charset="0"/>
              </a:rPr>
              <a:t>	= &amp;&amp; || ?? ?: checked unchecked new typeof as is</a:t>
            </a:r>
          </a:p>
          <a:p>
            <a:pPr eaLnBrk="1" hangingPunct="1"/>
            <a:r>
              <a:rPr lang="en-US" dirty="0" smtClean="0"/>
              <a:t>You cannot overload an operator for a built-in data type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Overloading </a:t>
            </a:r>
            <a:r>
              <a:rPr lang="en-US" sz="4000" spc="-200" dirty="0" smtClean="0"/>
              <a:t>Operators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Overloading </a:t>
            </a:r>
            <a:r>
              <a:rPr lang="en-US" sz="4000" spc="-200" dirty="0" smtClean="0"/>
              <a:t>Operators</a:t>
            </a:r>
            <a:endParaRPr lang="en-US" sz="4000" spc="-200" dirty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When a binary operator is overloaded and has a corresponding assignment operator, it is also overloaded</a:t>
            </a:r>
          </a:p>
          <a:p>
            <a:pPr eaLnBrk="1" hangingPunct="1"/>
            <a:r>
              <a:rPr lang="en-US" dirty="0" smtClean="0"/>
              <a:t>Some operators must be overloaded in pairs: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1" charset="0"/>
              </a:rPr>
              <a:t>	==</a:t>
            </a:r>
            <a:r>
              <a:rPr lang="en-US" dirty="0" smtClean="0"/>
              <a:t> with </a:t>
            </a:r>
            <a:r>
              <a:rPr lang="en-US" dirty="0" smtClean="0">
                <a:latin typeface="Courier New" pitchFamily="1" charset="0"/>
              </a:rPr>
              <a:t>!=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1" charset="0"/>
              </a:rPr>
              <a:t>&lt;</a:t>
            </a:r>
            <a:r>
              <a:rPr lang="en-US" dirty="0" smtClean="0"/>
              <a:t> with </a:t>
            </a:r>
            <a:r>
              <a:rPr lang="en-US" dirty="0" smtClean="0">
                <a:latin typeface="Courier New" pitchFamily="1" charset="0"/>
              </a:rPr>
              <a:t>&gt;</a:t>
            </a:r>
          </a:p>
          <a:p>
            <a:pPr eaLnBrk="1" hangingPunct="1"/>
            <a:r>
              <a:rPr lang="en-US" dirty="0" smtClean="0"/>
              <a:t>Syntax to overload unary operators:</a:t>
            </a:r>
          </a:p>
          <a:p>
            <a:pPr lvl="1" eaLnBrk="1" hangingPunct="1">
              <a:buFontTx/>
              <a:buNone/>
            </a:pPr>
            <a:r>
              <a:rPr lang="en-US" i="1" dirty="0" smtClean="0"/>
              <a:t>	type </a:t>
            </a:r>
            <a:r>
              <a:rPr lang="en-US" dirty="0" smtClean="0">
                <a:latin typeface="Courier New" pitchFamily="1" charset="0"/>
              </a:rPr>
              <a:t>operator</a:t>
            </a:r>
            <a:r>
              <a:rPr lang="en-US" dirty="0" smtClean="0"/>
              <a:t> </a:t>
            </a:r>
            <a:r>
              <a:rPr lang="en-US" i="1" dirty="0" smtClean="0"/>
              <a:t>overloadable-operator </a:t>
            </a:r>
            <a:r>
              <a:rPr lang="en-US" dirty="0" smtClean="0"/>
              <a:t>(</a:t>
            </a:r>
            <a:r>
              <a:rPr lang="en-US" i="1" dirty="0" smtClean="0"/>
              <a:t>type identifier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Syntax to overload binary operators:</a:t>
            </a:r>
          </a:p>
          <a:p>
            <a:pPr lvl="1" eaLnBrk="1" hangingPunct="1">
              <a:buFontTx/>
              <a:buNone/>
            </a:pPr>
            <a:r>
              <a:rPr lang="en-US" i="1" dirty="0" smtClean="0"/>
              <a:t>	type </a:t>
            </a:r>
            <a:r>
              <a:rPr lang="en-US" dirty="0" smtClean="0">
                <a:latin typeface="Courier New" pitchFamily="1" charset="0"/>
              </a:rPr>
              <a:t>operator</a:t>
            </a:r>
            <a:r>
              <a:rPr lang="en-US" dirty="0" smtClean="0"/>
              <a:t> </a:t>
            </a:r>
            <a:r>
              <a:rPr lang="en-US" i="1" dirty="0" smtClean="0"/>
              <a:t>overloadable-operator </a:t>
            </a:r>
            <a:r>
              <a:rPr lang="en-US" dirty="0" smtClean="0"/>
              <a:t>(</a:t>
            </a:r>
            <a:r>
              <a:rPr lang="en-US" i="1" dirty="0" smtClean="0"/>
              <a:t>type identifier, type operand</a:t>
            </a:r>
            <a:r>
              <a:rPr lang="en-US" dirty="0" smtClean="0"/>
              <a:t>)</a:t>
            </a:r>
            <a:endParaRPr lang="en-US" dirty="0" smtClean="0">
              <a:latin typeface="Courier New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59377"/>
            <a:ext cx="5486400" cy="586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Overloading </a:t>
            </a:r>
            <a:r>
              <a:rPr lang="en-US" sz="4000" spc="-200" dirty="0" smtClean="0"/>
              <a:t>Operators</a:t>
            </a:r>
            <a:endParaRPr lang="en-US" sz="4000" spc="-2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52600"/>
            <a:ext cx="66615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Overloading Operators</a:t>
            </a:r>
            <a:endParaRPr lang="en-US" sz="4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9005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Overloaded unary operators take a single argument.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743200"/>
            <a:ext cx="599364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Declaring an Array of Objects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Just as you can declare arrays of integers or doubles, you can declare arrays that hold elements of any type, including objects.</a:t>
            </a:r>
          </a:p>
          <a:p>
            <a:pPr eaLnBrk="1" hangingPunct="1"/>
            <a:r>
              <a:rPr lang="en-US" dirty="0" smtClean="0"/>
              <a:t>Example:</a:t>
            </a:r>
          </a:p>
          <a:p>
            <a:pPr marL="0" indent="0" eaLnBrk="1" hangingPunct="1">
              <a:buNone/>
            </a:pPr>
            <a:endParaRPr lang="en-US" sz="400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urier New" pitchFamily="1" charset="0"/>
              </a:rPr>
              <a:t>Employee[] empArray = new Employee[7];</a:t>
            </a:r>
          </a:p>
          <a:p>
            <a:pPr lvl="1" eaLnBrk="1" hangingPunct="1">
              <a:buFontTx/>
              <a:buNone/>
            </a:pPr>
            <a:endParaRPr lang="en-US" sz="400" dirty="0" smtClean="0">
              <a:latin typeface="Courier New" pitchFamily="1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urier New" pitchFamily="1" charset="0"/>
              </a:rPr>
              <a:t>for(int x = 0; x &lt; empArray.Length; ++x)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urier New" pitchFamily="1" charset="0"/>
              </a:rPr>
              <a:t>   empArray[x] = new Employee();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4000" spc="-200" dirty="0"/>
              <a:t>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BinarySearch()</a:t>
            </a:r>
            <a:r>
              <a:rPr lang="en-US" sz="4000" spc="-200" dirty="0"/>
              <a:t> Methods with Arrays of Objects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1" charset="0"/>
              </a:rPr>
              <a:t>CompareTo()</a:t>
            </a:r>
            <a:r>
              <a:rPr lang="en-US" b="1" dirty="0" smtClean="0"/>
              <a:t> method </a:t>
            </a:r>
            <a:r>
              <a:rPr lang="en-US" dirty="0" smtClean="0"/>
              <a:t>provides the details of how the basic data types compare to each other.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Sort()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1" charset="0"/>
              </a:rPr>
              <a:t>BinarySearch()</a:t>
            </a:r>
            <a:r>
              <a:rPr lang="en-US" dirty="0" smtClean="0"/>
              <a:t> methods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CompareTo()</a:t>
            </a:r>
            <a:r>
              <a:rPr lang="en-US" dirty="0" smtClean="0"/>
              <a:t> method for the current type of data being sorted.</a:t>
            </a:r>
          </a:p>
          <a:p>
            <a:pPr eaLnBrk="1" hangingPunct="1"/>
            <a:r>
              <a:rPr lang="en-US" dirty="0" smtClean="0"/>
              <a:t>When you create a class that contains many fields, tell the compiler which field to use when making comparisons by using an </a:t>
            </a:r>
            <a:r>
              <a:rPr lang="en-US" i="1" dirty="0" smtClean="0"/>
              <a:t>interface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4000" spc="-200" dirty="0"/>
              <a:t>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BinarySearch()</a:t>
            </a:r>
            <a:r>
              <a:rPr lang="en-US" sz="4000" spc="-200" dirty="0"/>
              <a:t> Methods with Arrays of </a:t>
            </a:r>
            <a:r>
              <a:rPr lang="en-US" sz="4000" spc="-200" dirty="0" smtClean="0"/>
              <a:t>Objects</a:t>
            </a:r>
            <a:endParaRPr lang="en-US" sz="4000" spc="-200" dirty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b="1" dirty="0" smtClean="0"/>
              <a:t>interface</a:t>
            </a:r>
            <a:r>
              <a:rPr lang="en-US" dirty="0" smtClean="0"/>
              <a:t> is a data type, and is a collection of methods that can be used by any class as long as the class provides a definition to override the interface’s do-nothing, or abstract, method definitions.</a:t>
            </a:r>
          </a:p>
          <a:p>
            <a:pPr eaLnBrk="1" hangingPunct="1"/>
            <a:r>
              <a:rPr lang="en-US" dirty="0" smtClean="0"/>
              <a:t>When a method </a:t>
            </a:r>
            <a:r>
              <a:rPr lang="en-US" b="1" dirty="0" smtClean="0"/>
              <a:t>overrides </a:t>
            </a:r>
            <a:r>
              <a:rPr lang="en-US" dirty="0" smtClean="0"/>
              <a:t>another, it takes precedence, hiding the original version.</a:t>
            </a:r>
          </a:p>
          <a:p>
            <a:pPr eaLnBrk="1" hangingPunct="1"/>
            <a:r>
              <a:rPr lang="en-US" dirty="0" smtClean="0"/>
              <a:t>An </a:t>
            </a:r>
            <a:r>
              <a:rPr lang="en-US" b="1" dirty="0" smtClean="0">
                <a:latin typeface="Courier New" pitchFamily="1" charset="0"/>
              </a:rPr>
              <a:t>IComparable</a:t>
            </a:r>
            <a:r>
              <a:rPr lang="en-US" b="1" dirty="0" smtClean="0"/>
              <a:t> interface</a:t>
            </a:r>
            <a:r>
              <a:rPr lang="en-US" dirty="0" smtClean="0"/>
              <a:t> contains the definition for the </a:t>
            </a:r>
            <a:r>
              <a:rPr lang="en-US" dirty="0" smtClean="0">
                <a:latin typeface="Courier New" pitchFamily="1" charset="0"/>
              </a:rPr>
              <a:t>CompareTo()</a:t>
            </a:r>
            <a:r>
              <a:rPr lang="en-US" dirty="0" smtClean="0"/>
              <a:t> method that compares one object to another and returns an integer.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Understanding Class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Methods associated with </a:t>
            </a:r>
            <a:r>
              <a:rPr lang="en-US" dirty="0" smtClean="0">
                <a:solidFill>
                  <a:prstClr val="black"/>
                </a:solidFill>
              </a:rPr>
              <a:t>objects are called </a:t>
            </a:r>
            <a:r>
              <a:rPr lang="en-US" b="1" dirty="0" smtClean="0">
                <a:solidFill>
                  <a:prstClr val="black"/>
                </a:solidFill>
              </a:rPr>
              <a:t>instance methods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b="1" dirty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Every </a:t>
            </a:r>
            <a:r>
              <a:rPr lang="en-US" dirty="0">
                <a:solidFill>
                  <a:prstClr val="black"/>
                </a:solidFill>
              </a:rPr>
              <a:t>instance of </a:t>
            </a:r>
            <a:r>
              <a:rPr lang="en-US" dirty="0" smtClean="0">
                <a:solidFill>
                  <a:prstClr val="black"/>
                </a:solidFill>
              </a:rPr>
              <a:t>a </a:t>
            </a:r>
            <a:r>
              <a:rPr lang="en-US" dirty="0">
                <a:solidFill>
                  <a:prstClr val="black"/>
                </a:solidFill>
              </a:rPr>
              <a:t>class has the same </a:t>
            </a:r>
            <a:r>
              <a:rPr lang="en-US" dirty="0" smtClean="0">
                <a:solidFill>
                  <a:prstClr val="black"/>
                </a:solidFill>
              </a:rPr>
              <a:t>methods available to it as the original.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A program or class that instantiates objects of another prewritten </a:t>
            </a:r>
            <a:r>
              <a:rPr lang="en-US" dirty="0" smtClean="0">
                <a:solidFill>
                  <a:prstClr val="black"/>
                </a:solidFill>
              </a:rPr>
              <a:t>class is a </a:t>
            </a:r>
            <a:r>
              <a:rPr lang="en-US" b="1" dirty="0" smtClean="0">
                <a:solidFill>
                  <a:prstClr val="black"/>
                </a:solidFill>
              </a:rPr>
              <a:t>class </a:t>
            </a:r>
            <a:r>
              <a:rPr lang="en-US" b="1" dirty="0">
                <a:solidFill>
                  <a:prstClr val="black"/>
                </a:solidFill>
              </a:rPr>
              <a:t>client </a:t>
            </a:r>
            <a:r>
              <a:rPr lang="en-US" dirty="0">
                <a:solidFill>
                  <a:prstClr val="black"/>
                </a:solidFill>
              </a:rPr>
              <a:t>or </a:t>
            </a:r>
            <a:r>
              <a:rPr lang="en-US" b="1" dirty="0">
                <a:solidFill>
                  <a:prstClr val="black"/>
                </a:solidFill>
              </a:rPr>
              <a:t>class </a:t>
            </a:r>
            <a:r>
              <a:rPr lang="en-US" b="1" dirty="0" smtClean="0">
                <a:solidFill>
                  <a:prstClr val="black"/>
                </a:solidFill>
              </a:rPr>
              <a:t>user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54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4000" spc="-200" dirty="0"/>
              <a:t>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BinarySearch()</a:t>
            </a:r>
            <a:r>
              <a:rPr lang="en-US" sz="4000" spc="-200" dirty="0"/>
              <a:t> Methods with Arrays of </a:t>
            </a:r>
            <a:r>
              <a:rPr lang="en-US" sz="4000" spc="-200" dirty="0" smtClean="0"/>
              <a:t>Objects</a:t>
            </a:r>
            <a:endParaRPr lang="en-US" sz="40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399" y="2362200"/>
            <a:ext cx="553289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4000" spc="-200" dirty="0"/>
              <a:t>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BinarySearch()</a:t>
            </a:r>
            <a:r>
              <a:rPr lang="en-US" sz="4000" spc="-200" dirty="0"/>
              <a:t> Methods with Arrays of </a:t>
            </a:r>
            <a:r>
              <a:rPr lang="en-US" sz="4000" spc="-200" dirty="0" smtClean="0"/>
              <a:t>Objects</a:t>
            </a:r>
            <a:endParaRPr lang="en-US" sz="4000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362200"/>
            <a:ext cx="730194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4000" spc="-200" dirty="0"/>
              <a:t>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BinarySearch()</a:t>
            </a:r>
            <a:r>
              <a:rPr lang="en-US" sz="4000" spc="-200" dirty="0"/>
              <a:t> Methods with Arrays of </a:t>
            </a:r>
            <a:r>
              <a:rPr lang="en-US" sz="4000" spc="-200" dirty="0" smtClean="0"/>
              <a:t>Objects</a:t>
            </a:r>
            <a:endParaRPr lang="en-US" sz="40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76400"/>
            <a:ext cx="4648200" cy="45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11086"/>
            <a:ext cx="5334000" cy="4865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4000" spc="-200" dirty="0"/>
              <a:t>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BinarySearch()</a:t>
            </a:r>
            <a:r>
              <a:rPr lang="en-US" sz="4000" spc="-200" dirty="0"/>
              <a:t> Methods with Arrays of </a:t>
            </a:r>
            <a:r>
              <a:rPr lang="en-US" sz="4000" spc="-200" dirty="0" smtClean="0"/>
              <a:t>Objects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647891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4000" spc="-200" dirty="0"/>
              <a:t>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BinarySearch()</a:t>
            </a:r>
            <a:r>
              <a:rPr lang="en-US" sz="4000" spc="-200" dirty="0"/>
              <a:t> Methods with Arrays of </a:t>
            </a:r>
            <a:r>
              <a:rPr lang="en-US" sz="4000" spc="-200" dirty="0" smtClean="0"/>
              <a:t>Objects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Understanding Destructors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destructor</a:t>
            </a:r>
            <a:r>
              <a:rPr lang="en-US" dirty="0" smtClean="0"/>
              <a:t> contains the actions you require when an instance of a class is destroyed.</a:t>
            </a:r>
          </a:p>
          <a:p>
            <a:pPr lvl="1"/>
            <a:r>
              <a:rPr lang="en-US" dirty="0" smtClean="0"/>
              <a:t>Most often, an instance of a class is destroyed when it goes out of scope.</a:t>
            </a:r>
          </a:p>
          <a:p>
            <a:pPr eaLnBrk="1" hangingPunct="1"/>
            <a:r>
              <a:rPr lang="en-US" dirty="0" smtClean="0"/>
              <a:t>To explicitly declare a destructor, use an identifier that consists of a tilde (</a:t>
            </a:r>
            <a:r>
              <a:rPr lang="en-US" dirty="0" smtClean="0">
                <a:latin typeface="Courier New" pitchFamily="1" charset="0"/>
              </a:rPr>
              <a:t>~</a:t>
            </a:r>
            <a:r>
              <a:rPr lang="en-US" dirty="0" smtClean="0"/>
              <a:t>) followed by the class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Understanding </a:t>
            </a:r>
            <a:r>
              <a:rPr lang="en-US" sz="4000" spc="-200" dirty="0" smtClean="0"/>
              <a:t>Destructors</a:t>
            </a:r>
            <a:endParaRPr lang="en-US" sz="4000" spc="-2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7143365" cy="35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Understanding </a:t>
            </a:r>
            <a:r>
              <a:rPr lang="en-US" sz="4000" spc="-200" dirty="0" smtClean="0"/>
              <a:t>Destructors</a:t>
            </a:r>
            <a:endParaRPr lang="en-US" sz="4000" spc="-2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30438"/>
            <a:ext cx="6781800" cy="34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Understanding Destructors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752600"/>
            <a:ext cx="688024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Understanding GUI Application Objects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Objects you have been using in GUI applications, 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Buttons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, are objects that are like others you have learned about in this chapter.</a:t>
            </a:r>
          </a:p>
          <a:p>
            <a:pPr lvl="1"/>
            <a:r>
              <a:rPr lang="en-US" dirty="0" smtClean="0"/>
              <a:t>That is, they encapsulate properties and methods.</a:t>
            </a:r>
          </a:p>
          <a:p>
            <a:r>
              <a:rPr lang="en-US" dirty="0" smtClean="0"/>
              <a:t>When you start a Windows Forms application in the IDE and drag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dirty="0" smtClean="0"/>
              <a:t> onto the form, a statement is automatically created to instantiate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dirty="0" smtClean="0"/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Creating a Class from Which Objects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/>
              <a:t>Can </a:t>
            </a:r>
            <a:r>
              <a:rPr lang="en-US" sz="4000" spc="-200" dirty="0"/>
              <a:t>Be Instantiated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953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The parts of a </a:t>
            </a:r>
            <a:r>
              <a:rPr lang="en-US" b="1" dirty="0" smtClean="0"/>
              <a:t>class header </a:t>
            </a:r>
            <a:r>
              <a:rPr lang="en-US" dirty="0" smtClean="0"/>
              <a:t>or </a:t>
            </a:r>
            <a:r>
              <a:rPr lang="en-US" b="1" dirty="0" smtClean="0"/>
              <a:t>class definition</a:t>
            </a:r>
            <a:r>
              <a:rPr lang="en-US" dirty="0" smtClean="0"/>
              <a:t>.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An optional access modifier (default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internal</a:t>
            </a:r>
            <a:r>
              <a:rPr lang="en-US" dirty="0" smtClean="0">
                <a:cs typeface="Courier New" pitchFamily="49" charset="0"/>
              </a:rPr>
              <a:t>).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The keyword </a:t>
            </a:r>
            <a:r>
              <a:rPr lang="en-US" dirty="0" smtClean="0">
                <a:latin typeface="Courier New" pitchFamily="1" charset="0"/>
              </a:rPr>
              <a:t>class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Any legal identifier for the name of your class.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The keyword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US" dirty="0" smtClean="0"/>
              <a:t> is an example of a </a:t>
            </a:r>
            <a:r>
              <a:rPr lang="en-US" b="1" dirty="0" smtClean="0"/>
              <a:t>class access modifier</a:t>
            </a:r>
            <a:r>
              <a:rPr lang="en-US" dirty="0" smtClean="0"/>
              <a:t>. Others class access modifiers are: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latin typeface="Courier New" pitchFamily="1" charset="0"/>
              </a:rPr>
              <a:t>public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latin typeface="Courier New" pitchFamily="1" charset="0"/>
              </a:rPr>
              <a:t>protected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latin typeface="Courier New" pitchFamily="1" charset="0"/>
              </a:rPr>
              <a:t>private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/>
          <a:lstStyle/>
          <a:p>
            <a:r>
              <a:rPr lang="en-US" sz="4000" spc="-200" dirty="0" smtClean="0"/>
              <a:t>Understanding GUI Application Objects 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24000"/>
            <a:ext cx="6400800" cy="493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spc="-200" dirty="0" smtClean="0"/>
              <a:t>Understanding GUI Application Objects</a:t>
            </a:r>
            <a:endParaRPr lang="en-US" sz="4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24642"/>
            <a:ext cx="6400800" cy="496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spc="-200" dirty="0" smtClean="0"/>
              <a:t>Understanding GUI Application Objects</a:t>
            </a:r>
            <a:endParaRPr lang="en-US" sz="4000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60147"/>
            <a:ext cx="6248400" cy="488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Creating a Class from Which Objects </a:t>
            </a:r>
            <a:br>
              <a:rPr lang="en-US" spc="-200" dirty="0"/>
            </a:br>
            <a:r>
              <a:rPr lang="en-US" spc="-200" dirty="0"/>
              <a:t>Can Be Instantiated</a:t>
            </a:r>
            <a:endParaRPr lang="en-US" sz="4000" spc="-200" dirty="0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78075"/>
            <a:ext cx="74676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Creating Instance Variables and Methods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When creating a class, you define both its attributes and its methods.</a:t>
            </a:r>
          </a:p>
          <a:p>
            <a:pPr eaLnBrk="1" hangingPunct="1"/>
            <a:r>
              <a:rPr lang="en-US" dirty="0" smtClean="0"/>
              <a:t>The allowable field access modifiers are </a:t>
            </a:r>
            <a:r>
              <a:rPr lang="en-US" dirty="0" smtClean="0">
                <a:latin typeface="Courier New" pitchFamily="1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1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1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1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1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1" charset="0"/>
              </a:rPr>
              <a:t>static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1" charset="0"/>
              </a:rPr>
              <a:t>readonly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1" charset="0"/>
              </a:rPr>
              <a:t>volatile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eaLnBrk="1" hangingPunct="1"/>
            <a:r>
              <a:rPr lang="en-US" dirty="0" smtClean="0"/>
              <a:t>Most class fields are nonstatic and </a:t>
            </a:r>
            <a:r>
              <a:rPr lang="en-US" dirty="0" smtClean="0">
                <a:latin typeface="Courier New" pitchFamily="1" charset="0"/>
              </a:rPr>
              <a:t>private</a:t>
            </a:r>
            <a:r>
              <a:rPr lang="en-US" dirty="0" smtClean="0"/>
              <a:t>, which means that no other class can access the field’s values, and only nonstatic methods of the same class will be allowed to set, get, or otherwise use the field.</a:t>
            </a:r>
            <a:endParaRPr lang="en-US" dirty="0" smtClean="0">
              <a:latin typeface="Courier New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781285096339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9781285096339_PPT_Template</Template>
  <TotalTime>0</TotalTime>
  <Words>1959</Words>
  <Application>Microsoft Office PowerPoint</Application>
  <PresentationFormat>On-screen Show (4:3)</PresentationFormat>
  <Paragraphs>199</Paragraphs>
  <Slides>72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Courier New</vt:lpstr>
      <vt:lpstr>Times New Roman</vt:lpstr>
      <vt:lpstr>Wingdings</vt:lpstr>
      <vt:lpstr>9781285096339_PPT_Template</vt:lpstr>
      <vt:lpstr>PowerPoint Presentation</vt:lpstr>
      <vt:lpstr>Objectives</vt:lpstr>
      <vt:lpstr>Objectives</vt:lpstr>
      <vt:lpstr>Understanding Class Concepts</vt:lpstr>
      <vt:lpstr>Understanding Class Concepts</vt:lpstr>
      <vt:lpstr>Understanding Class Concepts</vt:lpstr>
      <vt:lpstr>Creating a Class from Which Objects  Can Be Instantiated</vt:lpstr>
      <vt:lpstr>Creating a Class from Which Objects  Can Be Instantiated</vt:lpstr>
      <vt:lpstr>Creating Instance Variables and Methods</vt:lpstr>
      <vt:lpstr>Creating Instance Variables and Methods</vt:lpstr>
      <vt:lpstr>Creating Instance Variables and Methods</vt:lpstr>
      <vt:lpstr>Creating Objects</vt:lpstr>
      <vt:lpstr>Creating Objects</vt:lpstr>
      <vt:lpstr>Creating Objects</vt:lpstr>
      <vt:lpstr>Passing Objects to Methods</vt:lpstr>
      <vt:lpstr>Passing Objects to Methods</vt:lpstr>
      <vt:lpstr>Creating Properties</vt:lpstr>
      <vt:lpstr>Creating Properties</vt:lpstr>
      <vt:lpstr>Creating Properties</vt:lpstr>
      <vt:lpstr>Creating Properties</vt:lpstr>
      <vt:lpstr>Creating Properties</vt:lpstr>
      <vt:lpstr>Using Auto-Implemented Properties</vt:lpstr>
      <vt:lpstr>Using Auto-Implemented Properties</vt:lpstr>
      <vt:lpstr>Using Auto-Implemented Properties</vt:lpstr>
      <vt:lpstr>More About public and private Access Modifiers</vt:lpstr>
      <vt:lpstr>PowerPoint Presentation</vt:lpstr>
      <vt:lpstr>More About public and private Access Modifiers</vt:lpstr>
      <vt:lpstr>More About public and private Access Modifiers</vt:lpstr>
      <vt:lpstr>Understanding the this Reference</vt:lpstr>
      <vt:lpstr>Understanding the this Reference</vt:lpstr>
      <vt:lpstr>Understanding the this Reference</vt:lpstr>
      <vt:lpstr>Understanding the this Reference</vt:lpstr>
      <vt:lpstr>Understanding the this Reference</vt:lpstr>
      <vt:lpstr>Understanding the this Reference</vt:lpstr>
      <vt:lpstr>Understanding Constructors</vt:lpstr>
      <vt:lpstr>Passing Parameters to Constructors</vt:lpstr>
      <vt:lpstr>Passing Parameters to Constructors </vt:lpstr>
      <vt:lpstr>Overloading Constructors</vt:lpstr>
      <vt:lpstr>PowerPoint Presentation</vt:lpstr>
      <vt:lpstr>Overloading Constructors</vt:lpstr>
      <vt:lpstr>Overloading Constructors </vt:lpstr>
      <vt:lpstr>Using Constructor Initializers</vt:lpstr>
      <vt:lpstr>Using the readonly Modifier in a Constructor</vt:lpstr>
      <vt:lpstr>Using Object Initializers</vt:lpstr>
      <vt:lpstr>Using Object Initializers</vt:lpstr>
      <vt:lpstr>Using Object Initializers</vt:lpstr>
      <vt:lpstr>Using Object Initializers</vt:lpstr>
      <vt:lpstr>Using Object Initializers</vt:lpstr>
      <vt:lpstr>Using Object Initializers</vt:lpstr>
      <vt:lpstr>Using Object Initializers</vt:lpstr>
      <vt:lpstr>Overloading Operators</vt:lpstr>
      <vt:lpstr>Overloading Operators</vt:lpstr>
      <vt:lpstr>PowerPoint Presentation</vt:lpstr>
      <vt:lpstr>Overloading Operators</vt:lpstr>
      <vt:lpstr>Overloading Operators</vt:lpstr>
      <vt:lpstr>Overloading Operators</vt:lpstr>
      <vt:lpstr>Declaring an Array of Objects</vt:lpstr>
      <vt:lpstr>Using the Sort() and BinarySearch() Methods with Arrays of Objects</vt:lpstr>
      <vt:lpstr>Using the Sort() and BinarySearch() Methods with Arrays of Objects</vt:lpstr>
      <vt:lpstr>Using the Sort() and BinarySearch() Methods with Arrays of Objects</vt:lpstr>
      <vt:lpstr>Using the Sort() and BinarySearch() Methods with Arrays of Objects</vt:lpstr>
      <vt:lpstr>Using the Sort() and BinarySearch() Methods with Arrays of Objects</vt:lpstr>
      <vt:lpstr>Using the Sort() and BinarySearch() Methods with Arrays of Objects</vt:lpstr>
      <vt:lpstr>Using the Sort() and BinarySearch() Methods with Arrays of Objects</vt:lpstr>
      <vt:lpstr>Understanding Destructors</vt:lpstr>
      <vt:lpstr>Understanding Destructors</vt:lpstr>
      <vt:lpstr>Understanding Destructors</vt:lpstr>
      <vt:lpstr>Understanding Destructors</vt:lpstr>
      <vt:lpstr>Understanding GUI Application Objects</vt:lpstr>
      <vt:lpstr>Understanding GUI Application Objects </vt:lpstr>
      <vt:lpstr>Understanding GUI Application Objects</vt:lpstr>
      <vt:lpstr>Understanding GUI Application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987</cp:revision>
  <dcterms:created xsi:type="dcterms:W3CDTF">2002-09-27T23:29:22Z</dcterms:created>
  <dcterms:modified xsi:type="dcterms:W3CDTF">2014-10-16T12:54:28Z</dcterms:modified>
</cp:coreProperties>
</file>