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42"/>
  </p:notesMasterIdLst>
  <p:handoutMasterIdLst>
    <p:handoutMasterId r:id="rId43"/>
  </p:handoutMasterIdLst>
  <p:sldIdLst>
    <p:sldId id="970" r:id="rId20"/>
    <p:sldId id="978" r:id="rId21"/>
    <p:sldId id="974" r:id="rId22"/>
    <p:sldId id="977" r:id="rId23"/>
    <p:sldId id="979" r:id="rId24"/>
    <p:sldId id="947" r:id="rId25"/>
    <p:sldId id="980" r:id="rId26"/>
    <p:sldId id="981" r:id="rId27"/>
    <p:sldId id="982" r:id="rId28"/>
    <p:sldId id="984" r:id="rId29"/>
    <p:sldId id="986" r:id="rId30"/>
    <p:sldId id="985" r:id="rId31"/>
    <p:sldId id="987" r:id="rId32"/>
    <p:sldId id="988" r:id="rId33"/>
    <p:sldId id="989" r:id="rId34"/>
    <p:sldId id="991" r:id="rId35"/>
    <p:sldId id="992" r:id="rId36"/>
    <p:sldId id="995" r:id="rId37"/>
    <p:sldId id="997" r:id="rId38"/>
    <p:sldId id="996" r:id="rId39"/>
    <p:sldId id="994" r:id="rId40"/>
    <p:sldId id="959" r:id="rId41"/>
  </p:sldIdLst>
  <p:sldSz cx="9144000" cy="6858000" type="screen4x3"/>
  <p:notesSz cx="7099300" cy="10234613"/>
  <p:custDataLst>
    <p:custData r:id="rId8"/>
    <p:tags r:id="rId44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9BAA"/>
    <a:srgbClr val="FFFFFF"/>
    <a:srgbClr val="000000"/>
    <a:srgbClr val="505A64"/>
    <a:srgbClr val="D7D7CD"/>
    <a:srgbClr val="BECDD7"/>
    <a:srgbClr val="FFB900"/>
    <a:srgbClr val="AF235F"/>
    <a:srgbClr val="55A0B9"/>
    <a:srgbClr val="AA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511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266" y="108"/>
      </p:cViewPr>
      <p:guideLst>
        <p:guide orient="horz" pos="4141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64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2443-A407-47AA-AFD8-A2FE2338A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8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9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customXml" Target="../../customXml/item2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customXml" Target="../../customXml/item13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8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8.xml"/><Relationship Id="rId7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customXml" Target="../../customXml/item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customXml" Target="../../customXml/item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1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customXml" Target="../../customXml/item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type="title" preserve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9"/>
          <p:cNvPicPr>
            <a:picLocks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588"/>
            <a:ext cx="9176648" cy="4147501"/>
          </a:xfrm>
          <a:prstGeom prst="rect">
            <a:avLst/>
          </a:prstGeom>
        </p:spPr>
      </p:pic>
      <p:sp>
        <p:nvSpPr>
          <p:cNvPr id="57350" name="cdtRectangle 115 Id57350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 bwMode="gray">
          <a:xfrm>
            <a:off x="250825" y="4149090"/>
            <a:ext cx="8893175" cy="870014"/>
          </a:xfrm>
          <a:solidFill>
            <a:srgbClr val="879BAA"/>
          </a:solidFill>
        </p:spPr>
        <p:txBody>
          <a:bodyPr wrap="square" lIns="270000" tIns="144000" rIns="396000" bIns="108000" anchor="t">
            <a:spAutoFit/>
          </a:bodyPr>
          <a:lstStyle>
            <a:lvl1pPr>
              <a:defRPr sz="4000" baseline="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Enter presentation title</a:t>
            </a:r>
          </a:p>
        </p:txBody>
      </p:sp>
      <p:sp>
        <p:nvSpPr>
          <p:cNvPr id="57351" name="cdtRectangle 116 Id57351"/>
          <p:cNvSpPr>
            <a:spLocks noGrp="1" noChangeArrowheads="1"/>
          </p:cNvSpPr>
          <p:nvPr>
            <p:ph type="subTitle" idx="1" hasCustomPrompt="1"/>
            <p:custDataLst>
              <p:tags r:id="rId3"/>
            </p:custDataLst>
          </p:nvPr>
        </p:nvSpPr>
        <p:spPr bwMode="gray">
          <a:xfrm>
            <a:off x="250825" y="3756008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rIns="396000" bIns="3600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Enter the name and title of the presenter</a:t>
            </a:r>
          </a:p>
        </p:txBody>
      </p:sp>
      <p:pic>
        <p:nvPicPr>
          <p:cNvPr id="11" name="cdtPicture 10 Id11" descr="SIE_Logo_Layer_Petrol_RGB_A3_76mm.wmf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50" y="0"/>
            <a:ext cx="1728000" cy="967833"/>
          </a:xfrm>
          <a:prstGeom prst="rect">
            <a:avLst/>
          </a:prstGeom>
        </p:spPr>
      </p:pic>
      <p:sp>
        <p:nvSpPr>
          <p:cNvPr id="10" name="cdtText Box 133 Id10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0" y="6235006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0" dirty="0" smtClean="0">
                <a:solidFill>
                  <a:srgbClr val="879BAA"/>
                </a:solidFill>
              </a:rPr>
              <a:t>Restricted © Siemens AG 2014</a:t>
            </a:r>
            <a:endParaRPr lang="en-US" sz="1000" b="0" dirty="0">
              <a:solidFill>
                <a:srgbClr val="879BAA"/>
              </a:solidFill>
            </a:endParaRPr>
          </a:p>
        </p:txBody>
      </p:sp>
      <p:sp>
        <p:nvSpPr>
          <p:cNvPr id="15" name="cdtText Box 101 Id15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57200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158360" y="2137890"/>
            <a:ext cx="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917344" y="5747460"/>
            <a:ext cx="383136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b="1" baseline="0" dirty="0" smtClean="0">
                <a:solidFill>
                  <a:srgbClr val="879BAA"/>
                </a:solidFill>
                <a:latin typeface="Arial" pitchFamily="34" charset="0"/>
                <a:ea typeface="+mn-ea"/>
                <a:cs typeface="Arial" pitchFamily="34" charset="0"/>
              </a:rPr>
              <a:t>SOLID EDGE UNIVERSITY 2014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baseline="0" dirty="0" smtClean="0">
                <a:solidFill>
                  <a:srgbClr val="879BAA"/>
                </a:solidFill>
                <a:latin typeface="Arial" pitchFamily="34" charset="0"/>
                <a:ea typeface="+mn-ea"/>
                <a:cs typeface="Arial" pitchFamily="34" charset="0"/>
              </a:rPr>
              <a:t>Re-imagine What’s Possible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86656" y="6414474"/>
            <a:ext cx="570669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0" dirty="0" smtClean="0">
                <a:solidFill>
                  <a:srgbClr val="879BAA"/>
                </a:solidFill>
              </a:rPr>
              <a:t>#SEU14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42387" y="6023065"/>
            <a:ext cx="2547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0" dirty="0" smtClean="0">
                <a:solidFill>
                  <a:srgbClr val="879BAA"/>
                </a:solidFill>
              </a:rPr>
              <a:t>Solid</a:t>
            </a:r>
            <a:r>
              <a:rPr lang="en-US" sz="1000" b="0" baseline="0" dirty="0" smtClean="0">
                <a:solidFill>
                  <a:srgbClr val="879BAA"/>
                </a:solidFill>
              </a:rPr>
              <a:t> Edge University 2014</a:t>
            </a:r>
            <a:br>
              <a:rPr lang="en-US" sz="1000" b="0" baseline="0" dirty="0" smtClean="0">
                <a:solidFill>
                  <a:srgbClr val="879BAA"/>
                </a:solidFill>
              </a:rPr>
            </a:br>
            <a:r>
              <a:rPr lang="en-US" sz="1000" b="0" baseline="0" dirty="0" smtClean="0">
                <a:solidFill>
                  <a:srgbClr val="879BAA"/>
                </a:solidFill>
              </a:rPr>
              <a:t>May 12-14, Atlanta, GA, USA</a:t>
            </a:r>
            <a:endParaRPr lang="en-US" sz="1000" dirty="0"/>
          </a:p>
        </p:txBody>
      </p:sp>
    </p:spTree>
    <p:custDataLst>
      <p:custData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5"/>
            <a:ext cx="259200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276000" y="1412875"/>
            <a:ext cx="2735862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156325" y="1412875"/>
            <a:ext cx="2592388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the style sheet to edit the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539750" y="1412876"/>
            <a:ext cx="403225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>
                <a:solidFill>
                  <a:schemeClr val="tx1"/>
                </a:solidFill>
              </a:defRPr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4716463" y="1412875"/>
            <a:ext cx="403225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  <a:lvl3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3pPr>
            <a:lvl4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4pPr>
            <a:lvl5pPr>
              <a:def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539750" y="3860800"/>
            <a:ext cx="4032250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  <a:lvl3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3pPr>
            <a:lvl4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4pPr>
            <a:lvl5pPr>
              <a:def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4716463" y="3860800"/>
            <a:ext cx="4032250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  <a:lvl3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3pPr>
            <a:lvl4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4pPr>
            <a:lvl5pPr>
              <a:def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5106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4" name="cdtTextplatzhalter 13 Id4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5"/>
            <a:ext cx="676910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5"/>
            <a:ext cx="3309936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994149" y="1412875"/>
            <a:ext cx="3314701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6"/>
            <a:ext cx="676910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539750" y="3860800"/>
            <a:ext cx="6769100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5"/>
            <a:ext cx="3309936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994150" y="1412876"/>
            <a:ext cx="331470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539750" y="3860800"/>
            <a:ext cx="3309936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3994149" y="3860800"/>
            <a:ext cx="3314701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dtTextplatzhalter 13 Id9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down)" type="title" preserve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588"/>
            <a:ext cx="9176648" cy="4148137"/>
          </a:xfrm>
          <a:prstGeom prst="rect">
            <a:avLst/>
          </a:prstGeom>
        </p:spPr>
      </p:pic>
      <p:sp>
        <p:nvSpPr>
          <p:cNvPr id="57350" name="cdtRectangle 115 Id57350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 bwMode="gray">
          <a:xfrm>
            <a:off x="250825" y="4149726"/>
            <a:ext cx="8893175" cy="870014"/>
          </a:xfrm>
          <a:solidFill>
            <a:srgbClr val="879BAA"/>
          </a:solidFill>
        </p:spPr>
        <p:txBody>
          <a:bodyPr wrap="square" lIns="270000" tIns="144000" rIns="396000" bIns="108000" anchor="t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Enter chapter title</a:t>
            </a:r>
          </a:p>
        </p:txBody>
      </p:sp>
      <p:sp>
        <p:nvSpPr>
          <p:cNvPr id="57351" name="cdtRectangle 116 Id57351"/>
          <p:cNvSpPr>
            <a:spLocks noGrp="1" noChangeArrowheads="1"/>
          </p:cNvSpPr>
          <p:nvPr>
            <p:ph type="subTitle" idx="1" hasCustomPrompt="1"/>
            <p:custDataLst>
              <p:tags r:id="rId3"/>
            </p:custDataLst>
          </p:nvPr>
        </p:nvSpPr>
        <p:spPr bwMode="gray">
          <a:xfrm>
            <a:off x="250825" y="3756644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rIns="396000" bIns="36000" anchor="b">
            <a:noAutofit/>
          </a:bodyPr>
          <a:lstStyle>
            <a:lvl1pPr>
              <a:defRPr sz="2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Enter subhead</a:t>
            </a:r>
          </a:p>
        </p:txBody>
      </p:sp>
      <p:pic>
        <p:nvPicPr>
          <p:cNvPr id="8" name="cdtPicture 7 Id8" descr="sie_logo_layer_petrol_rgb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</p:spPr>
      </p:pic>
      <p:sp>
        <p:nvSpPr>
          <p:cNvPr id="9" name="cdtText Box 101 Id9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457200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</p:spTree>
    <p:custDataLst>
      <p:custData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2 Id3"/>
          <p:cNvSpPr/>
          <p:nvPr userDrawn="1">
            <p:custDataLst>
              <p:tags r:id="rId2"/>
            </p:custDataLst>
          </p:nvPr>
        </p:nvSpPr>
        <p:spPr bwMode="auto">
          <a:xfrm>
            <a:off x="4716464" y="1412875"/>
            <a:ext cx="4427537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the style sheet to edit the title</a:t>
            </a:r>
            <a:endParaRPr lang="en-US" dirty="0"/>
          </a:p>
        </p:txBody>
      </p:sp>
      <p:sp>
        <p:nvSpPr>
          <p:cNvPr id="11" name="cdtPicture Placeholder 10 Id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0" y="1412875"/>
            <a:ext cx="4572000" cy="47529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>
                <a:solidFill>
                  <a:srgbClr val="000000"/>
                </a:solidFill>
              </a:defRPr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>
                <a:solidFill>
                  <a:srgbClr val="000000"/>
                </a:solidFill>
              </a:defRPr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 baseline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dirty="0" smtClean="0"/>
              <a:t>Click to edit the </a:t>
            </a:r>
            <a:r>
              <a:rPr lang="en-US" dirty="0" err="1" smtClean="0"/>
              <a:t>toc</a:t>
            </a:r>
            <a:r>
              <a:rPr lang="en-US" dirty="0" smtClean="0"/>
              <a:t> / contact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fr-FR" dirty="0" smtClean="0"/>
              <a:t>active </a:t>
            </a:r>
            <a:r>
              <a:rPr lang="fr-FR" dirty="0" err="1" smtClean="0"/>
              <a:t>chapter</a:t>
            </a:r>
            <a:endParaRPr lang="fr-FR" dirty="0" smtClean="0"/>
          </a:p>
          <a:p>
            <a:pPr lvl="3"/>
            <a:r>
              <a:rPr lang="fr-FR" dirty="0" err="1" smtClean="0"/>
              <a:t>subchapter</a:t>
            </a:r>
            <a:endParaRPr lang="fr-FR" dirty="0" smtClean="0"/>
          </a:p>
          <a:p>
            <a:pPr lvl="4"/>
            <a:r>
              <a:rPr lang="fr-FR" dirty="0" smtClean="0"/>
              <a:t>active </a:t>
            </a:r>
            <a:r>
              <a:rPr lang="fr-FR" dirty="0" err="1" smtClean="0"/>
              <a:t>subchapter</a:t>
            </a: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" y="1412875"/>
            <a:ext cx="4570168" cy="47529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39750" y="1412875"/>
            <a:ext cx="403225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dtText Placehold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>
                <a:solidFill>
                  <a:srgbClr val="000000"/>
                </a:solidFill>
              </a:defRPr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>
                <a:solidFill>
                  <a:srgbClr val="000000"/>
                </a:solidFill>
              </a:defRPr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 baseline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dirty="0" smtClean="0"/>
              <a:t>Click to edit the </a:t>
            </a:r>
            <a:r>
              <a:rPr lang="en-US" dirty="0" err="1" smtClean="0"/>
              <a:t>toc</a:t>
            </a:r>
            <a:r>
              <a:rPr lang="en-US" dirty="0" smtClean="0"/>
              <a:t> / contact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>
            <a:lvl1pPr>
              <a:defRPr lang="de-DE" noProof="0" dirty="0"/>
            </a:lvl1pPr>
          </a:lstStyle>
          <a:p>
            <a:pPr lvl="0"/>
            <a:r>
              <a:rPr lang="en-US" noProof="0" dirty="0" smtClean="0"/>
              <a:t>Click the style sheet to edit the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7098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1" y="1412875"/>
            <a:ext cx="8208963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5"/>
            <a:ext cx="676910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the style sheet to edit the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39750" y="1412875"/>
            <a:ext cx="403225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/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716463" y="1412875"/>
            <a:ext cx="403225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>
                <a:solidFill>
                  <a:schemeClr val="tx1"/>
                </a:solidFill>
              </a:defRPr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6614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39750" y="1412876"/>
            <a:ext cx="8208963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539750" y="3860800"/>
            <a:ext cx="8208963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42" Type="http://schemas.openxmlformats.org/officeDocument/2006/relationships/tags" Target="../tags/tag26.xml"/><Relationship Id="rId47" Type="http://schemas.openxmlformats.org/officeDocument/2006/relationships/tags" Target="../tags/tag3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Relationship Id="rId46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tags" Target="../tags/tag24.xml"/><Relationship Id="rId45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4" Type="http://schemas.openxmlformats.org/officeDocument/2006/relationships/tags" Target="../tags/tag2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43" Type="http://schemas.openxmlformats.org/officeDocument/2006/relationships/tags" Target="../tags/tag27.xml"/><Relationship Id="rId48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l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" name="cdtTextBox 12 Id13"/>
          <p:cNvSpPr txBox="1"/>
          <p:nvPr>
            <p:custDataLst>
              <p:tags r:id="rId19"/>
            </p:custDataLst>
          </p:nvPr>
        </p:nvSpPr>
        <p:spPr>
          <a:xfrm>
            <a:off x="0" y="6598800"/>
            <a:ext cx="2549519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879BAA"/>
                </a:solidFill>
              </a:rPr>
              <a:t>2014-05-13</a:t>
            </a:r>
          </a:p>
        </p:txBody>
      </p:sp>
      <p:sp>
        <p:nvSpPr>
          <p:cNvPr id="9" name="cdtText Box 133 Id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0" y="61658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0" dirty="0" smtClean="0">
                <a:solidFill>
                  <a:srgbClr val="879BAA"/>
                </a:solidFill>
              </a:rPr>
              <a:t>Restricted © Siemens AG 201</a:t>
            </a:r>
            <a:endParaRPr lang="en-US" sz="1000" b="0" dirty="0">
              <a:solidFill>
                <a:srgbClr val="879BAA"/>
              </a:solidFill>
            </a:endParaRP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1"/>
            </p:custDataLst>
          </p:nvPr>
        </p:nvSpPr>
        <p:spPr bwMode="auto">
          <a:xfrm>
            <a:off x="539751" y="1412875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TextBox 11 Id12"/>
          <p:cNvSpPr txBox="1"/>
          <p:nvPr>
            <p:custDataLst>
              <p:tags r:id="rId22"/>
            </p:custDataLst>
          </p:nvPr>
        </p:nvSpPr>
        <p:spPr>
          <a:xfrm>
            <a:off x="-1" y="6598800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879BAA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879BAA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 smtClean="0">
              <a:solidFill>
                <a:srgbClr val="879BAA"/>
              </a:solidFill>
            </a:endParaRPr>
          </a:p>
        </p:txBody>
      </p:sp>
      <p:sp>
        <p:nvSpPr>
          <p:cNvPr id="14" name="cdtTextBox 13 Id14"/>
          <p:cNvSpPr txBox="1"/>
          <p:nvPr>
            <p:custDataLst>
              <p:tags r:id="rId23"/>
            </p:custDataLst>
          </p:nvPr>
        </p:nvSpPr>
        <p:spPr>
          <a:xfrm>
            <a:off x="2693979" y="6598800"/>
            <a:ext cx="6450020" cy="25920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879BAA"/>
                </a:solidFill>
              </a:rPr>
              <a:t>Siemens PLM Software</a:t>
            </a:r>
          </a:p>
        </p:txBody>
      </p:sp>
      <p:pic>
        <p:nvPicPr>
          <p:cNvPr id="11" name="cdtPicture 10 Id11" descr="SIE_Logo_Layer_Petrol_RGB_A3_76mm.wmf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851" y="0"/>
            <a:ext cx="1439863" cy="806452"/>
          </a:xfrm>
          <a:prstGeom prst="rect">
            <a:avLst/>
          </a:prstGeom>
        </p:spPr>
      </p:pic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5"/>
            </p:custDataLst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the style sheet to edit the title</a:t>
            </a:r>
          </a:p>
        </p:txBody>
      </p:sp>
      <p:sp>
        <p:nvSpPr>
          <p:cNvPr id="31" name="cdtText Box 101 Id3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57200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cxnSp>
        <p:nvCxnSpPr>
          <p:cNvPr id="2" name="cdtMasterTags_CL1 Id2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cdtMasterTags_CL2 Id3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cdtMasterTags_CL3 Id4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cdtMasterTags_CL4 Id5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dtMasterTags_CL5 Id6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dtMasterTags_CL6 Id8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dtMasterTags_CL7 Id10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dtMasterTags_CL8 Id15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dtMasterTags_CL9 Id16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dtMasterTags_CL10 Id17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dtMasterTags_CL11 Id18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dtMasterTags_CL12 Id19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dtMasterTags_CL13 Id20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dtMasterTags_CL14 Id21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dtMasterTags_CL15 Id22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dtMasterTags_CL16 Id23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dtMasterTags_CL17 Id24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dtMasterTags_CL18 Id25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dtMasterTags_CL19 Id26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dtMasterTags_CL20 Id27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dtMasterTags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6" r:id="rId2"/>
    <p:sldLayoutId id="2147483678" r:id="rId3"/>
    <p:sldLayoutId id="2147483679" r:id="rId4"/>
    <p:sldLayoutId id="2147483693" r:id="rId5"/>
    <p:sldLayoutId id="2147483670" r:id="rId6"/>
    <p:sldLayoutId id="2147483692" r:id="rId7"/>
    <p:sldLayoutId id="2147483694" r:id="rId8"/>
    <p:sldLayoutId id="2147483683" r:id="rId9"/>
    <p:sldLayoutId id="2147483681" r:id="rId10"/>
    <p:sldLayoutId id="2147483695" r:id="rId11"/>
    <p:sldLayoutId id="2147483691" r:id="rId12"/>
    <p:sldLayoutId id="2147483684" r:id="rId13"/>
    <p:sldLayoutId id="2147483685" r:id="rId14"/>
    <p:sldLayoutId id="2147483686" r:id="rId15"/>
    <p:sldLayoutId id="2147483688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baseline="0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haen@joa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149090"/>
            <a:ext cx="8893175" cy="1485567"/>
          </a:xfrm>
        </p:spPr>
        <p:txBody>
          <a:bodyPr/>
          <a:lstStyle/>
          <a:p>
            <a:r>
              <a:rPr lang="en-US" dirty="0"/>
              <a:t>Connect With Real World of Solid Edge </a:t>
            </a:r>
            <a:r>
              <a:rPr lang="en-US" dirty="0" smtClean="0"/>
              <a:t>Programming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Haen, IT Manager, Curt G. Joa,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92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ERP-Inquiry   Code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41121"/>
            <a:ext cx="8923019" cy="4991100"/>
          </a:xfrm>
        </p:spPr>
        <p:txBody>
          <a:bodyPr/>
          <a:lstStyle/>
          <a:p>
            <a:r>
              <a:rPr lang="en-US" sz="1400" dirty="0"/>
              <a:t>txtNumber.Text = EdgePart.Properties("ProjectInformation").Item("Project Name").</a:t>
            </a:r>
            <a:r>
              <a:rPr lang="en-US" sz="1400" dirty="0" err="1" smtClean="0"/>
              <a:t>Value.ToString.ToUpper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lstconnection.ConnectionString = connstring</a:t>
            </a:r>
          </a:p>
          <a:p>
            <a:r>
              <a:rPr lang="en-US" sz="1400" dirty="0" err="1" smtClean="0"/>
              <a:t>lstconnection.Open</a:t>
            </a:r>
            <a:r>
              <a:rPr lang="en-US" sz="1400" dirty="0"/>
              <a:t>()</a:t>
            </a:r>
          </a:p>
          <a:p>
            <a:r>
              <a:rPr lang="en-US" sz="1400" dirty="0" err="1" smtClean="0"/>
              <a:t>lstCB</a:t>
            </a:r>
            <a:r>
              <a:rPr lang="en-US" sz="1400" dirty="0" smtClean="0"/>
              <a:t> </a:t>
            </a:r>
            <a:r>
              <a:rPr lang="en-US" sz="1400" dirty="0"/>
              <a:t>= New SqlCommand("SELECT * FROM joa.itmmas_eng WHERE ID_ITEM = '" &amp; txtNumber.Text &amp; "'", </a:t>
            </a:r>
            <a:r>
              <a:rPr lang="en-US" sz="1400" dirty="0" smtClean="0"/>
              <a:t>_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lstconnection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lstSR</a:t>
            </a:r>
            <a:r>
              <a:rPr lang="en-US" sz="1400" dirty="0" smtClean="0"/>
              <a:t> </a:t>
            </a:r>
            <a:r>
              <a:rPr lang="en-US" sz="1400" dirty="0"/>
              <a:t>= lstCB.ExecuteReader()</a:t>
            </a:r>
          </a:p>
          <a:p>
            <a:r>
              <a:rPr lang="en-US" sz="1400" dirty="0" smtClean="0"/>
              <a:t>If </a:t>
            </a:r>
            <a:r>
              <a:rPr lang="en-US" sz="1400" dirty="0"/>
              <a:t>lstSR.HasRows Then</a:t>
            </a:r>
          </a:p>
          <a:p>
            <a:r>
              <a:rPr lang="en-US" sz="1400" dirty="0"/>
              <a:t>      </a:t>
            </a:r>
            <a:r>
              <a:rPr lang="en-US" sz="1400" dirty="0" err="1" smtClean="0"/>
              <a:t>lstSR.Read</a:t>
            </a:r>
            <a:r>
              <a:rPr lang="en-US" sz="1400" dirty="0"/>
              <a:t>()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txtDescription1.Text </a:t>
            </a:r>
            <a:r>
              <a:rPr lang="en-US" sz="1400" dirty="0"/>
              <a:t>= lstSR("DESCR_1").ToString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 </a:t>
            </a:r>
            <a:r>
              <a:rPr lang="en-US" sz="1400" dirty="0"/>
              <a:t>txtDescription2.Text = lstSR("DESCR_2").ToString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en-US" sz="1400" dirty="0"/>
              <a:t>txtManuNumber.Text = lstSR("KEY_ALT").ToString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txtPrimaryBin.Text = lstSR("BIN_PRIM").ToString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/>
              <a:t>txtQtyOnOrder.Text = lstSR("QTY_ONORD").ToString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 </a:t>
            </a:r>
            <a:r>
              <a:rPr lang="en-US" sz="1400" dirty="0"/>
              <a:t>txtQtyOnHand.Text = lstSR("QTY_ONHD").ToString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 </a:t>
            </a:r>
            <a:r>
              <a:rPr lang="en-US" sz="1400" dirty="0"/>
              <a:t>txtCurCost.Text = lstSR("curr_cost").ToString</a:t>
            </a:r>
          </a:p>
          <a:p>
            <a:r>
              <a:rPr lang="en-US" sz="1400" dirty="0"/>
              <a:t>      </a:t>
            </a:r>
            <a:r>
              <a:rPr lang="en-US" sz="1400" dirty="0" err="1" smtClean="0"/>
              <a:t>txtxStdCost.Text</a:t>
            </a:r>
            <a:r>
              <a:rPr lang="en-US" sz="1400" dirty="0" smtClean="0"/>
              <a:t> </a:t>
            </a:r>
            <a:r>
              <a:rPr lang="en-US" sz="1400" dirty="0"/>
              <a:t>= lstSR("std_cost").ToString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If</a:t>
            </a:r>
          </a:p>
          <a:p>
            <a:r>
              <a:rPr lang="en-US" sz="1400" dirty="0" err="1" smtClean="0"/>
              <a:t>lstSR.Close</a:t>
            </a:r>
            <a:r>
              <a:rPr lang="en-US" sz="1400" dirty="0"/>
              <a:t>()</a:t>
            </a:r>
          </a:p>
          <a:p>
            <a:r>
              <a:rPr lang="en-US" sz="1400" dirty="0" err="1" smtClean="0"/>
              <a:t>lstconnection.Close</a:t>
            </a:r>
            <a:r>
              <a:rPr lang="en-US" sz="1400" dirty="0"/>
              <a:t>()</a:t>
            </a:r>
          </a:p>
          <a:p>
            <a:r>
              <a:rPr lang="en-US" sz="1400" dirty="0" err="1" smtClean="0"/>
              <a:t>lstconnection</a:t>
            </a:r>
            <a:r>
              <a:rPr lang="en-US" sz="1400" dirty="0" smtClean="0"/>
              <a:t> </a:t>
            </a:r>
            <a:r>
              <a:rPr lang="en-US" sz="1400" dirty="0"/>
              <a:t>= Nothing</a:t>
            </a:r>
          </a:p>
        </p:txBody>
      </p:sp>
    </p:spTree>
    <p:extLst>
      <p:ext uri="{BB962C8B-B14F-4D97-AF65-F5344CB8AC3E}">
        <p14:creationId xmlns:p14="http://schemas.microsoft.com/office/powerpoint/2010/main" val="18909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13" y="1357216"/>
            <a:ext cx="4512000" cy="4518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ERP- Inquiry  (Assembly with Nothing Selected)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13900374">
            <a:off x="2004060" y="2331720"/>
            <a:ext cx="784618" cy="2613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76" y="1718961"/>
            <a:ext cx="342857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7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ERP- Inquiry  (Assembly with a Child Selected)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803" y="1461362"/>
            <a:ext cx="4443429" cy="4656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900374">
            <a:off x="2004060" y="2331720"/>
            <a:ext cx="784618" cy="2613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1757670">
            <a:off x="2227596" y="3014321"/>
            <a:ext cx="870587" cy="2613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23" y="1725752"/>
            <a:ext cx="3409524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0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ERP-Inquiry   (Assembly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6163"/>
            <a:ext cx="8923019" cy="4726058"/>
          </a:xfrm>
        </p:spPr>
        <p:txBody>
          <a:bodyPr/>
          <a:lstStyle/>
          <a:p>
            <a:r>
              <a:rPr lang="en-US" sz="1400" dirty="0"/>
              <a:t> If UCase(EdgeApp.ActiveEnvironment)</a:t>
            </a:r>
            <a:r>
              <a:rPr lang="en-US" sz="1400" dirty="0" smtClean="0"/>
              <a:t> </a:t>
            </a:r>
            <a:r>
              <a:rPr lang="en-US" sz="1400" dirty="0"/>
              <a:t>= "ASSEMBLY" Then</a:t>
            </a:r>
          </a:p>
          <a:p>
            <a:r>
              <a:rPr lang="en-US" sz="1400" dirty="0" smtClean="0"/>
              <a:t>    If </a:t>
            </a:r>
            <a:r>
              <a:rPr lang="en-US" sz="1400" dirty="0" err="1" smtClean="0"/>
              <a:t>EdgeAssy.SelectSet.Count</a:t>
            </a:r>
            <a:r>
              <a:rPr lang="en-US" sz="1400" dirty="0" smtClean="0"/>
              <a:t> &gt; 0 Then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txtNumber.Text</a:t>
            </a:r>
            <a:r>
              <a:rPr lang="en-US" sz="1400" dirty="0" smtClean="0"/>
              <a:t> =</a:t>
            </a:r>
            <a:r>
              <a:rPr lang="en-US" sz="1400" dirty="0" err="1" smtClean="0"/>
              <a:t>EdgeAssy.SelectSet.Item</a:t>
            </a:r>
            <a:r>
              <a:rPr lang="en-US" sz="1400" dirty="0" smtClean="0"/>
              <a:t>(1</a:t>
            </a:r>
            <a:r>
              <a:rPr lang="en-US" sz="1400" dirty="0"/>
              <a:t>).PartDocument.Properties("</a:t>
            </a:r>
            <a:r>
              <a:rPr lang="en-US" sz="1400" dirty="0" err="1"/>
              <a:t>ProjectInformation</a:t>
            </a:r>
            <a:r>
              <a:rPr lang="en-US" sz="1400" dirty="0" smtClean="0"/>
              <a:t>")._</a:t>
            </a:r>
          </a:p>
          <a:p>
            <a:r>
              <a:rPr lang="en-US" sz="1400" dirty="0" smtClean="0"/>
              <a:t>                 Item("Project Name").</a:t>
            </a:r>
            <a:r>
              <a:rPr lang="en-US" sz="1400" dirty="0" err="1" smtClean="0"/>
              <a:t>Value.ToString.ToUpper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Else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 err="1" smtClean="0"/>
              <a:t>txtNumber.Text</a:t>
            </a:r>
            <a:r>
              <a:rPr lang="en-US" sz="1400" dirty="0" smtClean="0"/>
              <a:t> </a:t>
            </a:r>
            <a:r>
              <a:rPr lang="en-US" sz="1400" dirty="0"/>
              <a:t>= EdgePart.Properties("ProjectInformation").Item("Project Name").</a:t>
            </a:r>
            <a:r>
              <a:rPr lang="en-US" sz="1400" dirty="0" err="1" smtClean="0"/>
              <a:t>Value.ToString.ToUpper</a:t>
            </a:r>
            <a:r>
              <a:rPr lang="en-US" sz="1400" dirty="0" smtClean="0"/>
              <a:t>()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smtClean="0"/>
              <a:t>End </a:t>
            </a:r>
            <a:r>
              <a:rPr lang="en-US" sz="14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8849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98" y="2089362"/>
            <a:ext cx="6666667" cy="34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98" y="2089362"/>
            <a:ext cx="6666667" cy="34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898" y="2089362"/>
            <a:ext cx="6666667" cy="34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897" y="2089362"/>
            <a:ext cx="6666667" cy="340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13421017" flipH="1">
            <a:off x="5904209" y="2023222"/>
            <a:ext cx="820124" cy="2613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8180497">
            <a:off x="2545648" y="4572776"/>
            <a:ext cx="870587" cy="2613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08" y="1685677"/>
            <a:ext cx="7786606" cy="4480173"/>
          </a:xfrm>
        </p:spPr>
        <p:txBody>
          <a:bodyPr/>
          <a:lstStyle/>
          <a:p>
            <a:r>
              <a:rPr lang="en-US" sz="1400" dirty="0" err="1" smtClean="0"/>
              <a:t>NewName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EdgePart.FullName.Substring</a:t>
            </a:r>
            <a:r>
              <a:rPr lang="en-US" sz="1400" dirty="0" smtClean="0"/>
              <a:t>(0</a:t>
            </a:r>
            <a:r>
              <a:rPr lang="en-US" sz="1400" dirty="0"/>
              <a:t>, </a:t>
            </a:r>
            <a:r>
              <a:rPr lang="en-US" sz="1400" dirty="0" err="1" smtClean="0"/>
              <a:t>EdgePart.FullName.Length</a:t>
            </a:r>
            <a:r>
              <a:rPr lang="en-US" sz="1400" dirty="0" smtClean="0"/>
              <a:t> - </a:t>
            </a:r>
            <a:r>
              <a:rPr lang="en-US" sz="1400" dirty="0"/>
              <a:t>3) &amp; "dft"</a:t>
            </a:r>
          </a:p>
          <a:p>
            <a:r>
              <a:rPr lang="en-US" sz="1400" dirty="0" err="1" smtClean="0"/>
              <a:t>NewNameShort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EdgePart.Name.Substring</a:t>
            </a:r>
            <a:r>
              <a:rPr lang="en-US" sz="1400" dirty="0" smtClean="0"/>
              <a:t>(0</a:t>
            </a:r>
            <a:r>
              <a:rPr lang="en-US" sz="1400" dirty="0"/>
              <a:t>, </a:t>
            </a:r>
            <a:r>
              <a:rPr lang="en-US" sz="1400" dirty="0" err="1" smtClean="0"/>
              <a:t>EdgePart.Name.Length</a:t>
            </a:r>
            <a:r>
              <a:rPr lang="en-US" sz="1400" dirty="0" smtClean="0"/>
              <a:t> </a:t>
            </a:r>
            <a:r>
              <a:rPr lang="en-US" sz="1400" dirty="0"/>
              <a:t>- 3) &amp; "</a:t>
            </a:r>
            <a:r>
              <a:rPr lang="en-US" sz="1400" dirty="0" err="1" smtClean="0"/>
              <a:t>dft</a:t>
            </a:r>
            <a:r>
              <a:rPr lang="en-US" sz="1400" dirty="0" smtClean="0"/>
              <a:t>“</a:t>
            </a:r>
          </a:p>
          <a:p>
            <a:endParaRPr lang="en-US" sz="1400" dirty="0"/>
          </a:p>
          <a:p>
            <a:r>
              <a:rPr lang="en-US" sz="1400" dirty="0" err="1" smtClean="0"/>
              <a:t>DocOpen</a:t>
            </a:r>
            <a:r>
              <a:rPr lang="en-US" sz="1400" dirty="0" smtClean="0"/>
              <a:t> </a:t>
            </a:r>
            <a:r>
              <a:rPr lang="en-US" sz="1400" dirty="0"/>
              <a:t>= False</a:t>
            </a:r>
          </a:p>
          <a:p>
            <a:r>
              <a:rPr lang="en-US" sz="1400" dirty="0" smtClean="0"/>
              <a:t>For </a:t>
            </a:r>
            <a:r>
              <a:rPr lang="en-US" sz="1400" dirty="0"/>
              <a:t>DocCount = 1 To EdgeApp.Documents.Count</a:t>
            </a:r>
          </a:p>
          <a:p>
            <a:r>
              <a:rPr lang="en-US" sz="1400" dirty="0" smtClean="0"/>
              <a:t>   If </a:t>
            </a:r>
            <a:r>
              <a:rPr lang="en-US" sz="1400" dirty="0"/>
              <a:t>UCase(EdgeApp.Documents.Item(DocCount).Name) = UCase(NewNameShort) Then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 err="1" smtClean="0"/>
              <a:t>EdgeApp.Documents.Item</a:t>
            </a:r>
            <a:r>
              <a:rPr lang="en-US" sz="1400" dirty="0" smtClean="0"/>
              <a:t>(</a:t>
            </a:r>
            <a:r>
              <a:rPr lang="en-US" sz="1400" dirty="0" err="1" smtClean="0"/>
              <a:t>DocCount</a:t>
            </a:r>
            <a:r>
              <a:rPr lang="en-US" sz="1400" dirty="0"/>
              <a:t>).Activate()</a:t>
            </a:r>
          </a:p>
          <a:p>
            <a:r>
              <a:rPr lang="en-US" sz="1400" dirty="0"/>
              <a:t>      </a:t>
            </a:r>
            <a:r>
              <a:rPr lang="en-US" sz="1400" dirty="0" err="1" smtClean="0"/>
              <a:t>DocOpen</a:t>
            </a:r>
            <a:r>
              <a:rPr lang="en-US" sz="1400" dirty="0" smtClean="0"/>
              <a:t> </a:t>
            </a:r>
            <a:r>
              <a:rPr lang="en-US" sz="1400" dirty="0"/>
              <a:t>= True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Exit </a:t>
            </a:r>
            <a:r>
              <a:rPr lang="en-US" sz="1400" dirty="0"/>
              <a:t>For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End </a:t>
            </a:r>
            <a:r>
              <a:rPr lang="en-US" sz="1400" dirty="0"/>
              <a:t>If</a:t>
            </a:r>
          </a:p>
          <a:p>
            <a:r>
              <a:rPr lang="en-US" sz="1400" dirty="0" smtClean="0"/>
              <a:t>Next </a:t>
            </a:r>
            <a:r>
              <a:rPr lang="en-US" sz="1400" dirty="0" err="1" smtClean="0"/>
              <a:t>DocCount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If DocOpen = False Then</a:t>
            </a:r>
          </a:p>
          <a:p>
            <a:r>
              <a:rPr lang="en-US" sz="1400" dirty="0" smtClean="0"/>
              <a:t>   If </a:t>
            </a:r>
            <a:r>
              <a:rPr lang="en-US" sz="1400" dirty="0"/>
              <a:t>System.IO.File.Exists(NewName) Then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EdgeApp.Documents.Open</a:t>
            </a:r>
            <a:r>
              <a:rPr lang="en-US" sz="1400" dirty="0" smtClean="0"/>
              <a:t>(</a:t>
            </a:r>
            <a:r>
              <a:rPr lang="en-US" sz="1400" dirty="0" err="1" smtClean="0"/>
              <a:t>NewName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 Else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 err="1" smtClean="0"/>
              <a:t>MsgBox</a:t>
            </a:r>
            <a:r>
              <a:rPr lang="en-US" sz="1400" dirty="0"/>
              <a:t>("Sorry, Draft Not Found", vbOKOnly, "Draft open Error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End </a:t>
            </a:r>
            <a:r>
              <a:rPr lang="en-US" sz="1400" dirty="0"/>
              <a:t>If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If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7966" y="1390742"/>
            <a:ext cx="723569" cy="109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9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Draft (Assembly Option)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08" y="1685677"/>
            <a:ext cx="7786606" cy="4480173"/>
          </a:xfrm>
        </p:spPr>
        <p:txBody>
          <a:bodyPr/>
          <a:lstStyle/>
          <a:p>
            <a:r>
              <a:rPr lang="en-US" sz="1400" dirty="0"/>
              <a:t>If </a:t>
            </a:r>
            <a:r>
              <a:rPr lang="en-US" sz="1400" dirty="0" err="1"/>
              <a:t>UCase</a:t>
            </a:r>
            <a:r>
              <a:rPr lang="en-US" sz="1400" dirty="0"/>
              <a:t>(</a:t>
            </a:r>
            <a:r>
              <a:rPr lang="en-US" sz="1400" dirty="0" err="1"/>
              <a:t>EdgeApp.ActiveEnvironment</a:t>
            </a:r>
            <a:r>
              <a:rPr lang="en-US" sz="1400" dirty="0"/>
              <a:t>) = "ASSEMBLY" Then</a:t>
            </a:r>
          </a:p>
          <a:p>
            <a:r>
              <a:rPr lang="en-US" sz="1400" dirty="0" smtClean="0"/>
              <a:t>   If </a:t>
            </a:r>
            <a:r>
              <a:rPr lang="en-US" sz="1400" dirty="0" err="1"/>
              <a:t>EdgeAssy.SelectSet.Count</a:t>
            </a:r>
            <a:r>
              <a:rPr lang="en-US" sz="1400" dirty="0"/>
              <a:t> &gt; 0 Then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 err="1" smtClean="0"/>
              <a:t>DocName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EdgeAssy.SelectSet.Item</a:t>
            </a:r>
            <a:r>
              <a:rPr lang="en-US" sz="1400" dirty="0"/>
              <a:t>(1).</a:t>
            </a:r>
            <a:r>
              <a:rPr lang="en-US" sz="1400" dirty="0" err="1"/>
              <a:t>PartDocument.FullName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 err="1" smtClean="0"/>
              <a:t>DocNameShort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EdgeAssy.SelectSet.Item</a:t>
            </a:r>
            <a:r>
              <a:rPr lang="en-US" sz="1400" dirty="0"/>
              <a:t>(1).</a:t>
            </a:r>
            <a:r>
              <a:rPr lang="en-US" sz="1400" dirty="0" err="1"/>
              <a:t>PartDocument.Name</a:t>
            </a:r>
            <a:endParaRPr lang="en-US" sz="1400" dirty="0"/>
          </a:p>
          <a:p>
            <a:r>
              <a:rPr lang="en-US" sz="1400" dirty="0" smtClean="0"/>
              <a:t>   Else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 err="1" smtClean="0"/>
              <a:t>DocName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EdgeAssy.FullName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smtClean="0"/>
              <a:t>   </a:t>
            </a:r>
            <a:r>
              <a:rPr lang="en-US" sz="1400" dirty="0" err="1" smtClean="0"/>
              <a:t>DocNameShort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EdgeAssy.Name</a:t>
            </a:r>
            <a:endParaRPr lang="en-US" sz="1400" dirty="0" smtClean="0"/>
          </a:p>
          <a:p>
            <a:r>
              <a:rPr lang="en-US" sz="1400" dirty="0" smtClean="0"/>
              <a:t>   End If</a:t>
            </a:r>
            <a:endParaRPr lang="en-US" sz="1400" dirty="0"/>
          </a:p>
          <a:p>
            <a:r>
              <a:rPr lang="en-US" sz="1400" dirty="0"/>
              <a:t>End If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7966" y="1390742"/>
            <a:ext cx="723569" cy="109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38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Block Editor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713" y="1412875"/>
            <a:ext cx="5901036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966" y="1412875"/>
            <a:ext cx="750908" cy="1076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Doctor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08" y="1685677"/>
            <a:ext cx="7786606" cy="4480173"/>
          </a:xfrm>
        </p:spPr>
        <p:txBody>
          <a:bodyPr/>
          <a:lstStyle/>
          <a:p>
            <a:r>
              <a:rPr lang="en-US" sz="1400" dirty="0"/>
              <a:t>For Each </a:t>
            </a:r>
            <a:r>
              <a:rPr lang="en-US" sz="1400" dirty="0" err="1"/>
              <a:t>EdgeOccurrence</a:t>
            </a:r>
            <a:r>
              <a:rPr lang="en-US" sz="1400" dirty="0"/>
              <a:t> In </a:t>
            </a:r>
            <a:r>
              <a:rPr lang="en-US" sz="1400" dirty="0" err="1"/>
              <a:t>EdgeOccurrences</a:t>
            </a:r>
            <a:endParaRPr lang="en-US" sz="1400" dirty="0"/>
          </a:p>
          <a:p>
            <a:r>
              <a:rPr lang="en-US" sz="1400" dirty="0"/>
              <a:t>   If </a:t>
            </a:r>
            <a:r>
              <a:rPr lang="en-US" sz="1400" dirty="0" err="1"/>
              <a:t>System.IO.File.Exists</a:t>
            </a:r>
            <a:r>
              <a:rPr lang="en-US" sz="1400" dirty="0"/>
              <a:t>(</a:t>
            </a:r>
            <a:r>
              <a:rPr lang="en-US" sz="1400" dirty="0" err="1"/>
              <a:t>EdgeOccurrence.PartFileName</a:t>
            </a:r>
            <a:r>
              <a:rPr lang="en-US" sz="1400" dirty="0"/>
              <a:t>) = False Then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NewFileName</a:t>
            </a:r>
            <a:r>
              <a:rPr lang="en-US" sz="1400" dirty="0"/>
              <a:t>=…………..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EdgeOccurrence.Replace</a:t>
            </a:r>
            <a:r>
              <a:rPr lang="en-US" sz="1400" dirty="0"/>
              <a:t>(</a:t>
            </a:r>
            <a:r>
              <a:rPr lang="en-US" sz="1400" dirty="0" err="1"/>
              <a:t>NewFileName</a:t>
            </a:r>
            <a:r>
              <a:rPr lang="en-US" sz="1400" dirty="0"/>
              <a:t>, True)</a:t>
            </a:r>
          </a:p>
          <a:p>
            <a:r>
              <a:rPr lang="en-US" sz="1400" dirty="0"/>
              <a:t>   End If</a:t>
            </a:r>
          </a:p>
          <a:p>
            <a:r>
              <a:rPr lang="en-US" sz="14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34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Intranet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2250218"/>
            <a:ext cx="8208963" cy="3915631"/>
          </a:xfrm>
        </p:spPr>
        <p:txBody>
          <a:bodyPr/>
          <a:lstStyle/>
          <a:p>
            <a:r>
              <a:rPr lang="en-US" sz="1600" dirty="0"/>
              <a:t>Shell("</a:t>
            </a:r>
            <a:r>
              <a:rPr lang="en-US" sz="1600" dirty="0" smtClean="0"/>
              <a:t>explorer http</a:t>
            </a:r>
            <a:r>
              <a:rPr lang="en-US" sz="1600" dirty="0"/>
              <a:t>://</a:t>
            </a:r>
            <a:r>
              <a:rPr lang="en-US" sz="1600" dirty="0" smtClean="0"/>
              <a:t>joa/Engineering/Mechanical/TeamPages/SolidEdge/default.aspx",_</a:t>
            </a:r>
          </a:p>
          <a:p>
            <a:r>
              <a:rPr lang="en-US" sz="1600" dirty="0" err="1" smtClean="0"/>
              <a:t>AppWinStyle.NormalFocus</a:t>
            </a:r>
            <a:r>
              <a:rPr lang="en-US" sz="1600" dirty="0"/>
              <a:t>, True)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751" y="1463040"/>
            <a:ext cx="453224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Curt G. Joa, Inc.</a:t>
            </a:r>
            <a:br>
              <a:rPr lang="en-US" dirty="0" smtClean="0"/>
            </a:br>
            <a:r>
              <a:rPr lang="en-US" dirty="0" smtClean="0"/>
              <a:t>Sheboygan Falls, WI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Family Owned Company started in 1932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OEM of top-tier non-woven converting machinery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75+ users on Solid Edge &amp; </a:t>
            </a:r>
            <a:r>
              <a:rPr lang="en-US" dirty="0" err="1" smtClean="0"/>
              <a:t>Teamcenter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27" y="3789362"/>
            <a:ext cx="6104145" cy="22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 Transfer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50" y="1468713"/>
            <a:ext cx="8208963" cy="464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040" y="1448835"/>
            <a:ext cx="421420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for </a:t>
            </a:r>
            <a:r>
              <a:rPr lang="en-US" dirty="0" err="1" smtClean="0"/>
              <a:t>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(Sorry, Old VB6 code)</a:t>
            </a:r>
          </a:p>
          <a:p>
            <a:endParaRPr lang="en-US" sz="1400" dirty="0"/>
          </a:p>
          <a:p>
            <a:r>
              <a:rPr lang="en-US" sz="1400" dirty="0" smtClean="0"/>
              <a:t>Function </a:t>
            </a:r>
            <a:r>
              <a:rPr lang="en-US" sz="1400" dirty="0" err="1"/>
              <a:t>PDMDir</a:t>
            </a:r>
            <a:r>
              <a:rPr lang="en-US" sz="1400" dirty="0"/>
              <a:t>(</a:t>
            </a:r>
            <a:r>
              <a:rPr lang="en-US" sz="1400" dirty="0" err="1"/>
              <a:t>FileName</a:t>
            </a:r>
            <a:r>
              <a:rPr lang="en-US" sz="1400" dirty="0"/>
              <a:t> As String) As String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PDMDir</a:t>
            </a:r>
            <a:r>
              <a:rPr lang="en-US" sz="1400" dirty="0"/>
              <a:t> = "sites/vault/</a:t>
            </a:r>
            <a:r>
              <a:rPr lang="en-US" sz="1400" dirty="0" err="1"/>
              <a:t>InWork</a:t>
            </a:r>
            <a:r>
              <a:rPr lang="en-US" sz="1400" dirty="0"/>
              <a:t>/"</a:t>
            </a:r>
          </a:p>
          <a:p>
            <a:r>
              <a:rPr lang="en-US" sz="1400" dirty="0" smtClean="0"/>
              <a:t>    Dim </a:t>
            </a:r>
            <a:r>
              <a:rPr lang="en-US" sz="1400" dirty="0" err="1"/>
              <a:t>bFileExists</a:t>
            </a:r>
            <a:r>
              <a:rPr lang="en-US" sz="1400" dirty="0"/>
              <a:t> As </a:t>
            </a:r>
            <a:r>
              <a:rPr lang="en-US" sz="1400" dirty="0" smtClean="0"/>
              <a:t>Boolean </a:t>
            </a:r>
            <a:r>
              <a:rPr lang="en-US" sz="1400" dirty="0"/>
              <a:t>= </a:t>
            </a:r>
            <a:r>
              <a:rPr lang="en-US" sz="1400" dirty="0" smtClean="0"/>
              <a:t>False</a:t>
            </a:r>
            <a:endParaRPr lang="en-US" sz="1400" dirty="0"/>
          </a:p>
          <a:p>
            <a:r>
              <a:rPr lang="en-US" sz="1400" dirty="0"/>
              <a:t>    Dim </a:t>
            </a:r>
            <a:r>
              <a:rPr lang="en-US" sz="1400" dirty="0" err="1" smtClean="0"/>
              <a:t>cnt</a:t>
            </a:r>
            <a:r>
              <a:rPr lang="en-US" sz="1400" dirty="0" smtClean="0"/>
              <a:t>, </a:t>
            </a:r>
            <a:r>
              <a:rPr lang="en-US" sz="1400" dirty="0" err="1"/>
              <a:t>Pos</a:t>
            </a:r>
            <a:r>
              <a:rPr lang="en-US" sz="1400" dirty="0" smtClean="0"/>
              <a:t> </a:t>
            </a:r>
            <a:r>
              <a:rPr lang="en-US" sz="1400" dirty="0"/>
              <a:t>As Integer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rs.Open</a:t>
            </a:r>
            <a:r>
              <a:rPr lang="en-US" sz="1400" dirty="0" smtClean="0"/>
              <a:t> </a:t>
            </a:r>
            <a:r>
              <a:rPr lang="en-US" sz="1400" dirty="0"/>
              <a:t>"SELECT </a:t>
            </a:r>
            <a:r>
              <a:rPr lang="en-US" sz="1400" dirty="0" err="1"/>
              <a:t>DirName</a:t>
            </a:r>
            <a:r>
              <a:rPr lang="en-US" sz="1400" dirty="0"/>
              <a:t>, </a:t>
            </a:r>
            <a:r>
              <a:rPr lang="en-US" sz="1400" dirty="0" err="1"/>
              <a:t>LeafName</a:t>
            </a:r>
            <a:r>
              <a:rPr lang="en-US" sz="1400" dirty="0"/>
              <a:t> From Docs WHERE (</a:t>
            </a:r>
            <a:r>
              <a:rPr lang="en-US" sz="1400" dirty="0" err="1"/>
              <a:t>LeafName</a:t>
            </a:r>
            <a:r>
              <a:rPr lang="en-US" sz="1400" dirty="0"/>
              <a:t> LIKE '" &amp; </a:t>
            </a:r>
            <a:r>
              <a:rPr lang="en-US" sz="1400" dirty="0" err="1"/>
              <a:t>FileName</a:t>
            </a:r>
            <a:r>
              <a:rPr lang="en-US" sz="1400" dirty="0"/>
              <a:t> &amp; "') </a:t>
            </a:r>
            <a:r>
              <a:rPr lang="en-US" sz="1400" dirty="0" smtClean="0"/>
              <a:t>_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AND </a:t>
            </a:r>
            <a:r>
              <a:rPr lang="en-US" sz="1400" dirty="0"/>
              <a:t>(</a:t>
            </a:r>
            <a:r>
              <a:rPr lang="en-US" sz="1400" dirty="0" err="1"/>
              <a:t>DirName</a:t>
            </a:r>
            <a:r>
              <a:rPr lang="en-US" sz="1400" dirty="0"/>
              <a:t> = '" &amp; </a:t>
            </a:r>
            <a:r>
              <a:rPr lang="en-US" sz="1400" dirty="0" err="1"/>
              <a:t>PDMDir</a:t>
            </a:r>
            <a:r>
              <a:rPr lang="en-US" sz="1400" dirty="0"/>
              <a:t> &amp; "')", </a:t>
            </a:r>
            <a:r>
              <a:rPr lang="en-US" sz="1400" dirty="0" err="1"/>
              <a:t>cn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PDMDir</a:t>
            </a:r>
            <a:r>
              <a:rPr lang="en-US" sz="1400" dirty="0"/>
              <a:t> = ""</a:t>
            </a:r>
          </a:p>
          <a:p>
            <a:r>
              <a:rPr lang="en-US" sz="1400" dirty="0"/>
              <a:t>    While Not </a:t>
            </a:r>
            <a:r>
              <a:rPr lang="en-US" sz="1400" dirty="0" err="1"/>
              <a:t>rs.EOF</a:t>
            </a:r>
            <a:r>
              <a:rPr lang="en-US" sz="1400" dirty="0"/>
              <a:t> And </a:t>
            </a:r>
            <a:r>
              <a:rPr lang="en-US" sz="1400" dirty="0" err="1"/>
              <a:t>bFileExists</a:t>
            </a:r>
            <a:r>
              <a:rPr lang="en-US" sz="1400" dirty="0"/>
              <a:t> = False</a:t>
            </a:r>
          </a:p>
          <a:p>
            <a:r>
              <a:rPr lang="en-US" sz="1400" dirty="0"/>
              <a:t>        If </a:t>
            </a:r>
            <a:r>
              <a:rPr lang="en-US" sz="1400" dirty="0" err="1"/>
              <a:t>UCase</a:t>
            </a:r>
            <a:r>
              <a:rPr lang="en-US" sz="1400" dirty="0"/>
              <a:t>(</a:t>
            </a:r>
            <a:r>
              <a:rPr lang="en-US" sz="1400" dirty="0" err="1"/>
              <a:t>FileName</a:t>
            </a:r>
            <a:r>
              <a:rPr lang="en-US" sz="1400" dirty="0"/>
              <a:t>) = </a:t>
            </a:r>
            <a:r>
              <a:rPr lang="en-US" sz="1400" dirty="0" err="1"/>
              <a:t>UCase</a:t>
            </a:r>
            <a:r>
              <a:rPr lang="en-US" sz="1400" dirty="0"/>
              <a:t>(Left(</a:t>
            </a:r>
            <a:r>
              <a:rPr lang="en-US" sz="1400" dirty="0" err="1"/>
              <a:t>rs!leafname</a:t>
            </a:r>
            <a:r>
              <a:rPr lang="en-US" sz="1400" dirty="0"/>
              <a:t>, Len(</a:t>
            </a:r>
            <a:r>
              <a:rPr lang="en-US" sz="1400" dirty="0" err="1"/>
              <a:t>FileName</a:t>
            </a:r>
            <a:r>
              <a:rPr lang="en-US" sz="1400" dirty="0"/>
              <a:t>))) Then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bFileExists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PDMDir</a:t>
            </a:r>
            <a:r>
              <a:rPr lang="en-US" sz="1400" dirty="0"/>
              <a:t> = </a:t>
            </a:r>
            <a:r>
              <a:rPr lang="en-US" sz="1400" dirty="0" err="1"/>
              <a:t>rs!leafname</a:t>
            </a:r>
            <a:endParaRPr lang="en-US" sz="1400" dirty="0"/>
          </a:p>
          <a:p>
            <a:r>
              <a:rPr lang="en-US" sz="1400" dirty="0"/>
              <a:t>        End If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rs.MoveNext</a:t>
            </a:r>
            <a:endParaRPr lang="en-US" sz="1400" dirty="0"/>
          </a:p>
          <a:p>
            <a:r>
              <a:rPr lang="en-US" sz="1400" dirty="0"/>
              <a:t>    Wend</a:t>
            </a:r>
          </a:p>
          <a:p>
            <a:r>
              <a:rPr lang="en-US" sz="1400" dirty="0"/>
              <a:t>    </a:t>
            </a:r>
            <a:r>
              <a:rPr lang="en-US" sz="1400" dirty="0" err="1" smtClean="0"/>
              <a:t>rs.Close</a:t>
            </a:r>
            <a:endParaRPr lang="en-US" sz="1400" dirty="0"/>
          </a:p>
          <a:p>
            <a:r>
              <a:rPr lang="en-US" sz="1400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7918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Kevin Haen</a:t>
            </a:r>
            <a:br>
              <a:rPr lang="en-US" b="1" dirty="0" smtClean="0"/>
            </a:br>
            <a:r>
              <a:rPr lang="en-US" dirty="0" smtClean="0"/>
              <a:t>IT Manager</a:t>
            </a:r>
            <a:br>
              <a:rPr lang="en-US" dirty="0" smtClean="0"/>
            </a:br>
            <a:r>
              <a:rPr lang="en-US" dirty="0" smtClean="0"/>
              <a:t>Curt G. Joa, Inc.</a:t>
            </a:r>
          </a:p>
          <a:p>
            <a:r>
              <a:rPr lang="en-US" dirty="0" smtClean="0"/>
              <a:t>100 Crocker Avenue</a:t>
            </a:r>
            <a:br>
              <a:rPr lang="en-US" dirty="0" smtClean="0"/>
            </a:br>
            <a:r>
              <a:rPr lang="en-US" dirty="0" smtClean="0"/>
              <a:t>Sheboygan Falls, WI 53085</a:t>
            </a:r>
          </a:p>
          <a:p>
            <a:r>
              <a:rPr lang="en-US" dirty="0" smtClean="0"/>
              <a:t>Phone: (920) 467-7465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E-mail: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khaen@joa.com</a:t>
            </a:r>
            <a:r>
              <a:rPr lang="en-US" dirty="0" smtClean="0"/>
              <a:t> </a:t>
            </a:r>
            <a:endParaRPr lang="en-US" b="1" dirty="0" smtClean="0"/>
          </a:p>
        </p:txBody>
      </p:sp>
      <p:pic>
        <p:nvPicPr>
          <p:cNvPr id="12" name="Bildplatzhalter 1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" y="1412875"/>
            <a:ext cx="4570168" cy="4752975"/>
          </a:xfrm>
        </p:spPr>
      </p:pic>
    </p:spTree>
    <p:extLst>
      <p:ext uri="{BB962C8B-B14F-4D97-AF65-F5344CB8AC3E}">
        <p14:creationId xmlns:p14="http://schemas.microsoft.com/office/powerpoint/2010/main" val="2917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Solid Edge Since Beginning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316811" y="778297"/>
            <a:ext cx="4645549" cy="61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Implemented in V4.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475581" y="1412875"/>
            <a:ext cx="63373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Random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primarily VB.NET.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of my methods maybe be outdated.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longer create Add-ins.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all Apps local.  Synchronize at login and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Hoping to get everyone to think about other possibilities.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208963" cy="47498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Increase productivity.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Reduce repetitive steps.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Best way to enforce standards is to make it much easier/faster to do it the right way.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disparate business systems seem integrated.</a:t>
            </a:r>
          </a:p>
          <a:p>
            <a:pPr marL="1588" lvl="1" indent="0"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57" y="1584477"/>
            <a:ext cx="1143000" cy="114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0355" y="1584477"/>
            <a:ext cx="1215443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9790" y="1584477"/>
            <a:ext cx="1977013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57" y="4283587"/>
            <a:ext cx="104776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9" t="6130" r="64299" b="6128"/>
          <a:stretch/>
        </p:blipFill>
        <p:spPr>
          <a:xfrm>
            <a:off x="7071582" y="4245897"/>
            <a:ext cx="1193425" cy="11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7914" y="2847686"/>
            <a:ext cx="1217685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Siemens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Teamcenter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8113" y="2853849"/>
            <a:ext cx="1217685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Siemens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Solid Edge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296" y="5440124"/>
            <a:ext cx="1217685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Microsoft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SharePoint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9453" y="2877446"/>
            <a:ext cx="1217685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Workwise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RB-ERP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1620" y="5395060"/>
            <a:ext cx="1217685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Dash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DDX</a:t>
            </a:r>
          </a:p>
        </p:txBody>
      </p:sp>
      <p:cxnSp>
        <p:nvCxnSpPr>
          <p:cNvPr id="18" name="Curved Connector 17"/>
          <p:cNvCxnSpPr/>
          <p:nvPr/>
        </p:nvCxnSpPr>
        <p:spPr bwMode="auto">
          <a:xfrm>
            <a:off x="1850923" y="2020529"/>
            <a:ext cx="617190" cy="597310"/>
          </a:xfrm>
          <a:prstGeom prst="curvedConnector3">
            <a:avLst/>
          </a:prstGeom>
          <a:ln>
            <a:headEnd type="triangle"/>
            <a:tailEnd type="triangle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 bwMode="auto">
          <a:xfrm rot="16200000" flipH="1">
            <a:off x="7342477" y="3623529"/>
            <a:ext cx="651635" cy="485684"/>
          </a:xfrm>
          <a:prstGeom prst="curvedConnector3">
            <a:avLst/>
          </a:prstGeom>
          <a:ln>
            <a:headEnd type="triangle"/>
            <a:tailEnd type="triangle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 bwMode="auto">
          <a:xfrm>
            <a:off x="3989689" y="1524214"/>
            <a:ext cx="2426110" cy="99262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3876199" y="2470618"/>
            <a:ext cx="2426110" cy="99262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Joa Toolbar Tabs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2893" y="1577613"/>
            <a:ext cx="4751615" cy="1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85" y="3283384"/>
            <a:ext cx="3971429" cy="13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13" y="4960584"/>
            <a:ext cx="5628571" cy="13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0355" y="1335725"/>
            <a:ext cx="2444069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Part/Sheet Metal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6668" y="3036995"/>
            <a:ext cx="2444069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6667" y="4703551"/>
            <a:ext cx="2444069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7798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ERP- Inquiry  (Part, Draft, Sheet Metal)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449" y="1738009"/>
            <a:ext cx="3409524" cy="40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163" y="1412875"/>
            <a:ext cx="4116069" cy="46502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900374">
            <a:off x="2004060" y="2331720"/>
            <a:ext cx="784618" cy="2613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CUSTOMER" val="Siemens_I_2013"/>
  <p:tag name="CDT_CUSTOMER_NAME" val="Siemens AG, Industry Sector"/>
  <p:tag name="CDT_VERSION" val="4.1.2.0"/>
  <p:tag name="CDT_CREATORVERSION" val="4.1.2.0"/>
  <p:tag name="CDT_TEMPLATEVERSION" val="2.0.0"/>
  <p:tag name="CDT_LANGUAGE" val="1033"/>
  <p:tag name="CDT_FONTSET" val="A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8:0-0-326,7-720"/>
  <p:tag name="CDT_MASTERSHAPE2" val="14:0-0-326,7-720"/>
  <p:tag name="CDT_MASTERSHAPE3" val="57350:326,7-19,75-116,9738-700,25"/>
  <p:tag name="CDT_MASTERSHAPE4" val="57351:295,7487-19,75-30,95134-700,25"/>
  <p:tag name="CDT_MASTERSHAPE5" val="11:0-42,5-76,20732-136,063"/>
  <p:tag name="CDT_MASTERSHAPE6" val="10:485,5-0-34-720"/>
  <p:tag name="CDT_MASTERSHAPE7" val="2:485,5-484,75-34-235,25"/>
  <p:tag name="CDT_MASTERSHAPE8" val="15:0-360-0,1250394-0,12503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9:0-0-406,08-720"/>
  <p:tag name="CDT_MASTERSHAPE2" val="12:0-0-406,08-720"/>
  <p:tag name="CDT_MASTERSHAPE3" val="57350:289,1062-19,75-116,9738-700,25"/>
  <p:tag name="CDT_MASTERSHAPE4" val="57351:406,08-19,75-30,95134-700,25"/>
  <p:tag name="CDT_MASTERSHAPE5" val="11:0-42,5-76,20732-136,063"/>
  <p:tag name="CDT_MASTERSHAPE6" val="16:0-360-0,1250394-0,1250394"/>
  <p:tag name="CDT_MASTERSHAPE7" val="10:485,5-0-34-720"/>
  <p:tag name="CDT_MASTERSHAPE8" val="15:485,5-484,75-34-235,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9:0-0-540-720"/>
  <p:tag name="CDT_MASTERSHAPE2" val="12:0-0-540-720"/>
  <p:tag name="CDT_MASTERSHAPE3" val="57350:190,6199-19,75-148,1732-700,25"/>
  <p:tag name="CDT_MASTERSHAPE4" val="11:0-42,5-76,20732-136,063"/>
  <p:tag name="CDT_MASTERSHAPE5" val="16:0-360-0,1250394-0,1250394"/>
  <p:tag name="CDT_MASTERSHAPE6" val="10:485,5-0-34-720"/>
  <p:tag name="CDT_MASTERSHAPE7" val="14:485,5-484,75-34-235,25"/>
  <p:tag name="CDT_MASTERSHAPE8" val="57351:190,62-19,75-30,95134-700,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9:0-0-540-720"/>
  <p:tag name="CDT_MASTERSHAPE2" val="12:0-0-540-720"/>
  <p:tag name="CDT_MASTERSHAPE3" val="57350:186,798-19,75-148,1732-700,25"/>
  <p:tag name="CDT_MASTERSHAPE4" val="11:0-42,5-76,20732-136,063"/>
  <p:tag name="CDT_MASTERSHAPE5" val="16:0-360-0,1250394-0,1250394"/>
  <p:tag name="CDT_MASTERSHAPE6" val="14:485,5-0-34-720"/>
  <p:tag name="CDT_MASTERSHAPE7" val="15:485,5-484,75-34-235,25"/>
  <p:tag name="CDT_MASTERSHAPE8" val="57351:304-19,75-30,95134-700,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57359:0-0-326,75-720"/>
  <p:tag name="CDT_MASTERSHAPE2" val="57350:326,7501-19,75-116,9738-700,25"/>
  <p:tag name="CDT_MASTERSHAPE3" val="57351:295,7987-19,75-30,95134-700,25"/>
  <p:tag name="CDT_MASTERSHAPE4" val="8:0-575,5-63,37504-113,375"/>
  <p:tag name="CDT_MASTERSHAPE5" val="9:0-360-0,1250394-0,12503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8:0-0-406,5005-720"/>
  <p:tag name="CDT_MASTERSHAPE2" val="57350:289,5268-19,75-116,9738-700,25"/>
  <p:tag name="CDT_MASTERSHAPE3" val="57351:406,5005-19,75-30,95134-700,25"/>
  <p:tag name="CDT_MASTERSHAPE4" val="12:0-575,5-63,37504-113,375"/>
  <p:tag name="CDT_MASTERSHAPE5" val="9:0-360-0,1250394-0,12503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3:111,25-371,3751-374,25-348,625"/>
  <p:tag name="CDT_MASTERSHAPE2" val="2:0-0-99,87504-720"/>
  <p:tag name="CDT_MASTERSHAPE3" val="11:111,25-0-374,25-360"/>
  <p:tag name="CDT_MASTERSHAPE4" val="13:111,25-371,3751-374,25-348,6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13:111,25-42,5-374,25-317,5"/>
  <p:tag name="CDT_MASTERSHAPE3" val="5:111,25-371,3751-374,25-348,6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720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0008-374,25-646,375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5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317,5"/>
  <p:tag name="CDT_MASTERSHAPE3" val="4:111,25-371,375-374,25-317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646,3751"/>
  <p:tag name="CDT_MASTERSHAPE3" val="13:304-42,5-181,5-646,37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204,0945"/>
  <p:tag name="CDT_MASTERSHAPE3" val="13:111,25-257,9528-374,25-215,4222"/>
  <p:tag name="CDT_MASTERSHAPE4" val="12:111,25-484,75-374,25-204,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317,5"/>
  <p:tag name="CDT_MASTERSHAPE3" val="4:111,25-371,375-181,375-317,5"/>
  <p:tag name="CDT_MASTERSHAPE4" val="5:304-42,5-181,5-317,5"/>
  <p:tag name="CDT_MASTERSHAPE5" val="6:304-371,375-181,5-317,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4:111,25-586,8279-374,25-102,047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533"/>
  <p:tag name="CDT_MASTERSHAPE3" val="5:111,25-586,8279-374,25-102,047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260,6249"/>
  <p:tag name="CDT_MASTERSHAPE3" val="13:111,25-314,4999-374,25-261,0001"/>
  <p:tag name="CDT_MASTERSHAPE4" val="7:111,25-586,8279-374,25-102,04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533"/>
  <p:tag name="CDT_MASTERSHAPE3" val="13:304-42,5-181,5-533"/>
  <p:tag name="CDT_MASTERSHAPE4" val="7:111,25-586,8279-374,25-102,04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260,6249"/>
  <p:tag name="CDT_MASTERSHAPE3" val="13:111,2501-314,5-181,375-261"/>
  <p:tag name="CDT_MASTERSHAPE4" val="12:304-42,5-181,5-260,6249"/>
  <p:tag name="CDT_MASTERSHAPE5" val="15:304-314,4999-181,5-261,0001"/>
  <p:tag name="CDT_MASTERSHAPE6" val="9:111,25-586,8279-374,25-102,04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7:0-0-99,87504-720"/>
  <p:tag name="CDT_MASTERSHAPE2" val="13:519,5906-0-20,40945-200,7495"/>
  <p:tag name="CDT_MASTERSHAPE3" val="9:485,5-0-34-720"/>
  <p:tag name="CDT_MASTERSHAPE4" val="3079:111,25-42,50008-374,25-646,3751"/>
  <p:tag name="CDT_MASTERSHAPE5" val="12:519,5906-0-20,40945-98,37409"/>
  <p:tag name="CDT_MASTERSHAPE6" val="14:519,5906-212,1243-20,40945-507,8756"/>
  <p:tag name="CDT_MASTERSHAPE7" val="11:0-575,5001-63,50016-113,375"/>
  <p:tag name="CDT_MASTERSHAPE8" val="3078:0-0-99,87504-720"/>
  <p:tag name="CDT_MASTERSHAPE9" val="31:0-360-0,1250394-0,1250394"/>
  <p:tag name="CDT_MASTERSHAPE10" val="2:0-0-0-0"/>
  <p:tag name="CDT_MASTERSHAPE11" val="3:0-0-0-0"/>
  <p:tag name="CDT_MASTERSHAPE12" val="4:0-0-0-0"/>
  <p:tag name="CDT_MASTERSHAPE13" val="5:0-0-0-0"/>
  <p:tag name="CDT_MASTERSHAPE14" val="6:0-0-0-0"/>
  <p:tag name="CDT_MASTERSHAPE15" val="8:0-0-0-0"/>
  <p:tag name="CDT_MASTERSHAPE16" val="10:0-0-0-0"/>
  <p:tag name="CDT_MASTERSHAPE17" val="15:0-0-0-0"/>
  <p:tag name="CDT_MASTERSHAPE18" val="16:0-0-0-0"/>
  <p:tag name="CDT_MASTERSHAPE19" val="17:0-0-0-0"/>
  <p:tag name="CDT_MASTERSHAPE20" val="18:0-0-0-0"/>
  <p:tag name="CDT_MASTERSHAPE21" val="19:0-0-0-0"/>
  <p:tag name="CDT_MASTERSHAPE22" val="20:0-0-0-0"/>
  <p:tag name="CDT_MASTERSHAPE23" val="21:0-0-0-0"/>
  <p:tag name="CDT_MASTERSHAPE24" val="22:0-0-0-0"/>
  <p:tag name="CDT_MASTERSHAPE25" val="23:0-0-0-0"/>
  <p:tag name="CDT_MASTERSHAPE26" val="24:0-0-0-0"/>
  <p:tag name="CDT_MASTERSHAPE27" val="25:0-0-0-0"/>
  <p:tag name="CDT_MASTERSHAPE28" val="26:0-0-0-0"/>
  <p:tag name="CDT_MASTERSHAPE29" val="27:0-0-0-0"/>
  <p:tag name="CDT_MASTERSHAPE30" val="28:0-0-0-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7"/>
  <p:tag name="CDT_COLFF_NEW" val="17"/>
  <p:tag name="CDT_EXTCOL" val="True"/>
  <p:tag name="CDT_COLTX_NEW" val="18"/>
  <p:tag name="CDT_TARGETSHAPE_NEW" val="3"/>
  <p:tag name="CDT_PROT" val="5"/>
  <p:tag name="CDT_PROT_TOP" val="326,7"/>
  <p:tag name="CDT_PROT_LEFT" val="19,75"/>
  <p:tag name="CDT_PROT_WIDTH" val="700,25"/>
  <p:tag name="CDT_PROT_HEIGHT" val="116,973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PROT" val="2"/>
  <p:tag name="CDT_PROT_TOP" val="295,7487"/>
  <p:tag name="CDT_PROT_LEFT" val="19,75"/>
  <p:tag name="CDT_PROT_WIDTH" val="700,25"/>
  <p:tag name="CDT_PROT_HEIGHT" val="30,951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42,5"/>
  <p:tag name="CDT_PROT_WIDTH" val="136,063"/>
  <p:tag name="CDT_PROT_HEIGHT" val="76,207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7"/>
  <p:tag name="CDT_COLFF_NEW" val="17"/>
  <p:tag name="CDT_EXTCOL" val="True"/>
  <p:tag name="CDT_COLTX_NEW" val="18"/>
  <p:tag name="CDT_PROT" val="5"/>
  <p:tag name="CDT_PROT_TOP" val="326,7501"/>
  <p:tag name="CDT_PROT_LEFT" val="19,75"/>
  <p:tag name="CDT_PROT_WIDTH" val="700,25"/>
  <p:tag name="CDT_PROT_HEIGHT" val="116,97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PROT" val="2"/>
  <p:tag name="CDT_PROT_TOP" val="295,7987"/>
  <p:tag name="CDT_PROT_LEFT" val="19,75"/>
  <p:tag name="CDT_PROT_WIDTH" val="700,25"/>
  <p:tag name="CDT_PROT_HEIGHT" val="30,951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"/>
  <p:tag name="CDT_PROT_WIDTH" val="113,375"/>
  <p:tag name="CDT_PROT_HEIGHT" val="63,3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71,3751"/>
  <p:tag name="CDT_PROT_WIDTH" val="348,62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2"/>
  <p:tag name="CDT_TARGETSHAPE_NEW" val="13"/>
  <p:tag name="CDT_PROT" val="2"/>
  <p:tag name="CDT_PROT_TOP" val="111,25"/>
  <p:tag name="CDT_PROT_LEFT" val="0"/>
  <p:tag name="CDT_PROT_WIDTH" val="360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PROT" val="2"/>
  <p:tag name="CDT_PROT_TOP" val="111,25"/>
  <p:tag name="CDT_PROT_LEFT" val="371,3751"/>
  <p:tag name="CDT_PROT_WIDTH" val="348,62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317,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2"/>
  <p:tag name="CDT_PROT_TOP" val="111,25"/>
  <p:tag name="CDT_PROT_LEFT" val="371,3751"/>
  <p:tag name="CDT_PROT_WIDTH" val="348,62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2"/>
  <p:tag name="CDT_PROT_TOP" val="111,25"/>
  <p:tag name="CDT_PROT_LEFT" val="42,50008"/>
  <p:tag name="CDT_PROT_WIDTH" val="646,3751"/>
  <p:tag name="CDT_PROT_HEIGHT" val="374,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0008"/>
  <p:tag name="CDT_PROT_WIDTH" val="646,3751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533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317,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1,375"/>
  <p:tag name="CDT_PROT_WIDTH" val="317,5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646,3751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2,5"/>
  <p:tag name="CDT_PROT_WIDTH" val="646,3751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204,0945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57,9528"/>
  <p:tag name="CDT_PROT_WIDTH" val="215,422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84,75"/>
  <p:tag name="CDT_PROT_WIDTH" val="204,125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317,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1,375"/>
  <p:tag name="CDT_PROT_WIDTH" val="317,5"/>
  <p:tag name="CDT_PROT_HEIGHT" val="181,3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2,5"/>
  <p:tag name="CDT_PROT_WIDTH" val="317,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1,375"/>
  <p:tag name="CDT_PROT_WIDTH" val="317,5"/>
  <p:tag name="CDT_PROT_HEIGHT" val="181,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533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260,6249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14,4999"/>
  <p:tag name="CDT_PROT_WIDTH" val="261,0001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533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2,5"/>
  <p:tag name="CDT_PROT_WIDTH" val="533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001"/>
  <p:tag name="CDT_PROT_WIDTH" val="113,375"/>
  <p:tag name="CDT_PROT_HEIGHT" val="63,5001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260,6249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DELETE_ONEVENT_NEWPRES" val="False"/>
  <p:tag name="CDT_PROT" val="2"/>
  <p:tag name="CDT_PROT_TOP" val="111,2501"/>
  <p:tag name="CDT_PROT_LEFT" val="314,5"/>
  <p:tag name="CDT_PROT_WIDTH" val="261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DELETE_ONEVENT_NEWPRES" val="False"/>
  <p:tag name="CDT_PROT" val="2"/>
  <p:tag name="CDT_PROT_TOP" val="304"/>
  <p:tag name="CDT_PROT_LEFT" val="42,5"/>
  <p:tag name="CDT_PROT_WIDTH" val="260,6249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14,4999"/>
  <p:tag name="CDT_PROT_WIDTH" val="261,0001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2"/>
  <p:tag name="CDT_PROT_TOP" val="0"/>
  <p:tag name="CDT_PROT_LEFT" val="0"/>
  <p:tag name="CDT_PROT_WIDTH" val="720"/>
  <p:tag name="CDT_PROT_HEIGHT" val="99,87504"/>
</p:tagLst>
</file>

<file path=ppt/theme/theme1.xml><?xml version="1.0" encoding="utf-8"?>
<a:theme xmlns:a="http://schemas.openxmlformats.org/drawingml/2006/main" name="SIM_PPT_4x3_Examples_Jan_2014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Two columns + Navigation</Name>
  <PpLayout>32</PpLayout>
  <Index>18</Index>
</p4ppTags>
</file>

<file path=customXml/item11.xml><?xml version="1.0" encoding="utf-8"?>
<p4ppTags>
  <Name>One object (large)</Name>
  <PpLayout>16</PpLayout>
  <Index>10</Index>
</p4ppTags>
</file>

<file path=customXml/item12.xml><?xml version="1.0" encoding="utf-8"?>
<p4ppTags>
  <Name>Two columns</Name>
  <PpLayout>29</PpLayout>
  <Index>12</Index>
</p4ppTags>
</file>

<file path=customXml/item13.xml><?xml version="1.0" encoding="utf-8"?>
<p4ppTags>
  <Name>Four objects</Name>
  <PpLayout>24</PpLayout>
  <Index>15</Index>
</p4ppTags>
</file>

<file path=customXml/item14.xml><?xml version="1.0" encoding="utf-8"?>
<p4ppTags>
  <Name>Two rows + Navigation</Name>
  <PpLayout>32</PpLayout>
  <Index>19</Index>
</p4ppTags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One object (small)</Name>
  <PpLayout>16</PpLayout>
  <Index>11</Index>
</p4ppTags>
</file>

<file path=customXml/item17.xml><?xml version="1.0" encoding="utf-8"?>
<p4ppTags>
  <Name>Chapter title (big bar down)</Name>
  <PpLayout>1</PpLayout>
  <Index>5</Index>
</p4ppTags>
</file>

<file path=customXml/item18.xml><?xml version="1.0" encoding="utf-8"?>
<p4ppTags>
  <Name>Four objects + Navigation</Name>
  <PpLayout>32</PpLayout>
  <Index>20</Index>
</p4ppTags>
</file>

<file path=customXml/item2.xml><?xml version="1.0" encoding="utf-8"?>
<p4ppTags>
  <Name>Title (big bar down)</Name>
  <PpLayout>1</PpLayout>
  <Index>1</Index>
</p4ppTags>
</file>

<file path=customXml/item3.xml><?xml version="1.0" encoding="utf-8"?>
<p4ppTags>
  <Name>Three columns</Name>
  <PpLayout>32</PpLayout>
  <Index>14</Index>
</p4ppTags>
</file>

<file path=customXml/item4.xml><?xml version="1.0" encoding="utf-8"?>
<p4ppTags>
  <Name>Free Content</Name>
  <PpLayout>11</PpLayout>
  <Index>9</Index>
</p4ppTags>
</file>

<file path=customXml/item5.xml><?xml version="1.0" encoding="utf-8"?>
<p4ppTags>
  <Name>1_Two rows</Name>
  <PpLayout>32</PpLayout>
  <Index>14</Index>
</p4ppTags>
</file>

<file path=customXml/item6.xml><?xml version="1.0" encoding="utf-8"?>
<p4ppTags>
  <Name>One object (small) + Navigation</Name>
  <PpLayout>32</PpLayout>
  <Index>17</Index>
</p4ppTags>
</file>

<file path=customXml/item7.xml><?xml version="1.0" encoding="utf-8"?>
<p4ppTags>
  <Name>Image + Index/Contact</Name>
  <PpLayout>32</PpLayout>
  <Index>7</Index>
</p4ppTags>
</file>

<file path=customXml/item8.xml><?xml version="1.0" encoding="utf-8"?>
<p4ppTags/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3FF35072-9787-4395-B0AC-06796F4EB77F}">
  <ds:schemaRefs/>
</ds:datastoreItem>
</file>

<file path=customXml/itemProps10.xml><?xml version="1.0" encoding="utf-8"?>
<ds:datastoreItem xmlns:ds="http://schemas.openxmlformats.org/officeDocument/2006/customXml" ds:itemID="{37815CEA-42C4-4EBE-B2C5-949DF4BD96DF}">
  <ds:schemaRefs/>
</ds:datastoreItem>
</file>

<file path=customXml/itemProps11.xml><?xml version="1.0" encoding="utf-8"?>
<ds:datastoreItem xmlns:ds="http://schemas.openxmlformats.org/officeDocument/2006/customXml" ds:itemID="{AA004A45-EFAF-4A9B-8FAF-B6FACA8B75CE}">
  <ds:schemaRefs/>
</ds:datastoreItem>
</file>

<file path=customXml/itemProps12.xml><?xml version="1.0" encoding="utf-8"?>
<ds:datastoreItem xmlns:ds="http://schemas.openxmlformats.org/officeDocument/2006/customXml" ds:itemID="{5DED66E8-CCCD-4A02-996E-D5D9017C22E0}">
  <ds:schemaRefs/>
</ds:datastoreItem>
</file>

<file path=customXml/itemProps13.xml><?xml version="1.0" encoding="utf-8"?>
<ds:datastoreItem xmlns:ds="http://schemas.openxmlformats.org/officeDocument/2006/customXml" ds:itemID="{DF615B3B-0AA2-4A12-84A5-4A53F99B524E}">
  <ds:schemaRefs/>
</ds:datastoreItem>
</file>

<file path=customXml/itemProps14.xml><?xml version="1.0" encoding="utf-8"?>
<ds:datastoreItem xmlns:ds="http://schemas.openxmlformats.org/officeDocument/2006/customXml" ds:itemID="{91321DA8-4787-42F9-B431-20BE2B8E8CFA}">
  <ds:schemaRefs/>
</ds:datastoreItem>
</file>

<file path=customXml/itemProps15.xml><?xml version="1.0" encoding="utf-8"?>
<ds:datastoreItem xmlns:ds="http://schemas.openxmlformats.org/officeDocument/2006/customXml" ds:itemID="{08CF5312-C8CE-42A4-B96B-D9FCC95FBDB3}">
  <ds:schemaRefs/>
</ds:datastoreItem>
</file>

<file path=customXml/itemProps16.xml><?xml version="1.0" encoding="utf-8"?>
<ds:datastoreItem xmlns:ds="http://schemas.openxmlformats.org/officeDocument/2006/customXml" ds:itemID="{1D21753F-2754-4ED2-A2CB-78BF3FB2865E}">
  <ds:schemaRefs/>
</ds:datastoreItem>
</file>

<file path=customXml/itemProps17.xml><?xml version="1.0" encoding="utf-8"?>
<ds:datastoreItem xmlns:ds="http://schemas.openxmlformats.org/officeDocument/2006/customXml" ds:itemID="{B842808A-63C4-4809-A3FE-CB9BAEDB5518}">
  <ds:schemaRefs/>
</ds:datastoreItem>
</file>

<file path=customXml/itemProps18.xml><?xml version="1.0" encoding="utf-8"?>
<ds:datastoreItem xmlns:ds="http://schemas.openxmlformats.org/officeDocument/2006/customXml" ds:itemID="{588D3410-A9B4-4548-8C7E-BC26DA73704D}">
  <ds:schemaRefs/>
</ds:datastoreItem>
</file>

<file path=customXml/itemProps2.xml><?xml version="1.0" encoding="utf-8"?>
<ds:datastoreItem xmlns:ds="http://schemas.openxmlformats.org/officeDocument/2006/customXml" ds:itemID="{A5111100-98EE-4A20-AE7B-BF136EFD1435}">
  <ds:schemaRefs/>
</ds:datastoreItem>
</file>

<file path=customXml/itemProps3.xml><?xml version="1.0" encoding="utf-8"?>
<ds:datastoreItem xmlns:ds="http://schemas.openxmlformats.org/officeDocument/2006/customXml" ds:itemID="{BC34F54B-3874-4AF0-9415-8D255EF26171}">
  <ds:schemaRefs/>
</ds:datastoreItem>
</file>

<file path=customXml/itemProps4.xml><?xml version="1.0" encoding="utf-8"?>
<ds:datastoreItem xmlns:ds="http://schemas.openxmlformats.org/officeDocument/2006/customXml" ds:itemID="{EB9694BB-221C-4E15-A7C9-203B766638CE}">
  <ds:schemaRefs/>
</ds:datastoreItem>
</file>

<file path=customXml/itemProps5.xml><?xml version="1.0" encoding="utf-8"?>
<ds:datastoreItem xmlns:ds="http://schemas.openxmlformats.org/officeDocument/2006/customXml" ds:itemID="{9C85B323-8697-4319-B012-CB7EF0B99A9B}">
  <ds:schemaRefs/>
</ds:datastoreItem>
</file>

<file path=customXml/itemProps6.xml><?xml version="1.0" encoding="utf-8"?>
<ds:datastoreItem xmlns:ds="http://schemas.openxmlformats.org/officeDocument/2006/customXml" ds:itemID="{D76D7041-CBAA-47E6-9D26-EFF89B25F35C}">
  <ds:schemaRefs/>
</ds:datastoreItem>
</file>

<file path=customXml/itemProps7.xml><?xml version="1.0" encoding="utf-8"?>
<ds:datastoreItem xmlns:ds="http://schemas.openxmlformats.org/officeDocument/2006/customXml" ds:itemID="{83EE303D-C4B5-487A-A4B6-FEFDCEB82565}">
  <ds:schemaRefs/>
</ds:datastoreItem>
</file>

<file path=customXml/itemProps8.xml><?xml version="1.0" encoding="utf-8"?>
<ds:datastoreItem xmlns:ds="http://schemas.openxmlformats.org/officeDocument/2006/customXml" ds:itemID="{EB8A4E2E-2B8F-4B71-A368-F18362B0C85F}">
  <ds:schemaRefs/>
</ds:datastoreItem>
</file>

<file path=customXml/itemProps9.xml><?xml version="1.0" encoding="utf-8"?>
<ds:datastoreItem xmlns:ds="http://schemas.openxmlformats.org/officeDocument/2006/customXml" ds:itemID="{B341031C-DF69-4A64-9B2B-12371A08AC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SIM_PPT_4x3_Examples_Jan_2014.potx</Template>
  <TotalTime>4905</TotalTime>
  <Words>667</Words>
  <Application>Microsoft Office PowerPoint</Application>
  <PresentationFormat>On-screen Show (4:3)</PresentationFormat>
  <Paragraphs>147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Siemens Sans</vt:lpstr>
      <vt:lpstr>Wingdings</vt:lpstr>
      <vt:lpstr>ヒラギノ角ゴ Pro W3</vt:lpstr>
      <vt:lpstr>SIM_PPT_4x3_Examples_Jan_2014</vt:lpstr>
      <vt:lpstr>Connect With Real World of Solid Edge Programming</vt:lpstr>
      <vt:lpstr>Curt G. Joa, Inc. Sheboygan Falls, WI</vt:lpstr>
      <vt:lpstr>Used Solid Edge Since Beginning</vt:lpstr>
      <vt:lpstr>Actually Implemented in V4.</vt:lpstr>
      <vt:lpstr>My Random Comments</vt:lpstr>
      <vt:lpstr>Why Automation?</vt:lpstr>
      <vt:lpstr>Disparate Systems</vt:lpstr>
      <vt:lpstr>Joa Toolbar Tabs</vt:lpstr>
      <vt:lpstr>ERP- Inquiry  (Part, Draft, Sheet Metal)</vt:lpstr>
      <vt:lpstr>ERP-Inquiry   Code Basics</vt:lpstr>
      <vt:lpstr>ERP- Inquiry  (Assembly with Nothing Selected)</vt:lpstr>
      <vt:lpstr>ERP- Inquiry  (Assembly with a Child Selected)</vt:lpstr>
      <vt:lpstr>ERP-Inquiry   (Assembly Code)</vt:lpstr>
      <vt:lpstr>Parts Library</vt:lpstr>
      <vt:lpstr>Open Draft</vt:lpstr>
      <vt:lpstr>Open Draft (Assembly Option)</vt:lpstr>
      <vt:lpstr>Title Block Editor</vt:lpstr>
      <vt:lpstr>Link Doctor</vt:lpstr>
      <vt:lpstr>Intranet Shortcut</vt:lpstr>
      <vt:lpstr>Bill of Material Transfer</vt:lpstr>
      <vt:lpstr>File Open for Sharepoint</vt:lpstr>
      <vt:lpstr> 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Tiernan, Pete</dc:creator>
  <cp:lastModifiedBy>Jason Newell</cp:lastModifiedBy>
  <cp:revision>75</cp:revision>
  <cp:lastPrinted>2012-10-29T09:59:01Z</cp:lastPrinted>
  <dcterms:created xsi:type="dcterms:W3CDTF">2006-04-07T10:01:45Z</dcterms:created>
  <dcterms:modified xsi:type="dcterms:W3CDTF">2014-05-21T05:38:35Z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</Properties>
</file>