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7" r:id="rId6"/>
    <p:sldId id="261" r:id="rId7"/>
    <p:sldId id="269" r:id="rId8"/>
    <p:sldId id="262" r:id="rId9"/>
    <p:sldId id="268" r:id="rId10"/>
    <p:sldId id="265" r:id="rId11"/>
    <p:sldId id="263"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7E658A-0394-41A6-B8C4-29771C2E23E9}"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160047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E658A-0394-41A6-B8C4-29771C2E23E9}"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395423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E658A-0394-41A6-B8C4-29771C2E23E9}"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346410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E658A-0394-41A6-B8C4-29771C2E23E9}"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397747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E658A-0394-41A6-B8C4-29771C2E23E9}"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38332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7E658A-0394-41A6-B8C4-29771C2E23E9}"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357231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7E658A-0394-41A6-B8C4-29771C2E23E9}" type="datetimeFigureOut">
              <a:rPr lang="en-US" smtClean="0"/>
              <a:t>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422461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7E658A-0394-41A6-B8C4-29771C2E23E9}" type="datetimeFigureOut">
              <a:rPr lang="en-US" smtClean="0"/>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148764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E658A-0394-41A6-B8C4-29771C2E23E9}" type="datetimeFigureOut">
              <a:rPr lang="en-US" smtClean="0"/>
              <a:t>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356777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E658A-0394-41A6-B8C4-29771C2E23E9}"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25627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E658A-0394-41A6-B8C4-29771C2E23E9}"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7749-C5CB-4272-B74C-762A95CC5F67}" type="slidenum">
              <a:rPr lang="en-US" smtClean="0"/>
              <a:t>‹#›</a:t>
            </a:fld>
            <a:endParaRPr lang="en-US"/>
          </a:p>
        </p:txBody>
      </p:sp>
    </p:spTree>
    <p:extLst>
      <p:ext uri="{BB962C8B-B14F-4D97-AF65-F5344CB8AC3E}">
        <p14:creationId xmlns:p14="http://schemas.microsoft.com/office/powerpoint/2010/main" val="1784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E658A-0394-41A6-B8C4-29771C2E23E9}" type="datetimeFigureOut">
              <a:rPr lang="en-US" smtClean="0"/>
              <a:t>2/29/2016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07749-C5CB-4272-B74C-762A95CC5F67}" type="slidenum">
              <a:rPr lang="en-US" smtClean="0"/>
              <a:t>‹#›</a:t>
            </a:fld>
            <a:endParaRPr lang="en-US"/>
          </a:p>
        </p:txBody>
      </p:sp>
    </p:spTree>
    <p:extLst>
      <p:ext uri="{BB962C8B-B14F-4D97-AF65-F5344CB8AC3E}">
        <p14:creationId xmlns:p14="http://schemas.microsoft.com/office/powerpoint/2010/main" val="3559115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Critical Design Review</a:t>
            </a:r>
            <a:endParaRPr lang="en-US" dirty="0"/>
          </a:p>
        </p:txBody>
      </p:sp>
      <p:sp>
        <p:nvSpPr>
          <p:cNvPr id="3" name="Subtitle 2"/>
          <p:cNvSpPr>
            <a:spLocks noGrp="1"/>
          </p:cNvSpPr>
          <p:nvPr>
            <p:ph type="subTitle" idx="1"/>
          </p:nvPr>
        </p:nvSpPr>
        <p:spPr/>
        <p:txBody>
          <a:bodyPr/>
          <a:lstStyle/>
          <a:p>
            <a:r>
              <a:rPr lang="en-US" dirty="0" smtClean="0"/>
              <a:t>Team: Flux Capacitors</a:t>
            </a:r>
          </a:p>
          <a:p>
            <a:r>
              <a:rPr lang="en-US" dirty="0" smtClean="0"/>
              <a:t>Calvin Nelson</a:t>
            </a:r>
          </a:p>
          <a:p>
            <a:r>
              <a:rPr lang="en-US" dirty="0" smtClean="0"/>
              <a:t>Ryan </a:t>
            </a:r>
            <a:r>
              <a:rPr lang="en-US" dirty="0" err="1" smtClean="0"/>
              <a:t>Kachline</a:t>
            </a:r>
            <a:endParaRPr lang="en-US" dirty="0"/>
          </a:p>
        </p:txBody>
      </p:sp>
    </p:spTree>
    <p:extLst>
      <p:ext uri="{BB962C8B-B14F-4D97-AF65-F5344CB8AC3E}">
        <p14:creationId xmlns:p14="http://schemas.microsoft.com/office/powerpoint/2010/main" val="249520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 be completed</a:t>
            </a:r>
            <a:endParaRPr lang="en-US" dirty="0"/>
          </a:p>
        </p:txBody>
      </p:sp>
      <p:sp>
        <p:nvSpPr>
          <p:cNvPr id="3" name="Content Placeholder 2"/>
          <p:cNvSpPr>
            <a:spLocks noGrp="1"/>
          </p:cNvSpPr>
          <p:nvPr>
            <p:ph idx="1"/>
          </p:nvPr>
        </p:nvSpPr>
        <p:spPr>
          <a:xfrm>
            <a:off x="838200" y="1345565"/>
            <a:ext cx="10515600" cy="1512887"/>
          </a:xfrm>
        </p:spPr>
        <p:txBody>
          <a:bodyPr/>
          <a:lstStyle/>
          <a:p>
            <a:r>
              <a:rPr lang="en-US" dirty="0" smtClean="0"/>
              <a:t>Build PCB </a:t>
            </a:r>
          </a:p>
          <a:p>
            <a:r>
              <a:rPr lang="en-US" dirty="0" smtClean="0"/>
              <a:t>Test</a:t>
            </a:r>
          </a:p>
          <a:p>
            <a:r>
              <a:rPr lang="en-US" dirty="0" smtClean="0"/>
              <a:t>Make case</a:t>
            </a:r>
          </a:p>
        </p:txBody>
      </p:sp>
      <p:sp>
        <p:nvSpPr>
          <p:cNvPr id="4" name="Title 1"/>
          <p:cNvSpPr txBox="1">
            <a:spLocks/>
          </p:cNvSpPr>
          <p:nvPr/>
        </p:nvSpPr>
        <p:spPr>
          <a:xfrm>
            <a:off x="838200" y="28584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Tradeoffs</a:t>
            </a:r>
            <a:endParaRPr lang="en-US" dirty="0"/>
          </a:p>
        </p:txBody>
      </p:sp>
      <p:sp>
        <p:nvSpPr>
          <p:cNvPr id="5" name="Content Placeholder 2"/>
          <p:cNvSpPr txBox="1">
            <a:spLocks/>
          </p:cNvSpPr>
          <p:nvPr/>
        </p:nvSpPr>
        <p:spPr>
          <a:xfrm>
            <a:off x="838200" y="3885881"/>
            <a:ext cx="10515600" cy="1829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Arduino has a tiny amount of jitter in the timing delay. The jitter amounts to a maximum of 6.2 microseconds. We have chosen to ignore this, because the worst case error is 0.223 degrees. If we wanted to have more accuracy we could use an FPGA. </a:t>
            </a:r>
            <a:endParaRPr lang="en-US" dirty="0"/>
          </a:p>
        </p:txBody>
      </p:sp>
    </p:spTree>
    <p:extLst>
      <p:ext uri="{BB962C8B-B14F-4D97-AF65-F5344CB8AC3E}">
        <p14:creationId xmlns:p14="http://schemas.microsoft.com/office/powerpoint/2010/main" val="223250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Work</a:t>
            </a:r>
            <a:endParaRPr lang="en-US" dirty="0"/>
          </a:p>
        </p:txBody>
      </p:sp>
      <p:sp>
        <p:nvSpPr>
          <p:cNvPr id="3" name="Content Placeholder 2"/>
          <p:cNvSpPr>
            <a:spLocks noGrp="1"/>
          </p:cNvSpPr>
          <p:nvPr>
            <p:ph idx="1"/>
          </p:nvPr>
        </p:nvSpPr>
        <p:spPr>
          <a:xfrm>
            <a:off x="838200" y="1276985"/>
            <a:ext cx="10515600" cy="4351338"/>
          </a:xfrm>
        </p:spPr>
        <p:txBody>
          <a:bodyPr>
            <a:normAutofit fontScale="85000" lnSpcReduction="20000"/>
          </a:bodyPr>
          <a:lstStyle/>
          <a:p>
            <a:r>
              <a:rPr lang="en-US" dirty="0" smtClean="0"/>
              <a:t>Calvin Nelson</a:t>
            </a:r>
          </a:p>
          <a:p>
            <a:pPr lvl="1"/>
            <a:r>
              <a:rPr lang="en-US" dirty="0" smtClean="0"/>
              <a:t>Coding</a:t>
            </a:r>
          </a:p>
          <a:p>
            <a:pPr lvl="1"/>
            <a:r>
              <a:rPr lang="en-US" dirty="0" smtClean="0"/>
              <a:t>Testing</a:t>
            </a:r>
          </a:p>
          <a:p>
            <a:r>
              <a:rPr lang="en-US" dirty="0" smtClean="0"/>
              <a:t>Ryan </a:t>
            </a:r>
            <a:r>
              <a:rPr lang="en-US" dirty="0" err="1" smtClean="0"/>
              <a:t>Kachline</a:t>
            </a:r>
            <a:endParaRPr lang="en-US" dirty="0" smtClean="0"/>
          </a:p>
          <a:p>
            <a:pPr lvl="1"/>
            <a:r>
              <a:rPr lang="en-US" dirty="0" smtClean="0"/>
              <a:t>PCB Design</a:t>
            </a:r>
          </a:p>
          <a:p>
            <a:r>
              <a:rPr lang="en-US" dirty="0" smtClean="0"/>
              <a:t>We chose to divide it up like so, because Calvin has more familiarity with the function of the ignition system</a:t>
            </a:r>
            <a:r>
              <a:rPr lang="en-US" dirty="0" smtClean="0"/>
              <a:t>.</a:t>
            </a:r>
          </a:p>
          <a:p>
            <a:endParaRPr lang="en-US" dirty="0"/>
          </a:p>
          <a:p>
            <a:pPr marL="0" indent="0">
              <a:buNone/>
            </a:pPr>
            <a:r>
              <a:rPr lang="en-US" sz="5200" dirty="0" smtClean="0">
                <a:latin typeface="+mj-lt"/>
              </a:rPr>
              <a:t>Schedule</a:t>
            </a:r>
          </a:p>
          <a:p>
            <a:pPr lvl="1"/>
            <a:r>
              <a:rPr lang="en-US" dirty="0" smtClean="0"/>
              <a:t>We plan to have the device tested and working over spring break.</a:t>
            </a:r>
          </a:p>
          <a:p>
            <a:pPr lvl="1"/>
            <a:r>
              <a:rPr lang="en-US" dirty="0" smtClean="0"/>
              <a:t>Once we have verified functionality, we will begin integrating the manifold pressure, and other analog/digital sensors.</a:t>
            </a:r>
          </a:p>
          <a:p>
            <a:pPr lvl="1"/>
            <a:r>
              <a:rPr lang="en-US" dirty="0" smtClean="0"/>
              <a:t>We will then begin case design.</a:t>
            </a:r>
          </a:p>
        </p:txBody>
      </p:sp>
    </p:spTree>
    <p:extLst>
      <p:ext uri="{BB962C8B-B14F-4D97-AF65-F5344CB8AC3E}">
        <p14:creationId xmlns:p14="http://schemas.microsoft.com/office/powerpoint/2010/main" val="470145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are designing an </a:t>
            </a:r>
            <a:r>
              <a:rPr lang="en-US" dirty="0"/>
              <a:t>a</a:t>
            </a:r>
            <a:r>
              <a:rPr lang="en-US" dirty="0" smtClean="0"/>
              <a:t>utomotive programmable ignition timing delay box.</a:t>
            </a:r>
          </a:p>
          <a:p>
            <a:r>
              <a:rPr lang="en-US" dirty="0" smtClean="0"/>
              <a:t>We are progressing smoothly, and we are on track to completing on time.</a:t>
            </a:r>
          </a:p>
          <a:p>
            <a:endParaRPr lang="en-US" dirty="0" smtClean="0"/>
          </a:p>
        </p:txBody>
      </p:sp>
    </p:spTree>
    <p:extLst>
      <p:ext uri="{BB962C8B-B14F-4D97-AF65-F5344CB8AC3E}">
        <p14:creationId xmlns:p14="http://schemas.microsoft.com/office/powerpoint/2010/main" val="230808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41761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Timing Delay box</a:t>
            </a:r>
            <a:endParaRPr lang="en-US" dirty="0"/>
          </a:p>
        </p:txBody>
      </p:sp>
      <p:sp>
        <p:nvSpPr>
          <p:cNvPr id="3" name="Content Placeholder 2"/>
          <p:cNvSpPr>
            <a:spLocks noGrp="1"/>
          </p:cNvSpPr>
          <p:nvPr>
            <p:ph idx="1"/>
          </p:nvPr>
        </p:nvSpPr>
        <p:spPr/>
        <p:txBody>
          <a:bodyPr/>
          <a:lstStyle/>
          <a:p>
            <a:r>
              <a:rPr lang="en-US" dirty="0" smtClean="0"/>
              <a:t>Our project is a ignition timing delay box designed for cars with variable </a:t>
            </a:r>
            <a:r>
              <a:rPr lang="en-US" dirty="0" err="1" smtClean="0"/>
              <a:t>reluctor</a:t>
            </a:r>
            <a:r>
              <a:rPr lang="en-US" dirty="0" smtClean="0"/>
              <a:t> ignition triggering systems.</a:t>
            </a:r>
          </a:p>
          <a:p>
            <a:r>
              <a:rPr lang="en-US" dirty="0" smtClean="0"/>
              <a:t>We have chosen to accomplish the task with an Atmel ATMEGA328P micro controller.</a:t>
            </a:r>
          </a:p>
          <a:p>
            <a:r>
              <a:rPr lang="en-US" dirty="0" smtClean="0"/>
              <a:t>What makes our solution better than industry products is:</a:t>
            </a:r>
          </a:p>
          <a:p>
            <a:pPr lvl="1"/>
            <a:r>
              <a:rPr lang="en-US" dirty="0" smtClean="0"/>
              <a:t>It is modular – It will work on an engine of any number of cylinders up to 8, as long as it has a variable </a:t>
            </a:r>
            <a:r>
              <a:rPr lang="en-US" dirty="0" err="1" smtClean="0"/>
              <a:t>reluctor</a:t>
            </a:r>
            <a:r>
              <a:rPr lang="en-US" dirty="0" smtClean="0"/>
              <a:t> trigger.</a:t>
            </a:r>
          </a:p>
          <a:p>
            <a:pPr lvl="1"/>
            <a:r>
              <a:rPr lang="en-US" dirty="0" smtClean="0"/>
              <a:t>It is programmable – Most solutions only provide a static delay, with an enable line. Our solution provides any delay requested and allows timing changes in response to analog or digital sensors.</a:t>
            </a:r>
          </a:p>
        </p:txBody>
      </p:sp>
    </p:spTree>
    <p:extLst>
      <p:ext uri="{BB962C8B-B14F-4D97-AF65-F5344CB8AC3E}">
        <p14:creationId xmlns:p14="http://schemas.microsoft.com/office/powerpoint/2010/main" val="420420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p:txBody>
          <a:bodyPr/>
          <a:lstStyle/>
          <a:p>
            <a:pPr marL="0" indent="0">
              <a:buNone/>
            </a:pPr>
            <a:r>
              <a:rPr lang="en-US" dirty="0" smtClean="0"/>
              <a:t>The device will:</a:t>
            </a:r>
          </a:p>
          <a:p>
            <a:pPr lvl="0"/>
            <a:r>
              <a:rPr lang="en-US" dirty="0" smtClean="0"/>
              <a:t>Apply an ignition delay with a minimum step value of 0.5 degrees for a maximum operating speed of 6000 revolutions per minute for up to an 8 cylinder 4 stroke engine.</a:t>
            </a:r>
          </a:p>
          <a:p>
            <a:pPr lvl="0"/>
            <a:r>
              <a:rPr lang="en-US" dirty="0" smtClean="0"/>
              <a:t>The device will have a maximum timing delay of 30 degrees.</a:t>
            </a:r>
          </a:p>
          <a:p>
            <a:pPr lvl="0"/>
            <a:r>
              <a:rPr lang="en-US" dirty="0" smtClean="0"/>
              <a:t>Use an Arduino Uno, and involve the design and implementation of a printed circuit board.</a:t>
            </a:r>
          </a:p>
          <a:p>
            <a:pPr lvl="0"/>
            <a:r>
              <a:rPr lang="en-US" dirty="0" smtClean="0"/>
              <a:t>Be able to function in an automobile using automobile power supply (car battery). </a:t>
            </a:r>
          </a:p>
          <a:p>
            <a:endParaRPr lang="en-US" dirty="0"/>
          </a:p>
        </p:txBody>
      </p:sp>
    </p:spTree>
    <p:extLst>
      <p:ext uri="{BB962C8B-B14F-4D97-AF65-F5344CB8AC3E}">
        <p14:creationId xmlns:p14="http://schemas.microsoft.com/office/powerpoint/2010/main" val="322012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545"/>
            <a:ext cx="10515600" cy="1325563"/>
          </a:xfrm>
        </p:spPr>
        <p:txBody>
          <a:bodyPr/>
          <a:lstStyle/>
          <a:p>
            <a:r>
              <a:rPr lang="en-US" dirty="0" smtClean="0"/>
              <a:t>Block Diagram</a:t>
            </a:r>
            <a:endParaRPr lang="en-US" dirty="0"/>
          </a:p>
        </p:txBody>
      </p:sp>
      <p:pic>
        <p:nvPicPr>
          <p:cNvPr id="4" name="Content Placeholder 3"/>
          <p:cNvPicPr>
            <a:picLocks noGrp="1" noChangeAspect="1"/>
          </p:cNvPicPr>
          <p:nvPr>
            <p:ph idx="1"/>
          </p:nvPr>
        </p:nvPicPr>
        <p:blipFill>
          <a:blip r:embed="rId2"/>
          <a:stretch>
            <a:fillRect/>
          </a:stretch>
        </p:blipFill>
        <p:spPr>
          <a:xfrm>
            <a:off x="2575772" y="733425"/>
            <a:ext cx="7366715" cy="5997409"/>
          </a:xfrm>
          <a:prstGeom prst="rect">
            <a:avLst/>
          </a:prstGeom>
        </p:spPr>
      </p:pic>
    </p:spTree>
    <p:extLst>
      <p:ext uri="{BB962C8B-B14F-4D97-AF65-F5344CB8AC3E}">
        <p14:creationId xmlns:p14="http://schemas.microsoft.com/office/powerpoint/2010/main" val="227878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Algorithm</a:t>
            </a:r>
            <a:endParaRPr lang="en-US" dirty="0"/>
          </a:p>
        </p:txBody>
      </p:sp>
      <p:sp>
        <p:nvSpPr>
          <p:cNvPr id="3" name="Content Placeholder 2"/>
          <p:cNvSpPr>
            <a:spLocks noGrp="1"/>
          </p:cNvSpPr>
          <p:nvPr>
            <p:ph idx="1"/>
          </p:nvPr>
        </p:nvSpPr>
        <p:spPr/>
        <p:txBody>
          <a:bodyPr/>
          <a:lstStyle/>
          <a:p>
            <a:pPr marL="0" indent="0">
              <a:buNone/>
            </a:pPr>
            <a:r>
              <a:rPr lang="en-US" dirty="0"/>
              <a:t>1.  </a:t>
            </a:r>
            <a:r>
              <a:rPr lang="en-US" dirty="0" smtClean="0"/>
              <a:t> Check manifold pressure</a:t>
            </a:r>
            <a:endParaRPr lang="en-US" dirty="0"/>
          </a:p>
          <a:p>
            <a:pPr marL="0" indent="0">
              <a:buNone/>
            </a:pPr>
            <a:r>
              <a:rPr lang="en-US" dirty="0"/>
              <a:t>2.   </a:t>
            </a:r>
            <a:r>
              <a:rPr lang="en-US" dirty="0" smtClean="0"/>
              <a:t>Get RPM</a:t>
            </a:r>
          </a:p>
          <a:p>
            <a:pPr marL="514350" indent="-514350">
              <a:buAutoNum type="arabicPeriod" startAt="3"/>
            </a:pPr>
            <a:r>
              <a:rPr lang="en-US" dirty="0" smtClean="0"/>
              <a:t>Lookup Requested Delay</a:t>
            </a:r>
          </a:p>
          <a:p>
            <a:pPr marL="514350" indent="-514350">
              <a:buAutoNum type="arabicPeriod" startAt="3"/>
            </a:pPr>
            <a:r>
              <a:rPr lang="en-US" dirty="0" smtClean="0"/>
              <a:t>Wait for negative edge on ignition signal line.</a:t>
            </a:r>
          </a:p>
        </p:txBody>
      </p:sp>
    </p:spTree>
    <p:extLst>
      <p:ext uri="{BB962C8B-B14F-4D97-AF65-F5344CB8AC3E}">
        <p14:creationId xmlns:p14="http://schemas.microsoft.com/office/powerpoint/2010/main" val="112600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77309"/>
          </a:xfrm>
        </p:spPr>
        <p:txBody>
          <a:bodyPr/>
          <a:lstStyle/>
          <a:p>
            <a:r>
              <a:rPr lang="en-US" dirty="0" smtClean="0"/>
              <a:t>Code Algorithm – Straddling</a:t>
            </a:r>
            <a:endParaRPr lang="en-US" dirty="0"/>
          </a:p>
        </p:txBody>
      </p:sp>
      <p:sp>
        <p:nvSpPr>
          <p:cNvPr id="3" name="Content Placeholder 2"/>
          <p:cNvSpPr>
            <a:spLocks noGrp="1"/>
          </p:cNvSpPr>
          <p:nvPr>
            <p:ph idx="1"/>
          </p:nvPr>
        </p:nvSpPr>
        <p:spPr>
          <a:xfrm>
            <a:off x="838200" y="3338681"/>
            <a:ext cx="10515600" cy="3190908"/>
          </a:xfrm>
        </p:spPr>
        <p:txBody>
          <a:bodyPr>
            <a:normAutofit fontScale="70000" lnSpcReduction="20000"/>
          </a:bodyPr>
          <a:lstStyle/>
          <a:p>
            <a:r>
              <a:rPr lang="en-US" dirty="0"/>
              <a:t>In order to charge the coil and discharge at the proper time, the code must </a:t>
            </a:r>
            <a:r>
              <a:rPr lang="en-US" dirty="0" smtClean="0"/>
              <a:t> predict when the coil needs to begin charging for the next cycle before it has any information on when the next cycle is beginning. Engine speed changes slowly in relation to RPM, so this yields very accurate results.</a:t>
            </a:r>
          </a:p>
          <a:p>
            <a:pPr marL="0" indent="0">
              <a:buNone/>
            </a:pPr>
            <a:r>
              <a:rPr lang="en-US" dirty="0" smtClean="0"/>
              <a:t>Continuing the Algorith</a:t>
            </a:r>
            <a:r>
              <a:rPr lang="en-US" dirty="0"/>
              <a:t>m</a:t>
            </a:r>
            <a:endParaRPr lang="en-US" dirty="0" smtClean="0"/>
          </a:p>
          <a:p>
            <a:pPr marL="514350" indent="-514350">
              <a:buAutoNum type="arabicPeriod" startAt="4"/>
            </a:pPr>
            <a:r>
              <a:rPr lang="en-US" dirty="0"/>
              <a:t>C</a:t>
            </a:r>
            <a:r>
              <a:rPr lang="en-US" dirty="0" smtClean="0"/>
              <a:t>alculate each of the delays</a:t>
            </a:r>
          </a:p>
          <a:p>
            <a:pPr marL="514350" indent="-514350">
              <a:buAutoNum type="arabicPeriod" startAt="4"/>
            </a:pPr>
            <a:r>
              <a:rPr lang="en-US" dirty="0"/>
              <a:t>E</a:t>
            </a:r>
            <a:r>
              <a:rPr lang="en-US" dirty="0" smtClean="0"/>
              <a:t>xecute the first delay</a:t>
            </a:r>
          </a:p>
          <a:p>
            <a:pPr marL="514350" indent="-514350">
              <a:buAutoNum type="arabicPeriod" startAt="4"/>
            </a:pPr>
            <a:r>
              <a:rPr lang="en-US" dirty="0" smtClean="0"/>
              <a:t>Bring output low</a:t>
            </a:r>
          </a:p>
          <a:p>
            <a:pPr marL="514350" indent="-514350">
              <a:buAutoNum type="arabicPeriod" startAt="4"/>
            </a:pPr>
            <a:r>
              <a:rPr lang="en-US" dirty="0" smtClean="0"/>
              <a:t>Execute second delay</a:t>
            </a:r>
          </a:p>
          <a:p>
            <a:pPr marL="514350" indent="-514350">
              <a:buAutoNum type="arabicPeriod" startAt="4"/>
            </a:pPr>
            <a:r>
              <a:rPr lang="en-US" dirty="0" smtClean="0"/>
              <a:t>Bring output high</a:t>
            </a:r>
          </a:p>
          <a:p>
            <a:pPr marL="514350" indent="-514350">
              <a:buAutoNum type="arabicPeriod" startAt="4"/>
            </a:pPr>
            <a:r>
              <a:rPr lang="en-US" dirty="0" smtClean="0"/>
              <a:t>Repeat</a:t>
            </a:r>
            <a:endParaRPr lang="en-US" dirty="0"/>
          </a:p>
        </p:txBody>
      </p:sp>
      <p:pic>
        <p:nvPicPr>
          <p:cNvPr id="4" name="Picture 3"/>
          <p:cNvPicPr>
            <a:picLocks noChangeAspect="1"/>
          </p:cNvPicPr>
          <p:nvPr/>
        </p:nvPicPr>
        <p:blipFill>
          <a:blip r:embed="rId2"/>
          <a:stretch>
            <a:fillRect/>
          </a:stretch>
        </p:blipFill>
        <p:spPr>
          <a:xfrm>
            <a:off x="2591880" y="906832"/>
            <a:ext cx="7008240" cy="2431849"/>
          </a:xfrm>
          <a:prstGeom prst="rect">
            <a:avLst/>
          </a:prstGeom>
        </p:spPr>
      </p:pic>
    </p:spTree>
    <p:extLst>
      <p:ext uri="{BB962C8B-B14F-4D97-AF65-F5344CB8AC3E}">
        <p14:creationId xmlns:p14="http://schemas.microsoft.com/office/powerpoint/2010/main" val="333773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853"/>
            <a:ext cx="10515600" cy="1325563"/>
          </a:xfrm>
        </p:spPr>
        <p:txBody>
          <a:bodyPr/>
          <a:lstStyle/>
          <a:p>
            <a:r>
              <a:rPr lang="en-US" dirty="0" smtClean="0"/>
              <a:t>Code Algorithm – Not Straddling </a:t>
            </a:r>
            <a:endParaRPr lang="en-US" dirty="0"/>
          </a:p>
        </p:txBody>
      </p:sp>
      <p:sp>
        <p:nvSpPr>
          <p:cNvPr id="3" name="Content Placeholder 2"/>
          <p:cNvSpPr>
            <a:spLocks noGrp="1"/>
          </p:cNvSpPr>
          <p:nvPr>
            <p:ph idx="1"/>
          </p:nvPr>
        </p:nvSpPr>
        <p:spPr>
          <a:xfrm>
            <a:off x="838200" y="3361386"/>
            <a:ext cx="10515600" cy="3206839"/>
          </a:xfrm>
        </p:spPr>
        <p:txBody>
          <a:bodyPr>
            <a:normAutofit fontScale="70000" lnSpcReduction="20000"/>
          </a:bodyPr>
          <a:lstStyle/>
          <a:p>
            <a:r>
              <a:rPr lang="en-US" dirty="0" smtClean="0"/>
              <a:t>In this branch, the code has all of the information, therefore </a:t>
            </a:r>
          </a:p>
          <a:p>
            <a:pPr lvl="1"/>
            <a:r>
              <a:rPr lang="en-US" dirty="0"/>
              <a:t>Delay 1 = Ignition Delay – Coil Charge Time</a:t>
            </a:r>
          </a:p>
          <a:p>
            <a:pPr lvl="1"/>
            <a:r>
              <a:rPr lang="en-US" dirty="0"/>
              <a:t>Delay 2 = Coil Charge </a:t>
            </a:r>
            <a:r>
              <a:rPr lang="en-US" dirty="0" smtClean="0"/>
              <a:t>Time</a:t>
            </a:r>
          </a:p>
          <a:p>
            <a:pPr marL="0" indent="0">
              <a:buNone/>
            </a:pPr>
            <a:r>
              <a:rPr lang="en-US" dirty="0" smtClean="0"/>
              <a:t>Continuing the algorithm</a:t>
            </a:r>
          </a:p>
          <a:p>
            <a:pPr marL="514350" indent="-514350">
              <a:buAutoNum type="arabicPeriod" startAt="4"/>
            </a:pPr>
            <a:r>
              <a:rPr lang="en-US" dirty="0" smtClean="0"/>
              <a:t>Calculate </a:t>
            </a:r>
            <a:r>
              <a:rPr lang="en-US" dirty="0"/>
              <a:t>each of the delays</a:t>
            </a:r>
          </a:p>
          <a:p>
            <a:pPr marL="514350" indent="-514350">
              <a:buAutoNum type="arabicPeriod" startAt="4"/>
            </a:pPr>
            <a:r>
              <a:rPr lang="en-US" dirty="0"/>
              <a:t>Execute the first delay</a:t>
            </a:r>
          </a:p>
          <a:p>
            <a:pPr marL="514350" indent="-514350">
              <a:buAutoNum type="arabicPeriod" startAt="4"/>
            </a:pPr>
            <a:r>
              <a:rPr lang="en-US" dirty="0"/>
              <a:t>Bring output </a:t>
            </a:r>
            <a:r>
              <a:rPr lang="en-US" dirty="0" smtClean="0"/>
              <a:t>high</a:t>
            </a:r>
            <a:endParaRPr lang="en-US" dirty="0"/>
          </a:p>
          <a:p>
            <a:pPr marL="514350" indent="-514350">
              <a:buAutoNum type="arabicPeriod" startAt="4"/>
            </a:pPr>
            <a:r>
              <a:rPr lang="en-US" dirty="0"/>
              <a:t>Execute second delay</a:t>
            </a:r>
          </a:p>
          <a:p>
            <a:pPr marL="514350" indent="-514350">
              <a:buAutoNum type="arabicPeriod" startAt="4"/>
            </a:pPr>
            <a:r>
              <a:rPr lang="en-US" dirty="0"/>
              <a:t>Bring output </a:t>
            </a:r>
            <a:r>
              <a:rPr lang="en-US" dirty="0" smtClean="0"/>
              <a:t>low</a:t>
            </a:r>
          </a:p>
          <a:p>
            <a:pPr marL="514350" indent="-514350">
              <a:buAutoNum type="arabicPeriod" startAt="4"/>
            </a:pPr>
            <a:r>
              <a:rPr lang="en-US" dirty="0" smtClean="0"/>
              <a:t>Repeat</a:t>
            </a:r>
            <a:endParaRPr lang="en-US" dirty="0"/>
          </a:p>
          <a:p>
            <a:endParaRPr lang="en-US" dirty="0" smtClean="0"/>
          </a:p>
        </p:txBody>
      </p:sp>
      <p:pic>
        <p:nvPicPr>
          <p:cNvPr id="4" name="Picture 3"/>
          <p:cNvPicPr>
            <a:picLocks noChangeAspect="1"/>
          </p:cNvPicPr>
          <p:nvPr/>
        </p:nvPicPr>
        <p:blipFill>
          <a:blip r:embed="rId2"/>
          <a:stretch>
            <a:fillRect/>
          </a:stretch>
        </p:blipFill>
        <p:spPr>
          <a:xfrm>
            <a:off x="2639077" y="962292"/>
            <a:ext cx="6913845" cy="2399094"/>
          </a:xfrm>
          <a:prstGeom prst="rect">
            <a:avLst/>
          </a:prstGeom>
        </p:spPr>
      </p:pic>
    </p:spTree>
    <p:extLst>
      <p:ext uri="{BB962C8B-B14F-4D97-AF65-F5344CB8AC3E}">
        <p14:creationId xmlns:p14="http://schemas.microsoft.com/office/powerpoint/2010/main" val="423395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Details – Code working</a:t>
            </a:r>
            <a:endParaRPr lang="en-US" dirty="0"/>
          </a:p>
        </p:txBody>
      </p:sp>
      <p:sp>
        <p:nvSpPr>
          <p:cNvPr id="3" name="Content Placeholder 2"/>
          <p:cNvSpPr>
            <a:spLocks noGrp="1"/>
          </p:cNvSpPr>
          <p:nvPr>
            <p:ph idx="1"/>
          </p:nvPr>
        </p:nvSpPr>
        <p:spPr>
          <a:xfrm>
            <a:off x="838200" y="1825625"/>
            <a:ext cx="10515600" cy="483235"/>
          </a:xfrm>
        </p:spPr>
        <p:txBody>
          <a:bodyPr/>
          <a:lstStyle/>
          <a:p>
            <a:r>
              <a:rPr lang="en-US" dirty="0"/>
              <a:t>f</a:t>
            </a:r>
            <a:r>
              <a:rPr lang="en-US" dirty="0" smtClean="0"/>
              <a:t> = 30 Hz, Delay = 10 degrees</a:t>
            </a:r>
            <a:endParaRPr lang="en-US" dirty="0"/>
          </a:p>
        </p:txBody>
      </p:sp>
      <p:pic>
        <p:nvPicPr>
          <p:cNvPr id="4" name="Picture 3"/>
          <p:cNvPicPr>
            <a:picLocks noChangeAspect="1"/>
          </p:cNvPicPr>
          <p:nvPr/>
        </p:nvPicPr>
        <p:blipFill>
          <a:blip r:embed="rId2"/>
          <a:stretch>
            <a:fillRect/>
          </a:stretch>
        </p:blipFill>
        <p:spPr>
          <a:xfrm>
            <a:off x="3181082" y="2308860"/>
            <a:ext cx="5820640" cy="4365480"/>
          </a:xfrm>
          <a:prstGeom prst="rect">
            <a:avLst/>
          </a:prstGeom>
        </p:spPr>
      </p:pic>
    </p:spTree>
    <p:extLst>
      <p:ext uri="{BB962C8B-B14F-4D97-AF65-F5344CB8AC3E}">
        <p14:creationId xmlns:p14="http://schemas.microsoft.com/office/powerpoint/2010/main" val="2537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Details – PCB</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67019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528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Critical Design Review</vt:lpstr>
      <vt:lpstr>Programmable Timing Delay box</vt:lpstr>
      <vt:lpstr>Specifications</vt:lpstr>
      <vt:lpstr>Block Diagram</vt:lpstr>
      <vt:lpstr>Code Algorithm</vt:lpstr>
      <vt:lpstr>Code Algorithm – Straddling</vt:lpstr>
      <vt:lpstr>Code Algorithm – Not Straddling </vt:lpstr>
      <vt:lpstr>Design Details – Code working</vt:lpstr>
      <vt:lpstr>Design Details – PCB</vt:lpstr>
      <vt:lpstr>Tasks to be completed</vt:lpstr>
      <vt:lpstr>Statement of Work</vt:lpstr>
      <vt:lpstr>Summary</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Design Review</dc:title>
  <dc:creator>Calvin Nelson</dc:creator>
  <cp:lastModifiedBy>Calvin Nelson</cp:lastModifiedBy>
  <cp:revision>21</cp:revision>
  <dcterms:created xsi:type="dcterms:W3CDTF">2016-02-29T19:06:19Z</dcterms:created>
  <dcterms:modified xsi:type="dcterms:W3CDTF">2016-02-29T22:07:55Z</dcterms:modified>
</cp:coreProperties>
</file>