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9" r:id="rId7"/>
    <p:sldId id="266" r:id="rId8"/>
    <p:sldId id="267" r:id="rId9"/>
    <p:sldId id="268" r:id="rId10"/>
    <p:sldId id="270"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A7F48A-F89E-45BF-AE11-FA7FB04E5FE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401727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7F48A-F89E-45BF-AE11-FA7FB04E5FE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233088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7F48A-F89E-45BF-AE11-FA7FB04E5FE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3463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7F48A-F89E-45BF-AE11-FA7FB04E5FE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348340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A7F48A-F89E-45BF-AE11-FA7FB04E5FE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341809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A7F48A-F89E-45BF-AE11-FA7FB04E5FE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116508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A7F48A-F89E-45BF-AE11-FA7FB04E5FE2}"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319788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A7F48A-F89E-45BF-AE11-FA7FB04E5FE2}"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410225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7F48A-F89E-45BF-AE11-FA7FB04E5FE2}"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346966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7F48A-F89E-45BF-AE11-FA7FB04E5FE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94450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7F48A-F89E-45BF-AE11-FA7FB04E5FE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308824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7F48A-F89E-45BF-AE11-FA7FB04E5FE2}" type="datetimeFigureOut">
              <a:rPr lang="en-US" smtClean="0"/>
              <a:t>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22299-60B2-4B62-AC08-E70024AD8D50}" type="slidenum">
              <a:rPr lang="en-US" smtClean="0"/>
              <a:t>‹#›</a:t>
            </a:fld>
            <a:endParaRPr lang="en-US"/>
          </a:p>
        </p:txBody>
      </p:sp>
    </p:spTree>
    <p:extLst>
      <p:ext uri="{BB962C8B-B14F-4D97-AF65-F5344CB8AC3E}">
        <p14:creationId xmlns:p14="http://schemas.microsoft.com/office/powerpoint/2010/main" val="950852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Plan</a:t>
            </a:r>
            <a:br>
              <a:rPr lang="en-US" dirty="0" smtClean="0"/>
            </a:br>
            <a:r>
              <a:rPr lang="en-US" sz="2800" dirty="0" smtClean="0"/>
              <a:t>Flux Capacitors</a:t>
            </a:r>
            <a:endParaRPr lang="en-US" dirty="0"/>
          </a:p>
        </p:txBody>
      </p:sp>
      <p:sp>
        <p:nvSpPr>
          <p:cNvPr id="3" name="Subtitle 2"/>
          <p:cNvSpPr>
            <a:spLocks noGrp="1"/>
          </p:cNvSpPr>
          <p:nvPr>
            <p:ph type="subTitle" idx="1"/>
          </p:nvPr>
        </p:nvSpPr>
        <p:spPr/>
        <p:txBody>
          <a:bodyPr/>
          <a:lstStyle/>
          <a:p>
            <a:r>
              <a:rPr lang="en-US" dirty="0" smtClean="0"/>
              <a:t>Ryan </a:t>
            </a:r>
            <a:r>
              <a:rPr lang="en-US" dirty="0" err="1" smtClean="0"/>
              <a:t>Kachline</a:t>
            </a:r>
            <a:r>
              <a:rPr lang="en-US" dirty="0" smtClean="0"/>
              <a:t>, Calvin Nelson</a:t>
            </a:r>
            <a:endParaRPr lang="en-US" dirty="0"/>
          </a:p>
        </p:txBody>
      </p:sp>
    </p:spTree>
    <p:extLst>
      <p:ext uri="{BB962C8B-B14F-4D97-AF65-F5344CB8AC3E}">
        <p14:creationId xmlns:p14="http://schemas.microsoft.com/office/powerpoint/2010/main" val="2594683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3e. Cost Estimate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36889487"/>
              </p:ext>
            </p:extLst>
          </p:nvPr>
        </p:nvGraphicFramePr>
        <p:xfrm>
          <a:off x="838200" y="1690685"/>
          <a:ext cx="10426700" cy="4532318"/>
        </p:xfrm>
        <a:graphic>
          <a:graphicData uri="http://schemas.openxmlformats.org/drawingml/2006/table">
            <a:tbl>
              <a:tblPr>
                <a:tableStyleId>{5C22544A-7EE6-4342-B048-85BDC9FD1C3A}</a:tableStyleId>
              </a:tblPr>
              <a:tblGrid>
                <a:gridCol w="3852435"/>
                <a:gridCol w="1900665"/>
                <a:gridCol w="1917700"/>
                <a:gridCol w="2755900"/>
              </a:tblGrid>
              <a:tr h="647474">
                <a:tc>
                  <a:txBody>
                    <a:bodyPr/>
                    <a:lstStyle/>
                    <a:p>
                      <a:pPr algn="ctr" fontAlgn="b"/>
                      <a:r>
                        <a:rPr lang="en-US" sz="2400" u="none" strike="noStrike" dirty="0">
                          <a:effectLst/>
                        </a:rPr>
                        <a:t>Item</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Unit Price</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Quantity</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Price</a:t>
                      </a:r>
                      <a:endParaRPr lang="en-US" sz="2400" b="0" i="0" u="none" strike="noStrike" dirty="0">
                        <a:solidFill>
                          <a:srgbClr val="000000"/>
                        </a:solidFill>
                        <a:effectLst/>
                        <a:latin typeface="Calibri" panose="020F0502020204030204" pitchFamily="34" charset="0"/>
                      </a:endParaRPr>
                    </a:p>
                  </a:txBody>
                  <a:tcPr marL="9525" marR="9525" marT="9525" marB="0" anchor="b"/>
                </a:tc>
              </a:tr>
              <a:tr h="647474">
                <a:tc>
                  <a:txBody>
                    <a:bodyPr/>
                    <a:lstStyle/>
                    <a:p>
                      <a:pPr algn="l" fontAlgn="b"/>
                      <a:r>
                        <a:rPr lang="en-US" sz="2400" u="none" strike="noStrike">
                          <a:effectLst/>
                        </a:rPr>
                        <a:t>Engineering Hours</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160.00 </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70</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11,200.00 </a:t>
                      </a:r>
                      <a:endParaRPr lang="en-US" sz="2400" b="0" i="0" u="none" strike="noStrike" dirty="0">
                        <a:solidFill>
                          <a:srgbClr val="000000"/>
                        </a:solidFill>
                        <a:effectLst/>
                        <a:latin typeface="Calibri" panose="020F0502020204030204" pitchFamily="34" charset="0"/>
                      </a:endParaRPr>
                    </a:p>
                  </a:txBody>
                  <a:tcPr marL="9525" marR="9525" marT="9525" marB="0" anchor="b"/>
                </a:tc>
              </a:tr>
              <a:tr h="647474">
                <a:tc>
                  <a:txBody>
                    <a:bodyPr/>
                    <a:lstStyle/>
                    <a:p>
                      <a:pPr algn="l" fontAlgn="b"/>
                      <a:r>
                        <a:rPr lang="en-US" sz="2400" u="none" strike="noStrike">
                          <a:effectLst/>
                        </a:rPr>
                        <a:t>Arduino Uno</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24.95 </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24.95 </a:t>
                      </a:r>
                      <a:endParaRPr lang="en-US" sz="2400" b="0" i="0" u="none" strike="noStrike" dirty="0">
                        <a:solidFill>
                          <a:srgbClr val="000000"/>
                        </a:solidFill>
                        <a:effectLst/>
                        <a:latin typeface="Calibri" panose="020F0502020204030204" pitchFamily="34" charset="0"/>
                      </a:endParaRPr>
                    </a:p>
                  </a:txBody>
                  <a:tcPr marL="9525" marR="9525" marT="9525" marB="0" anchor="b"/>
                </a:tc>
              </a:tr>
              <a:tr h="647474">
                <a:tc>
                  <a:txBody>
                    <a:bodyPr/>
                    <a:lstStyle/>
                    <a:p>
                      <a:pPr algn="l" fontAlgn="b"/>
                      <a:r>
                        <a:rPr lang="en-US" sz="2400" u="none" strike="noStrike">
                          <a:effectLst/>
                        </a:rPr>
                        <a:t>PCB</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60.00 </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60.00 </a:t>
                      </a:r>
                      <a:endParaRPr lang="en-US" sz="2400" b="0" i="0" u="none" strike="noStrike" dirty="0">
                        <a:solidFill>
                          <a:srgbClr val="000000"/>
                        </a:solidFill>
                        <a:effectLst/>
                        <a:latin typeface="Calibri" panose="020F0502020204030204" pitchFamily="34" charset="0"/>
                      </a:endParaRPr>
                    </a:p>
                  </a:txBody>
                  <a:tcPr marL="9525" marR="9525" marT="9525" marB="0" anchor="b"/>
                </a:tc>
              </a:tr>
              <a:tr h="647474">
                <a:tc>
                  <a:txBody>
                    <a:bodyPr/>
                    <a:lstStyle/>
                    <a:p>
                      <a:pPr algn="l" fontAlgn="b"/>
                      <a:r>
                        <a:rPr lang="en-US" sz="2400" u="none" strike="noStrike">
                          <a:effectLst/>
                        </a:rPr>
                        <a:t>PCB components</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20.00 </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20.00 </a:t>
                      </a:r>
                      <a:endParaRPr lang="en-US" sz="2400" b="0" i="0" u="none" strike="noStrike" dirty="0">
                        <a:solidFill>
                          <a:srgbClr val="000000"/>
                        </a:solidFill>
                        <a:effectLst/>
                        <a:latin typeface="Calibri" panose="020F0502020204030204" pitchFamily="34" charset="0"/>
                      </a:endParaRPr>
                    </a:p>
                  </a:txBody>
                  <a:tcPr marL="9525" marR="9525" marT="9525" marB="0" anchor="b"/>
                </a:tc>
              </a:tr>
              <a:tr h="647474">
                <a:tc>
                  <a:txBody>
                    <a:bodyPr/>
                    <a:lstStyle/>
                    <a:p>
                      <a:pPr algn="l" fontAlgn="b"/>
                      <a:r>
                        <a:rPr lang="en-US" sz="2400" u="none" strike="noStrike">
                          <a:effectLst/>
                        </a:rPr>
                        <a:t>Packaging</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10.00 </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10.00 </a:t>
                      </a:r>
                      <a:endParaRPr lang="en-US" sz="2400" b="0" i="0" u="none" strike="noStrike" dirty="0">
                        <a:solidFill>
                          <a:srgbClr val="000000"/>
                        </a:solidFill>
                        <a:effectLst/>
                        <a:latin typeface="Calibri" panose="020F0502020204030204" pitchFamily="34" charset="0"/>
                      </a:endParaRPr>
                    </a:p>
                  </a:txBody>
                  <a:tcPr marL="9525" marR="9525" marT="9525" marB="0" anchor="b"/>
                </a:tc>
              </a:tr>
              <a:tr h="647474">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total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11,314.95 </a:t>
                      </a:r>
                      <a:endParaRPr lang="en-US"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4106990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Calvin Nelson </a:t>
            </a:r>
            <a:endParaRPr lang="en-US" dirty="0"/>
          </a:p>
        </p:txBody>
      </p:sp>
      <p:sp>
        <p:nvSpPr>
          <p:cNvPr id="3" name="Content Placeholder 2"/>
          <p:cNvSpPr>
            <a:spLocks noGrp="1"/>
          </p:cNvSpPr>
          <p:nvPr>
            <p:ph idx="1"/>
          </p:nvPr>
        </p:nvSpPr>
        <p:spPr/>
        <p:txBody>
          <a:bodyPr/>
          <a:lstStyle/>
          <a:p>
            <a:r>
              <a:rPr lang="en-US" dirty="0"/>
              <a:t>Over 15 years of experience working on race cars.</a:t>
            </a:r>
          </a:p>
          <a:p>
            <a:r>
              <a:rPr lang="en-US" dirty="0" smtClean="0"/>
              <a:t>Experience with: Microcontrollers, FPGAs, PCB fabrication</a:t>
            </a:r>
          </a:p>
          <a:p>
            <a:r>
              <a:rPr lang="en-US" dirty="0" smtClean="0"/>
              <a:t>Experience with multitude of programming languages: C, C++, Java, </a:t>
            </a:r>
            <a:r>
              <a:rPr lang="en-US" dirty="0"/>
              <a:t>G-code,</a:t>
            </a:r>
            <a:r>
              <a:rPr lang="en-US" dirty="0" smtClean="0"/>
              <a:t> P-Basic</a:t>
            </a:r>
            <a:endParaRPr lang="en-US" dirty="0" smtClean="0"/>
          </a:p>
          <a:p>
            <a:endParaRPr lang="en-US" dirty="0"/>
          </a:p>
        </p:txBody>
      </p:sp>
    </p:spTree>
    <p:extLst>
      <p:ext uri="{BB962C8B-B14F-4D97-AF65-F5344CB8AC3E}">
        <p14:creationId xmlns:p14="http://schemas.microsoft.com/office/powerpoint/2010/main" val="127653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Ryan </a:t>
            </a:r>
            <a:r>
              <a:rPr lang="en-US" dirty="0" err="1" smtClean="0"/>
              <a:t>Kachline</a:t>
            </a:r>
            <a:endParaRPr lang="en-US" dirty="0"/>
          </a:p>
        </p:txBody>
      </p:sp>
      <p:sp>
        <p:nvSpPr>
          <p:cNvPr id="3" name="Content Placeholder 2"/>
          <p:cNvSpPr>
            <a:spLocks noGrp="1"/>
          </p:cNvSpPr>
          <p:nvPr>
            <p:ph idx="1"/>
          </p:nvPr>
        </p:nvSpPr>
        <p:spPr/>
        <p:txBody>
          <a:bodyPr/>
          <a:lstStyle/>
          <a:p>
            <a:r>
              <a:rPr lang="en-US" dirty="0" smtClean="0"/>
              <a:t>Experience building and troubleshooting circuits on breadboard.</a:t>
            </a:r>
          </a:p>
          <a:p>
            <a:r>
              <a:rPr lang="en-US" dirty="0" smtClean="0"/>
              <a:t>Designed and built dc power supply</a:t>
            </a:r>
          </a:p>
          <a:p>
            <a:r>
              <a:rPr lang="en-US" dirty="0" smtClean="0"/>
              <a:t>Proficiency in C++</a:t>
            </a:r>
          </a:p>
          <a:p>
            <a:r>
              <a:rPr lang="en-US" dirty="0" smtClean="0"/>
              <a:t>Strong interest in DIY projects</a:t>
            </a:r>
          </a:p>
          <a:p>
            <a:r>
              <a:rPr lang="en-US" dirty="0" smtClean="0"/>
              <a:t>R/C car hobbyist </a:t>
            </a:r>
            <a:endParaRPr lang="en-US" dirty="0"/>
          </a:p>
        </p:txBody>
      </p:sp>
    </p:spTree>
    <p:extLst>
      <p:ext uri="{BB962C8B-B14F-4D97-AF65-F5344CB8AC3E}">
        <p14:creationId xmlns:p14="http://schemas.microsoft.com/office/powerpoint/2010/main" val="394058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5"/>
            <a:ext cx="10515600" cy="1325563"/>
          </a:xfrm>
        </p:spPr>
        <p:txBody>
          <a:bodyPr/>
          <a:lstStyle/>
          <a:p>
            <a:r>
              <a:rPr lang="en-US" dirty="0" smtClean="0"/>
              <a:t>1. Problem Statement</a:t>
            </a:r>
            <a:endParaRPr lang="en-US" dirty="0"/>
          </a:p>
        </p:txBody>
      </p:sp>
      <p:sp>
        <p:nvSpPr>
          <p:cNvPr id="3" name="Content Placeholder 2"/>
          <p:cNvSpPr>
            <a:spLocks noGrp="1"/>
          </p:cNvSpPr>
          <p:nvPr>
            <p:ph idx="1"/>
          </p:nvPr>
        </p:nvSpPr>
        <p:spPr>
          <a:xfrm>
            <a:off x="838200" y="1317624"/>
            <a:ext cx="10515600" cy="5006976"/>
          </a:xfrm>
        </p:spPr>
        <p:txBody>
          <a:bodyPr>
            <a:normAutofit fontScale="85000" lnSpcReduction="20000"/>
          </a:bodyPr>
          <a:lstStyle/>
          <a:p>
            <a:pPr marL="0" indent="0">
              <a:buNone/>
            </a:pPr>
            <a:r>
              <a:rPr lang="en-US" dirty="0" smtClean="0"/>
              <a:t>On </a:t>
            </a:r>
            <a:r>
              <a:rPr lang="en-US" dirty="0"/>
              <a:t>an older </a:t>
            </a:r>
            <a:r>
              <a:rPr lang="en-US" dirty="0" smtClean="0"/>
              <a:t>car lacking </a:t>
            </a:r>
            <a:r>
              <a:rPr lang="en-US" dirty="0" smtClean="0"/>
              <a:t>an electronically </a:t>
            </a:r>
            <a:r>
              <a:rPr lang="en-US" dirty="0" smtClean="0"/>
              <a:t>triggered ignition, </a:t>
            </a:r>
            <a:r>
              <a:rPr lang="en-US" dirty="0"/>
              <a:t>all of the ignition timing alterations are done mechanically. </a:t>
            </a:r>
            <a:r>
              <a:rPr lang="en-US" dirty="0" smtClean="0"/>
              <a:t>We </a:t>
            </a:r>
            <a:r>
              <a:rPr lang="en-US" dirty="0" smtClean="0"/>
              <a:t>would like to invent a device that </a:t>
            </a:r>
            <a:r>
              <a:rPr lang="en-US" dirty="0"/>
              <a:t>would allow the ignition timing to be further modified in response to up to 6 analog electrical sensors</a:t>
            </a:r>
            <a:r>
              <a:rPr lang="en-US" dirty="0" smtClean="0"/>
              <a:t>. An electronically controlled system would be better, because it would allow reference to more systems to base ignition timing changes on. </a:t>
            </a:r>
            <a:endParaRPr lang="en-US" dirty="0"/>
          </a:p>
          <a:p>
            <a:pPr marL="0" indent="0">
              <a:buNone/>
            </a:pPr>
            <a:r>
              <a:rPr lang="en-US" dirty="0" smtClean="0"/>
              <a:t>This </a:t>
            </a:r>
            <a:r>
              <a:rPr lang="en-US" dirty="0"/>
              <a:t>is useful, in cases when you install power adders, such as a supercharger(s), turbocharger(s), and/or </a:t>
            </a:r>
            <a:r>
              <a:rPr lang="en-US" dirty="0" smtClean="0"/>
              <a:t>nitrous oxide </a:t>
            </a:r>
            <a:r>
              <a:rPr lang="en-US" dirty="0"/>
              <a:t>to a car. In these cases, the thermal expansion rate of the combustion charge is increased. At low RPM when the engine does not feel the effects of a power adder, you want the ignition timing to act like a stock car. Alternatively, at higher RPM and/or when the power adder becomes active, you want the ignition timing to take into account this increased rate of thermal expansion.  </a:t>
            </a:r>
          </a:p>
          <a:p>
            <a:pPr marL="0" indent="0">
              <a:buNone/>
            </a:pPr>
            <a:r>
              <a:rPr lang="en-US" dirty="0" smtClean="0"/>
              <a:t>One of the most useful applications for this is the implementation of </a:t>
            </a:r>
            <a:r>
              <a:rPr lang="en-US" dirty="0"/>
              <a:t>knock </a:t>
            </a:r>
            <a:r>
              <a:rPr lang="en-US" dirty="0" smtClean="0"/>
              <a:t>sensors. </a:t>
            </a:r>
            <a:r>
              <a:rPr lang="en-US" dirty="0"/>
              <a:t>Knock is when the ignition timing happens early enough that the maximum force applied by the combustion charge happens before the piston reaches the top of its compression stroke. This can be extremely harmful to an engine, and prevention of it is paramount</a:t>
            </a:r>
            <a:r>
              <a:rPr lang="en-US" dirty="0" smtClean="0"/>
              <a:t>. Factoring this into timing alterations can prevent catastrophic failure. Obviously, this is valuable.</a:t>
            </a:r>
            <a:endParaRPr lang="en-US" dirty="0"/>
          </a:p>
        </p:txBody>
      </p:sp>
    </p:spTree>
    <p:extLst>
      <p:ext uri="{BB962C8B-B14F-4D97-AF65-F5344CB8AC3E}">
        <p14:creationId xmlns:p14="http://schemas.microsoft.com/office/powerpoint/2010/main" val="323854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Proposed Solution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This device is meant to be installed in series with the conventional mechanically triggered ignition system. The device will use the mechanical trigger, and information from analog sensors to alter the phase. Once installed the user will be able to configure up to 6 analog sensors to alter the timing as they choose.</a:t>
            </a:r>
          </a:p>
          <a:p>
            <a:pPr marL="0" indent="0">
              <a:buNone/>
            </a:pPr>
            <a:r>
              <a:rPr lang="en-US" dirty="0"/>
              <a:t>The device will:</a:t>
            </a:r>
          </a:p>
          <a:p>
            <a:pPr lvl="0"/>
            <a:r>
              <a:rPr lang="en-US" dirty="0"/>
              <a:t>Apply an ignition delay with a minimum step value of 0.5 degrees for a maximum operating speed of 6000 revolutions per minute</a:t>
            </a:r>
            <a:r>
              <a:rPr lang="en-US" dirty="0" smtClean="0"/>
              <a:t>.</a:t>
            </a:r>
          </a:p>
          <a:p>
            <a:pPr lvl="0"/>
            <a:r>
              <a:rPr lang="en-US" dirty="0" smtClean="0"/>
              <a:t>The device will have a maximum timing retard of 30 degrees.</a:t>
            </a:r>
            <a:endParaRPr lang="en-US" dirty="0"/>
          </a:p>
          <a:p>
            <a:pPr lvl="0"/>
            <a:r>
              <a:rPr lang="en-US" dirty="0"/>
              <a:t>Use an Arduino Uno, and involve the design and implementation of a printed circuit board.</a:t>
            </a:r>
          </a:p>
          <a:p>
            <a:pPr lvl="0"/>
            <a:r>
              <a:rPr lang="en-US" dirty="0"/>
              <a:t>Be able to function in an automobile using automobile power </a:t>
            </a:r>
            <a:r>
              <a:rPr lang="en-US" dirty="0" smtClean="0"/>
              <a:t>supply (car battery). </a:t>
            </a:r>
            <a:endParaRPr lang="en-US" dirty="0"/>
          </a:p>
          <a:p>
            <a:pPr marL="0" indent="0">
              <a:buNone/>
            </a:pPr>
            <a:endParaRPr lang="en-US" dirty="0"/>
          </a:p>
        </p:txBody>
      </p:sp>
    </p:spTree>
    <p:extLst>
      <p:ext uri="{BB962C8B-B14F-4D97-AF65-F5344CB8AC3E}">
        <p14:creationId xmlns:p14="http://schemas.microsoft.com/office/powerpoint/2010/main" val="369366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225"/>
            <a:ext cx="10515600" cy="1325563"/>
          </a:xfrm>
        </p:spPr>
        <p:txBody>
          <a:bodyPr/>
          <a:lstStyle/>
          <a:p>
            <a:r>
              <a:rPr lang="en-US" dirty="0" smtClean="0"/>
              <a:t>3a. Design Approach</a:t>
            </a:r>
            <a:endParaRPr lang="en-US" dirty="0"/>
          </a:p>
        </p:txBody>
      </p:sp>
      <p:sp>
        <p:nvSpPr>
          <p:cNvPr id="3" name="Content Placeholder 2"/>
          <p:cNvSpPr>
            <a:spLocks noGrp="1"/>
          </p:cNvSpPr>
          <p:nvPr>
            <p:ph idx="1"/>
          </p:nvPr>
        </p:nvSpPr>
        <p:spPr>
          <a:xfrm>
            <a:off x="685800" y="3390899"/>
            <a:ext cx="10668000" cy="2786063"/>
          </a:xfrm>
        </p:spPr>
        <p:txBody>
          <a:bodyPr>
            <a:normAutofit fontScale="85000" lnSpcReduction="20000"/>
          </a:bodyPr>
          <a:lstStyle/>
          <a:p>
            <a:pPr marL="0" indent="0">
              <a:buNone/>
            </a:pPr>
            <a:r>
              <a:rPr lang="en-US" dirty="0"/>
              <a:t>The device will follow the following algorithm:</a:t>
            </a:r>
          </a:p>
          <a:p>
            <a:pPr marL="0" indent="0">
              <a:buNone/>
            </a:pPr>
            <a:r>
              <a:rPr lang="en-US" dirty="0"/>
              <a:t>1.      Check push button state</a:t>
            </a:r>
          </a:p>
          <a:p>
            <a:pPr marL="0" indent="0">
              <a:buNone/>
            </a:pPr>
            <a:r>
              <a:rPr lang="en-US" dirty="0"/>
              <a:t>2.      Perform calculation for requested delay.</a:t>
            </a:r>
          </a:p>
          <a:p>
            <a:pPr marL="0" indent="0">
              <a:buNone/>
            </a:pPr>
            <a:r>
              <a:rPr lang="en-US" dirty="0"/>
              <a:t>3.      Wait for ignition event.</a:t>
            </a:r>
          </a:p>
          <a:p>
            <a:pPr marL="0" indent="0">
              <a:buNone/>
            </a:pPr>
            <a:r>
              <a:rPr lang="en-US" dirty="0"/>
              <a:t>4.      Delay for requested number of degrees.</a:t>
            </a:r>
          </a:p>
          <a:p>
            <a:pPr marL="0" indent="0">
              <a:buNone/>
            </a:pPr>
            <a:r>
              <a:rPr lang="en-US" dirty="0"/>
              <a:t>5.      Send ignition </a:t>
            </a:r>
            <a:r>
              <a:rPr lang="en-US" dirty="0" smtClean="0"/>
              <a:t>signal</a:t>
            </a:r>
            <a:r>
              <a:rPr lang="en-US" dirty="0" smtClean="0"/>
              <a:t>.</a:t>
            </a:r>
            <a:endParaRPr lang="en-US" dirty="0"/>
          </a:p>
          <a:p>
            <a:pPr marL="0" indent="0">
              <a:buNone/>
            </a:pPr>
            <a:r>
              <a:rPr lang="en-US" dirty="0"/>
              <a:t>6.      Repeat.</a:t>
            </a:r>
          </a:p>
          <a:p>
            <a:endParaRPr lang="en-US" dirty="0"/>
          </a:p>
        </p:txBody>
      </p:sp>
      <p:pic>
        <p:nvPicPr>
          <p:cNvPr id="6" name="Picture 5"/>
          <p:cNvPicPr>
            <a:picLocks noChangeAspect="1"/>
          </p:cNvPicPr>
          <p:nvPr/>
        </p:nvPicPr>
        <p:blipFill>
          <a:blip r:embed="rId2"/>
          <a:stretch>
            <a:fillRect/>
          </a:stretch>
        </p:blipFill>
        <p:spPr>
          <a:xfrm>
            <a:off x="838200" y="1238250"/>
            <a:ext cx="9131300" cy="2152650"/>
          </a:xfrm>
          <a:prstGeom prst="rect">
            <a:avLst/>
          </a:prstGeom>
        </p:spPr>
      </p:pic>
    </p:spTree>
    <p:extLst>
      <p:ext uri="{BB962C8B-B14F-4D97-AF65-F5344CB8AC3E}">
        <p14:creationId xmlns:p14="http://schemas.microsoft.com/office/powerpoint/2010/main" val="53556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3b. Technical Details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012824"/>
                <a:ext cx="11506200" cy="5426075"/>
              </a:xfrm>
            </p:spPr>
            <p:txBody>
              <a:bodyPr>
                <a:noAutofit/>
              </a:bodyPr>
              <a:lstStyle/>
              <a:p>
                <a:pPr marL="0" indent="0">
                  <a:buNone/>
                </a:pPr>
                <a:r>
                  <a:rPr lang="en-US" sz="1800" dirty="0"/>
                  <a:t>Assuming that the engine will have a maximum operating speed of 6000 revolution per minute, and the engine will be a 4 stroke, 8 cylinder </a:t>
                </a:r>
                <a:r>
                  <a:rPr lang="en-US" sz="1800" dirty="0" smtClean="0"/>
                  <a:t>engine, our </a:t>
                </a:r>
                <a:r>
                  <a:rPr lang="en-US" sz="1800" dirty="0"/>
                  <a:t>worst case time between ignition events will be</a:t>
                </a:r>
                <a:r>
                  <a:rPr lang="en-US" sz="1800" dirty="0" smtClean="0"/>
                  <a:t>:</a:t>
                </a:r>
                <a:endParaRPr lang="en-US" sz="1600" dirty="0"/>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𝑏𝑖𝑒</m:t>
                          </m:r>
                        </m:sub>
                      </m:sSub>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f>
                            <m:fPr>
                              <m:ctrlPr>
                                <a:rPr lang="en-US" sz="1600" i="1">
                                  <a:latin typeface="Cambria Math" panose="02040503050406030204" pitchFamily="18" charset="0"/>
                                </a:rPr>
                              </m:ctrlPr>
                            </m:fPr>
                            <m:num>
                              <m:r>
                                <a:rPr lang="en-US" sz="1600" i="1">
                                  <a:latin typeface="Cambria Math" panose="02040503050406030204" pitchFamily="18" charset="0"/>
                                </a:rPr>
                                <m:t>6000 </m:t>
                              </m:r>
                              <m:r>
                                <a:rPr lang="en-US" sz="1600" i="1">
                                  <a:latin typeface="Cambria Math" panose="02040503050406030204" pitchFamily="18" charset="0"/>
                                </a:rPr>
                                <m:t>𝑟𝑒𝑣</m:t>
                              </m:r>
                              <m:r>
                                <a:rPr lang="en-US" sz="1600" i="1">
                                  <a:latin typeface="Cambria Math" panose="02040503050406030204" pitchFamily="18" charset="0"/>
                                </a:rPr>
                                <m:t>.</m:t>
                              </m:r>
                            </m:num>
                            <m:den>
                              <m:r>
                                <a:rPr lang="en-US" sz="1600" i="1">
                                  <a:latin typeface="Cambria Math" panose="02040503050406030204" pitchFamily="18" charset="0"/>
                                </a:rPr>
                                <m:t>𝑚𝑖𝑛</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1 </m:t>
                              </m:r>
                              <m:r>
                                <a:rPr lang="en-US" sz="1600" i="1">
                                  <a:latin typeface="Cambria Math" panose="02040503050406030204" pitchFamily="18" charset="0"/>
                                </a:rPr>
                                <m:t>𝑚𝑖𝑛</m:t>
                              </m:r>
                            </m:num>
                            <m:den>
                              <m:r>
                                <a:rPr lang="en-US" sz="1600" i="1">
                                  <a:latin typeface="Cambria Math" panose="02040503050406030204" pitchFamily="18" charset="0"/>
                                </a:rPr>
                                <m:t>60 </m:t>
                              </m:r>
                              <m:r>
                                <a:rPr lang="en-US" sz="1600" i="1">
                                  <a:latin typeface="Cambria Math" panose="02040503050406030204" pitchFamily="18" charset="0"/>
                                </a:rPr>
                                <m:t>𝑠𝑒𝑐</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4 </m:t>
                              </m:r>
                              <m:r>
                                <a:rPr lang="en-US" sz="1600" i="1">
                                  <a:latin typeface="Cambria Math" panose="02040503050406030204" pitchFamily="18" charset="0"/>
                                </a:rPr>
                                <m:t>𝑖𝑔𝑛</m:t>
                              </m:r>
                              <m:r>
                                <a:rPr lang="en-US" sz="1600" i="1">
                                  <a:latin typeface="Cambria Math" panose="02040503050406030204" pitchFamily="18" charset="0"/>
                                </a:rPr>
                                <m:t>. </m:t>
                              </m:r>
                              <m:r>
                                <a:rPr lang="en-US" sz="1600" i="1">
                                  <a:latin typeface="Cambria Math" panose="02040503050406030204" pitchFamily="18" charset="0"/>
                                </a:rPr>
                                <m:t>𝑒𝑣𝑡𝑠</m:t>
                              </m:r>
                              <m:r>
                                <a:rPr lang="en-US" sz="1600" i="1">
                                  <a:latin typeface="Cambria Math" panose="02040503050406030204" pitchFamily="18" charset="0"/>
                                </a:rPr>
                                <m:t>.</m:t>
                              </m:r>
                            </m:num>
                            <m:den>
                              <m:r>
                                <a:rPr lang="en-US" sz="1600" i="1">
                                  <a:latin typeface="Cambria Math" panose="02040503050406030204" pitchFamily="18" charset="0"/>
                                </a:rPr>
                                <m:t>1 </m:t>
                              </m:r>
                              <m:r>
                                <a:rPr lang="en-US" sz="1600" i="1">
                                  <a:latin typeface="Cambria Math" panose="02040503050406030204" pitchFamily="18" charset="0"/>
                                </a:rPr>
                                <m:t>𝑟𝑒𝑣</m:t>
                              </m:r>
                            </m:den>
                          </m:f>
                        </m:den>
                      </m:f>
                      <m:r>
                        <a:rPr lang="en-US" sz="1600" i="1">
                          <a:latin typeface="Cambria Math" panose="02040503050406030204" pitchFamily="18" charset="0"/>
                        </a:rPr>
                        <m:t>=2.5</m:t>
                      </m:r>
                      <m:r>
                        <a:rPr lang="en-US" sz="1600" i="1">
                          <a:latin typeface="Cambria Math" panose="02040503050406030204" pitchFamily="18" charset="0"/>
                        </a:rPr>
                        <m:t>𝑚𝑠</m:t>
                      </m:r>
                    </m:oMath>
                  </m:oMathPara>
                </a14:m>
                <a:endParaRPr lang="en-US" sz="1600" dirty="0"/>
              </a:p>
              <a:p>
                <a:pPr marL="0" indent="0">
                  <a:buNone/>
                </a:pPr>
                <a:r>
                  <a:rPr lang="en-US" sz="1600" dirty="0"/>
                  <a:t> </a:t>
                </a:r>
              </a:p>
              <a:p>
                <a:pPr marL="0" indent="0">
                  <a:buNone/>
                </a:pPr>
                <a:r>
                  <a:rPr lang="en-US" sz="1800" dirty="0"/>
                  <a:t>This means that the microcontroller in the Arduino will have the following number of cycles to calculate the following ignition delay</a:t>
                </a:r>
                <a:r>
                  <a:rPr lang="en-US" sz="2000" dirty="0"/>
                  <a:t>:</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𝑏𝑖𝑒</m:t>
                          </m:r>
                          <m:r>
                            <a:rPr lang="en-US" sz="1600" i="1">
                              <a:latin typeface="Cambria Math" panose="02040503050406030204" pitchFamily="18" charset="0"/>
                            </a:rPr>
                            <m:t> </m:t>
                          </m:r>
                          <m:r>
                            <a:rPr lang="en-US" sz="1600" i="1">
                              <a:latin typeface="Cambria Math" panose="02040503050406030204" pitchFamily="18" charset="0"/>
                            </a:rPr>
                            <m:t>𝑐𝑙𝑘</m:t>
                          </m:r>
                        </m:sub>
                      </m:sSub>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16∗</m:t>
                          </m:r>
                          <m:sSup>
                            <m:sSupPr>
                              <m:ctrlPr>
                                <a:rPr lang="en-US" sz="1600" i="1">
                                  <a:latin typeface="Cambria Math" panose="02040503050406030204" pitchFamily="18" charset="0"/>
                                </a:rPr>
                              </m:ctrlPr>
                            </m:sSupPr>
                            <m:e>
                              <m:r>
                                <a:rPr lang="en-US" sz="1600" i="1">
                                  <a:latin typeface="Cambria Math" panose="02040503050406030204" pitchFamily="18" charset="0"/>
                                </a:rPr>
                                <m:t>10</m:t>
                              </m:r>
                            </m:e>
                            <m:sup>
                              <m:r>
                                <a:rPr lang="en-US" sz="1600" i="1">
                                  <a:latin typeface="Cambria Math" panose="02040503050406030204" pitchFamily="18" charset="0"/>
                                </a:rPr>
                                <m:t>6</m:t>
                              </m:r>
                            </m:sup>
                          </m:sSup>
                          <m:r>
                            <a:rPr lang="en-US" sz="1600" i="1">
                              <a:latin typeface="Cambria Math" panose="02040503050406030204" pitchFamily="18" charset="0"/>
                            </a:rPr>
                            <m:t>𝑐𝑦𝑐𝑙𝑒𝑠</m:t>
                          </m:r>
                        </m:num>
                        <m:den>
                          <m:r>
                            <a:rPr lang="en-US" sz="1600" i="1">
                              <a:latin typeface="Cambria Math" panose="02040503050406030204" pitchFamily="18" charset="0"/>
                            </a:rPr>
                            <m:t>𝑠𝑒𝑐</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2.5 </m:t>
                          </m:r>
                          <m:r>
                            <a:rPr lang="en-US" sz="1600" i="1">
                              <a:latin typeface="Cambria Math" panose="02040503050406030204" pitchFamily="18" charset="0"/>
                            </a:rPr>
                            <m:t>𝑠𝑒𝑐</m:t>
                          </m:r>
                        </m:num>
                        <m:den>
                          <m:sSup>
                            <m:sSupPr>
                              <m:ctrlPr>
                                <a:rPr lang="en-US" sz="1600" i="1">
                                  <a:latin typeface="Cambria Math" panose="02040503050406030204" pitchFamily="18" charset="0"/>
                                </a:rPr>
                              </m:ctrlPr>
                            </m:sSupPr>
                            <m:e>
                              <m:r>
                                <a:rPr lang="en-US" sz="1600" i="1">
                                  <a:latin typeface="Cambria Math" panose="02040503050406030204" pitchFamily="18" charset="0"/>
                                </a:rPr>
                                <m:t>10</m:t>
                              </m:r>
                            </m:e>
                            <m:sup>
                              <m:r>
                                <a:rPr lang="en-US" sz="1600" i="1">
                                  <a:latin typeface="Cambria Math" panose="02040503050406030204" pitchFamily="18" charset="0"/>
                                </a:rPr>
                                <m:t>3</m:t>
                              </m:r>
                            </m:sup>
                          </m:sSup>
                        </m:den>
                      </m:f>
                      <m:r>
                        <a:rPr lang="en-US" sz="1600" i="1">
                          <a:latin typeface="Cambria Math" panose="02040503050406030204" pitchFamily="18" charset="0"/>
                        </a:rPr>
                        <m:t>=40,000 </m:t>
                      </m:r>
                      <m:r>
                        <a:rPr lang="en-US" sz="1600" i="1">
                          <a:latin typeface="Cambria Math" panose="02040503050406030204" pitchFamily="18" charset="0"/>
                        </a:rPr>
                        <m:t>𝑐𝑦𝑐𝑙𝑒𝑠</m:t>
                      </m:r>
                    </m:oMath>
                  </m:oMathPara>
                </a14:m>
                <a:endParaRPr lang="en-US" sz="1600" dirty="0"/>
              </a:p>
              <a:p>
                <a:pPr marL="0" indent="0">
                  <a:buNone/>
                </a:pPr>
                <a:r>
                  <a:rPr lang="en-US" sz="1600" dirty="0"/>
                  <a:t> </a:t>
                </a:r>
              </a:p>
              <a:p>
                <a:pPr marL="0" indent="0">
                  <a:buNone/>
                </a:pPr>
                <a:r>
                  <a:rPr lang="en-US" sz="1800" dirty="0"/>
                  <a:t>Assuming that the minimum step amount of angular ignition delay is 0.5 degrees, the minimum step length at 6000 revolution per minute, will be</a:t>
                </a:r>
                <a:r>
                  <a:rPr lang="en-US" sz="1800" dirty="0" smtClean="0"/>
                  <a:t>:</a:t>
                </a:r>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𝑑𝑒𝑙𝑎𝑦</m:t>
                          </m:r>
                          <m:r>
                            <a:rPr lang="en-US" sz="1600" i="1">
                              <a:latin typeface="Cambria Math" panose="02040503050406030204" pitchFamily="18" charset="0"/>
                            </a:rPr>
                            <m:t>, </m:t>
                          </m:r>
                          <m:r>
                            <a:rPr lang="en-US" sz="1600" i="1">
                              <a:latin typeface="Cambria Math" panose="02040503050406030204" pitchFamily="18" charset="0"/>
                            </a:rPr>
                            <m:t>𝑚𝑖𝑛</m:t>
                          </m:r>
                        </m:sub>
                      </m:sSub>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f>
                            <m:fPr>
                              <m:ctrlPr>
                                <a:rPr lang="en-US" sz="1600" i="1">
                                  <a:latin typeface="Cambria Math" panose="02040503050406030204" pitchFamily="18" charset="0"/>
                                </a:rPr>
                              </m:ctrlPr>
                            </m:fPr>
                            <m:num>
                              <m:r>
                                <a:rPr lang="en-US" sz="1600" i="1">
                                  <a:latin typeface="Cambria Math" panose="02040503050406030204" pitchFamily="18" charset="0"/>
                                </a:rPr>
                                <m:t>6000 </m:t>
                              </m:r>
                              <m:r>
                                <a:rPr lang="en-US" sz="1600" i="1">
                                  <a:latin typeface="Cambria Math" panose="02040503050406030204" pitchFamily="18" charset="0"/>
                                </a:rPr>
                                <m:t>𝑟𝑒𝑣</m:t>
                              </m:r>
                              <m:r>
                                <a:rPr lang="en-US" sz="1600" i="1">
                                  <a:latin typeface="Cambria Math" panose="02040503050406030204" pitchFamily="18" charset="0"/>
                                </a:rPr>
                                <m:t>.</m:t>
                              </m:r>
                            </m:num>
                            <m:den>
                              <m:r>
                                <a:rPr lang="en-US" sz="1600" i="1">
                                  <a:latin typeface="Cambria Math" panose="02040503050406030204" pitchFamily="18" charset="0"/>
                                </a:rPr>
                                <m:t>𝑚𝑖𝑛</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1 </m:t>
                              </m:r>
                              <m:r>
                                <a:rPr lang="en-US" sz="1600" i="1">
                                  <a:latin typeface="Cambria Math" panose="02040503050406030204" pitchFamily="18" charset="0"/>
                                </a:rPr>
                                <m:t>𝑚𝑖𝑛</m:t>
                              </m:r>
                            </m:num>
                            <m:den>
                              <m:r>
                                <a:rPr lang="en-US" sz="1600" i="1">
                                  <a:latin typeface="Cambria Math" panose="02040503050406030204" pitchFamily="18" charset="0"/>
                                </a:rPr>
                                <m:t>60 </m:t>
                              </m:r>
                              <m:r>
                                <a:rPr lang="en-US" sz="1600" i="1">
                                  <a:latin typeface="Cambria Math" panose="02040503050406030204" pitchFamily="18" charset="0"/>
                                </a:rPr>
                                <m:t>𝑠𝑒𝑐</m:t>
                              </m:r>
                            </m:den>
                          </m:f>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1 </m:t>
                          </m:r>
                          <m:r>
                            <a:rPr lang="en-US" sz="1600" i="1">
                              <a:latin typeface="Cambria Math" panose="02040503050406030204" pitchFamily="18" charset="0"/>
                            </a:rPr>
                            <m:t>𝑟𝑒𝑣</m:t>
                          </m:r>
                        </m:num>
                        <m:den>
                          <m:r>
                            <a:rPr lang="en-US" sz="1600" i="1">
                              <a:latin typeface="Cambria Math" panose="02040503050406030204" pitchFamily="18" charset="0"/>
                            </a:rPr>
                            <m:t>360 </m:t>
                          </m:r>
                          <m:r>
                            <a:rPr lang="en-US" sz="1600" i="1">
                              <a:latin typeface="Cambria Math" panose="02040503050406030204" pitchFamily="18" charset="0"/>
                            </a:rPr>
                            <m:t>𝑑𝑒𝑔𝑟𝑒𝑒𝑠</m:t>
                          </m:r>
                        </m:den>
                      </m:f>
                      <m:r>
                        <a:rPr lang="en-US" sz="1600" i="1">
                          <a:latin typeface="Cambria Math" panose="02040503050406030204" pitchFamily="18" charset="0"/>
                        </a:rPr>
                        <m:t>∗0.5=13.9 </m:t>
                      </m:r>
                      <m:r>
                        <a:rPr lang="en-US" sz="1600" i="1">
                          <a:latin typeface="Cambria Math" panose="02040503050406030204" pitchFamily="18" charset="0"/>
                        </a:rPr>
                        <m:t>𝑚𝑖𝑐𝑟𝑜𝑠𝑒𝑐𝑜𝑛𝑑𝑠</m:t>
                      </m:r>
                    </m:oMath>
                  </m:oMathPara>
                </a14:m>
                <a:endParaRPr lang="en-US" sz="1600" dirty="0" smtClean="0"/>
              </a:p>
              <a:p>
                <a:pPr marL="0" indent="0">
                  <a:buNone/>
                </a:pPr>
                <a:r>
                  <a:rPr lang="en-US" sz="1800" dirty="0"/>
                  <a:t> </a:t>
                </a:r>
                <a:endParaRPr lang="en-US" sz="1800" dirty="0" smtClean="0"/>
              </a:p>
              <a:p>
                <a:pPr marL="0" indent="0">
                  <a:buNone/>
                </a:pPr>
                <a:r>
                  <a:rPr lang="en-US" sz="1800" dirty="0" smtClean="0"/>
                  <a:t>The </a:t>
                </a:r>
                <a:r>
                  <a:rPr lang="en-US" sz="1800" dirty="0"/>
                  <a:t>Arduino is accurate for any delay above 3 microseconds. Therefore it will suit our needs</a:t>
                </a:r>
                <a:r>
                  <a:rPr lang="en-US" sz="1800" dirty="0" smtClean="0"/>
                  <a:t>.</a:t>
                </a:r>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012824"/>
                <a:ext cx="11506200" cy="5426075"/>
              </a:xfrm>
              <a:blipFill rotWithShape="0">
                <a:blip r:embed="rId2"/>
                <a:stretch>
                  <a:fillRect l="-424" t="-1011" r="-530"/>
                </a:stretch>
              </a:blipFill>
            </p:spPr>
            <p:txBody>
              <a:bodyPr/>
              <a:lstStyle/>
              <a:p>
                <a:r>
                  <a:rPr lang="en-US">
                    <a:noFill/>
                  </a:rPr>
                  <a:t> </a:t>
                </a:r>
              </a:p>
            </p:txBody>
          </p:sp>
        </mc:Fallback>
      </mc:AlternateContent>
    </p:spTree>
    <p:extLst>
      <p:ext uri="{BB962C8B-B14F-4D97-AF65-F5344CB8AC3E}">
        <p14:creationId xmlns:p14="http://schemas.microsoft.com/office/powerpoint/2010/main" val="172760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3b. Technical </a:t>
            </a:r>
            <a:r>
              <a:rPr lang="en-US" dirty="0" smtClean="0"/>
              <a:t>Details (cont.)</a:t>
            </a:r>
            <a:endParaRPr lang="en-US" dirty="0"/>
          </a:p>
        </p:txBody>
      </p:sp>
      <p:sp>
        <p:nvSpPr>
          <p:cNvPr id="3" name="Content Placeholder 2"/>
          <p:cNvSpPr>
            <a:spLocks noGrp="1"/>
          </p:cNvSpPr>
          <p:nvPr>
            <p:ph idx="1"/>
          </p:nvPr>
        </p:nvSpPr>
        <p:spPr/>
        <p:txBody>
          <a:bodyPr/>
          <a:lstStyle/>
          <a:p>
            <a:pPr marL="0" indent="0">
              <a:buNone/>
            </a:pPr>
            <a:r>
              <a:rPr lang="en-US" dirty="0" smtClean="0"/>
              <a:t>In our first design, we will have a push button which will trigger a static ignition delay. As we add stretch goals, the number of  signals being processed increases. This </a:t>
            </a:r>
            <a:r>
              <a:rPr lang="en-US" dirty="0" smtClean="0"/>
              <a:t>could</a:t>
            </a:r>
            <a:r>
              <a:rPr lang="en-US" dirty="0" smtClean="0"/>
              <a:t> </a:t>
            </a:r>
            <a:r>
              <a:rPr lang="en-US" dirty="0" smtClean="0"/>
              <a:t>be an issue, because we will quickly reach the extent of the Arduino Uno. </a:t>
            </a:r>
          </a:p>
          <a:p>
            <a:pPr marL="0" indent="0">
              <a:buNone/>
            </a:pPr>
            <a:r>
              <a:rPr lang="en-US" dirty="0" smtClean="0"/>
              <a:t>Another issue that could arise is the cleanliness of the ignition signal. To remedy this, we will attempt to design a </a:t>
            </a:r>
            <a:r>
              <a:rPr lang="en-US" dirty="0" smtClean="0"/>
              <a:t>filter that will be implemented on the PCB. </a:t>
            </a:r>
            <a:r>
              <a:rPr lang="en-US" dirty="0" smtClean="0"/>
              <a:t>This inherently will add </a:t>
            </a:r>
            <a:r>
              <a:rPr lang="en-US" dirty="0" smtClean="0"/>
              <a:t>delay</a:t>
            </a:r>
            <a:r>
              <a:rPr lang="en-US" dirty="0" smtClean="0"/>
              <a:t>. This can be fixed by factoring this delay into the ignition timing delay equation.</a:t>
            </a:r>
            <a:endParaRPr lang="en-US" dirty="0"/>
          </a:p>
        </p:txBody>
      </p:sp>
    </p:spTree>
    <p:extLst>
      <p:ext uri="{BB962C8B-B14F-4D97-AF65-F5344CB8AC3E}">
        <p14:creationId xmlns:p14="http://schemas.microsoft.com/office/powerpoint/2010/main" val="304925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 Manpower</a:t>
            </a:r>
            <a:endParaRPr lang="en-US" dirty="0"/>
          </a:p>
        </p:txBody>
      </p:sp>
      <p:sp>
        <p:nvSpPr>
          <p:cNvPr id="3" name="Content Placeholder 2"/>
          <p:cNvSpPr>
            <a:spLocks noGrp="1"/>
          </p:cNvSpPr>
          <p:nvPr>
            <p:ph idx="1"/>
          </p:nvPr>
        </p:nvSpPr>
        <p:spPr/>
        <p:txBody>
          <a:bodyPr/>
          <a:lstStyle/>
          <a:p>
            <a:r>
              <a:rPr lang="en-US" dirty="0" smtClean="0"/>
              <a:t>Calvin Nelson – Gathering data from vehicle, testing, writing/editing </a:t>
            </a:r>
            <a:r>
              <a:rPr lang="en-US" dirty="0"/>
              <a:t>reports</a:t>
            </a:r>
            <a:endParaRPr lang="en-US" dirty="0" smtClean="0"/>
          </a:p>
          <a:p>
            <a:r>
              <a:rPr lang="en-US" dirty="0" smtClean="0"/>
              <a:t>Ryan </a:t>
            </a:r>
            <a:r>
              <a:rPr lang="en-US" dirty="0" err="1" smtClean="0"/>
              <a:t>Kachline</a:t>
            </a:r>
            <a:r>
              <a:rPr lang="en-US" dirty="0" smtClean="0"/>
              <a:t> – </a:t>
            </a:r>
            <a:r>
              <a:rPr lang="en-US" dirty="0" smtClean="0"/>
              <a:t>PCB/power filter </a:t>
            </a:r>
            <a:r>
              <a:rPr lang="en-US" dirty="0" smtClean="0"/>
              <a:t>Design, writing/editing </a:t>
            </a:r>
            <a:r>
              <a:rPr lang="en-US" dirty="0" smtClean="0"/>
              <a:t>reports</a:t>
            </a:r>
          </a:p>
          <a:p>
            <a:r>
              <a:rPr lang="en-US" dirty="0" smtClean="0"/>
              <a:t>Shared Responsibilities – Design, Troubleshooting, Assembly, Packaging Design</a:t>
            </a:r>
            <a:endParaRPr lang="en-US" dirty="0"/>
          </a:p>
        </p:txBody>
      </p:sp>
    </p:spTree>
    <p:extLst>
      <p:ext uri="{BB962C8B-B14F-4D97-AF65-F5344CB8AC3E}">
        <p14:creationId xmlns:p14="http://schemas.microsoft.com/office/powerpoint/2010/main" val="4953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1761825"/>
              </p:ext>
            </p:extLst>
          </p:nvPr>
        </p:nvGraphicFramePr>
        <p:xfrm>
          <a:off x="838201" y="1690686"/>
          <a:ext cx="10604499" cy="4256588"/>
        </p:xfrm>
        <a:graphic>
          <a:graphicData uri="http://schemas.openxmlformats.org/drawingml/2006/table">
            <a:tbl>
              <a:tblPr>
                <a:tableStyleId>{5C22544A-7EE6-4342-B048-85BDC9FD1C3A}</a:tableStyleId>
              </a:tblPr>
              <a:tblGrid>
                <a:gridCol w="1364610"/>
                <a:gridCol w="2762102"/>
                <a:gridCol w="3436187"/>
                <a:gridCol w="3041600"/>
              </a:tblGrid>
              <a:tr h="589376">
                <a:tc gridSpan="4">
                  <a:txBody>
                    <a:bodyPr/>
                    <a:lstStyle/>
                    <a:p>
                      <a:pPr algn="ctr" fontAlgn="ctr"/>
                      <a:r>
                        <a:rPr lang="en-US" sz="2800" u="none" strike="noStrike" dirty="0">
                          <a:effectLst/>
                        </a:rPr>
                        <a:t>EE 403W Flux Capacitors, Ignition Timing Delay Box (ITDB) Spring 2016 Schedule</a:t>
                      </a:r>
                      <a:endParaRPr lang="en-US" sz="2800" b="1" i="0" u="none" strike="noStrike" dirty="0">
                        <a:effectLst/>
                        <a:latin typeface="Arial Black" panose="020B0A0402010202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r>
              <a:tr h="824549">
                <a:tc>
                  <a:txBody>
                    <a:bodyPr/>
                    <a:lstStyle/>
                    <a:p>
                      <a:pPr algn="ctr" fontAlgn="ctr"/>
                      <a:r>
                        <a:rPr lang="en-US" sz="1600" u="none" strike="noStrike" dirty="0">
                          <a:effectLst/>
                        </a:rPr>
                        <a:t>Week</a:t>
                      </a:r>
                      <a:endParaRPr lang="en-US" sz="1600" b="1" i="0" u="none" strike="noStrike" dirty="0">
                        <a:effectLst/>
                        <a:latin typeface="Arial" panose="020B0604020202020204" pitchFamily="34" charset="0"/>
                      </a:endParaRPr>
                    </a:p>
                  </a:txBody>
                  <a:tcPr marL="9525" marR="9525" marT="9525" marB="0" anchor="ctr"/>
                </a:tc>
                <a:tc>
                  <a:txBody>
                    <a:bodyPr/>
                    <a:lstStyle/>
                    <a:p>
                      <a:pPr algn="ctr" fontAlgn="b"/>
                      <a:r>
                        <a:rPr lang="en-US" sz="1600" u="none" strike="noStrike" dirty="0">
                          <a:effectLst/>
                        </a:rPr>
                        <a:t>Monday Lab</a:t>
                      </a:r>
                      <a:br>
                        <a:rPr lang="en-US" sz="1600" u="none" strike="noStrike" dirty="0">
                          <a:effectLst/>
                        </a:rPr>
                      </a:br>
                      <a:r>
                        <a:rPr lang="en-US" sz="1600" u="none" strike="noStrike" dirty="0">
                          <a:effectLst/>
                        </a:rPr>
                        <a:t>2:30PM- 4:25PM</a:t>
                      </a:r>
                      <a:br>
                        <a:rPr lang="en-US" sz="1600" u="none" strike="noStrike" dirty="0">
                          <a:effectLst/>
                        </a:rPr>
                      </a:br>
                      <a:r>
                        <a:rPr lang="en-US" sz="1600" u="none" strike="noStrike" dirty="0">
                          <a:effectLst/>
                        </a:rPr>
                        <a:t>301 EEW</a:t>
                      </a:r>
                      <a:endParaRPr lang="en-US" sz="1600" b="1" i="0" u="none" strike="noStrike" dirty="0">
                        <a:effectLst/>
                        <a:latin typeface="Arial" panose="020B0604020202020204" pitchFamily="34" charset="0"/>
                      </a:endParaRPr>
                    </a:p>
                  </a:txBody>
                  <a:tcPr marL="9525" marR="9525" marT="9525" marB="0" anchor="b"/>
                </a:tc>
                <a:tc>
                  <a:txBody>
                    <a:bodyPr/>
                    <a:lstStyle/>
                    <a:p>
                      <a:pPr algn="ctr" fontAlgn="b"/>
                      <a:r>
                        <a:rPr lang="en-US" sz="1600" u="none" strike="noStrike" dirty="0">
                          <a:effectLst/>
                        </a:rPr>
                        <a:t>Wednesday Lab </a:t>
                      </a:r>
                      <a:br>
                        <a:rPr lang="en-US" sz="1600" u="none" strike="noStrike" dirty="0">
                          <a:effectLst/>
                        </a:rPr>
                      </a:br>
                      <a:r>
                        <a:rPr lang="en-US" sz="1600" u="none" strike="noStrike" dirty="0">
                          <a:effectLst/>
                        </a:rPr>
                        <a:t>2:30PM- 4:25PM       </a:t>
                      </a:r>
                      <a:br>
                        <a:rPr lang="en-US" sz="1600" u="none" strike="noStrike" dirty="0">
                          <a:effectLst/>
                        </a:rPr>
                      </a:br>
                      <a:r>
                        <a:rPr lang="en-US" sz="1600" u="none" strike="noStrike" dirty="0">
                          <a:effectLst/>
                        </a:rPr>
                        <a:t>301 EEW</a:t>
                      </a:r>
                      <a:endParaRPr lang="en-US" sz="1600" b="1" i="0" u="none" strike="noStrike" dirty="0">
                        <a:effectLst/>
                        <a:latin typeface="Arial" panose="020B0604020202020204" pitchFamily="34" charset="0"/>
                      </a:endParaRPr>
                    </a:p>
                  </a:txBody>
                  <a:tcPr marL="9525" marR="9525" marT="9525" marB="0" anchor="b"/>
                </a:tc>
                <a:tc>
                  <a:txBody>
                    <a:bodyPr/>
                    <a:lstStyle/>
                    <a:p>
                      <a:pPr algn="ctr" fontAlgn="b"/>
                      <a:r>
                        <a:rPr lang="en-US" sz="1600" u="none" strike="noStrike">
                          <a:effectLst/>
                        </a:rPr>
                        <a:t>Notes</a:t>
                      </a:r>
                      <a:endParaRPr lang="en-US" sz="1600" b="1" i="0" u="none" strike="noStrike">
                        <a:effectLst/>
                        <a:latin typeface="Arial" panose="020B0604020202020204" pitchFamily="34" charset="0"/>
                      </a:endParaRPr>
                    </a:p>
                  </a:txBody>
                  <a:tcPr marL="9525" marR="9525" marT="9525" marB="0" anchor="b"/>
                </a:tc>
              </a:tr>
              <a:tr h="428179">
                <a:tc>
                  <a:txBody>
                    <a:bodyPr/>
                    <a:lstStyle/>
                    <a:p>
                      <a:pPr algn="ctr" fontAlgn="ctr"/>
                      <a:r>
                        <a:rPr lang="en-US" sz="1600" u="none" strike="noStrike">
                          <a:effectLst/>
                        </a:rPr>
                        <a:t>2/1/2016</a:t>
                      </a:r>
                      <a:endParaRPr lang="en-US" sz="1600" b="1" i="0" u="none" strike="noStrike">
                        <a:effectLst/>
                        <a:latin typeface="Arial" panose="020B0604020202020204" pitchFamily="34" charset="0"/>
                      </a:endParaRPr>
                    </a:p>
                  </a:txBody>
                  <a:tcPr marL="9525" marR="9525" marT="9525" marB="0" anchor="ctr"/>
                </a:tc>
                <a:tc gridSpan="3">
                  <a:txBody>
                    <a:bodyPr/>
                    <a:lstStyle/>
                    <a:p>
                      <a:pPr algn="ctr" fontAlgn="ctr"/>
                      <a:r>
                        <a:rPr lang="en-US" sz="1600" u="none" strike="noStrike" dirty="0" smtClean="0">
                          <a:effectLst/>
                        </a:rPr>
                        <a:t>Acquire </a:t>
                      </a:r>
                      <a:r>
                        <a:rPr lang="en-US" sz="1600" u="none" strike="noStrike" dirty="0">
                          <a:effectLst/>
                        </a:rPr>
                        <a:t>Microcontroller, Probe </a:t>
                      </a:r>
                      <a:r>
                        <a:rPr lang="en-US" sz="1600" u="none" strike="noStrike" dirty="0" smtClean="0">
                          <a:effectLst/>
                        </a:rPr>
                        <a:t>Ignition signal </a:t>
                      </a:r>
                      <a:r>
                        <a:rPr lang="en-US" sz="1600" u="none" strike="noStrike" dirty="0">
                          <a:effectLst/>
                        </a:rPr>
                        <a:t>on Car</a:t>
                      </a:r>
                      <a:endParaRPr lang="en-US" sz="1600" b="1" i="0" u="none" strike="noStrike" dirty="0">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r>
              <a:tr h="428179">
                <a:tc>
                  <a:txBody>
                    <a:bodyPr/>
                    <a:lstStyle/>
                    <a:p>
                      <a:pPr algn="ctr" fontAlgn="ctr"/>
                      <a:r>
                        <a:rPr lang="en-US" sz="1600" u="none" strike="noStrike">
                          <a:effectLst/>
                        </a:rPr>
                        <a:t>2/8/2016</a:t>
                      </a:r>
                      <a:endParaRPr lang="en-US" sz="1600" b="1" i="0" u="none" strike="noStrike">
                        <a:effectLst/>
                        <a:latin typeface="Arial" panose="020B0604020202020204" pitchFamily="34" charset="0"/>
                      </a:endParaRPr>
                    </a:p>
                  </a:txBody>
                  <a:tcPr marL="9525" marR="9525" marT="9525" marB="0" anchor="ctr"/>
                </a:tc>
                <a:tc gridSpan="3">
                  <a:txBody>
                    <a:bodyPr/>
                    <a:lstStyle/>
                    <a:p>
                      <a:pPr algn="ctr" fontAlgn="ctr"/>
                      <a:r>
                        <a:rPr lang="en-US" sz="1600" u="none" strike="noStrike" dirty="0" smtClean="0">
                          <a:effectLst/>
                        </a:rPr>
                        <a:t>Design/Testing</a:t>
                      </a:r>
                      <a:endParaRPr lang="en-US" sz="1600" b="1" i="0" u="none" strike="noStrike" dirty="0">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r>
              <a:tr h="428179">
                <a:tc>
                  <a:txBody>
                    <a:bodyPr/>
                    <a:lstStyle/>
                    <a:p>
                      <a:pPr algn="ctr" fontAlgn="ctr"/>
                      <a:r>
                        <a:rPr lang="en-US" sz="1600" u="none" strike="noStrike">
                          <a:effectLst/>
                        </a:rPr>
                        <a:t>2/15/2016</a:t>
                      </a:r>
                      <a:endParaRPr lang="en-US" sz="1600" b="1" i="0" u="none" strike="noStrike">
                        <a:effectLst/>
                        <a:latin typeface="Arial" panose="020B0604020202020204" pitchFamily="34" charset="0"/>
                      </a:endParaRPr>
                    </a:p>
                  </a:txBody>
                  <a:tcPr marL="9525" marR="9525" marT="9525" marB="0" anchor="ctr"/>
                </a:tc>
                <a:tc gridSpan="3">
                  <a:txBody>
                    <a:bodyPr/>
                    <a:lstStyle/>
                    <a:p>
                      <a:pPr algn="ctr" fontAlgn="ctr"/>
                      <a:r>
                        <a:rPr lang="en-US" sz="1600" u="none" strike="noStrike" dirty="0">
                          <a:effectLst/>
                        </a:rPr>
                        <a:t>Have Working Push button Delay</a:t>
                      </a:r>
                      <a:endParaRPr lang="en-US" sz="1600" b="1" i="0" u="none" strike="noStrike" dirty="0">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r>
              <a:tr h="428179">
                <a:tc>
                  <a:txBody>
                    <a:bodyPr/>
                    <a:lstStyle/>
                    <a:p>
                      <a:pPr algn="ctr" fontAlgn="ctr"/>
                      <a:r>
                        <a:rPr lang="en-US" sz="1600" u="none" strike="noStrike">
                          <a:effectLst/>
                        </a:rPr>
                        <a:t>2/22/2016</a:t>
                      </a:r>
                      <a:endParaRPr lang="en-US" sz="1600" b="1" i="0" u="none" strike="noStrike">
                        <a:effectLst/>
                        <a:latin typeface="Arial" panose="020B0604020202020204" pitchFamily="34" charset="0"/>
                      </a:endParaRPr>
                    </a:p>
                  </a:txBody>
                  <a:tcPr marL="9525" marR="9525" marT="9525" marB="0" anchor="ctr"/>
                </a:tc>
                <a:tc gridSpan="3">
                  <a:txBody>
                    <a:bodyPr/>
                    <a:lstStyle/>
                    <a:p>
                      <a:pPr algn="ctr" fontAlgn="ctr"/>
                      <a:r>
                        <a:rPr lang="en-US" sz="1600" u="none" strike="noStrike" dirty="0">
                          <a:effectLst/>
                        </a:rPr>
                        <a:t>Design Power </a:t>
                      </a:r>
                      <a:r>
                        <a:rPr lang="en-US" sz="1600" u="none" strike="noStrike" dirty="0" smtClean="0">
                          <a:effectLst/>
                        </a:rPr>
                        <a:t>filter/PCB Design, </a:t>
                      </a:r>
                      <a:r>
                        <a:rPr lang="en-US" sz="1600" u="none" strike="noStrike" dirty="0">
                          <a:effectLst/>
                        </a:rPr>
                        <a:t>Milestone Report</a:t>
                      </a:r>
                      <a:endParaRPr lang="en-US" sz="1600" b="1" i="0" u="none" strike="noStrike" dirty="0">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r>
              <a:tr h="428179">
                <a:tc>
                  <a:txBody>
                    <a:bodyPr/>
                    <a:lstStyle/>
                    <a:p>
                      <a:pPr algn="ctr" fontAlgn="ctr"/>
                      <a:r>
                        <a:rPr lang="en-US" sz="1600" u="none" strike="noStrike">
                          <a:effectLst/>
                        </a:rPr>
                        <a:t>2/29/2016</a:t>
                      </a:r>
                      <a:endParaRPr lang="en-US" sz="1600" b="1" i="0" u="none" strike="noStrike">
                        <a:effectLst/>
                        <a:latin typeface="Arial" panose="020B0604020202020204" pitchFamily="34" charset="0"/>
                      </a:endParaRPr>
                    </a:p>
                  </a:txBody>
                  <a:tcPr marL="9525" marR="9525" marT="9525" marB="0" anchor="ctr"/>
                </a:tc>
                <a:tc gridSpan="3">
                  <a:txBody>
                    <a:bodyPr/>
                    <a:lstStyle/>
                    <a:p>
                      <a:pPr algn="ctr" fontAlgn="ctr"/>
                      <a:r>
                        <a:rPr lang="en-US" sz="1600" u="none" strike="noStrike" dirty="0">
                          <a:effectLst/>
                        </a:rPr>
                        <a:t>PCB </a:t>
                      </a:r>
                      <a:r>
                        <a:rPr lang="en-US" sz="1600" u="none" strike="noStrike" dirty="0" smtClean="0">
                          <a:effectLst/>
                        </a:rPr>
                        <a:t>Design/Gerber</a:t>
                      </a:r>
                      <a:r>
                        <a:rPr lang="en-US" sz="1600" u="none" strike="noStrike" baseline="0" dirty="0" smtClean="0">
                          <a:effectLst/>
                        </a:rPr>
                        <a:t> File</a:t>
                      </a:r>
                      <a:endParaRPr lang="en-US" sz="1600" b="1" i="0" u="none" strike="noStrike" dirty="0">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r>
              <a:tr h="428179">
                <a:tc>
                  <a:txBody>
                    <a:bodyPr/>
                    <a:lstStyle/>
                    <a:p>
                      <a:pPr algn="ctr" fontAlgn="ctr"/>
                      <a:r>
                        <a:rPr lang="en-US" sz="1600" u="none" strike="noStrike">
                          <a:effectLst/>
                        </a:rPr>
                        <a:t>3/7/2016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Spring Break</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Spring Break</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dirty="0">
                          <a:effectLst/>
                        </a:rPr>
                        <a:t>Spring Break</a:t>
                      </a:r>
                      <a:endParaRPr lang="en-US" sz="1600" b="1" i="0" u="none" strike="noStrike" dirty="0">
                        <a:effectLst/>
                        <a:latin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402191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279939"/>
              </p:ext>
            </p:extLst>
          </p:nvPr>
        </p:nvGraphicFramePr>
        <p:xfrm>
          <a:off x="838200" y="1690688"/>
          <a:ext cx="10515600" cy="4583110"/>
        </p:xfrm>
        <a:graphic>
          <a:graphicData uri="http://schemas.openxmlformats.org/drawingml/2006/table">
            <a:tbl>
              <a:tblPr>
                <a:tableStyleId>{5C22544A-7EE6-4342-B048-85BDC9FD1C3A}</a:tableStyleId>
              </a:tblPr>
              <a:tblGrid>
                <a:gridCol w="1353170"/>
                <a:gridCol w="9162430"/>
              </a:tblGrid>
              <a:tr h="654730">
                <a:tc>
                  <a:txBody>
                    <a:bodyPr/>
                    <a:lstStyle/>
                    <a:p>
                      <a:pPr algn="ctr" fontAlgn="ctr"/>
                      <a:r>
                        <a:rPr lang="en-US" sz="1600" u="none" strike="noStrike" dirty="0">
                          <a:effectLst/>
                        </a:rPr>
                        <a:t>3/14/2016</a:t>
                      </a:r>
                      <a:endParaRPr lang="en-US" sz="1600" b="1" i="0" u="none" strike="noStrike" dirty="0">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Assembly</a:t>
                      </a:r>
                      <a:endParaRPr lang="en-US" sz="1600" b="1" i="0" u="none" strike="noStrike">
                        <a:effectLst/>
                        <a:latin typeface="Arial" panose="020B0604020202020204" pitchFamily="34" charset="0"/>
                      </a:endParaRPr>
                    </a:p>
                  </a:txBody>
                  <a:tcPr marL="9525" marR="9525" marT="9525" marB="0" anchor="ctr"/>
                </a:tc>
              </a:tr>
              <a:tr h="654730">
                <a:tc>
                  <a:txBody>
                    <a:bodyPr/>
                    <a:lstStyle/>
                    <a:p>
                      <a:pPr algn="ctr" fontAlgn="ctr"/>
                      <a:r>
                        <a:rPr lang="en-US" sz="1600" u="none" strike="noStrike">
                          <a:effectLst/>
                        </a:rPr>
                        <a:t>3/21/2016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Packaging Design</a:t>
                      </a:r>
                      <a:endParaRPr lang="en-US" sz="1600" b="1" i="0" u="none" strike="noStrike">
                        <a:effectLst/>
                        <a:latin typeface="Arial" panose="020B0604020202020204" pitchFamily="34" charset="0"/>
                      </a:endParaRPr>
                    </a:p>
                  </a:txBody>
                  <a:tcPr marL="9525" marR="9525" marT="9525" marB="0" anchor="ctr"/>
                </a:tc>
              </a:tr>
              <a:tr h="654730">
                <a:tc>
                  <a:txBody>
                    <a:bodyPr/>
                    <a:lstStyle/>
                    <a:p>
                      <a:pPr algn="ctr" fontAlgn="ctr"/>
                      <a:r>
                        <a:rPr lang="en-US" sz="1600" u="none" strike="noStrike">
                          <a:effectLst/>
                        </a:rPr>
                        <a:t>3/28/2016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dirty="0">
                          <a:effectLst/>
                        </a:rPr>
                        <a:t>Stretch Goals</a:t>
                      </a:r>
                      <a:endParaRPr lang="en-US" sz="1600" b="0" i="0" u="none" strike="noStrike" dirty="0">
                        <a:effectLst/>
                        <a:latin typeface="Arial" panose="020B0604020202020204" pitchFamily="34" charset="0"/>
                      </a:endParaRPr>
                    </a:p>
                  </a:txBody>
                  <a:tcPr marL="9525" marR="9525" marT="9525" marB="0" anchor="ctr"/>
                </a:tc>
              </a:tr>
              <a:tr h="654730">
                <a:tc>
                  <a:txBody>
                    <a:bodyPr/>
                    <a:lstStyle/>
                    <a:p>
                      <a:pPr algn="ctr" fontAlgn="ctr"/>
                      <a:r>
                        <a:rPr lang="en-US" sz="1600" u="none" strike="noStrike">
                          <a:effectLst/>
                        </a:rPr>
                        <a:t>4/4/2016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Stretch Goals, Milestone Report</a:t>
                      </a:r>
                      <a:endParaRPr lang="en-US" sz="1600" b="1" i="0" u="none" strike="noStrike">
                        <a:effectLst/>
                        <a:latin typeface="Arial" panose="020B0604020202020204" pitchFamily="34" charset="0"/>
                      </a:endParaRPr>
                    </a:p>
                  </a:txBody>
                  <a:tcPr marL="9525" marR="9525" marT="9525" marB="0" anchor="ctr"/>
                </a:tc>
              </a:tr>
              <a:tr h="654730">
                <a:tc>
                  <a:txBody>
                    <a:bodyPr/>
                    <a:lstStyle/>
                    <a:p>
                      <a:pPr algn="ctr" fontAlgn="ctr"/>
                      <a:r>
                        <a:rPr lang="en-US" sz="1600" u="none" strike="noStrike">
                          <a:effectLst/>
                        </a:rPr>
                        <a:t>4/11/2016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Stretch Goals</a:t>
                      </a:r>
                      <a:endParaRPr lang="en-US" sz="1600" b="1" i="0" u="none" strike="noStrike">
                        <a:effectLst/>
                        <a:latin typeface="Arial" panose="020B0604020202020204" pitchFamily="34" charset="0"/>
                      </a:endParaRPr>
                    </a:p>
                  </a:txBody>
                  <a:tcPr marL="9525" marR="9525" marT="9525" marB="0" anchor="ctr"/>
                </a:tc>
              </a:tr>
              <a:tr h="654730">
                <a:tc>
                  <a:txBody>
                    <a:bodyPr/>
                    <a:lstStyle/>
                    <a:p>
                      <a:pPr algn="ctr" fontAlgn="ctr"/>
                      <a:r>
                        <a:rPr lang="en-US" sz="1600" u="none" strike="noStrike">
                          <a:effectLst/>
                        </a:rPr>
                        <a:t>4/18/2016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Stretch Goals</a:t>
                      </a:r>
                      <a:endParaRPr lang="en-US" sz="1600" b="1" i="0" u="none" strike="noStrike">
                        <a:effectLst/>
                        <a:latin typeface="Arial" panose="020B0604020202020204" pitchFamily="34" charset="0"/>
                      </a:endParaRPr>
                    </a:p>
                  </a:txBody>
                  <a:tcPr marL="9525" marR="9525" marT="9525" marB="0" anchor="ctr"/>
                </a:tc>
              </a:tr>
              <a:tr h="654730">
                <a:tc>
                  <a:txBody>
                    <a:bodyPr/>
                    <a:lstStyle/>
                    <a:p>
                      <a:pPr algn="ctr" fontAlgn="ctr"/>
                      <a:r>
                        <a:rPr lang="en-US" sz="1600" u="none" strike="noStrike">
                          <a:effectLst/>
                        </a:rPr>
                        <a:t>4/25/2016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dirty="0">
                          <a:effectLst/>
                        </a:rPr>
                        <a:t>Stretch Goals, Final Review</a:t>
                      </a:r>
                      <a:endParaRPr lang="en-US" sz="1600" b="1" i="0" u="none" strike="noStrike" dirty="0">
                        <a:effectLst/>
                        <a:latin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911455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729</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Cambria Math</vt:lpstr>
      <vt:lpstr>Office Theme</vt:lpstr>
      <vt:lpstr>Design Plan Flux Capacitors</vt:lpstr>
      <vt:lpstr>1. Problem Statement</vt:lpstr>
      <vt:lpstr>2. Proposed Solution</vt:lpstr>
      <vt:lpstr>3a. Design Approach</vt:lpstr>
      <vt:lpstr>3b. Technical Details</vt:lpstr>
      <vt:lpstr>3b. Technical Details (cont.)</vt:lpstr>
      <vt:lpstr>3c. Manpower</vt:lpstr>
      <vt:lpstr>3d. Schedule</vt:lpstr>
      <vt:lpstr>Schedule (cont.)</vt:lpstr>
      <vt:lpstr>3e. Cost Estimate</vt:lpstr>
      <vt:lpstr>References – Calvin Nelson </vt:lpstr>
      <vt:lpstr>References – Ryan Kachline</vt:lpstr>
    </vt:vector>
  </TitlesOfParts>
  <Company>The Pennsylvania State University - COE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Calvin A Nelson</dc:creator>
  <cp:lastModifiedBy>Calvin A Nelson</cp:lastModifiedBy>
  <cp:revision>30</cp:revision>
  <dcterms:created xsi:type="dcterms:W3CDTF">2016-01-25T19:29:40Z</dcterms:created>
  <dcterms:modified xsi:type="dcterms:W3CDTF">2016-01-27T20:17:49Z</dcterms:modified>
</cp:coreProperties>
</file>