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66" r:id="rId3"/>
    <p:sldId id="258" r:id="rId4"/>
    <p:sldId id="259" r:id="rId5"/>
    <p:sldId id="260" r:id="rId6"/>
    <p:sldId id="268" r:id="rId7"/>
    <p:sldId id="261" r:id="rId8"/>
    <p:sldId id="262" r:id="rId9"/>
    <p:sldId id="263" r:id="rId10"/>
    <p:sldId id="264" r:id="rId11"/>
    <p:sldId id="267" r:id="rId12"/>
    <p:sldId id="265" r:id="rId13"/>
    <p:sldId id="309" r:id="rId14"/>
    <p:sldId id="310" r:id="rId15"/>
    <p:sldId id="311" r:id="rId16"/>
    <p:sldId id="312" r:id="rId17"/>
    <p:sldId id="31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DK Concept" id="{7CC6F1EE-87B7-47A7-AEF8-6680AA5B3582}">
          <p14:sldIdLst>
            <p14:sldId id="256"/>
            <p14:sldId id="266"/>
            <p14:sldId id="258"/>
            <p14:sldId id="259"/>
            <p14:sldId id="260"/>
            <p14:sldId id="268"/>
            <p14:sldId id="261"/>
            <p14:sldId id="262"/>
            <p14:sldId id="263"/>
            <p14:sldId id="264"/>
            <p14:sldId id="267"/>
            <p14:sldId id="265"/>
          </p14:sldIdLst>
        </p14:section>
        <p14:section name="SDX Early Prototype" id="{E3F5C42D-AC56-49C9-AA4B-2E321F4CA036}">
          <p14:sldIdLst>
            <p14:sldId id="309"/>
            <p14:sldId id="310"/>
            <p14:sldId id="311"/>
            <p14:sldId id="312"/>
            <p14:sldId id="313"/>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sdGK2gS85wASg6PY6y77TVoBm1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a:srgbClr val="7C4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74" autoAdjust="0"/>
  </p:normalViewPr>
  <p:slideViewPr>
    <p:cSldViewPr snapToGrid="0">
      <p:cViewPr varScale="1">
        <p:scale>
          <a:sx n="119" d="100"/>
          <a:sy n="119" d="100"/>
        </p:scale>
        <p:origin x="12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791C49-4E3D-4492-9AB0-CBB7AF2218D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DF5E44C-02D8-45DF-85AA-FB9BE81B9491}">
      <dgm:prSet/>
      <dgm:spPr/>
      <dgm:t>
        <a:bodyPr/>
        <a:lstStyle/>
        <a:p>
          <a:r>
            <a:rPr lang="en-US" dirty="0"/>
            <a:t>Bootstrap Solid application development</a:t>
          </a:r>
        </a:p>
      </dgm:t>
    </dgm:pt>
    <dgm:pt modelId="{B07CFAC2-E758-497F-B807-E94DF3B3CEFD}" type="parTrans" cxnId="{F27D2216-4458-45C4-99E4-04CD26286D52}">
      <dgm:prSet/>
      <dgm:spPr/>
      <dgm:t>
        <a:bodyPr/>
        <a:lstStyle/>
        <a:p>
          <a:endParaRPr lang="en-US"/>
        </a:p>
      </dgm:t>
    </dgm:pt>
    <dgm:pt modelId="{791A9047-13A7-4999-BFD8-C76E2C760CD2}" type="sibTrans" cxnId="{F27D2216-4458-45C4-99E4-04CD26286D52}">
      <dgm:prSet/>
      <dgm:spPr/>
      <dgm:t>
        <a:bodyPr/>
        <a:lstStyle/>
        <a:p>
          <a:endParaRPr lang="en-US"/>
        </a:p>
      </dgm:t>
    </dgm:pt>
    <dgm:pt modelId="{1EC9F5C1-3E98-40BA-B34B-0FA580B80C51}">
      <dgm:prSet/>
      <dgm:spPr/>
      <dgm:t>
        <a:bodyPr/>
        <a:lstStyle/>
        <a:p>
          <a:r>
            <a:rPr lang="en-US"/>
            <a:t>Tooling support for a Solid eco-system</a:t>
          </a:r>
        </a:p>
      </dgm:t>
    </dgm:pt>
    <dgm:pt modelId="{18647E80-BEAA-48AF-B099-A19514369D0E}" type="parTrans" cxnId="{CB6116B4-10F3-4BF7-8C77-2AADD9F782EA}">
      <dgm:prSet/>
      <dgm:spPr/>
      <dgm:t>
        <a:bodyPr/>
        <a:lstStyle/>
        <a:p>
          <a:endParaRPr lang="en-US"/>
        </a:p>
      </dgm:t>
    </dgm:pt>
    <dgm:pt modelId="{B2D4190A-C957-4AA9-8713-AB67DF3F444C}" type="sibTrans" cxnId="{CB6116B4-10F3-4BF7-8C77-2AADD9F782EA}">
      <dgm:prSet/>
      <dgm:spPr/>
      <dgm:t>
        <a:bodyPr/>
        <a:lstStyle/>
        <a:p>
          <a:endParaRPr lang="en-US"/>
        </a:p>
      </dgm:t>
    </dgm:pt>
    <dgm:pt modelId="{0EBBE058-9BC1-4EA1-BAE6-0A29F4D16517}">
      <dgm:prSet/>
      <dgm:spPr/>
      <dgm:t>
        <a:bodyPr/>
        <a:lstStyle/>
        <a:p>
          <a:r>
            <a:rPr lang="en-US"/>
            <a:t>Middleware shifts responsibility away from developer</a:t>
          </a:r>
        </a:p>
      </dgm:t>
    </dgm:pt>
    <dgm:pt modelId="{D6D040C1-D285-471C-9440-E494D52F62C4}" type="parTrans" cxnId="{378F5BD7-47DE-4E66-942A-B235220D4863}">
      <dgm:prSet/>
      <dgm:spPr/>
      <dgm:t>
        <a:bodyPr/>
        <a:lstStyle/>
        <a:p>
          <a:endParaRPr lang="en-US"/>
        </a:p>
      </dgm:t>
    </dgm:pt>
    <dgm:pt modelId="{55507896-8BE1-4482-951C-292B8A1C50FF}" type="sibTrans" cxnId="{378F5BD7-47DE-4E66-942A-B235220D4863}">
      <dgm:prSet/>
      <dgm:spPr/>
      <dgm:t>
        <a:bodyPr/>
        <a:lstStyle/>
        <a:p>
          <a:endParaRPr lang="en-US"/>
        </a:p>
      </dgm:t>
    </dgm:pt>
    <dgm:pt modelId="{FF7BB4F1-5242-4C1A-90E2-EC1FA0E13172}">
      <dgm:prSet/>
      <dgm:spPr/>
      <dgm:t>
        <a:bodyPr/>
        <a:lstStyle/>
        <a:p>
          <a:r>
            <a:rPr lang="en-US"/>
            <a:t>Prepare for declarative data requests</a:t>
          </a:r>
        </a:p>
      </dgm:t>
    </dgm:pt>
    <dgm:pt modelId="{854F4990-FB23-4A28-AC49-320B988AF67D}" type="parTrans" cxnId="{B0CD7135-D511-4161-B2DC-6274BA883E49}">
      <dgm:prSet/>
      <dgm:spPr/>
      <dgm:t>
        <a:bodyPr/>
        <a:lstStyle/>
        <a:p>
          <a:endParaRPr lang="en-US"/>
        </a:p>
      </dgm:t>
    </dgm:pt>
    <dgm:pt modelId="{552CD644-1A27-4815-B93A-49260AE9508E}" type="sibTrans" cxnId="{B0CD7135-D511-4161-B2DC-6274BA883E49}">
      <dgm:prSet/>
      <dgm:spPr/>
      <dgm:t>
        <a:bodyPr/>
        <a:lstStyle/>
        <a:p>
          <a:endParaRPr lang="en-US"/>
        </a:p>
      </dgm:t>
    </dgm:pt>
    <dgm:pt modelId="{C3A05C83-D01C-4045-BE66-221ECD5B41D8}">
      <dgm:prSet/>
      <dgm:spPr/>
      <dgm:t>
        <a:bodyPr/>
        <a:lstStyle/>
        <a:p>
          <a:r>
            <a:rPr lang="en-US"/>
            <a:t>Support existing and upcoming frameworks</a:t>
          </a:r>
        </a:p>
      </dgm:t>
    </dgm:pt>
    <dgm:pt modelId="{485738E8-2004-4FA0-A98A-B9D123D6524C}" type="parTrans" cxnId="{451D5B82-CC59-42BA-B622-6F5D5EB320A4}">
      <dgm:prSet/>
      <dgm:spPr/>
      <dgm:t>
        <a:bodyPr/>
        <a:lstStyle/>
        <a:p>
          <a:endParaRPr lang="en-US"/>
        </a:p>
      </dgm:t>
    </dgm:pt>
    <dgm:pt modelId="{623CE212-11CB-484F-8E79-7C5F80B07246}" type="sibTrans" cxnId="{451D5B82-CC59-42BA-B622-6F5D5EB320A4}">
      <dgm:prSet/>
      <dgm:spPr/>
      <dgm:t>
        <a:bodyPr/>
        <a:lstStyle/>
        <a:p>
          <a:endParaRPr lang="en-US"/>
        </a:p>
      </dgm:t>
    </dgm:pt>
    <dgm:pt modelId="{9CF3B7C3-2E12-459B-A83B-64CAF712C895}" type="pres">
      <dgm:prSet presAssocID="{8A791C49-4E3D-4492-9AB0-CBB7AF2218D2}" presName="root" presStyleCnt="0">
        <dgm:presLayoutVars>
          <dgm:dir/>
          <dgm:resizeHandles val="exact"/>
        </dgm:presLayoutVars>
      </dgm:prSet>
      <dgm:spPr/>
    </dgm:pt>
    <dgm:pt modelId="{B205D76B-7BE4-4BE7-918D-D41DA2CD98AC}" type="pres">
      <dgm:prSet presAssocID="{7DF5E44C-02D8-45DF-85AA-FB9BE81B9491}" presName="compNode" presStyleCnt="0"/>
      <dgm:spPr/>
    </dgm:pt>
    <dgm:pt modelId="{37D197F7-1877-4C28-8CB0-32D76BDE0BDA}" type="pres">
      <dgm:prSet presAssocID="{7DF5E44C-02D8-45DF-85AA-FB9BE81B9491}" presName="bgRect" presStyleLbl="bgShp" presStyleIdx="0" presStyleCnt="5"/>
      <dgm:spPr/>
    </dgm:pt>
    <dgm:pt modelId="{E8A9B0B4-3E8C-42F3-A72F-39D7A15027B1}" type="pres">
      <dgm:prSet presAssocID="{7DF5E44C-02D8-45DF-85AA-FB9BE81B94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with solid fill"/>
        </a:ext>
      </dgm:extLst>
    </dgm:pt>
    <dgm:pt modelId="{E7C1C590-34C6-4AD4-A221-9A15687ED724}" type="pres">
      <dgm:prSet presAssocID="{7DF5E44C-02D8-45DF-85AA-FB9BE81B9491}" presName="spaceRect" presStyleCnt="0"/>
      <dgm:spPr/>
    </dgm:pt>
    <dgm:pt modelId="{62FE6AE9-7AAB-4F23-BA3D-AA30D2519426}" type="pres">
      <dgm:prSet presAssocID="{7DF5E44C-02D8-45DF-85AA-FB9BE81B9491}" presName="parTx" presStyleLbl="revTx" presStyleIdx="0" presStyleCnt="5">
        <dgm:presLayoutVars>
          <dgm:chMax val="0"/>
          <dgm:chPref val="0"/>
        </dgm:presLayoutVars>
      </dgm:prSet>
      <dgm:spPr/>
    </dgm:pt>
    <dgm:pt modelId="{00EEBFDF-4DD5-4B68-97DD-465F912CF392}" type="pres">
      <dgm:prSet presAssocID="{791A9047-13A7-4999-BFD8-C76E2C760CD2}" presName="sibTrans" presStyleCnt="0"/>
      <dgm:spPr/>
    </dgm:pt>
    <dgm:pt modelId="{93DE5E93-C22E-4CE2-B64E-225C68D757FA}" type="pres">
      <dgm:prSet presAssocID="{1EC9F5C1-3E98-40BA-B34B-0FA580B80C51}" presName="compNode" presStyleCnt="0"/>
      <dgm:spPr/>
    </dgm:pt>
    <dgm:pt modelId="{B80E0A5F-70BF-42F6-8AC4-3E87407211D3}" type="pres">
      <dgm:prSet presAssocID="{1EC9F5C1-3E98-40BA-B34B-0FA580B80C51}" presName="bgRect" presStyleLbl="bgShp" presStyleIdx="1" presStyleCnt="5"/>
      <dgm:spPr/>
    </dgm:pt>
    <dgm:pt modelId="{4507C58E-3D55-4BC3-B0FB-CABC48A286EA}" type="pres">
      <dgm:prSet presAssocID="{1EC9F5C1-3E98-40BA-B34B-0FA580B80C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with solid fill"/>
        </a:ext>
      </dgm:extLst>
    </dgm:pt>
    <dgm:pt modelId="{F23BE39A-7DA5-4E11-9CE2-C63CF966F86B}" type="pres">
      <dgm:prSet presAssocID="{1EC9F5C1-3E98-40BA-B34B-0FA580B80C51}" presName="spaceRect" presStyleCnt="0"/>
      <dgm:spPr/>
    </dgm:pt>
    <dgm:pt modelId="{81F121DD-5010-4A06-A17C-83F071D85B63}" type="pres">
      <dgm:prSet presAssocID="{1EC9F5C1-3E98-40BA-B34B-0FA580B80C51}" presName="parTx" presStyleLbl="revTx" presStyleIdx="1" presStyleCnt="5">
        <dgm:presLayoutVars>
          <dgm:chMax val="0"/>
          <dgm:chPref val="0"/>
        </dgm:presLayoutVars>
      </dgm:prSet>
      <dgm:spPr/>
    </dgm:pt>
    <dgm:pt modelId="{ED8FDF09-48C5-48B1-8148-5039544C9866}" type="pres">
      <dgm:prSet presAssocID="{B2D4190A-C957-4AA9-8713-AB67DF3F444C}" presName="sibTrans" presStyleCnt="0"/>
      <dgm:spPr/>
    </dgm:pt>
    <dgm:pt modelId="{977C18B8-A00C-4C77-A042-3215CB152837}" type="pres">
      <dgm:prSet presAssocID="{0EBBE058-9BC1-4EA1-BAE6-0A29F4D16517}" presName="compNode" presStyleCnt="0"/>
      <dgm:spPr/>
    </dgm:pt>
    <dgm:pt modelId="{9F6D0BF3-7ED4-4062-AEB6-F9CD5AB472E2}" type="pres">
      <dgm:prSet presAssocID="{0EBBE058-9BC1-4EA1-BAE6-0A29F4D16517}" presName="bgRect" presStyleLbl="bgShp" presStyleIdx="2" presStyleCnt="5"/>
      <dgm:spPr/>
    </dgm:pt>
    <dgm:pt modelId="{2B304C6B-B7CE-472D-AAB1-26C302B59D63}" type="pres">
      <dgm:prSet presAssocID="{0EBBE058-9BC1-4EA1-BAE6-0A29F4D1651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3 with solid fill"/>
        </a:ext>
      </dgm:extLst>
    </dgm:pt>
    <dgm:pt modelId="{CC01691E-C7CE-4864-AF61-0D458F187D5F}" type="pres">
      <dgm:prSet presAssocID="{0EBBE058-9BC1-4EA1-BAE6-0A29F4D16517}" presName="spaceRect" presStyleCnt="0"/>
      <dgm:spPr/>
    </dgm:pt>
    <dgm:pt modelId="{CA394250-639B-4668-AC32-3A92E7E0EDCC}" type="pres">
      <dgm:prSet presAssocID="{0EBBE058-9BC1-4EA1-BAE6-0A29F4D16517}" presName="parTx" presStyleLbl="revTx" presStyleIdx="2" presStyleCnt="5">
        <dgm:presLayoutVars>
          <dgm:chMax val="0"/>
          <dgm:chPref val="0"/>
        </dgm:presLayoutVars>
      </dgm:prSet>
      <dgm:spPr/>
    </dgm:pt>
    <dgm:pt modelId="{399C96FB-0AE2-473F-92C7-6B744F6AE625}" type="pres">
      <dgm:prSet presAssocID="{55507896-8BE1-4482-951C-292B8A1C50FF}" presName="sibTrans" presStyleCnt="0"/>
      <dgm:spPr/>
    </dgm:pt>
    <dgm:pt modelId="{082575E4-48A6-41F0-B4A6-0B098D3BD69B}" type="pres">
      <dgm:prSet presAssocID="{FF7BB4F1-5242-4C1A-90E2-EC1FA0E13172}" presName="compNode" presStyleCnt="0"/>
      <dgm:spPr/>
    </dgm:pt>
    <dgm:pt modelId="{607287E3-C851-459E-8F55-8985D7B4B3AF}" type="pres">
      <dgm:prSet presAssocID="{FF7BB4F1-5242-4C1A-90E2-EC1FA0E13172}" presName="bgRect" presStyleLbl="bgShp" presStyleIdx="3" presStyleCnt="5"/>
      <dgm:spPr/>
    </dgm:pt>
    <dgm:pt modelId="{B5C7894C-812F-482A-AB89-CE37BD9F9C3C}" type="pres">
      <dgm:prSet presAssocID="{FF7BB4F1-5242-4C1A-90E2-EC1FA0E131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dge 4 with solid fill"/>
        </a:ext>
      </dgm:extLst>
    </dgm:pt>
    <dgm:pt modelId="{E38FCF13-07F7-48E3-9F08-B893C1E7E7F2}" type="pres">
      <dgm:prSet presAssocID="{FF7BB4F1-5242-4C1A-90E2-EC1FA0E13172}" presName="spaceRect" presStyleCnt="0"/>
      <dgm:spPr/>
    </dgm:pt>
    <dgm:pt modelId="{B0EABCAF-8579-40F2-810F-A600443A51FA}" type="pres">
      <dgm:prSet presAssocID="{FF7BB4F1-5242-4C1A-90E2-EC1FA0E13172}" presName="parTx" presStyleLbl="revTx" presStyleIdx="3" presStyleCnt="5">
        <dgm:presLayoutVars>
          <dgm:chMax val="0"/>
          <dgm:chPref val="0"/>
        </dgm:presLayoutVars>
      </dgm:prSet>
      <dgm:spPr/>
    </dgm:pt>
    <dgm:pt modelId="{D26ED8A9-BFC3-42FA-B968-A09E6CCFED8D}" type="pres">
      <dgm:prSet presAssocID="{552CD644-1A27-4815-B93A-49260AE9508E}" presName="sibTrans" presStyleCnt="0"/>
      <dgm:spPr/>
    </dgm:pt>
    <dgm:pt modelId="{3AF2D6C3-EAE9-45D2-BC00-606222EA0368}" type="pres">
      <dgm:prSet presAssocID="{C3A05C83-D01C-4045-BE66-221ECD5B41D8}" presName="compNode" presStyleCnt="0"/>
      <dgm:spPr/>
    </dgm:pt>
    <dgm:pt modelId="{8BFB1B25-0212-4254-972B-560B41684071}" type="pres">
      <dgm:prSet presAssocID="{C3A05C83-D01C-4045-BE66-221ECD5B41D8}" presName="bgRect" presStyleLbl="bgShp" presStyleIdx="4" presStyleCnt="5"/>
      <dgm:spPr/>
    </dgm:pt>
    <dgm:pt modelId="{DC189633-EA56-449F-B5B3-112C7FB074E4}" type="pres">
      <dgm:prSet presAssocID="{C3A05C83-D01C-4045-BE66-221ECD5B41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Badge 5 with solid fill"/>
        </a:ext>
      </dgm:extLst>
    </dgm:pt>
    <dgm:pt modelId="{7383ED98-5EE2-4343-86D8-2C2AB4311E98}" type="pres">
      <dgm:prSet presAssocID="{C3A05C83-D01C-4045-BE66-221ECD5B41D8}" presName="spaceRect" presStyleCnt="0"/>
      <dgm:spPr/>
    </dgm:pt>
    <dgm:pt modelId="{7B0E2582-5829-41DF-9E11-6DDD8A97481B}" type="pres">
      <dgm:prSet presAssocID="{C3A05C83-D01C-4045-BE66-221ECD5B41D8}" presName="parTx" presStyleLbl="revTx" presStyleIdx="4" presStyleCnt="5">
        <dgm:presLayoutVars>
          <dgm:chMax val="0"/>
          <dgm:chPref val="0"/>
        </dgm:presLayoutVars>
      </dgm:prSet>
      <dgm:spPr/>
    </dgm:pt>
  </dgm:ptLst>
  <dgm:cxnLst>
    <dgm:cxn modelId="{F2EF7206-378F-40E0-8450-6AA6E1525776}" type="presOf" srcId="{8A791C49-4E3D-4492-9AB0-CBB7AF2218D2}" destId="{9CF3B7C3-2E12-459B-A83B-64CAF712C895}" srcOrd="0" destOrd="0" presId="urn:microsoft.com/office/officeart/2018/2/layout/IconVerticalSolidList"/>
    <dgm:cxn modelId="{F27D2216-4458-45C4-99E4-04CD26286D52}" srcId="{8A791C49-4E3D-4492-9AB0-CBB7AF2218D2}" destId="{7DF5E44C-02D8-45DF-85AA-FB9BE81B9491}" srcOrd="0" destOrd="0" parTransId="{B07CFAC2-E758-497F-B807-E94DF3B3CEFD}" sibTransId="{791A9047-13A7-4999-BFD8-C76E2C760CD2}"/>
    <dgm:cxn modelId="{A4CB4C2E-7FE9-49F2-BAD8-E0EBBC64ACE8}" type="presOf" srcId="{1EC9F5C1-3E98-40BA-B34B-0FA580B80C51}" destId="{81F121DD-5010-4A06-A17C-83F071D85B63}" srcOrd="0" destOrd="0" presId="urn:microsoft.com/office/officeart/2018/2/layout/IconVerticalSolidList"/>
    <dgm:cxn modelId="{B0CD7135-D511-4161-B2DC-6274BA883E49}" srcId="{8A791C49-4E3D-4492-9AB0-CBB7AF2218D2}" destId="{FF7BB4F1-5242-4C1A-90E2-EC1FA0E13172}" srcOrd="3" destOrd="0" parTransId="{854F4990-FB23-4A28-AC49-320B988AF67D}" sibTransId="{552CD644-1A27-4815-B93A-49260AE9508E}"/>
    <dgm:cxn modelId="{451D5B82-CC59-42BA-B622-6F5D5EB320A4}" srcId="{8A791C49-4E3D-4492-9AB0-CBB7AF2218D2}" destId="{C3A05C83-D01C-4045-BE66-221ECD5B41D8}" srcOrd="4" destOrd="0" parTransId="{485738E8-2004-4FA0-A98A-B9D123D6524C}" sibTransId="{623CE212-11CB-484F-8E79-7C5F80B07246}"/>
    <dgm:cxn modelId="{C8B51592-E800-4FEE-A549-3C073447A508}" type="presOf" srcId="{7DF5E44C-02D8-45DF-85AA-FB9BE81B9491}" destId="{62FE6AE9-7AAB-4F23-BA3D-AA30D2519426}" srcOrd="0" destOrd="0" presId="urn:microsoft.com/office/officeart/2018/2/layout/IconVerticalSolidList"/>
    <dgm:cxn modelId="{7C925C9E-DADE-4A8A-93E2-930144D344B2}" type="presOf" srcId="{0EBBE058-9BC1-4EA1-BAE6-0A29F4D16517}" destId="{CA394250-639B-4668-AC32-3A92E7E0EDCC}" srcOrd="0" destOrd="0" presId="urn:microsoft.com/office/officeart/2018/2/layout/IconVerticalSolidList"/>
    <dgm:cxn modelId="{214C11A0-14BF-4D7B-A3ED-DB83381C78B9}" type="presOf" srcId="{C3A05C83-D01C-4045-BE66-221ECD5B41D8}" destId="{7B0E2582-5829-41DF-9E11-6DDD8A97481B}" srcOrd="0" destOrd="0" presId="urn:microsoft.com/office/officeart/2018/2/layout/IconVerticalSolidList"/>
    <dgm:cxn modelId="{6322F7AF-7609-4C35-844F-0D7B00BC5C07}" type="presOf" srcId="{FF7BB4F1-5242-4C1A-90E2-EC1FA0E13172}" destId="{B0EABCAF-8579-40F2-810F-A600443A51FA}" srcOrd="0" destOrd="0" presId="urn:microsoft.com/office/officeart/2018/2/layout/IconVerticalSolidList"/>
    <dgm:cxn modelId="{CB6116B4-10F3-4BF7-8C77-2AADD9F782EA}" srcId="{8A791C49-4E3D-4492-9AB0-CBB7AF2218D2}" destId="{1EC9F5C1-3E98-40BA-B34B-0FA580B80C51}" srcOrd="1" destOrd="0" parTransId="{18647E80-BEAA-48AF-B099-A19514369D0E}" sibTransId="{B2D4190A-C957-4AA9-8713-AB67DF3F444C}"/>
    <dgm:cxn modelId="{378F5BD7-47DE-4E66-942A-B235220D4863}" srcId="{8A791C49-4E3D-4492-9AB0-CBB7AF2218D2}" destId="{0EBBE058-9BC1-4EA1-BAE6-0A29F4D16517}" srcOrd="2" destOrd="0" parTransId="{D6D040C1-D285-471C-9440-E494D52F62C4}" sibTransId="{55507896-8BE1-4482-951C-292B8A1C50FF}"/>
    <dgm:cxn modelId="{8EAED6E5-9B70-49B5-B772-1E02EFAD3AB3}" type="presParOf" srcId="{9CF3B7C3-2E12-459B-A83B-64CAF712C895}" destId="{B205D76B-7BE4-4BE7-918D-D41DA2CD98AC}" srcOrd="0" destOrd="0" presId="urn:microsoft.com/office/officeart/2018/2/layout/IconVerticalSolidList"/>
    <dgm:cxn modelId="{324AC160-ACE4-4F3D-8EBE-FD390DBF5FCB}" type="presParOf" srcId="{B205D76B-7BE4-4BE7-918D-D41DA2CD98AC}" destId="{37D197F7-1877-4C28-8CB0-32D76BDE0BDA}" srcOrd="0" destOrd="0" presId="urn:microsoft.com/office/officeart/2018/2/layout/IconVerticalSolidList"/>
    <dgm:cxn modelId="{58FA2D97-6565-4B36-9385-3CC5B493462F}" type="presParOf" srcId="{B205D76B-7BE4-4BE7-918D-D41DA2CD98AC}" destId="{E8A9B0B4-3E8C-42F3-A72F-39D7A15027B1}" srcOrd="1" destOrd="0" presId="urn:microsoft.com/office/officeart/2018/2/layout/IconVerticalSolidList"/>
    <dgm:cxn modelId="{893B5C8C-E9EE-4FAB-9435-60E8E7E26EC2}" type="presParOf" srcId="{B205D76B-7BE4-4BE7-918D-D41DA2CD98AC}" destId="{E7C1C590-34C6-4AD4-A221-9A15687ED724}" srcOrd="2" destOrd="0" presId="urn:microsoft.com/office/officeart/2018/2/layout/IconVerticalSolidList"/>
    <dgm:cxn modelId="{52DB565E-2EF7-4BE8-8885-384AD6D7B88C}" type="presParOf" srcId="{B205D76B-7BE4-4BE7-918D-D41DA2CD98AC}" destId="{62FE6AE9-7AAB-4F23-BA3D-AA30D2519426}" srcOrd="3" destOrd="0" presId="urn:microsoft.com/office/officeart/2018/2/layout/IconVerticalSolidList"/>
    <dgm:cxn modelId="{B4017A41-8B17-4BFB-9125-F52CEDE96D16}" type="presParOf" srcId="{9CF3B7C3-2E12-459B-A83B-64CAF712C895}" destId="{00EEBFDF-4DD5-4B68-97DD-465F912CF392}" srcOrd="1" destOrd="0" presId="urn:microsoft.com/office/officeart/2018/2/layout/IconVerticalSolidList"/>
    <dgm:cxn modelId="{E622572E-2427-4011-87C1-360D03C1A406}" type="presParOf" srcId="{9CF3B7C3-2E12-459B-A83B-64CAF712C895}" destId="{93DE5E93-C22E-4CE2-B64E-225C68D757FA}" srcOrd="2" destOrd="0" presId="urn:microsoft.com/office/officeart/2018/2/layout/IconVerticalSolidList"/>
    <dgm:cxn modelId="{E9A4AF63-D263-4A98-880B-4AB3320BC2F6}" type="presParOf" srcId="{93DE5E93-C22E-4CE2-B64E-225C68D757FA}" destId="{B80E0A5F-70BF-42F6-8AC4-3E87407211D3}" srcOrd="0" destOrd="0" presId="urn:microsoft.com/office/officeart/2018/2/layout/IconVerticalSolidList"/>
    <dgm:cxn modelId="{137568A5-78DA-4A75-8A00-56D8B3A0FC7F}" type="presParOf" srcId="{93DE5E93-C22E-4CE2-B64E-225C68D757FA}" destId="{4507C58E-3D55-4BC3-B0FB-CABC48A286EA}" srcOrd="1" destOrd="0" presId="urn:microsoft.com/office/officeart/2018/2/layout/IconVerticalSolidList"/>
    <dgm:cxn modelId="{863DCA45-03A9-4603-AC22-890B72BE018B}" type="presParOf" srcId="{93DE5E93-C22E-4CE2-B64E-225C68D757FA}" destId="{F23BE39A-7DA5-4E11-9CE2-C63CF966F86B}" srcOrd="2" destOrd="0" presId="urn:microsoft.com/office/officeart/2018/2/layout/IconVerticalSolidList"/>
    <dgm:cxn modelId="{0677E47B-6496-4F84-8190-45A8996E5E2B}" type="presParOf" srcId="{93DE5E93-C22E-4CE2-B64E-225C68D757FA}" destId="{81F121DD-5010-4A06-A17C-83F071D85B63}" srcOrd="3" destOrd="0" presId="urn:microsoft.com/office/officeart/2018/2/layout/IconVerticalSolidList"/>
    <dgm:cxn modelId="{3C428E44-F135-4FDF-BA47-BF4AFFFBABB7}" type="presParOf" srcId="{9CF3B7C3-2E12-459B-A83B-64CAF712C895}" destId="{ED8FDF09-48C5-48B1-8148-5039544C9866}" srcOrd="3" destOrd="0" presId="urn:microsoft.com/office/officeart/2018/2/layout/IconVerticalSolidList"/>
    <dgm:cxn modelId="{964717B7-9C8F-4A1D-A061-5E5B6797A46C}" type="presParOf" srcId="{9CF3B7C3-2E12-459B-A83B-64CAF712C895}" destId="{977C18B8-A00C-4C77-A042-3215CB152837}" srcOrd="4" destOrd="0" presId="urn:microsoft.com/office/officeart/2018/2/layout/IconVerticalSolidList"/>
    <dgm:cxn modelId="{64B56BEF-CB9B-452E-800A-6B35C620B906}" type="presParOf" srcId="{977C18B8-A00C-4C77-A042-3215CB152837}" destId="{9F6D0BF3-7ED4-4062-AEB6-F9CD5AB472E2}" srcOrd="0" destOrd="0" presId="urn:microsoft.com/office/officeart/2018/2/layout/IconVerticalSolidList"/>
    <dgm:cxn modelId="{C9995F4F-9193-4C70-A96C-1BD6399E5424}" type="presParOf" srcId="{977C18B8-A00C-4C77-A042-3215CB152837}" destId="{2B304C6B-B7CE-472D-AAB1-26C302B59D63}" srcOrd="1" destOrd="0" presId="urn:microsoft.com/office/officeart/2018/2/layout/IconVerticalSolidList"/>
    <dgm:cxn modelId="{6AE4BB44-FA9F-4354-8711-7B2CCF3B2410}" type="presParOf" srcId="{977C18B8-A00C-4C77-A042-3215CB152837}" destId="{CC01691E-C7CE-4864-AF61-0D458F187D5F}" srcOrd="2" destOrd="0" presId="urn:microsoft.com/office/officeart/2018/2/layout/IconVerticalSolidList"/>
    <dgm:cxn modelId="{F17C2215-715B-4E04-87D2-6B5FE9F76672}" type="presParOf" srcId="{977C18B8-A00C-4C77-A042-3215CB152837}" destId="{CA394250-639B-4668-AC32-3A92E7E0EDCC}" srcOrd="3" destOrd="0" presId="urn:microsoft.com/office/officeart/2018/2/layout/IconVerticalSolidList"/>
    <dgm:cxn modelId="{706C04D9-AFD3-4B51-AAD5-AF785C2BA2DC}" type="presParOf" srcId="{9CF3B7C3-2E12-459B-A83B-64CAF712C895}" destId="{399C96FB-0AE2-473F-92C7-6B744F6AE625}" srcOrd="5" destOrd="0" presId="urn:microsoft.com/office/officeart/2018/2/layout/IconVerticalSolidList"/>
    <dgm:cxn modelId="{65A1405F-785C-49F0-BCF3-55B270327E88}" type="presParOf" srcId="{9CF3B7C3-2E12-459B-A83B-64CAF712C895}" destId="{082575E4-48A6-41F0-B4A6-0B098D3BD69B}" srcOrd="6" destOrd="0" presId="urn:microsoft.com/office/officeart/2018/2/layout/IconVerticalSolidList"/>
    <dgm:cxn modelId="{B76D4D84-7C50-4807-AEE2-0946040A440A}" type="presParOf" srcId="{082575E4-48A6-41F0-B4A6-0B098D3BD69B}" destId="{607287E3-C851-459E-8F55-8985D7B4B3AF}" srcOrd="0" destOrd="0" presId="urn:microsoft.com/office/officeart/2018/2/layout/IconVerticalSolidList"/>
    <dgm:cxn modelId="{1737922E-8685-4936-B35F-EF93790A7BA8}" type="presParOf" srcId="{082575E4-48A6-41F0-B4A6-0B098D3BD69B}" destId="{B5C7894C-812F-482A-AB89-CE37BD9F9C3C}" srcOrd="1" destOrd="0" presId="urn:microsoft.com/office/officeart/2018/2/layout/IconVerticalSolidList"/>
    <dgm:cxn modelId="{684F6683-9368-40F3-A531-90504AAF9F73}" type="presParOf" srcId="{082575E4-48A6-41F0-B4A6-0B098D3BD69B}" destId="{E38FCF13-07F7-48E3-9F08-B893C1E7E7F2}" srcOrd="2" destOrd="0" presId="urn:microsoft.com/office/officeart/2018/2/layout/IconVerticalSolidList"/>
    <dgm:cxn modelId="{531FFA70-DACA-4520-B9CE-61E2ED50CB85}" type="presParOf" srcId="{082575E4-48A6-41F0-B4A6-0B098D3BD69B}" destId="{B0EABCAF-8579-40F2-810F-A600443A51FA}" srcOrd="3" destOrd="0" presId="urn:microsoft.com/office/officeart/2018/2/layout/IconVerticalSolidList"/>
    <dgm:cxn modelId="{EFF93196-C7FF-4A0C-B1F6-6FC32FBF124F}" type="presParOf" srcId="{9CF3B7C3-2E12-459B-A83B-64CAF712C895}" destId="{D26ED8A9-BFC3-42FA-B968-A09E6CCFED8D}" srcOrd="7" destOrd="0" presId="urn:microsoft.com/office/officeart/2018/2/layout/IconVerticalSolidList"/>
    <dgm:cxn modelId="{3AF1EBC4-E58C-4C39-8DF2-F8B9D27813A1}" type="presParOf" srcId="{9CF3B7C3-2E12-459B-A83B-64CAF712C895}" destId="{3AF2D6C3-EAE9-45D2-BC00-606222EA0368}" srcOrd="8" destOrd="0" presId="urn:microsoft.com/office/officeart/2018/2/layout/IconVerticalSolidList"/>
    <dgm:cxn modelId="{3453808A-E9D8-4222-9B40-4CBB6A60294A}" type="presParOf" srcId="{3AF2D6C3-EAE9-45D2-BC00-606222EA0368}" destId="{8BFB1B25-0212-4254-972B-560B41684071}" srcOrd="0" destOrd="0" presId="urn:microsoft.com/office/officeart/2018/2/layout/IconVerticalSolidList"/>
    <dgm:cxn modelId="{6C1D5302-CD49-4E77-A8FE-AF60BFECF6C8}" type="presParOf" srcId="{3AF2D6C3-EAE9-45D2-BC00-606222EA0368}" destId="{DC189633-EA56-449F-B5B3-112C7FB074E4}" srcOrd="1" destOrd="0" presId="urn:microsoft.com/office/officeart/2018/2/layout/IconVerticalSolidList"/>
    <dgm:cxn modelId="{B1325EBE-4960-468D-9ED5-445BD849E574}" type="presParOf" srcId="{3AF2D6C3-EAE9-45D2-BC00-606222EA0368}" destId="{7383ED98-5EE2-4343-86D8-2C2AB4311E98}" srcOrd="2" destOrd="0" presId="urn:microsoft.com/office/officeart/2018/2/layout/IconVerticalSolidList"/>
    <dgm:cxn modelId="{DD026ABD-E18B-47E7-A2F4-34EF90EF8311}" type="presParOf" srcId="{3AF2D6C3-EAE9-45D2-BC00-606222EA0368}" destId="{7B0E2582-5829-41DF-9E11-6DDD8A9748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197F7-1877-4C28-8CB0-32D76BDE0BDA}">
      <dsp:nvSpPr>
        <dsp:cNvPr id="0" name=""/>
        <dsp:cNvSpPr/>
      </dsp:nvSpPr>
      <dsp:spPr>
        <a:xfrm>
          <a:off x="0" y="4300"/>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9B0B4-3E8C-42F3-A72F-39D7A15027B1}">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FE6AE9-7AAB-4F23-BA3D-AA30D2519426}">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dirty="0"/>
            <a:t>Bootstrap Solid application development</a:t>
          </a:r>
        </a:p>
      </dsp:txBody>
      <dsp:txXfrm>
        <a:off x="1057996" y="4300"/>
        <a:ext cx="5205643" cy="916014"/>
      </dsp:txXfrm>
    </dsp:sp>
    <dsp:sp modelId="{B80E0A5F-70BF-42F6-8AC4-3E87407211D3}">
      <dsp:nvSpPr>
        <dsp:cNvPr id="0" name=""/>
        <dsp:cNvSpPr/>
      </dsp:nvSpPr>
      <dsp:spPr>
        <a:xfrm>
          <a:off x="0" y="1149318"/>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7C58E-3D55-4BC3-B0FB-CABC48A286EA}">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F121DD-5010-4A06-A17C-83F071D85B63}">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Tooling support for a Solid eco-system</a:t>
          </a:r>
        </a:p>
      </dsp:txBody>
      <dsp:txXfrm>
        <a:off x="1057996" y="1149318"/>
        <a:ext cx="5205643" cy="916014"/>
      </dsp:txXfrm>
    </dsp:sp>
    <dsp:sp modelId="{9F6D0BF3-7ED4-4062-AEB6-F9CD5AB472E2}">
      <dsp:nvSpPr>
        <dsp:cNvPr id="0" name=""/>
        <dsp:cNvSpPr/>
      </dsp:nvSpPr>
      <dsp:spPr>
        <a:xfrm>
          <a:off x="0" y="2294336"/>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304C6B-B7CE-472D-AAB1-26C302B59D63}">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394250-639B-4668-AC32-3A92E7E0EDCC}">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Middleware shifts responsibility away from developer</a:t>
          </a:r>
        </a:p>
      </dsp:txBody>
      <dsp:txXfrm>
        <a:off x="1057996" y="2294336"/>
        <a:ext cx="5205643" cy="916014"/>
      </dsp:txXfrm>
    </dsp:sp>
    <dsp:sp modelId="{607287E3-C851-459E-8F55-8985D7B4B3AF}">
      <dsp:nvSpPr>
        <dsp:cNvPr id="0" name=""/>
        <dsp:cNvSpPr/>
      </dsp:nvSpPr>
      <dsp:spPr>
        <a:xfrm>
          <a:off x="0" y="3439354"/>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7894C-812F-482A-AB89-CE37BD9F9C3C}">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EABCAF-8579-40F2-810F-A600443A51FA}">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Prepare for declarative data requests</a:t>
          </a:r>
        </a:p>
      </dsp:txBody>
      <dsp:txXfrm>
        <a:off x="1057996" y="3439354"/>
        <a:ext cx="5205643" cy="916014"/>
      </dsp:txXfrm>
    </dsp:sp>
    <dsp:sp modelId="{8BFB1B25-0212-4254-972B-560B41684071}">
      <dsp:nvSpPr>
        <dsp:cNvPr id="0" name=""/>
        <dsp:cNvSpPr/>
      </dsp:nvSpPr>
      <dsp:spPr>
        <a:xfrm>
          <a:off x="0" y="4584372"/>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89633-EA56-449F-B5B3-112C7FB074E4}">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0E2582-5829-41DF-9E11-6DDD8A97481B}">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Support existing and upcoming frameworks</a:t>
          </a:r>
        </a:p>
      </dsp:txBody>
      <dsp:txXfrm>
        <a:off x="1057996" y="4584372"/>
        <a:ext cx="5205643" cy="9160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the start of </a:t>
            </a:r>
            <a:r>
              <a:rPr lang="en-US" dirty="0" err="1"/>
              <a:t>SolidLab</a:t>
            </a:r>
            <a:r>
              <a:rPr lang="en-US" dirty="0"/>
              <a:t>, one of the work packages was marked as the SDK.</a:t>
            </a:r>
          </a:p>
          <a:p>
            <a:pPr marL="0" lvl="0" indent="0" algn="l" rtl="0">
              <a:spcBef>
                <a:spcPts val="0"/>
              </a:spcBef>
              <a:spcAft>
                <a:spcPts val="0"/>
              </a:spcAft>
              <a:buNone/>
            </a:pPr>
            <a:r>
              <a:rPr lang="en-US" dirty="0"/>
              <a:t>It has taken a while before we were able to start with this, because it was still vague as to what this package would entail.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morning you have already heard about the ways in which we are planning to change the underlaying architecture of the CSS, because we want to prove that this is the way forward for the Solid spec.</a:t>
            </a:r>
          </a:p>
          <a:p>
            <a:pPr marL="0" lvl="0" indent="0" algn="l" rtl="0">
              <a:spcBef>
                <a:spcPts val="0"/>
              </a:spcBef>
              <a:spcAft>
                <a:spcPts val="0"/>
              </a:spcAft>
              <a:buNone/>
            </a:pPr>
            <a:r>
              <a:rPr lang="en-US" dirty="0"/>
              <a:t>Now that this route has been chosen, it is easier to define an SDK and what it could mean.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question that we needed to ask ourselves though, was what exactly we are trying to solve with this SDK?</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are not looking to re-invent popular development frameworks. Instead we should look at providing what is needed, to integrate easily with those frameworks. One such thing is proper integration with framework’s two-way data binding. If we focus on this, frameworks like react, angular, </a:t>
            </a:r>
            <a:r>
              <a:rPr lang="en-US" dirty="0" err="1"/>
              <a:t>vue</a:t>
            </a:r>
            <a:r>
              <a:rPr lang="en-US" dirty="0"/>
              <a:t> </a:t>
            </a:r>
            <a:r>
              <a:rPr lang="en-US" dirty="0" err="1"/>
              <a:t>etc</a:t>
            </a:r>
            <a:r>
              <a:rPr lang="en-US" dirty="0"/>
              <a:t> could be complementary to solid development, and that would be a huge plus to having more developer uptake.</a:t>
            </a:r>
            <a:endParaRPr dirty="0"/>
          </a:p>
        </p:txBody>
      </p:sp>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Some important things to watch out for.</a:t>
            </a:r>
          </a:p>
          <a:p>
            <a:pPr marL="158750" indent="0">
              <a:buNone/>
            </a:pPr>
            <a:endParaRPr lang="en-US" dirty="0"/>
          </a:p>
          <a:p>
            <a:pPr marL="158750" indent="0">
              <a:buNone/>
            </a:pPr>
            <a:r>
              <a:rPr lang="en-US" dirty="0"/>
              <a:t>We don’t want to necessarily disturb any efforts that have already gone into this space.</a:t>
            </a:r>
          </a:p>
          <a:p>
            <a:pPr marL="158750" indent="0">
              <a:buNone/>
            </a:pPr>
            <a:r>
              <a:rPr lang="en-US" dirty="0"/>
              <a:t>If any organizations, companies or individuals have already contributed efforts towards theses goals, we will investigate and see how we can consolidate and integrate rather than compete.</a:t>
            </a:r>
          </a:p>
          <a:p>
            <a:pPr marL="158750" indent="0">
              <a:buNone/>
            </a:pPr>
            <a:endParaRPr lang="en-US" dirty="0"/>
          </a:p>
          <a:p>
            <a:pPr marL="158750" indent="0">
              <a:buNone/>
            </a:pPr>
            <a:endParaRPr lang="en-US" dirty="0"/>
          </a:p>
        </p:txBody>
      </p:sp>
    </p:spTree>
    <p:extLst>
      <p:ext uri="{BB962C8B-B14F-4D97-AF65-F5344CB8AC3E}">
        <p14:creationId xmlns:p14="http://schemas.microsoft.com/office/powerpoint/2010/main" val="2197643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bdaa248f31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bdaa248f31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bea84f6f8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bea84f6f8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bea84f6f82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1bea84f6f8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bea84f6f82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bea84f6f82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bea84f6f82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bea84f6f82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a:t>
            </a:r>
            <a:r>
              <a:rPr lang="en-US" i="1" dirty="0"/>
              <a:t>what are we trying to solve?</a:t>
            </a:r>
          </a:p>
          <a:p>
            <a:pPr marL="158750" indent="0">
              <a:buNone/>
            </a:pPr>
            <a:endParaRPr lang="en-US" i="1" dirty="0"/>
          </a:p>
          <a:p>
            <a:pPr marL="158750" indent="0">
              <a:buNone/>
            </a:pPr>
            <a:r>
              <a:rPr lang="en-US" i="0" dirty="0"/>
              <a:t>There have (apparently) been efforts to bridge the gap between the linked data world and app developer world before, however they have not been very successful. </a:t>
            </a:r>
          </a:p>
          <a:p>
            <a:pPr marL="158750" indent="0">
              <a:buNone/>
            </a:pPr>
            <a:endParaRPr lang="en-US" i="0" dirty="0"/>
          </a:p>
          <a:p>
            <a:pPr marL="158750" indent="0">
              <a:buNone/>
            </a:pPr>
            <a:r>
              <a:rPr lang="en-US" i="0" dirty="0"/>
              <a:t>These attempts were to </a:t>
            </a:r>
            <a:r>
              <a:rPr lang="en-US" i="1" dirty="0"/>
              <a:t>simplify</a:t>
            </a:r>
            <a:r>
              <a:rPr lang="en-US" i="0" dirty="0"/>
              <a:t> linked data interaction towards developer, but this has 2 problems: it conveys the message that ‘regular’ developer will not understand this complicated stuff and along with complexity you loose a lot of the power of linked data and linked data querying along the way.</a:t>
            </a:r>
          </a:p>
          <a:p>
            <a:pPr marL="158750" indent="0">
              <a:buNone/>
            </a:pPr>
            <a:endParaRPr lang="en-US" i="0" dirty="0"/>
          </a:p>
          <a:p>
            <a:pPr marL="457200" indent="-298450"/>
            <a:r>
              <a:rPr lang="en-US" i="0" dirty="0"/>
              <a:t>So we are trying to attract more solid application developers with the SDK and we want to make sure we offer an enjoyable development experience.</a:t>
            </a:r>
          </a:p>
          <a:p>
            <a:pPr marL="457200" indent="-298450"/>
            <a:r>
              <a:rPr lang="en-US" i="0" dirty="0"/>
              <a:t>Do this by tapping into the way other frameworks (successfully) embrace developers.  [go over logos]</a:t>
            </a:r>
          </a:p>
          <a:p>
            <a:pPr marL="457200" indent="-298450"/>
            <a:r>
              <a:rPr lang="en-US" i="0" dirty="0"/>
              <a:t>On top of that, we can offer abstractions over linked data, but try to do this by not dumbing down, and not enforcing it. If a developer knowns and wants access to the raw libraries and tools, they can.</a:t>
            </a:r>
          </a:p>
          <a:p>
            <a:pPr marL="457200" indent="-298450"/>
            <a:r>
              <a:rPr lang="en-US" i="0" dirty="0"/>
              <a:t>With our design of this SDK, we should work towards a future vision for a solid application eco-system.</a:t>
            </a:r>
          </a:p>
          <a:p>
            <a:pPr marL="158750" indent="0">
              <a:buNone/>
            </a:pPr>
            <a:endParaRPr lang="en-US" i="0" dirty="0"/>
          </a:p>
          <a:p>
            <a:pPr marL="158750" indent="0">
              <a:buNone/>
            </a:pPr>
            <a:endParaRPr lang="en-US" i="0" dirty="0"/>
          </a:p>
          <a:p>
            <a:pPr marL="158750" indent="0">
              <a:buNone/>
            </a:pPr>
            <a:endParaRPr lang="en-US" i="0" dirty="0"/>
          </a:p>
          <a:p>
            <a:pPr marL="158750" indent="0">
              <a:buNone/>
            </a:pPr>
            <a:endParaRPr lang="en-US" i="0" dirty="0"/>
          </a:p>
        </p:txBody>
      </p:sp>
    </p:spTree>
    <p:extLst>
      <p:ext uri="{BB962C8B-B14F-4D97-AF65-F5344CB8AC3E}">
        <p14:creationId xmlns:p14="http://schemas.microsoft.com/office/powerpoint/2010/main" val="295410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you might have seen this image before. It is a view on the solid stack, as a layered architecture, not unlike the original OSI stack.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just wanted to show this, to situate the SDK in this stack.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CSS (or Community Solid Server) takes up the part above the logical and physical storage, just below the boundary between client and server.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SDK starts on that boundary and goes all the way up to the Application sublayer </a:t>
            </a:r>
            <a:r>
              <a:rPr lang="en-US" i="1" dirty="0"/>
              <a:t>Data abstractions</a:t>
            </a:r>
            <a:r>
              <a:rPr lang="en-US" dirty="0"/>
              <a:t>. It then includes the </a:t>
            </a:r>
            <a:r>
              <a:rPr lang="en-US" i="1" dirty="0"/>
              <a:t>representation layer </a:t>
            </a:r>
            <a:r>
              <a:rPr lang="en-US" dirty="0"/>
              <a:t>and the </a:t>
            </a:r>
            <a:r>
              <a:rPr lang="en-US" i="1" dirty="0"/>
              <a:t>organization layer.</a:t>
            </a:r>
          </a:p>
          <a:p>
            <a:pPr marL="0" lvl="0" indent="0" algn="l" rtl="0">
              <a:spcBef>
                <a:spcPts val="0"/>
              </a:spcBef>
              <a:spcAft>
                <a:spcPts val="0"/>
              </a:spcAft>
              <a:buNone/>
            </a:pPr>
            <a:r>
              <a:rPr lang="en-US" i="0" dirty="0"/>
              <a:t>So this simply means that the SDK can take responsibility for what needs to be done on those layers.</a:t>
            </a: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following slides we will try to share our early concept and ideas for the SDK.</a:t>
            </a:r>
          </a:p>
          <a:p>
            <a:pPr marL="0" lvl="0" indent="0" algn="l" rtl="0">
              <a:spcBef>
                <a:spcPts val="0"/>
              </a:spcBef>
              <a:spcAft>
                <a:spcPts val="0"/>
              </a:spcAft>
              <a:buNone/>
            </a:pPr>
            <a:endParaRPr lang="en-US" dirty="0"/>
          </a:p>
          <a:p>
            <a:pPr marL="228600" lvl="0" indent="-228600" algn="l" rtl="0">
              <a:spcBef>
                <a:spcPts val="0"/>
              </a:spcBef>
              <a:spcAft>
                <a:spcPts val="0"/>
              </a:spcAft>
              <a:buAutoNum type="arabicPeriod"/>
            </a:pPr>
            <a:r>
              <a:rPr lang="en-US" dirty="0"/>
              <a:t>Tooling to help bootstrapping solid application development</a:t>
            </a:r>
          </a:p>
          <a:p>
            <a:pPr marL="228600" lvl="0" indent="-228600" algn="l" rtl="0">
              <a:spcBef>
                <a:spcPts val="0"/>
              </a:spcBef>
              <a:spcAft>
                <a:spcPts val="0"/>
              </a:spcAft>
              <a:buAutoNum type="arabicPeriod"/>
            </a:pPr>
            <a:r>
              <a:rPr lang="en-US" dirty="0"/>
              <a:t>Tooling to support a Solid application development eco-system</a:t>
            </a:r>
          </a:p>
          <a:p>
            <a:pPr marL="228600" lvl="0" indent="-228600" algn="l" rtl="0">
              <a:spcBef>
                <a:spcPts val="0"/>
              </a:spcBef>
              <a:spcAft>
                <a:spcPts val="0"/>
              </a:spcAft>
              <a:buAutoNum type="arabicPeriod"/>
            </a:pPr>
            <a:r>
              <a:rPr lang="en-US" dirty="0"/>
              <a:t>Middleware layer that provides the abstractions of the linked data world</a:t>
            </a:r>
          </a:p>
          <a:p>
            <a:pPr marL="228600" lvl="0" indent="-228600" algn="l" rtl="0">
              <a:spcBef>
                <a:spcPts val="0"/>
              </a:spcBef>
              <a:spcAft>
                <a:spcPts val="0"/>
              </a:spcAft>
              <a:buAutoNum type="arabicPeriod"/>
            </a:pPr>
            <a:r>
              <a:rPr lang="en-US" dirty="0"/>
              <a:t>Be sure to prepare for a future with declarative solid applications</a:t>
            </a:r>
          </a:p>
          <a:p>
            <a:pPr marL="228600" lvl="0" indent="-228600" algn="l" rtl="0">
              <a:spcBef>
                <a:spcPts val="0"/>
              </a:spcBef>
              <a:spcAft>
                <a:spcPts val="0"/>
              </a:spcAft>
              <a:buAutoNum type="arabicPeriod"/>
            </a:pPr>
            <a:r>
              <a:rPr lang="en-US" dirty="0"/>
              <a:t>Try to leverage existing frameworks and their developer followers</a:t>
            </a:r>
            <a:endParaRPr dirty="0"/>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want more developers to jump on the bandwagon when it comes to solid application development.</a:t>
            </a:r>
          </a:p>
          <a:p>
            <a:pPr marL="0" lvl="0" indent="0" algn="l" rtl="0">
              <a:spcBef>
                <a:spcPts val="0"/>
              </a:spcBef>
              <a:spcAft>
                <a:spcPts val="0"/>
              </a:spcAft>
              <a:buNone/>
            </a:pPr>
            <a:r>
              <a:rPr lang="en-US" dirty="0"/>
              <a:t>What we believe is needed here, is a more enjoyable experience from the get go.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Internally we stopped saying SDK and called it SDX (for Solid Development Experience), as a way to show that it is more than an </a:t>
            </a:r>
            <a:r>
              <a:rPr lang="en-US" dirty="0" err="1"/>
              <a:t>sdk</a:t>
            </a:r>
            <a:r>
              <a:rPr lang="en-US" dirty="0"/>
              <a:t>, but also the tooling around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Tooling to setup a simple starting example. This could be in the form of – beware just an example – some cli tool `</a:t>
            </a:r>
            <a:r>
              <a:rPr lang="en-US" dirty="0" err="1"/>
              <a:t>sdx</a:t>
            </a:r>
            <a:r>
              <a:rPr lang="en-US" dirty="0"/>
              <a:t> </a:t>
            </a:r>
            <a:r>
              <a:rPr lang="en-US" dirty="0" err="1"/>
              <a:t>init</a:t>
            </a:r>
            <a:r>
              <a:rPr lang="en-US" dirty="0"/>
              <a:t>` that asks some simple questions, like:</a:t>
            </a:r>
          </a:p>
          <a:p>
            <a:pPr marL="171450" lvl="0" indent="-171450" algn="l" rtl="0">
              <a:spcBef>
                <a:spcPts val="0"/>
              </a:spcBef>
              <a:spcAft>
                <a:spcPts val="0"/>
              </a:spcAft>
              <a:buFont typeface="Arial" panose="020B0604020202020204" pitchFamily="34" charset="0"/>
              <a:buChar char="•"/>
            </a:pPr>
            <a:r>
              <a:rPr lang="en-US" dirty="0"/>
              <a:t>What query engine do you want to use?</a:t>
            </a:r>
          </a:p>
          <a:p>
            <a:pPr marL="171450" lvl="0" indent="-171450" algn="l" rtl="0">
              <a:spcBef>
                <a:spcPts val="0"/>
              </a:spcBef>
              <a:spcAft>
                <a:spcPts val="0"/>
              </a:spcAft>
              <a:buFont typeface="Arial" panose="020B0604020202020204" pitchFamily="34" charset="0"/>
              <a:buChar char="•"/>
            </a:pPr>
            <a:r>
              <a:rPr lang="en-US" dirty="0"/>
              <a:t>What APIs does the pod you contact speak?</a:t>
            </a:r>
          </a:p>
          <a:p>
            <a:pPr marL="171450" lvl="0" indent="-171450" algn="l" rtl="0">
              <a:spcBef>
                <a:spcPts val="0"/>
              </a:spcBef>
              <a:spcAft>
                <a:spcPts val="0"/>
              </a:spcAft>
              <a:buFont typeface="Arial" panose="020B0604020202020204" pitchFamily="34" charset="0"/>
              <a:buChar char="•"/>
            </a:pPr>
            <a:r>
              <a:rPr lang="en-US" dirty="0"/>
              <a:t>Do you want to set up a CSS with your own local pod?</a:t>
            </a:r>
          </a:p>
          <a:p>
            <a:pPr marL="171450" lvl="0" indent="-171450" algn="l" rtl="0">
              <a:spcBef>
                <a:spcPts val="0"/>
              </a:spcBef>
              <a:spcAft>
                <a:spcPts val="0"/>
              </a:spcAft>
              <a:buFont typeface="Arial" panose="020B0604020202020204" pitchFamily="34" charset="0"/>
              <a:buChar char="•"/>
            </a:pPr>
            <a:r>
              <a:rPr lang="en-US" dirty="0"/>
              <a:t>Etc..</a:t>
            </a:r>
          </a:p>
          <a:p>
            <a:pPr marL="0" lvl="0" indent="0" algn="l" rtl="0">
              <a:spcBef>
                <a:spcPts val="0"/>
              </a:spcBef>
              <a:spcAft>
                <a:spcPts val="0"/>
              </a:spcAft>
              <a:buFont typeface="Arial" panose="020B0604020202020204" pitchFamily="34" charset="0"/>
              <a:buNone/>
            </a:pPr>
            <a:endParaRPr lang="en-US" dirty="0"/>
          </a:p>
          <a:p>
            <a:pPr marL="0" lvl="0" indent="0" algn="l" rtl="0">
              <a:spcBef>
                <a:spcPts val="0"/>
              </a:spcBef>
              <a:spcAft>
                <a:spcPts val="0"/>
              </a:spcAft>
              <a:buFont typeface="Arial" panose="020B0604020202020204" pitchFamily="34" charset="0"/>
              <a:buNone/>
            </a:pPr>
            <a:r>
              <a:rPr lang="en-US" dirty="0"/>
              <a:t>This then sets up a basic file structure with all necessary pieces and installs the proper libraries with </a:t>
            </a:r>
            <a:r>
              <a:rPr lang="en-US" dirty="0" err="1"/>
              <a:t>npm</a:t>
            </a:r>
            <a:r>
              <a:rPr lang="en-US" dirty="0"/>
              <a:t>.</a:t>
            </a:r>
          </a:p>
          <a:p>
            <a:pPr marL="0" lvl="0" indent="0" algn="l" rtl="0">
              <a:spcBef>
                <a:spcPts val="0"/>
              </a:spcBef>
              <a:spcAft>
                <a:spcPts val="0"/>
              </a:spcAft>
              <a:buFont typeface="Arial" panose="020B0604020202020204" pitchFamily="34" charset="0"/>
              <a:buNone/>
            </a:pPr>
            <a:r>
              <a:rPr lang="en-US" dirty="0"/>
              <a:t>After this you have a working example and are good to go and start expanding it to your own application.</a:t>
            </a:r>
          </a:p>
          <a:p>
            <a:pPr marL="0" lvl="0" indent="0" algn="l" rtl="0">
              <a:spcBef>
                <a:spcPts val="0"/>
              </a:spcBef>
              <a:spcAft>
                <a:spcPts val="0"/>
              </a:spcAft>
              <a:buFont typeface="Arial" panose="020B0604020202020204" pitchFamily="34" charset="0"/>
              <a:buNone/>
            </a:pPr>
            <a:endParaRPr lang="en-US" dirty="0"/>
          </a:p>
          <a:p>
            <a:pPr marL="0" lvl="0" indent="0" algn="l" rtl="0">
              <a:spcBef>
                <a:spcPts val="0"/>
              </a:spcBef>
              <a:spcAft>
                <a:spcPts val="0"/>
              </a:spcAft>
              <a:buFont typeface="Arial" panose="020B0604020202020204" pitchFamily="34" charset="0"/>
              <a:buNone/>
            </a:pPr>
            <a:r>
              <a:rPr lang="en-US" dirty="0"/>
              <a:t>This is just an initial thought and will certainly be iterated on.</a:t>
            </a:r>
          </a:p>
          <a:p>
            <a:pPr marL="0" lvl="0" indent="0" algn="l" rtl="0">
              <a:spcBef>
                <a:spcPts val="0"/>
              </a:spcBef>
              <a:spcAft>
                <a:spcPts val="0"/>
              </a:spcAft>
              <a:buNone/>
            </a:pPr>
            <a:endParaRPr dirty="0"/>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is an example of how this could look.</a:t>
            </a:r>
          </a:p>
          <a:p>
            <a:pPr marL="158750" indent="0">
              <a:buNone/>
            </a:pPr>
            <a:endParaRPr lang="en-US" dirty="0"/>
          </a:p>
          <a:p>
            <a:pPr marL="158750" indent="0">
              <a:buNone/>
            </a:pPr>
            <a:r>
              <a:rPr lang="en-US" sz="2400" b="1" dirty="0"/>
              <a:t>ANIMATED! (press shift+F5)</a:t>
            </a:r>
          </a:p>
        </p:txBody>
      </p:sp>
    </p:spTree>
    <p:extLst>
      <p:ext uri="{BB962C8B-B14F-4D97-AF65-F5344CB8AC3E}">
        <p14:creationId xmlns:p14="http://schemas.microsoft.com/office/powerpoint/2010/main" val="800647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look into the future here: shapes.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Linked data applications are created using Shapes.</a:t>
            </a:r>
          </a:p>
          <a:p>
            <a:pPr marL="0" lvl="0" indent="0" algn="l" rtl="0">
              <a:spcBef>
                <a:spcPts val="0"/>
              </a:spcBef>
              <a:spcAft>
                <a:spcPts val="0"/>
              </a:spcAft>
              <a:buNone/>
            </a:pPr>
            <a:r>
              <a:rPr lang="en-US" dirty="0"/>
              <a:t>Since we believe that in solid application, data is key. Shapes are very important here. They can be seen as the `types` of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typical problem is that there are no real good ways to find a common type to reuse (e.g. A Contact for a phonebook application). The result is that everyone creates a slightly different Contact type, and those applications will have a hard time transferring data later in the future.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 idea we have for the </a:t>
            </a:r>
            <a:r>
              <a:rPr lang="en-US" dirty="0" err="1"/>
              <a:t>sdk</a:t>
            </a:r>
            <a:r>
              <a:rPr lang="en-US" dirty="0"/>
              <a:t> is having an online repository that hosts Shapes, think of this as analogue to npmjs.org for libraries. You could search the most popular Contact shapes (e.g. 15M downloads versus 1k downloads) and pick the most used one. Then simply use the </a:t>
            </a:r>
            <a:r>
              <a:rPr lang="en-US" dirty="0" err="1"/>
              <a:t>sdx</a:t>
            </a:r>
            <a:r>
              <a:rPr lang="en-US" dirty="0"/>
              <a:t> tooling to install it (e.g. </a:t>
            </a:r>
            <a:r>
              <a:rPr lang="en-US" dirty="0" err="1"/>
              <a:t>sdx</a:t>
            </a:r>
            <a:r>
              <a:rPr lang="en-US" dirty="0"/>
              <a:t> install solid-shapes/Contact) . This would install the type locally in your dev environment.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has some benefits. The </a:t>
            </a:r>
            <a:r>
              <a:rPr lang="en-US" dirty="0" err="1"/>
              <a:t>sdx</a:t>
            </a:r>
            <a:r>
              <a:rPr lang="en-US" dirty="0"/>
              <a:t> can edit the application manifest for the developer with the new Shapes. Now that we know the shape of your data, we can leverage this in popular IDEs (e.g. </a:t>
            </a:r>
            <a:r>
              <a:rPr lang="en-US" dirty="0" err="1"/>
              <a:t>intelliSense</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Again: just a concept now, but this is what we are thinking about.</a:t>
            </a: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Must have: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we’ve said that we want to bridge the gap between linked data world and developers, we must be sure not to do this by simplifying. It both conveys the wrong message (as though developer wouldn’t get it otherwise), and it hides to much of the expressiveness of the query engines and </a:t>
            </a:r>
            <a:r>
              <a:rPr lang="en-US" dirty="0" err="1"/>
              <a:t>apis</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idea is that the </a:t>
            </a:r>
            <a:r>
              <a:rPr lang="en-US" dirty="0" err="1"/>
              <a:t>sdk</a:t>
            </a:r>
            <a:r>
              <a:rPr lang="en-US" dirty="0"/>
              <a:t> would install a middleware layer that abstracts the decision of which query engine to use or </a:t>
            </a:r>
            <a:r>
              <a:rPr lang="en-US" dirty="0" err="1"/>
              <a:t>api</a:t>
            </a:r>
            <a:r>
              <a:rPr lang="en-US" dirty="0"/>
              <a:t> to target. However if a developer still wants to decide on his/her own, that functionality is still exposed. It transfer responsibility for deciding the best course of action to the middleware on a per-request basis.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also lays the foundation for the next point…</a:t>
            </a:r>
            <a:endParaRPr dirty="0"/>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dream scenario is that solid application development could one day use pure declarative requests.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developer would then simply describe what the query is supposed to do, instead of how to do it. This would then be more than enough information for the middleware layer to decide on the best course of actions for the given request.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vision however is still far off.)</a:t>
            </a:r>
            <a:endParaRPr dirty="0"/>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15600" y="390167"/>
            <a:ext cx="11360800" cy="763600"/>
          </a:xfrm>
          <a:prstGeom prst="rect">
            <a:avLst/>
          </a:prstGeom>
        </p:spPr>
        <p:txBody>
          <a:bodyPr spcFirstLastPara="1" wrap="square" lIns="68575" tIns="34275" rIns="68575" bIns="34275" anchor="b" anchorCtr="0">
            <a:normAutofit/>
          </a:bodyPr>
          <a:lstStyle>
            <a:lvl1pPr lvl="0" rtl="0">
              <a:spcBef>
                <a:spcPts val="0"/>
              </a:spcBef>
              <a:spcAft>
                <a:spcPts val="0"/>
              </a:spcAft>
              <a:buSzPts val="36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17"/>
          <p:cNvSpPr txBox="1">
            <a:spLocks noGrp="1"/>
          </p:cNvSpPr>
          <p:nvPr>
            <p:ph type="body" idx="1"/>
          </p:nvPr>
        </p:nvSpPr>
        <p:spPr>
          <a:xfrm>
            <a:off x="415600" y="1536633"/>
            <a:ext cx="11360800" cy="4555200"/>
          </a:xfrm>
          <a:prstGeom prst="rect">
            <a:avLst/>
          </a:prstGeom>
        </p:spPr>
        <p:txBody>
          <a:bodyPr spcFirstLastPara="1" wrap="square" lIns="68575" tIns="34275" rIns="68575" bIns="34275" anchor="t" anchorCtr="0">
            <a:normAutofit/>
          </a:bodyPr>
          <a:lstStyle>
            <a:lvl1pPr marL="609585" lvl="0" indent="-304792" rtl="0">
              <a:spcBef>
                <a:spcPts val="1067"/>
              </a:spcBef>
              <a:spcAft>
                <a:spcPts val="0"/>
              </a:spcAft>
              <a:buSzPts val="2100"/>
              <a:buNone/>
              <a:defRPr/>
            </a:lvl1pPr>
            <a:lvl2pPr marL="1219170" lvl="1" indent="-457189" rtl="0">
              <a:spcBef>
                <a:spcPts val="533"/>
              </a:spcBef>
              <a:spcAft>
                <a:spcPts val="0"/>
              </a:spcAft>
              <a:buSzPts val="1800"/>
              <a:buChar char="•"/>
              <a:defRPr/>
            </a:lvl2pPr>
            <a:lvl3pPr marL="1828754" lvl="2" indent="-431789" rtl="0">
              <a:spcBef>
                <a:spcPts val="533"/>
              </a:spcBef>
              <a:spcAft>
                <a:spcPts val="0"/>
              </a:spcAft>
              <a:buSzPts val="1500"/>
              <a:buChar char="•"/>
              <a:defRPr/>
            </a:lvl3pPr>
            <a:lvl4pPr marL="2438339" lvl="3" indent="-423323" rtl="0">
              <a:spcBef>
                <a:spcPts val="533"/>
              </a:spcBef>
              <a:spcAft>
                <a:spcPts val="0"/>
              </a:spcAft>
              <a:buSzPts val="1400"/>
              <a:buChar char="•"/>
              <a:defRPr/>
            </a:lvl4pPr>
            <a:lvl5pPr marL="3047924" lvl="4" indent="-423323" rtl="0">
              <a:spcBef>
                <a:spcPts val="533"/>
              </a:spcBef>
              <a:spcAft>
                <a:spcPts val="0"/>
              </a:spcAft>
              <a:buSzPts val="1400"/>
              <a:buChar char="•"/>
              <a:defRPr/>
            </a:lvl5pPr>
            <a:lvl6pPr marL="3657509" lvl="5" indent="-423323" rtl="0">
              <a:spcBef>
                <a:spcPts val="533"/>
              </a:spcBef>
              <a:spcAft>
                <a:spcPts val="0"/>
              </a:spcAft>
              <a:buSzPts val="1400"/>
              <a:buChar char="•"/>
              <a:defRPr/>
            </a:lvl6pPr>
            <a:lvl7pPr marL="4267093" lvl="6" indent="-423323" rtl="0">
              <a:spcBef>
                <a:spcPts val="533"/>
              </a:spcBef>
              <a:spcAft>
                <a:spcPts val="0"/>
              </a:spcAft>
              <a:buSzPts val="1400"/>
              <a:buChar char="•"/>
              <a:defRPr/>
            </a:lvl7pPr>
            <a:lvl8pPr marL="4876678" lvl="7" indent="-423323" rtl="0">
              <a:spcBef>
                <a:spcPts val="533"/>
              </a:spcBef>
              <a:spcAft>
                <a:spcPts val="0"/>
              </a:spcAft>
              <a:buSzPts val="1400"/>
              <a:buChar char="•"/>
              <a:defRPr/>
            </a:lvl8pPr>
            <a:lvl9pPr marL="5486263" lvl="8" indent="-423323" rtl="0">
              <a:spcBef>
                <a:spcPts val="533"/>
              </a:spcBef>
              <a:spcAft>
                <a:spcPts val="0"/>
              </a:spcAft>
              <a:buSzPts val="1400"/>
              <a:buChar char="•"/>
              <a:defRPr/>
            </a:lvl9pPr>
          </a:lstStyle>
          <a:p>
            <a:endParaRPr/>
          </a:p>
        </p:txBody>
      </p:sp>
      <p:sp>
        <p:nvSpPr>
          <p:cNvPr id="116" name="Google Shape;116;p17"/>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 smtClean="0"/>
              <a:pPr/>
              <a:t>‹#›</a:t>
            </a:fld>
            <a:endParaRPr lang="nl"/>
          </a:p>
        </p:txBody>
      </p:sp>
    </p:spTree>
    <p:extLst>
      <p:ext uri="{BB962C8B-B14F-4D97-AF65-F5344CB8AC3E}">
        <p14:creationId xmlns:p14="http://schemas.microsoft.com/office/powerpoint/2010/main" val="3647662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drive.google.com/file/d/1xX7PQTWOMou9OMia1fDxZdc4759e8GL9/view"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drive.google.com/file/d/1xQz2oEjMWeecBrCjsYLUpXqtwYWdM_4N/view" TargetMode="Externa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sz="1800" b="0" u="none" strike="noStrike" cap="none" dirty="0">
                <a:solidFill>
                  <a:schemeClr val="tx1">
                    <a:lumMod val="50000"/>
                    <a:lumOff val="50000"/>
                  </a:schemeClr>
                </a:solidFill>
                <a:latin typeface="Calibri"/>
                <a:ea typeface="Calibri"/>
                <a:cs typeface="Calibri"/>
                <a:sym typeface="Calibri"/>
              </a:rPr>
              <a:t>Thomas Dupont</a:t>
            </a:r>
            <a:endParaRPr sz="1800" b="0" u="none" strike="noStrike" cap="none" dirty="0">
              <a:solidFill>
                <a:schemeClr val="tx1">
                  <a:lumMod val="50000"/>
                  <a:lumOff val="50000"/>
                </a:schemeClr>
              </a:solidFill>
              <a:latin typeface="Calibri"/>
              <a:ea typeface="Calibri"/>
              <a:cs typeface="Calibri"/>
              <a:sym typeface="Calibri"/>
            </a:endParaRPr>
          </a:p>
        </p:txBody>
      </p:sp>
      <p:sp>
        <p:nvSpPr>
          <p:cNvPr id="85" name="Google Shape;85;p1"/>
          <p:cNvSpPr txBox="1">
            <a:spLocks noGrp="1"/>
          </p:cNvSpPr>
          <p:nvPr>
            <p:ph type="ctrTitle"/>
          </p:nvPr>
        </p:nvSpPr>
        <p:spPr>
          <a:xfrm>
            <a:off x="1094095" y="851517"/>
            <a:ext cx="5238466" cy="299141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dirty="0"/>
              <a:t>Solid `SDK`</a:t>
            </a:r>
            <a:endParaRPr dirty="0"/>
          </a:p>
        </p:txBody>
      </p:sp>
      <p:sp>
        <p:nvSpPr>
          <p:cNvPr id="86" name="Google Shape;86;p1"/>
          <p:cNvSpPr txBox="1">
            <a:spLocks noGrp="1"/>
          </p:cNvSpPr>
          <p:nvPr>
            <p:ph type="subTitle" idx="1"/>
          </p:nvPr>
        </p:nvSpPr>
        <p:spPr>
          <a:xfrm>
            <a:off x="1094096" y="3842932"/>
            <a:ext cx="4167115" cy="21635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Concept &amp; plans</a:t>
            </a:r>
            <a:endParaRPr dirty="0"/>
          </a:p>
        </p:txBody>
      </p:sp>
      <p:sp>
        <p:nvSpPr>
          <p:cNvPr id="87" name="Google Shape;87;p1"/>
          <p:cNvSpPr/>
          <p:nvPr/>
        </p:nvSpPr>
        <p:spPr>
          <a:xfrm>
            <a:off x="5510370" y="851518"/>
            <a:ext cx="6184806"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8" name="Google Shape;88;p1"/>
          <p:cNvPicPr preferRelativeResize="0"/>
          <p:nvPr/>
        </p:nvPicPr>
        <p:blipFill rotWithShape="1">
          <a:blip r:embed="rId3">
            <a:alphaModFix/>
          </a:blip>
          <a:srcRect/>
          <a:stretch/>
        </p:blipFill>
        <p:spPr>
          <a:xfrm>
            <a:off x="7531503" y="2817012"/>
            <a:ext cx="3217333" cy="18419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37" name="Google Shape;137;p9"/>
          <p:cNvSpPr txBox="1">
            <a:spLocks noGrp="1"/>
          </p:cNvSpPr>
          <p:nvPr>
            <p:ph type="title"/>
          </p:nvPr>
        </p:nvSpPr>
        <p:spPr>
          <a:xfrm>
            <a:off x="4916250" y="662400"/>
            <a:ext cx="7099285" cy="1492132"/>
          </a:xfrm>
          <a:prstGeom prst="rect">
            <a:avLst/>
          </a:prstGeom>
        </p:spPr>
        <p:txBody>
          <a:bodyPr spcFirstLastPara="1" lIns="91425" tIns="45700" rIns="91425" bIns="45700" anchor="t" anchorCtr="0">
            <a:normAutofit/>
          </a:bodyPr>
          <a:lstStyle/>
          <a:p>
            <a:pPr>
              <a:buSzPts val="4400"/>
            </a:pPr>
            <a:r>
              <a:rPr lang="en-US" dirty="0"/>
              <a:t>5. Support existing &amp; upcoming frameworks</a:t>
            </a:r>
            <a:endParaRPr dirty="0"/>
          </a:p>
        </p:txBody>
      </p:sp>
      <p:pic>
        <p:nvPicPr>
          <p:cNvPr id="140" name="Picture 139">
            <a:extLst>
              <a:ext uri="{FF2B5EF4-FFF2-40B4-BE49-F238E27FC236}">
                <a16:creationId xmlns:a16="http://schemas.microsoft.com/office/drawing/2014/main" id="{BD3F1916-6101-FF4B-563B-E74DB7C124B0}"/>
              </a:ext>
            </a:extLst>
          </p:cNvPr>
          <p:cNvPicPr>
            <a:picLocks noChangeAspect="1"/>
          </p:cNvPicPr>
          <p:nvPr/>
        </p:nvPicPr>
        <p:blipFill rotWithShape="1">
          <a:blip r:embed="rId3"/>
          <a:srcRect l="22267" r="12617" b="3"/>
          <a:stretch/>
        </p:blipFill>
        <p:spPr>
          <a:xfrm>
            <a:off x="688434" y="-9525"/>
            <a:ext cx="3584766" cy="6867525"/>
          </a:xfrm>
          <a:prstGeom prst="rect">
            <a:avLst/>
          </a:prstGeom>
        </p:spPr>
      </p:pic>
      <p:sp>
        <p:nvSpPr>
          <p:cNvPr id="146"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48"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138" name="Google Shape;138;p9"/>
          <p:cNvSpPr txBox="1">
            <a:spLocks noGrp="1"/>
          </p:cNvSpPr>
          <p:nvPr>
            <p:ph type="body" idx="1"/>
          </p:nvPr>
        </p:nvSpPr>
        <p:spPr>
          <a:xfrm>
            <a:off x="4916251" y="2286000"/>
            <a:ext cx="7099286" cy="3844800"/>
          </a:xfrm>
          <a:prstGeom prst="rect">
            <a:avLst/>
          </a:prstGeom>
        </p:spPr>
        <p:txBody>
          <a:bodyPr spcFirstLastPara="1" lIns="91425" tIns="45700" rIns="91425" bIns="45700" anchorCtr="0">
            <a:normAutofit/>
          </a:bodyPr>
          <a:lstStyle/>
          <a:p>
            <a:pPr marL="228600" lvl="0" indent="-228600" rtl="0">
              <a:spcBef>
                <a:spcPts val="0"/>
              </a:spcBef>
              <a:spcAft>
                <a:spcPts val="0"/>
              </a:spcAft>
              <a:buClr>
                <a:schemeClr val="dk1"/>
              </a:buClr>
              <a:buSzPts val="2800"/>
              <a:buChar char="•"/>
            </a:pPr>
            <a:r>
              <a:rPr lang="en-US" sz="2400" dirty="0">
                <a:solidFill>
                  <a:schemeClr val="tx1">
                    <a:alpha val="60000"/>
                  </a:schemeClr>
                </a:solidFill>
              </a:rPr>
              <a:t>Support an easy way to access and update data…</a:t>
            </a:r>
          </a:p>
          <a:p>
            <a:pPr marL="228600" lvl="0" indent="-228600" rtl="0">
              <a:spcBef>
                <a:spcPts val="1000"/>
              </a:spcBef>
              <a:spcAft>
                <a:spcPts val="0"/>
              </a:spcAft>
              <a:buClr>
                <a:schemeClr val="dk1"/>
              </a:buClr>
              <a:buSzPts val="2800"/>
              <a:buChar char="•"/>
            </a:pPr>
            <a:r>
              <a:rPr lang="en-US" sz="2400" dirty="0">
                <a:solidFill>
                  <a:schemeClr val="tx1">
                    <a:alpha val="60000"/>
                  </a:schemeClr>
                </a:solidFill>
              </a:rPr>
              <a:t>… backed by the middleware layer</a:t>
            </a:r>
          </a:p>
          <a:p>
            <a:pPr marL="228600" lvl="0" indent="-228600" rtl="0">
              <a:spcBef>
                <a:spcPts val="1000"/>
              </a:spcBef>
              <a:spcAft>
                <a:spcPts val="0"/>
              </a:spcAft>
              <a:buClr>
                <a:schemeClr val="dk1"/>
              </a:buClr>
              <a:buSzPts val="2800"/>
              <a:buChar char="•"/>
            </a:pPr>
            <a:r>
              <a:rPr lang="en-US" sz="2400" dirty="0">
                <a:solidFill>
                  <a:schemeClr val="tx1">
                    <a:alpha val="60000"/>
                  </a:schemeClr>
                </a:solidFill>
              </a:rPr>
              <a:t>Integration with existing and upcoming frameworks </a:t>
            </a:r>
            <a:br>
              <a:rPr lang="en-US" sz="2400" dirty="0">
                <a:solidFill>
                  <a:schemeClr val="tx1">
                    <a:alpha val="60000"/>
                  </a:schemeClr>
                </a:solidFill>
              </a:rPr>
            </a:br>
            <a:r>
              <a:rPr lang="en-US" sz="2400" i="1" dirty="0">
                <a:solidFill>
                  <a:schemeClr val="tx1">
                    <a:alpha val="60000"/>
                  </a:schemeClr>
                </a:solidFill>
              </a:rPr>
              <a:t>(react, angular, </a:t>
            </a:r>
            <a:r>
              <a:rPr lang="en-US" sz="2400" i="1" dirty="0" err="1">
                <a:solidFill>
                  <a:schemeClr val="tx1">
                    <a:alpha val="60000"/>
                  </a:schemeClr>
                </a:solidFill>
              </a:rPr>
              <a:t>vue</a:t>
            </a:r>
            <a:r>
              <a:rPr lang="en-US" sz="2400" i="1" dirty="0">
                <a:solidFill>
                  <a:schemeClr val="tx1">
                    <a:alpha val="60000"/>
                  </a:schemeClr>
                </a:solidFill>
              </a:rPr>
              <a:t>, </a:t>
            </a:r>
            <a:r>
              <a:rPr lang="en-US" sz="2400" i="1" dirty="0" err="1">
                <a:solidFill>
                  <a:schemeClr val="tx1">
                    <a:alpha val="60000"/>
                  </a:schemeClr>
                </a:solidFill>
              </a:rPr>
              <a:t>etc</a:t>
            </a:r>
            <a:r>
              <a:rPr lang="en-US" sz="2400" i="1" dirty="0">
                <a:solidFill>
                  <a:schemeClr val="tx1">
                    <a:alpha val="60000"/>
                  </a:schemeClr>
                </a:solidFill>
              </a:rPr>
              <a:t>)</a:t>
            </a:r>
          </a:p>
          <a:p>
            <a:pPr marL="228600" lvl="0" indent="-228600" rtl="0">
              <a:spcBef>
                <a:spcPts val="1000"/>
              </a:spcBef>
              <a:spcAft>
                <a:spcPts val="0"/>
              </a:spcAft>
              <a:buClr>
                <a:schemeClr val="dk1"/>
              </a:buClr>
              <a:buSzPts val="2800"/>
              <a:buChar char="•"/>
            </a:pPr>
            <a:r>
              <a:rPr lang="en-US" sz="2400" dirty="0">
                <a:solidFill>
                  <a:schemeClr val="tx1">
                    <a:alpha val="60000"/>
                  </a:schemeClr>
                </a:solidFill>
              </a:rPr>
              <a:t>Ability to use favorite framework for solid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625F8-57CA-AA65-460D-A5DCEBCF8847}"/>
              </a:ext>
            </a:extLst>
          </p:cNvPr>
          <p:cNvSpPr>
            <a:spLocks noGrp="1"/>
          </p:cNvSpPr>
          <p:nvPr>
            <p:ph type="title"/>
          </p:nvPr>
        </p:nvSpPr>
        <p:spPr>
          <a:xfrm>
            <a:off x="4944295" y="489508"/>
            <a:ext cx="6407102" cy="1667569"/>
          </a:xfrm>
        </p:spPr>
        <p:txBody>
          <a:bodyPr anchor="b">
            <a:normAutofit/>
          </a:bodyPr>
          <a:lstStyle/>
          <a:p>
            <a:r>
              <a:rPr lang="en-US" sz="4000" dirty="0"/>
              <a:t>End notes</a:t>
            </a:r>
          </a:p>
        </p:txBody>
      </p:sp>
      <p:pic>
        <p:nvPicPr>
          <p:cNvPr id="5" name="Graphic 4" descr="Warning with solid fill">
            <a:extLst>
              <a:ext uri="{FF2B5EF4-FFF2-40B4-BE49-F238E27FC236}">
                <a16:creationId xmlns:a16="http://schemas.microsoft.com/office/drawing/2014/main" id="{3D4958AB-96E1-C21C-CC98-E804C74E41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Text Placeholder 2">
            <a:extLst>
              <a:ext uri="{FF2B5EF4-FFF2-40B4-BE49-F238E27FC236}">
                <a16:creationId xmlns:a16="http://schemas.microsoft.com/office/drawing/2014/main" id="{63AA1318-F17E-8792-82A0-325637735110}"/>
              </a:ext>
            </a:extLst>
          </p:cNvPr>
          <p:cNvSpPr>
            <a:spLocks noGrp="1"/>
          </p:cNvSpPr>
          <p:nvPr>
            <p:ph type="body" idx="1"/>
          </p:nvPr>
        </p:nvSpPr>
        <p:spPr>
          <a:xfrm>
            <a:off x="4860758" y="2405894"/>
            <a:ext cx="6490640" cy="3197464"/>
          </a:xfrm>
        </p:spPr>
        <p:txBody>
          <a:bodyPr anchor="t">
            <a:normAutofit/>
          </a:bodyPr>
          <a:lstStyle/>
          <a:p>
            <a:r>
              <a:rPr lang="en-US" sz="2400" dirty="0"/>
              <a:t>Check existing Solid tooling and try to integrate/consolidate instead of compete.</a:t>
            </a:r>
          </a:p>
          <a:p>
            <a:r>
              <a:rPr lang="en-US" sz="2400" dirty="0"/>
              <a:t>Still in conceptualization phase: </a:t>
            </a:r>
            <a:br>
              <a:rPr lang="en-US" sz="2400" dirty="0"/>
            </a:br>
            <a:r>
              <a:rPr lang="en-US" sz="2400" dirty="0"/>
              <a:t>everything may still change!</a:t>
            </a:r>
          </a:p>
          <a:p>
            <a:r>
              <a:rPr lang="en-US" sz="2400" dirty="0"/>
              <a:t>We will lead a public tender, to see how and where the industry can help us.</a:t>
            </a:r>
          </a:p>
          <a:p>
            <a:endParaRPr lang="en-US" sz="20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00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10"/>
          <p:cNvSpPr/>
          <p:nvPr/>
        </p:nvSpPr>
        <p:spPr>
          <a:xfrm>
            <a:off x="0" y="0"/>
            <a:ext cx="12192000" cy="6858000"/>
          </a:xfrm>
          <a:custGeom>
            <a:avLst/>
            <a:gdLst/>
            <a:ahLst/>
            <a:cxnLst/>
            <a:rect l="l" t="t" r="r" b="b"/>
            <a:pathLst>
              <a:path w="12192000" h="6858000" extrusionOk="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lt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6" name="Google Shape;146;p10"/>
          <p:cNvSpPr txBox="1">
            <a:spLocks noGrp="1"/>
          </p:cNvSpPr>
          <p:nvPr>
            <p:ph type="ctrTitle"/>
          </p:nvPr>
        </p:nvSpPr>
        <p:spPr>
          <a:xfrm>
            <a:off x="1524000" y="4063296"/>
            <a:ext cx="9144000" cy="11526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dirty="0"/>
              <a:t>Thank you for your attention</a:t>
            </a:r>
            <a:endParaRPr dirty="0"/>
          </a:p>
        </p:txBody>
      </p:sp>
      <p:sp>
        <p:nvSpPr>
          <p:cNvPr id="147" name="Google Shape;147;p10"/>
          <p:cNvSpPr txBox="1">
            <a:spLocks noGrp="1"/>
          </p:cNvSpPr>
          <p:nvPr>
            <p:ph type="subTitle" idx="1"/>
          </p:nvPr>
        </p:nvSpPr>
        <p:spPr>
          <a:xfrm>
            <a:off x="1524000" y="5329534"/>
            <a:ext cx="9144000" cy="64678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p>
        </p:txBody>
      </p:sp>
      <p:pic>
        <p:nvPicPr>
          <p:cNvPr id="148" name="Google Shape;148;p10"/>
          <p:cNvPicPr preferRelativeResize="0"/>
          <p:nvPr/>
        </p:nvPicPr>
        <p:blipFill rotWithShape="1">
          <a:blip r:embed="rId3">
            <a:alphaModFix/>
          </a:blip>
          <a:srcRect/>
          <a:stretch/>
        </p:blipFill>
        <p:spPr>
          <a:xfrm>
            <a:off x="4350418" y="1532408"/>
            <a:ext cx="3213688" cy="18398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75"/>
          <p:cNvSpPr txBox="1">
            <a:spLocks noGrp="1"/>
          </p:cNvSpPr>
          <p:nvPr>
            <p:ph type="ctrTitle"/>
          </p:nvPr>
        </p:nvSpPr>
        <p:spPr>
          <a:xfrm>
            <a:off x="415611" y="992767"/>
            <a:ext cx="11360800" cy="2736800"/>
          </a:xfrm>
          <a:prstGeom prst="rect">
            <a:avLst/>
          </a:prstGeom>
        </p:spPr>
        <p:txBody>
          <a:bodyPr spcFirstLastPara="1" wrap="square" lIns="91433" tIns="45700" rIns="91433" bIns="45700" anchor="b" anchorCtr="0">
            <a:normAutofit/>
          </a:bodyPr>
          <a:lstStyle/>
          <a:p>
            <a:r>
              <a:rPr lang="nl" sz="5467"/>
              <a:t>Solid Development eXperience (SDX)</a:t>
            </a:r>
            <a:endParaRPr sz="5467"/>
          </a:p>
        </p:txBody>
      </p:sp>
      <p:sp>
        <p:nvSpPr>
          <p:cNvPr id="1005" name="Google Shape;1005;p75"/>
          <p:cNvSpPr txBox="1">
            <a:spLocks noGrp="1"/>
          </p:cNvSpPr>
          <p:nvPr>
            <p:ph type="subTitle" idx="1"/>
          </p:nvPr>
        </p:nvSpPr>
        <p:spPr>
          <a:xfrm>
            <a:off x="415600" y="3778833"/>
            <a:ext cx="11360800" cy="1056800"/>
          </a:xfrm>
          <a:prstGeom prst="rect">
            <a:avLst/>
          </a:prstGeom>
        </p:spPr>
        <p:txBody>
          <a:bodyPr spcFirstLastPara="1" wrap="square" lIns="91433" tIns="45700" rIns="91433" bIns="45700" anchor="t" anchorCtr="0">
            <a:normAutofit/>
          </a:bodyPr>
          <a:lstStyle/>
          <a:p>
            <a:pPr marL="0" indent="0">
              <a:spcBef>
                <a:spcPts val="1067"/>
              </a:spcBef>
            </a:pPr>
            <a:r>
              <a:rPr lang="nl" dirty="0">
                <a:solidFill>
                  <a:srgbClr val="9E9E9E"/>
                </a:solidFill>
              </a:rPr>
              <a:t>Early prototype</a:t>
            </a:r>
            <a:endParaRPr dirty="0">
              <a:solidFill>
                <a:srgbClr val="9E9E9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6"/>
          <p:cNvSpPr txBox="1">
            <a:spLocks noGrp="1"/>
          </p:cNvSpPr>
          <p:nvPr>
            <p:ph type="title"/>
          </p:nvPr>
        </p:nvSpPr>
        <p:spPr>
          <a:xfrm>
            <a:off x="415600" y="390167"/>
            <a:ext cx="11360800" cy="763600"/>
          </a:xfrm>
          <a:prstGeom prst="rect">
            <a:avLst/>
          </a:prstGeom>
        </p:spPr>
        <p:txBody>
          <a:bodyPr spcFirstLastPara="1" wrap="square" lIns="91433" tIns="45700" rIns="91433" bIns="45700" anchor="b" anchorCtr="0">
            <a:normAutofit/>
          </a:bodyPr>
          <a:lstStyle/>
          <a:p>
            <a:r>
              <a:rPr lang="nl"/>
              <a:t>SDX goals</a:t>
            </a:r>
            <a:endParaRPr/>
          </a:p>
        </p:txBody>
      </p:sp>
      <p:sp>
        <p:nvSpPr>
          <p:cNvPr id="1011" name="Google Shape;1011;p76"/>
          <p:cNvSpPr txBox="1">
            <a:spLocks noGrp="1"/>
          </p:cNvSpPr>
          <p:nvPr>
            <p:ph type="body" idx="1"/>
          </p:nvPr>
        </p:nvSpPr>
        <p:spPr>
          <a:xfrm>
            <a:off x="415600" y="1536633"/>
            <a:ext cx="11360800" cy="4555200"/>
          </a:xfrm>
          <a:prstGeom prst="rect">
            <a:avLst/>
          </a:prstGeom>
        </p:spPr>
        <p:txBody>
          <a:bodyPr spcFirstLastPara="1" wrap="square" lIns="91433" tIns="45700" rIns="91433" bIns="45700" anchor="t" anchorCtr="0">
            <a:normAutofit/>
          </a:bodyPr>
          <a:lstStyle/>
          <a:p>
            <a:pPr indent="-474121">
              <a:lnSpc>
                <a:spcPct val="115000"/>
              </a:lnSpc>
              <a:buSzPts val="2000"/>
              <a:buChar char="●"/>
            </a:pPr>
            <a:r>
              <a:rPr lang="nl" sz="2667"/>
              <a:t>Lower the entry barrier for developers</a:t>
            </a:r>
            <a:endParaRPr sz="2667"/>
          </a:p>
          <a:p>
            <a:pPr indent="-474121">
              <a:lnSpc>
                <a:spcPct val="115000"/>
              </a:lnSpc>
              <a:spcBef>
                <a:spcPts val="1333"/>
              </a:spcBef>
              <a:buSzPts val="2000"/>
              <a:buChar char="●"/>
            </a:pPr>
            <a:r>
              <a:rPr lang="nl" sz="2667"/>
              <a:t>SOLID application development should be enjoyable</a:t>
            </a:r>
            <a:endParaRPr sz="2667"/>
          </a:p>
          <a:p>
            <a:pPr indent="-474121">
              <a:lnSpc>
                <a:spcPct val="115000"/>
              </a:lnSpc>
              <a:spcBef>
                <a:spcPts val="1333"/>
              </a:spcBef>
              <a:buSzPts val="2000"/>
              <a:buChar char="●"/>
            </a:pPr>
            <a:r>
              <a:rPr lang="nl" sz="2667"/>
              <a:t>Fill in gaps in toolchain for developers</a:t>
            </a:r>
            <a:endParaRPr sz="2667"/>
          </a:p>
          <a:p>
            <a:pPr indent="-482588">
              <a:lnSpc>
                <a:spcPct val="115000"/>
              </a:lnSpc>
              <a:spcBef>
                <a:spcPts val="1333"/>
              </a:spcBef>
              <a:spcAft>
                <a:spcPts val="1333"/>
              </a:spcAft>
              <a:buChar char="●"/>
            </a:pPr>
            <a:r>
              <a:rPr lang="nl" sz="2667"/>
              <a:t>Provide SDK abstraction layer in front of linked data world </a:t>
            </a:r>
            <a:r>
              <a:rPr lang="nl" sz="1600"/>
              <a:t>(RDF,  POD(s))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77"/>
          <p:cNvSpPr/>
          <p:nvPr/>
        </p:nvSpPr>
        <p:spPr>
          <a:xfrm>
            <a:off x="10117400" y="30407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nl" sz="1867"/>
              <a:t>Pod</a:t>
            </a:r>
            <a:endParaRPr sz="1867"/>
          </a:p>
        </p:txBody>
      </p:sp>
      <p:sp>
        <p:nvSpPr>
          <p:cNvPr id="1017" name="Google Shape;1017;p77"/>
          <p:cNvSpPr/>
          <p:nvPr/>
        </p:nvSpPr>
        <p:spPr>
          <a:xfrm>
            <a:off x="9914200" y="28375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nl" sz="1867"/>
              <a:t>Pod</a:t>
            </a:r>
            <a:endParaRPr sz="1867"/>
          </a:p>
        </p:txBody>
      </p:sp>
      <p:sp>
        <p:nvSpPr>
          <p:cNvPr id="1018" name="Google Shape;1018;p77"/>
          <p:cNvSpPr/>
          <p:nvPr/>
        </p:nvSpPr>
        <p:spPr>
          <a:xfrm>
            <a:off x="6293000" y="17827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nl" sz="1867"/>
              <a:t>Repository</a:t>
            </a:r>
            <a:endParaRPr sz="1867"/>
          </a:p>
        </p:txBody>
      </p:sp>
      <p:sp>
        <p:nvSpPr>
          <p:cNvPr id="1019" name="Google Shape;1019;p77"/>
          <p:cNvSpPr/>
          <p:nvPr/>
        </p:nvSpPr>
        <p:spPr>
          <a:xfrm>
            <a:off x="6089800" y="15795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nl" sz="1867"/>
              <a:t>Repository</a:t>
            </a:r>
            <a:endParaRPr sz="1867"/>
          </a:p>
        </p:txBody>
      </p:sp>
      <p:sp>
        <p:nvSpPr>
          <p:cNvPr id="1020" name="Google Shape;1020;p77"/>
          <p:cNvSpPr txBox="1">
            <a:spLocks noGrp="1"/>
          </p:cNvSpPr>
          <p:nvPr>
            <p:ph type="title"/>
          </p:nvPr>
        </p:nvSpPr>
        <p:spPr>
          <a:xfrm>
            <a:off x="415600" y="390167"/>
            <a:ext cx="11360800" cy="763600"/>
          </a:xfrm>
          <a:prstGeom prst="rect">
            <a:avLst/>
          </a:prstGeom>
        </p:spPr>
        <p:txBody>
          <a:bodyPr spcFirstLastPara="1" wrap="square" lIns="91433" tIns="45700" rIns="91433" bIns="45700" anchor="b" anchorCtr="0">
            <a:normAutofit/>
          </a:bodyPr>
          <a:lstStyle/>
          <a:p>
            <a:r>
              <a:rPr lang="nl"/>
              <a:t>SDX overview</a:t>
            </a:r>
            <a:endParaRPr/>
          </a:p>
        </p:txBody>
      </p:sp>
      <p:sp>
        <p:nvSpPr>
          <p:cNvPr id="1021" name="Google Shape;1021;p77"/>
          <p:cNvSpPr/>
          <p:nvPr/>
        </p:nvSpPr>
        <p:spPr>
          <a:xfrm>
            <a:off x="2403567" y="13767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nl" sz="1867"/>
              <a:t>Catalog</a:t>
            </a:r>
            <a:endParaRPr sz="1867"/>
          </a:p>
        </p:txBody>
      </p:sp>
      <p:sp>
        <p:nvSpPr>
          <p:cNvPr id="1022" name="Google Shape;1022;p77"/>
          <p:cNvSpPr/>
          <p:nvPr/>
        </p:nvSpPr>
        <p:spPr>
          <a:xfrm>
            <a:off x="5886600" y="13763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nl" sz="1867"/>
              <a:t>Repository</a:t>
            </a:r>
            <a:endParaRPr sz="1867"/>
          </a:p>
        </p:txBody>
      </p:sp>
      <p:pic>
        <p:nvPicPr>
          <p:cNvPr id="1023" name="Google Shape;1023;p77"/>
          <p:cNvPicPr preferRelativeResize="0"/>
          <p:nvPr/>
        </p:nvPicPr>
        <p:blipFill>
          <a:blip r:embed="rId3">
            <a:alphaModFix/>
          </a:blip>
          <a:stretch>
            <a:fillRect/>
          </a:stretch>
        </p:blipFill>
        <p:spPr>
          <a:xfrm>
            <a:off x="650768" y="4512768"/>
            <a:ext cx="686633" cy="686633"/>
          </a:xfrm>
          <a:prstGeom prst="rect">
            <a:avLst/>
          </a:prstGeom>
          <a:noFill/>
          <a:ln>
            <a:noFill/>
          </a:ln>
        </p:spPr>
      </p:pic>
      <p:sp>
        <p:nvSpPr>
          <p:cNvPr id="1024" name="Google Shape;1024;p77"/>
          <p:cNvSpPr/>
          <p:nvPr/>
        </p:nvSpPr>
        <p:spPr>
          <a:xfrm>
            <a:off x="2403567" y="44238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nl" sz="1867"/>
              <a:t>SDX cli</a:t>
            </a:r>
            <a:endParaRPr sz="1867"/>
          </a:p>
        </p:txBody>
      </p:sp>
      <p:cxnSp>
        <p:nvCxnSpPr>
          <p:cNvPr id="1025" name="Google Shape;1025;p77"/>
          <p:cNvCxnSpPr>
            <a:stCxn id="1023" idx="0"/>
            <a:endCxn id="1021" idx="1"/>
          </p:cNvCxnSpPr>
          <p:nvPr/>
        </p:nvCxnSpPr>
        <p:spPr>
          <a:xfrm rot="-5400000">
            <a:off x="343683" y="2452767"/>
            <a:ext cx="2710400" cy="1409600"/>
          </a:xfrm>
          <a:prstGeom prst="curvedConnector2">
            <a:avLst/>
          </a:prstGeom>
          <a:noFill/>
          <a:ln w="9525" cap="flat" cmpd="sng">
            <a:solidFill>
              <a:schemeClr val="dk2"/>
            </a:solidFill>
            <a:prstDash val="solid"/>
            <a:round/>
            <a:headEnd type="none" w="med" len="med"/>
            <a:tailEnd type="triangle" w="med" len="med"/>
          </a:ln>
        </p:spPr>
      </p:cxnSp>
      <p:cxnSp>
        <p:nvCxnSpPr>
          <p:cNvPr id="1026" name="Google Shape;1026;p77"/>
          <p:cNvCxnSpPr>
            <a:stCxn id="1021" idx="3"/>
            <a:endCxn id="1022" idx="1"/>
          </p:cNvCxnSpPr>
          <p:nvPr/>
        </p:nvCxnSpPr>
        <p:spPr>
          <a:xfrm>
            <a:off x="3960767" y="1802567"/>
            <a:ext cx="1926000" cy="800"/>
          </a:xfrm>
          <a:prstGeom prst="bentConnector3">
            <a:avLst>
              <a:gd name="adj1" fmla="val 49996"/>
            </a:avLst>
          </a:prstGeom>
          <a:noFill/>
          <a:ln w="9525" cap="flat" cmpd="sng">
            <a:solidFill>
              <a:schemeClr val="dk2"/>
            </a:solidFill>
            <a:prstDash val="solid"/>
            <a:round/>
            <a:headEnd type="triangle" w="med" len="med"/>
            <a:tailEnd type="triangle" w="med" len="med"/>
          </a:ln>
        </p:spPr>
      </p:cxnSp>
      <p:cxnSp>
        <p:nvCxnSpPr>
          <p:cNvPr id="1027" name="Google Shape;1027;p77"/>
          <p:cNvCxnSpPr>
            <a:stCxn id="1021" idx="2"/>
            <a:endCxn id="1024" idx="0"/>
          </p:cNvCxnSpPr>
          <p:nvPr/>
        </p:nvCxnSpPr>
        <p:spPr>
          <a:xfrm rot="-5400000" flipH="1">
            <a:off x="2084767" y="3325767"/>
            <a:ext cx="2195600" cy="800"/>
          </a:xfrm>
          <a:prstGeom prst="bentConnector3">
            <a:avLst>
              <a:gd name="adj1" fmla="val 49998"/>
            </a:avLst>
          </a:prstGeom>
          <a:noFill/>
          <a:ln w="9525" cap="flat" cmpd="sng">
            <a:solidFill>
              <a:schemeClr val="dk2"/>
            </a:solidFill>
            <a:prstDash val="solid"/>
            <a:round/>
            <a:headEnd type="triangle" w="med" len="med"/>
            <a:tailEnd type="triangle" w="med" len="med"/>
          </a:ln>
        </p:spPr>
      </p:cxnSp>
      <p:sp>
        <p:nvSpPr>
          <p:cNvPr id="1028" name="Google Shape;1028;p77"/>
          <p:cNvSpPr/>
          <p:nvPr/>
        </p:nvSpPr>
        <p:spPr>
          <a:xfrm>
            <a:off x="5949567" y="4423851"/>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nl" sz="1867"/>
              <a:t>local workspace</a:t>
            </a:r>
            <a:endParaRPr sz="1867"/>
          </a:p>
        </p:txBody>
      </p:sp>
      <p:sp>
        <p:nvSpPr>
          <p:cNvPr id="1029" name="Google Shape;1029;p77"/>
          <p:cNvSpPr/>
          <p:nvPr/>
        </p:nvSpPr>
        <p:spPr>
          <a:xfrm>
            <a:off x="9711000" y="2634367"/>
            <a:ext cx="1557200" cy="8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nl" sz="1867"/>
              <a:t>Pod</a:t>
            </a:r>
            <a:endParaRPr sz="1867"/>
          </a:p>
        </p:txBody>
      </p:sp>
      <p:cxnSp>
        <p:nvCxnSpPr>
          <p:cNvPr id="1030" name="Google Shape;1030;p77"/>
          <p:cNvCxnSpPr>
            <a:stCxn id="1028" idx="1"/>
            <a:endCxn id="1024" idx="3"/>
          </p:cNvCxnSpPr>
          <p:nvPr/>
        </p:nvCxnSpPr>
        <p:spPr>
          <a:xfrm flipH="1">
            <a:off x="3960767" y="4849651"/>
            <a:ext cx="1988800" cy="800"/>
          </a:xfrm>
          <a:prstGeom prst="bentConnector3">
            <a:avLst>
              <a:gd name="adj1" fmla="val 50000"/>
            </a:avLst>
          </a:prstGeom>
          <a:noFill/>
          <a:ln w="9525" cap="flat" cmpd="sng">
            <a:solidFill>
              <a:schemeClr val="dk2"/>
            </a:solidFill>
            <a:prstDash val="solid"/>
            <a:round/>
            <a:headEnd type="triangle" w="med" len="med"/>
            <a:tailEnd type="triangle" w="med" len="med"/>
          </a:ln>
        </p:spPr>
      </p:cxnSp>
      <p:cxnSp>
        <p:nvCxnSpPr>
          <p:cNvPr id="1031" name="Google Shape;1031;p77"/>
          <p:cNvCxnSpPr>
            <a:stCxn id="1029" idx="1"/>
            <a:endCxn id="1032" idx="0"/>
          </p:cNvCxnSpPr>
          <p:nvPr/>
        </p:nvCxnSpPr>
        <p:spPr>
          <a:xfrm rot="10800000" flipV="1">
            <a:off x="8608834" y="3060167"/>
            <a:ext cx="1102167" cy="628000"/>
          </a:xfrm>
          <a:prstGeom prst="bentConnector2">
            <a:avLst/>
          </a:prstGeom>
          <a:noFill/>
          <a:ln w="9525" cap="flat" cmpd="sng">
            <a:solidFill>
              <a:schemeClr val="dk2"/>
            </a:solidFill>
            <a:prstDash val="solid"/>
            <a:round/>
            <a:headEnd type="triangle" w="med" len="med"/>
            <a:tailEnd type="triangle" w="med" len="med"/>
          </a:ln>
        </p:spPr>
      </p:cxnSp>
      <p:sp>
        <p:nvSpPr>
          <p:cNvPr id="1032" name="Google Shape;1032;p77"/>
          <p:cNvSpPr txBox="1"/>
          <p:nvPr/>
        </p:nvSpPr>
        <p:spPr>
          <a:xfrm>
            <a:off x="7977433" y="3688167"/>
            <a:ext cx="1262800" cy="533504"/>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t" anchorCtr="0">
            <a:spAutoFit/>
          </a:bodyPr>
          <a:lstStyle/>
          <a:p>
            <a:pPr algn="ctr"/>
            <a:r>
              <a:rPr lang="nl" sz="1867"/>
              <a:t>SDX sdk</a:t>
            </a:r>
            <a:endParaRPr sz="1867"/>
          </a:p>
        </p:txBody>
      </p:sp>
      <p:cxnSp>
        <p:nvCxnSpPr>
          <p:cNvPr id="1033" name="Google Shape;1033;p77"/>
          <p:cNvCxnSpPr>
            <a:stCxn id="1032" idx="2"/>
            <a:endCxn id="1028" idx="3"/>
          </p:cNvCxnSpPr>
          <p:nvPr/>
        </p:nvCxnSpPr>
        <p:spPr>
          <a:xfrm rot="5400000">
            <a:off x="7743810" y="3984628"/>
            <a:ext cx="627980" cy="1102066"/>
          </a:xfrm>
          <a:prstGeom prst="bentConnector2">
            <a:avLst/>
          </a:prstGeom>
          <a:noFill/>
          <a:ln w="9525" cap="flat" cmpd="sng">
            <a:solidFill>
              <a:schemeClr val="dk2"/>
            </a:solidFill>
            <a:prstDash val="solid"/>
            <a:round/>
            <a:headEnd type="triangle" w="med" len="med"/>
            <a:tailEnd type="triangle" w="med" len="med"/>
          </a:ln>
        </p:spPr>
      </p:cxnSp>
      <p:grpSp>
        <p:nvGrpSpPr>
          <p:cNvPr id="1034" name="Google Shape;1034;p77"/>
          <p:cNvGrpSpPr/>
          <p:nvPr/>
        </p:nvGrpSpPr>
        <p:grpSpPr>
          <a:xfrm>
            <a:off x="300067" y="129431"/>
            <a:ext cx="4682935" cy="3617074"/>
            <a:chOff x="225050" y="97073"/>
            <a:chExt cx="3512201" cy="2712805"/>
          </a:xfrm>
        </p:grpSpPr>
        <p:pic>
          <p:nvPicPr>
            <p:cNvPr id="1035" name="Google Shape;1035;p77"/>
            <p:cNvPicPr preferRelativeResize="0"/>
            <p:nvPr/>
          </p:nvPicPr>
          <p:blipFill>
            <a:blip r:embed="rId4">
              <a:alphaModFix/>
            </a:blip>
            <a:stretch>
              <a:fillRect/>
            </a:stretch>
          </p:blipFill>
          <p:spPr>
            <a:xfrm>
              <a:off x="225050" y="97073"/>
              <a:ext cx="3512201" cy="2636675"/>
            </a:xfrm>
            <a:prstGeom prst="rect">
              <a:avLst/>
            </a:prstGeom>
            <a:noFill/>
            <a:ln w="9525" cap="flat" cmpd="sng">
              <a:solidFill>
                <a:schemeClr val="dk2"/>
              </a:solidFill>
              <a:prstDash val="solid"/>
              <a:round/>
              <a:headEnd type="none" w="sm" len="sm"/>
              <a:tailEnd type="none" w="sm" len="sm"/>
            </a:ln>
          </p:spPr>
        </p:pic>
        <p:sp>
          <p:nvSpPr>
            <p:cNvPr id="1036" name="Google Shape;1036;p77"/>
            <p:cNvSpPr txBox="1"/>
            <p:nvPr/>
          </p:nvSpPr>
          <p:spPr>
            <a:xfrm>
              <a:off x="225050" y="2409750"/>
              <a:ext cx="886500" cy="400128"/>
            </a:xfrm>
            <a:prstGeom prst="rect">
              <a:avLst/>
            </a:prstGeom>
            <a:noFill/>
            <a:ln>
              <a:noFill/>
            </a:ln>
          </p:spPr>
          <p:txBody>
            <a:bodyPr spcFirstLastPara="1" wrap="square" lIns="121900" tIns="121900" rIns="121900" bIns="121900" anchor="t" anchorCtr="0">
              <a:spAutoFit/>
            </a:bodyPr>
            <a:lstStyle/>
            <a:p>
              <a:r>
                <a:rPr lang="nl" sz="1867" b="1" i="1">
                  <a:latin typeface="Open Sans"/>
                  <a:ea typeface="Open Sans"/>
                  <a:cs typeface="Open Sans"/>
                  <a:sym typeface="Open Sans"/>
                </a:rPr>
                <a:t>Catalog</a:t>
              </a:r>
              <a:endParaRPr sz="1867" b="1" i="1">
                <a:latin typeface="Open Sans"/>
                <a:ea typeface="Open Sans"/>
                <a:cs typeface="Open Sans"/>
                <a:sym typeface="Open Sans"/>
              </a:endParaRPr>
            </a:p>
          </p:txBody>
        </p:sp>
      </p:grpSp>
      <p:grpSp>
        <p:nvGrpSpPr>
          <p:cNvPr id="1037" name="Google Shape;1037;p77"/>
          <p:cNvGrpSpPr/>
          <p:nvPr/>
        </p:nvGrpSpPr>
        <p:grpSpPr>
          <a:xfrm>
            <a:off x="1507667" y="3957903"/>
            <a:ext cx="4145503" cy="2650664"/>
            <a:chOff x="1664150" y="2968427"/>
            <a:chExt cx="3109127" cy="1987998"/>
          </a:xfrm>
        </p:grpSpPr>
        <p:pic>
          <p:nvPicPr>
            <p:cNvPr id="1038" name="Google Shape;1038;p77"/>
            <p:cNvPicPr preferRelativeResize="0"/>
            <p:nvPr/>
          </p:nvPicPr>
          <p:blipFill>
            <a:blip r:embed="rId5">
              <a:alphaModFix/>
            </a:blip>
            <a:stretch>
              <a:fillRect/>
            </a:stretch>
          </p:blipFill>
          <p:spPr>
            <a:xfrm>
              <a:off x="1664150" y="2968427"/>
              <a:ext cx="3109127" cy="1911801"/>
            </a:xfrm>
            <a:prstGeom prst="rect">
              <a:avLst/>
            </a:prstGeom>
            <a:noFill/>
            <a:ln w="9525" cap="flat" cmpd="sng">
              <a:solidFill>
                <a:schemeClr val="dk2"/>
              </a:solidFill>
              <a:prstDash val="solid"/>
              <a:round/>
              <a:headEnd type="none" w="sm" len="sm"/>
              <a:tailEnd type="none" w="sm" len="sm"/>
            </a:ln>
          </p:spPr>
        </p:pic>
        <p:sp>
          <p:nvSpPr>
            <p:cNvPr id="1039" name="Google Shape;1039;p77"/>
            <p:cNvSpPr txBox="1"/>
            <p:nvPr/>
          </p:nvSpPr>
          <p:spPr>
            <a:xfrm>
              <a:off x="3886775" y="4556225"/>
              <a:ext cx="886500" cy="400200"/>
            </a:xfrm>
            <a:prstGeom prst="rect">
              <a:avLst/>
            </a:prstGeom>
            <a:noFill/>
            <a:ln>
              <a:noFill/>
            </a:ln>
          </p:spPr>
          <p:txBody>
            <a:bodyPr spcFirstLastPara="1" wrap="square" lIns="121900" tIns="121900" rIns="121900" bIns="121900" anchor="b" anchorCtr="0">
              <a:noAutofit/>
            </a:bodyPr>
            <a:lstStyle/>
            <a:p>
              <a:pPr algn="r">
                <a:spcAft>
                  <a:spcPts val="1333"/>
                </a:spcAft>
              </a:pPr>
              <a:r>
                <a:rPr lang="nl" sz="1733" b="1" i="1">
                  <a:solidFill>
                    <a:schemeClr val="lt2"/>
                  </a:solidFill>
                  <a:latin typeface="Open Sans"/>
                  <a:ea typeface="Open Sans"/>
                  <a:cs typeface="Open Sans"/>
                  <a:sym typeface="Open Sans"/>
                </a:rPr>
                <a:t>SDX cli</a:t>
              </a:r>
              <a:endParaRPr sz="1733" b="1" i="1">
                <a:solidFill>
                  <a:schemeClr val="lt2"/>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4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7"/>
                                        </p:tgtEl>
                                        <p:attrNameLst>
                                          <p:attrName>style.visibility</p:attrName>
                                        </p:attrNameLst>
                                      </p:cBhvr>
                                      <p:to>
                                        <p:strVal val="visible"/>
                                      </p:to>
                                    </p:set>
                                    <p:animEffect transition="in" filter="fade">
                                      <p:cBhvr>
                                        <p:cTn id="12" dur="4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78"/>
          <p:cNvSpPr txBox="1">
            <a:spLocks noGrp="1"/>
          </p:cNvSpPr>
          <p:nvPr>
            <p:ph type="title"/>
          </p:nvPr>
        </p:nvSpPr>
        <p:spPr>
          <a:xfrm>
            <a:off x="415600" y="390167"/>
            <a:ext cx="11360800" cy="763600"/>
          </a:xfrm>
          <a:prstGeom prst="rect">
            <a:avLst/>
          </a:prstGeom>
        </p:spPr>
        <p:txBody>
          <a:bodyPr spcFirstLastPara="1" wrap="square" lIns="91433" tIns="45700" rIns="91433" bIns="45700" anchor="b" anchorCtr="0">
            <a:normAutofit/>
          </a:bodyPr>
          <a:lstStyle/>
          <a:p>
            <a:r>
              <a:rPr lang="nl"/>
              <a:t>SDX demos</a:t>
            </a:r>
            <a:endParaRPr/>
          </a:p>
        </p:txBody>
      </p:sp>
      <p:pic>
        <p:nvPicPr>
          <p:cNvPr id="1045" name="Google Shape;1045;p78" title="solid_catalog.mp4">
            <a:hlinkClick r:id="rId3"/>
          </p:cNvPr>
          <p:cNvPicPr preferRelativeResize="0"/>
          <p:nvPr/>
        </p:nvPicPr>
        <p:blipFill>
          <a:blip r:embed="rId4">
            <a:alphaModFix/>
          </a:blip>
          <a:stretch>
            <a:fillRect/>
          </a:stretch>
        </p:blipFill>
        <p:spPr>
          <a:xfrm>
            <a:off x="0" y="1204433"/>
            <a:ext cx="6096000" cy="4572000"/>
          </a:xfrm>
          <a:prstGeom prst="rect">
            <a:avLst/>
          </a:prstGeom>
          <a:noFill/>
          <a:ln>
            <a:noFill/>
          </a:ln>
        </p:spPr>
      </p:pic>
      <p:pic>
        <p:nvPicPr>
          <p:cNvPr id="1046" name="Google Shape;1046;p78" title="sdx_cli.mp4">
            <a:hlinkClick r:id="rId5"/>
          </p:cNvPr>
          <p:cNvPicPr preferRelativeResize="0"/>
          <p:nvPr/>
        </p:nvPicPr>
        <p:blipFill>
          <a:blip r:embed="rId4">
            <a:alphaModFix/>
          </a:blip>
          <a:stretch>
            <a:fillRect/>
          </a:stretch>
        </p:blipFill>
        <p:spPr>
          <a:xfrm>
            <a:off x="6095989" y="1204433"/>
            <a:ext cx="6096011" cy="457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5"/>
                                        </p:tgtEl>
                                        <p:attrNameLst>
                                          <p:attrName>style.visibility</p:attrName>
                                        </p:attrNameLst>
                                      </p:cBhvr>
                                      <p:to>
                                        <p:strVal val="visible"/>
                                      </p:to>
                                    </p:set>
                                    <p:animEffect transition="in" filter="fade">
                                      <p:cBhvr>
                                        <p:cTn id="7" dur="1000"/>
                                        <p:tgtEl>
                                          <p:spTgt spid="1045"/>
                                        </p:tgtEl>
                                      </p:cBhvr>
                                    </p:animEffect>
                                  </p:childTnLst>
                                </p:cTn>
                              </p:par>
                              <p:par>
                                <p:cTn id="8" presetID="10" presetClass="entr" presetSubtype="0" fill="hold" nodeType="withEffect">
                                  <p:stCondLst>
                                    <p:cond delay="0"/>
                                  </p:stCondLst>
                                  <p:childTnLst>
                                    <p:set>
                                      <p:cBhvr>
                                        <p:cTn id="9" dur="1" fill="hold">
                                          <p:stCondLst>
                                            <p:cond delay="0"/>
                                          </p:stCondLst>
                                        </p:cTn>
                                        <p:tgtEl>
                                          <p:spTgt spid="1046"/>
                                        </p:tgtEl>
                                        <p:attrNameLst>
                                          <p:attrName>style.visibility</p:attrName>
                                        </p:attrNameLst>
                                      </p:cBhvr>
                                      <p:to>
                                        <p:strVal val="visible"/>
                                      </p:to>
                                    </p:set>
                                    <p:animEffect transition="in" filter="fade">
                                      <p:cBhvr>
                                        <p:cTn id="10" dur="1000"/>
                                        <p:tgtEl>
                                          <p:spTgt spid="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79"/>
          <p:cNvSpPr txBox="1">
            <a:spLocks noGrp="1"/>
          </p:cNvSpPr>
          <p:nvPr>
            <p:ph type="title"/>
          </p:nvPr>
        </p:nvSpPr>
        <p:spPr>
          <a:xfrm>
            <a:off x="415600" y="390167"/>
            <a:ext cx="11360800" cy="763600"/>
          </a:xfrm>
          <a:prstGeom prst="rect">
            <a:avLst/>
          </a:prstGeom>
        </p:spPr>
        <p:txBody>
          <a:bodyPr spcFirstLastPara="1" wrap="square" lIns="91433" tIns="45700" rIns="91433" bIns="45700" anchor="b" anchorCtr="0">
            <a:normAutofit/>
          </a:bodyPr>
          <a:lstStyle/>
          <a:p>
            <a:r>
              <a:rPr lang="nl"/>
              <a:t>SDX next steps</a:t>
            </a:r>
            <a:endParaRPr/>
          </a:p>
        </p:txBody>
      </p:sp>
      <p:sp>
        <p:nvSpPr>
          <p:cNvPr id="1052" name="Google Shape;1052;p79"/>
          <p:cNvSpPr txBox="1">
            <a:spLocks noGrp="1"/>
          </p:cNvSpPr>
          <p:nvPr>
            <p:ph type="body" idx="1"/>
          </p:nvPr>
        </p:nvSpPr>
        <p:spPr>
          <a:xfrm>
            <a:off x="415600" y="1536633"/>
            <a:ext cx="11360800" cy="4555200"/>
          </a:xfrm>
          <a:prstGeom prst="rect">
            <a:avLst/>
          </a:prstGeom>
        </p:spPr>
        <p:txBody>
          <a:bodyPr spcFirstLastPara="1" wrap="square" lIns="91433" tIns="45700" rIns="91433" bIns="45700" anchor="t" anchorCtr="0">
            <a:normAutofit/>
          </a:bodyPr>
          <a:lstStyle/>
          <a:p>
            <a:pPr marL="0" indent="0"/>
            <a:endParaRPr/>
          </a:p>
        </p:txBody>
      </p:sp>
      <p:pic>
        <p:nvPicPr>
          <p:cNvPr id="1053" name="Google Shape;1053;p79"/>
          <p:cNvPicPr preferRelativeResize="0"/>
          <p:nvPr/>
        </p:nvPicPr>
        <p:blipFill>
          <a:blip r:embed="rId3">
            <a:alphaModFix/>
          </a:blip>
          <a:stretch>
            <a:fillRect/>
          </a:stretch>
        </p:blipFill>
        <p:spPr>
          <a:xfrm>
            <a:off x="0" y="1153772"/>
            <a:ext cx="12192000" cy="2010789"/>
          </a:xfrm>
          <a:prstGeom prst="rect">
            <a:avLst/>
          </a:prstGeom>
          <a:noFill/>
          <a:ln>
            <a:noFill/>
          </a:ln>
        </p:spPr>
      </p:pic>
      <p:pic>
        <p:nvPicPr>
          <p:cNvPr id="1054" name="Google Shape;1054;p79"/>
          <p:cNvPicPr preferRelativeResize="0"/>
          <p:nvPr/>
        </p:nvPicPr>
        <p:blipFill>
          <a:blip r:embed="rId4">
            <a:alphaModFix/>
          </a:blip>
          <a:stretch>
            <a:fillRect/>
          </a:stretch>
        </p:blipFill>
        <p:spPr>
          <a:xfrm>
            <a:off x="1" y="3602305"/>
            <a:ext cx="12191999" cy="2234991"/>
          </a:xfrm>
          <a:prstGeom prst="rect">
            <a:avLst/>
          </a:prstGeom>
          <a:noFill/>
          <a:ln>
            <a:noFill/>
          </a:ln>
        </p:spPr>
      </p:pic>
      <p:cxnSp>
        <p:nvCxnSpPr>
          <p:cNvPr id="1055" name="Google Shape;1055;p79"/>
          <p:cNvCxnSpPr/>
          <p:nvPr/>
        </p:nvCxnSpPr>
        <p:spPr>
          <a:xfrm>
            <a:off x="0" y="1163133"/>
            <a:ext cx="12190800" cy="0"/>
          </a:xfrm>
          <a:prstGeom prst="straightConnector1">
            <a:avLst/>
          </a:prstGeom>
          <a:noFill/>
          <a:ln w="9525" cap="flat" cmpd="sng">
            <a:solidFill>
              <a:schemeClr val="lt2"/>
            </a:solidFill>
            <a:prstDash val="solid"/>
            <a:round/>
            <a:headEnd type="none" w="med" len="med"/>
            <a:tailEnd type="none" w="med" len="med"/>
          </a:ln>
        </p:spPr>
      </p:cxnSp>
      <p:cxnSp>
        <p:nvCxnSpPr>
          <p:cNvPr id="1056" name="Google Shape;1056;p79"/>
          <p:cNvCxnSpPr/>
          <p:nvPr/>
        </p:nvCxnSpPr>
        <p:spPr>
          <a:xfrm>
            <a:off x="644" y="5850100"/>
            <a:ext cx="12190000" cy="0"/>
          </a:xfrm>
          <a:prstGeom prst="straightConnector1">
            <a:avLst/>
          </a:prstGeom>
          <a:noFill/>
          <a:ln w="9525" cap="flat" cmpd="sng">
            <a:solidFill>
              <a:schemeClr val="lt2"/>
            </a:solidFill>
            <a:prstDash val="solid"/>
            <a:round/>
            <a:headEnd type="none" w="med" len="med"/>
            <a:tailEnd type="none" w="med" len="med"/>
          </a:ln>
        </p:spPr>
      </p:cxnSp>
      <p:cxnSp>
        <p:nvCxnSpPr>
          <p:cNvPr id="1057" name="Google Shape;1057;p79"/>
          <p:cNvCxnSpPr/>
          <p:nvPr/>
        </p:nvCxnSpPr>
        <p:spPr>
          <a:xfrm>
            <a:off x="411" y="3429000"/>
            <a:ext cx="121900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a:extLst>
              <a:ext uri="{FF2B5EF4-FFF2-40B4-BE49-F238E27FC236}">
                <a16:creationId xmlns:a16="http://schemas.microsoft.com/office/drawing/2014/main" id="{E67F7AA8-67EA-D1D9-22BC-AB2AE08EC2D4}"/>
              </a:ext>
            </a:extLst>
          </p:cNvPr>
          <p:cNvPicPr>
            <a:picLocks noChangeAspect="1"/>
          </p:cNvPicPr>
          <p:nvPr/>
        </p:nvPicPr>
        <p:blipFill rotWithShape="1">
          <a:blip r:embed="rId3">
            <a:duotone>
              <a:schemeClr val="accent1">
                <a:shade val="45000"/>
                <a:satMod val="135000"/>
              </a:schemeClr>
              <a:prstClr val="white"/>
            </a:duotone>
          </a:blip>
          <a:srcRect l="17080" r="41500" b="-2"/>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DF982664-944B-4DFE-CCBA-82AF590AB39B}"/>
              </a:ext>
            </a:extLst>
          </p:cNvPr>
          <p:cNvSpPr>
            <a:spLocks noGrp="1"/>
          </p:cNvSpPr>
          <p:nvPr>
            <p:ph type="title"/>
          </p:nvPr>
        </p:nvSpPr>
        <p:spPr>
          <a:xfrm>
            <a:off x="1137034" y="609600"/>
            <a:ext cx="6831188" cy="1322887"/>
          </a:xfrm>
        </p:spPr>
        <p:txBody>
          <a:bodyPr>
            <a:normAutofit/>
          </a:bodyPr>
          <a:lstStyle/>
          <a:p>
            <a:r>
              <a:rPr lang="en-US" dirty="0"/>
              <a:t>What are we trying to fix?</a:t>
            </a:r>
          </a:p>
        </p:txBody>
      </p:sp>
      <p:sp>
        <p:nvSpPr>
          <p:cNvPr id="28" name="Text Placeholder 2">
            <a:extLst>
              <a:ext uri="{FF2B5EF4-FFF2-40B4-BE49-F238E27FC236}">
                <a16:creationId xmlns:a16="http://schemas.microsoft.com/office/drawing/2014/main" id="{0CAD2581-E43D-21C2-701A-AE9387EE6B05}"/>
              </a:ext>
            </a:extLst>
          </p:cNvPr>
          <p:cNvSpPr>
            <a:spLocks noGrp="1"/>
          </p:cNvSpPr>
          <p:nvPr>
            <p:ph type="body" idx="1"/>
          </p:nvPr>
        </p:nvSpPr>
        <p:spPr>
          <a:xfrm>
            <a:off x="1137035" y="2194102"/>
            <a:ext cx="6516216" cy="3908585"/>
          </a:xfrm>
        </p:spPr>
        <p:txBody>
          <a:bodyPr>
            <a:normAutofit/>
          </a:bodyPr>
          <a:lstStyle/>
          <a:p>
            <a:r>
              <a:rPr lang="en-US" sz="2000" dirty="0"/>
              <a:t>Linked data world </a:t>
            </a:r>
            <a:r>
              <a:rPr lang="en-US" sz="2000" dirty="0">
                <a:sym typeface="Wingdings" panose="05000000000000000000" pitchFamily="2" charset="2"/>
              </a:rPr>
              <a:t> (solid) app developers</a:t>
            </a:r>
          </a:p>
          <a:p>
            <a:r>
              <a:rPr lang="en-US" sz="2000" dirty="0">
                <a:sym typeface="Wingdings" panose="05000000000000000000" pitchFamily="2" charset="2"/>
              </a:rPr>
              <a:t>Make it enjoyable to develop solid applications</a:t>
            </a:r>
          </a:p>
          <a:p>
            <a:r>
              <a:rPr lang="en-US" sz="2000" dirty="0">
                <a:sym typeface="Wingdings" panose="05000000000000000000" pitchFamily="2" charset="2"/>
              </a:rPr>
              <a:t>Don’t enforce, but offer abstractions</a:t>
            </a:r>
          </a:p>
          <a:p>
            <a:r>
              <a:rPr lang="en-US" sz="2000" dirty="0">
                <a:sym typeface="Wingdings" panose="05000000000000000000" pitchFamily="2" charset="2"/>
              </a:rPr>
              <a:t>Pave the way towards a solid app eco-system</a:t>
            </a:r>
          </a:p>
          <a:p>
            <a:endParaRPr lang="en-US" sz="2000" dirty="0"/>
          </a:p>
        </p:txBody>
      </p:sp>
      <p:pic>
        <p:nvPicPr>
          <p:cNvPr id="4" name="Picture 3" descr="A red and white logo&#10;&#10;Description automatically generated with low confidence">
            <a:extLst>
              <a:ext uri="{FF2B5EF4-FFF2-40B4-BE49-F238E27FC236}">
                <a16:creationId xmlns:a16="http://schemas.microsoft.com/office/drawing/2014/main" id="{15BAFE67-984C-C8D3-8DD9-DB0696ABFB06}"/>
              </a:ext>
            </a:extLst>
          </p:cNvPr>
          <p:cNvPicPr>
            <a:picLocks noChangeAspect="1"/>
          </p:cNvPicPr>
          <p:nvPr/>
        </p:nvPicPr>
        <p:blipFill>
          <a:blip r:embed="rId4"/>
          <a:stretch>
            <a:fillRect/>
          </a:stretch>
        </p:blipFill>
        <p:spPr>
          <a:xfrm>
            <a:off x="-12916" y="4554261"/>
            <a:ext cx="1587833" cy="1587833"/>
          </a:xfrm>
          <a:prstGeom prst="rect">
            <a:avLst/>
          </a:prstGeom>
        </p:spPr>
      </p:pic>
      <p:pic>
        <p:nvPicPr>
          <p:cNvPr id="6" name="Picture 5" descr="Icon&#10;&#10;Description automatically generated">
            <a:extLst>
              <a:ext uri="{FF2B5EF4-FFF2-40B4-BE49-F238E27FC236}">
                <a16:creationId xmlns:a16="http://schemas.microsoft.com/office/drawing/2014/main" id="{E426B771-479D-26DF-150D-F9A505529B60}"/>
              </a:ext>
            </a:extLst>
          </p:cNvPr>
          <p:cNvPicPr>
            <a:picLocks noChangeAspect="1"/>
          </p:cNvPicPr>
          <p:nvPr/>
        </p:nvPicPr>
        <p:blipFill>
          <a:blip r:embed="rId5"/>
          <a:stretch>
            <a:fillRect/>
          </a:stretch>
        </p:blipFill>
        <p:spPr>
          <a:xfrm>
            <a:off x="1681834" y="5348177"/>
            <a:ext cx="1376836" cy="119666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3C9C10FE-504A-777C-57F1-B80FB01F8852}"/>
              </a:ext>
            </a:extLst>
          </p:cNvPr>
          <p:cNvPicPr>
            <a:picLocks noChangeAspect="1"/>
          </p:cNvPicPr>
          <p:nvPr/>
        </p:nvPicPr>
        <p:blipFill>
          <a:blip r:embed="rId6"/>
          <a:stretch>
            <a:fillRect/>
          </a:stretch>
        </p:blipFill>
        <p:spPr>
          <a:xfrm>
            <a:off x="3328431" y="4927822"/>
            <a:ext cx="1229760" cy="1066432"/>
          </a:xfrm>
          <a:prstGeom prst="rect">
            <a:avLst/>
          </a:prstGeom>
        </p:spPr>
      </p:pic>
      <p:pic>
        <p:nvPicPr>
          <p:cNvPr id="10" name="Picture 9" descr="Icon&#10;&#10;Description automatically generated">
            <a:extLst>
              <a:ext uri="{FF2B5EF4-FFF2-40B4-BE49-F238E27FC236}">
                <a16:creationId xmlns:a16="http://schemas.microsoft.com/office/drawing/2014/main" id="{B8910834-AE12-D453-873A-993FA58366AD}"/>
              </a:ext>
            </a:extLst>
          </p:cNvPr>
          <p:cNvPicPr>
            <a:picLocks noChangeAspect="1"/>
          </p:cNvPicPr>
          <p:nvPr/>
        </p:nvPicPr>
        <p:blipFill>
          <a:blip r:embed="rId7"/>
          <a:stretch>
            <a:fillRect/>
          </a:stretch>
        </p:blipFill>
        <p:spPr>
          <a:xfrm>
            <a:off x="10831526" y="5467434"/>
            <a:ext cx="1186285" cy="1186285"/>
          </a:xfrm>
          <a:prstGeom prst="rect">
            <a:avLst/>
          </a:prstGeom>
        </p:spPr>
      </p:pic>
      <p:pic>
        <p:nvPicPr>
          <p:cNvPr id="13" name="Picture 12" descr="Icon&#10;&#10;Description automatically generated">
            <a:extLst>
              <a:ext uri="{FF2B5EF4-FFF2-40B4-BE49-F238E27FC236}">
                <a16:creationId xmlns:a16="http://schemas.microsoft.com/office/drawing/2014/main" id="{3DAED044-8CA1-5C27-D179-21DD731D7CBB}"/>
              </a:ext>
            </a:extLst>
          </p:cNvPr>
          <p:cNvPicPr>
            <a:picLocks noChangeAspect="1"/>
          </p:cNvPicPr>
          <p:nvPr/>
        </p:nvPicPr>
        <p:blipFill>
          <a:blip r:embed="rId8"/>
          <a:stretch>
            <a:fillRect/>
          </a:stretch>
        </p:blipFill>
        <p:spPr>
          <a:xfrm>
            <a:off x="8566483" y="5547988"/>
            <a:ext cx="1186285" cy="1186285"/>
          </a:xfrm>
          <a:prstGeom prst="rect">
            <a:avLst/>
          </a:prstGeom>
        </p:spPr>
      </p:pic>
      <p:pic>
        <p:nvPicPr>
          <p:cNvPr id="15" name="Picture 14" descr="A red and white sign&#10;&#10;Description automatically generated with medium confidence">
            <a:extLst>
              <a:ext uri="{FF2B5EF4-FFF2-40B4-BE49-F238E27FC236}">
                <a16:creationId xmlns:a16="http://schemas.microsoft.com/office/drawing/2014/main" id="{A732A31F-19A9-9C40-325D-DFA1D49AE452}"/>
              </a:ext>
            </a:extLst>
          </p:cNvPr>
          <p:cNvPicPr>
            <a:picLocks noChangeAspect="1"/>
          </p:cNvPicPr>
          <p:nvPr/>
        </p:nvPicPr>
        <p:blipFill>
          <a:blip r:embed="rId9"/>
          <a:stretch>
            <a:fillRect/>
          </a:stretch>
        </p:blipFill>
        <p:spPr>
          <a:xfrm>
            <a:off x="6571096" y="4989801"/>
            <a:ext cx="1229760" cy="477973"/>
          </a:xfrm>
          <a:prstGeom prst="rect">
            <a:avLst/>
          </a:prstGeom>
        </p:spPr>
      </p:pic>
      <p:pic>
        <p:nvPicPr>
          <p:cNvPr id="19" name="Graphic 18">
            <a:extLst>
              <a:ext uri="{FF2B5EF4-FFF2-40B4-BE49-F238E27FC236}">
                <a16:creationId xmlns:a16="http://schemas.microsoft.com/office/drawing/2014/main" id="{6FBF7E3A-F070-108E-9E56-A6964110EC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2707" y="5474691"/>
            <a:ext cx="1192008" cy="1196664"/>
          </a:xfrm>
          <a:prstGeom prst="rect">
            <a:avLst/>
          </a:prstGeom>
        </p:spPr>
      </p:pic>
    </p:spTree>
    <p:extLst>
      <p:ext uri="{BB962C8B-B14F-4D97-AF65-F5344CB8AC3E}">
        <p14:creationId xmlns:p14="http://schemas.microsoft.com/office/powerpoint/2010/main" val="428224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Google Shape;101;p3"/>
          <p:cNvSpPr txBox="1">
            <a:spLocks noGrp="1"/>
          </p:cNvSpPr>
          <p:nvPr>
            <p:ph type="title"/>
          </p:nvPr>
        </p:nvSpPr>
        <p:spPr>
          <a:xfrm>
            <a:off x="1251677" y="662399"/>
            <a:ext cx="4357499" cy="1494000"/>
          </a:xfrm>
          <a:prstGeom prst="rect">
            <a:avLst/>
          </a:prstGeom>
        </p:spPr>
        <p:txBody>
          <a:bodyPr spcFirstLastPara="1" vert="horz" lIns="91440" tIns="45720" rIns="91440" bIns="45720" rtlCol="0" anchor="t" anchorCtr="0">
            <a:normAutofit/>
          </a:bodyPr>
          <a:lstStyle/>
          <a:p>
            <a:pPr marL="0" lvl="0" indent="0">
              <a:spcBef>
                <a:spcPct val="0"/>
              </a:spcBef>
              <a:spcAft>
                <a:spcPts val="0"/>
              </a:spcAft>
              <a:buClr>
                <a:schemeClr val="dk1"/>
              </a:buClr>
              <a:buSzPts val="4400"/>
            </a:pPr>
            <a:r>
              <a:rPr lang="en-US" kern="1200" dirty="0">
                <a:latin typeface="+mj-lt"/>
                <a:ea typeface="+mj-ea"/>
                <a:cs typeface="+mj-cs"/>
              </a:rPr>
              <a:t>Situate</a:t>
            </a:r>
          </a:p>
        </p:txBody>
      </p:sp>
      <p:grpSp>
        <p:nvGrpSpPr>
          <p:cNvPr id="132" name="Group 122">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24"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5"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102" name="Google Shape;102;p3"/>
          <p:cNvSpPr txBox="1">
            <a:spLocks noGrp="1"/>
          </p:cNvSpPr>
          <p:nvPr>
            <p:ph type="body" idx="1"/>
          </p:nvPr>
        </p:nvSpPr>
        <p:spPr>
          <a:xfrm>
            <a:off x="1251678" y="2286000"/>
            <a:ext cx="4363595" cy="3844800"/>
          </a:xfrm>
          <a:prstGeom prst="rect">
            <a:avLst/>
          </a:prstGeom>
        </p:spPr>
        <p:txBody>
          <a:bodyPr spcFirstLastPara="1" vert="horz" lIns="91440" tIns="45720" rIns="91440" bIns="45720" rtlCol="0" anchorCtr="0">
            <a:normAutofit/>
          </a:bodyPr>
          <a:lstStyle/>
          <a:p>
            <a:pPr marL="0" lvl="0" indent="-228600">
              <a:spcBef>
                <a:spcPts val="1000"/>
              </a:spcBef>
              <a:spcAft>
                <a:spcPts val="0"/>
              </a:spcAft>
              <a:buClr>
                <a:schemeClr val="dk1"/>
              </a:buClr>
              <a:buSzPts val="2800"/>
              <a:buFont typeface="Arial" panose="020B0604020202020204" pitchFamily="34" charset="0"/>
              <a:buChar char="•"/>
            </a:pPr>
            <a:endParaRPr lang="en-US" sz="2000" kern="1200" dirty="0">
              <a:solidFill>
                <a:schemeClr val="tx1">
                  <a:alpha val="60000"/>
                </a:schemeClr>
              </a:solidFill>
              <a:latin typeface="+mn-lt"/>
              <a:ea typeface="+mn-ea"/>
              <a:cs typeface="+mn-cs"/>
            </a:endParaRPr>
          </a:p>
          <a:p>
            <a:pPr marL="228600" lvl="0" indent="-228600">
              <a:spcBef>
                <a:spcPts val="1000"/>
              </a:spcBef>
              <a:spcAft>
                <a:spcPts val="0"/>
              </a:spcAft>
              <a:buClr>
                <a:schemeClr val="dk1"/>
              </a:buClr>
              <a:buSzPts val="2800"/>
              <a:buFont typeface="Arial" panose="020B0604020202020204" pitchFamily="34" charset="0"/>
              <a:buChar char="•"/>
            </a:pPr>
            <a:endParaRPr lang="en-US" sz="2000" kern="1200" dirty="0">
              <a:solidFill>
                <a:schemeClr val="tx1">
                  <a:alpha val="60000"/>
                </a:schemeClr>
              </a:solidFill>
              <a:latin typeface="+mn-lt"/>
              <a:ea typeface="+mn-ea"/>
              <a:cs typeface="+mn-cs"/>
            </a:endParaRPr>
          </a:p>
        </p:txBody>
      </p:sp>
      <p:pic>
        <p:nvPicPr>
          <p:cNvPr id="3" name="Picture 2">
            <a:extLst>
              <a:ext uri="{FF2B5EF4-FFF2-40B4-BE49-F238E27FC236}">
                <a16:creationId xmlns:a16="http://schemas.microsoft.com/office/drawing/2014/main" id="{DCE3CD9B-D108-A059-B6C2-28ADCF1087B7}"/>
              </a:ext>
            </a:extLst>
          </p:cNvPr>
          <p:cNvPicPr>
            <a:picLocks noChangeAspect="1"/>
          </p:cNvPicPr>
          <p:nvPr/>
        </p:nvPicPr>
        <p:blipFill rotWithShape="1">
          <a:blip r:embed="rId3"/>
          <a:srcRect r="2307" b="10826"/>
          <a:stretch/>
        </p:blipFill>
        <p:spPr>
          <a:xfrm>
            <a:off x="5762695" y="643469"/>
            <a:ext cx="5420544" cy="5559378"/>
          </a:xfrm>
          <a:prstGeom prst="rect">
            <a:avLst/>
          </a:prstGeom>
        </p:spPr>
      </p:pic>
      <p:sp>
        <p:nvSpPr>
          <p:cNvPr id="10" name="Left Brace 9">
            <a:extLst>
              <a:ext uri="{FF2B5EF4-FFF2-40B4-BE49-F238E27FC236}">
                <a16:creationId xmlns:a16="http://schemas.microsoft.com/office/drawing/2014/main" id="{EE26591F-5054-E37F-271B-D719D60B21AA}"/>
              </a:ext>
            </a:extLst>
          </p:cNvPr>
          <p:cNvSpPr/>
          <p:nvPr/>
        </p:nvSpPr>
        <p:spPr>
          <a:xfrm>
            <a:off x="4954627" y="1986881"/>
            <a:ext cx="447472" cy="1462394"/>
          </a:xfrm>
          <a:prstGeom prst="leftBrace">
            <a:avLst>
              <a:gd name="adj1" fmla="val 37319"/>
              <a:gd name="adj2" fmla="val 50000"/>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AB09391D-99B7-2861-07F2-EF5EF5D61F71}"/>
              </a:ext>
            </a:extLst>
          </p:cNvPr>
          <p:cNvCxnSpPr>
            <a:cxnSpLocks/>
          </p:cNvCxnSpPr>
          <p:nvPr/>
        </p:nvCxnSpPr>
        <p:spPr>
          <a:xfrm flipH="1">
            <a:off x="5609176" y="1986881"/>
            <a:ext cx="5574063" cy="4048"/>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E3B1F2-1136-D5E1-C39E-3A90C5FF3B37}"/>
              </a:ext>
            </a:extLst>
          </p:cNvPr>
          <p:cNvCxnSpPr>
            <a:cxnSpLocks/>
          </p:cNvCxnSpPr>
          <p:nvPr/>
        </p:nvCxnSpPr>
        <p:spPr>
          <a:xfrm flipH="1">
            <a:off x="5612421" y="3449275"/>
            <a:ext cx="5574063" cy="4048"/>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A90BF12-03AF-1853-E4E7-A4FF9843EE68}"/>
              </a:ext>
            </a:extLst>
          </p:cNvPr>
          <p:cNvSpPr txBox="1"/>
          <p:nvPr/>
        </p:nvSpPr>
        <p:spPr>
          <a:xfrm>
            <a:off x="3874738" y="2456468"/>
            <a:ext cx="942887" cy="523220"/>
          </a:xfrm>
          <a:prstGeom prst="rect">
            <a:avLst/>
          </a:prstGeom>
          <a:noFill/>
        </p:spPr>
        <p:txBody>
          <a:bodyPr wrap="none" rtlCol="0">
            <a:spAutoFit/>
          </a:bodyPr>
          <a:lstStyle/>
          <a:p>
            <a:pPr algn="ctr"/>
            <a:r>
              <a:rPr lang="en-US" sz="2800" b="1" dirty="0">
                <a:ln w="0"/>
                <a:solidFill>
                  <a:schemeClr val="accent1"/>
                </a:solidFill>
                <a:effectLst>
                  <a:outerShdw blurRad="38100" dist="25400" dir="5400000" algn="ctr" rotWithShape="0">
                    <a:srgbClr val="6E747A">
                      <a:alpha val="43000"/>
                    </a:srgbClr>
                  </a:outerShdw>
                </a:effectLst>
              </a:rPr>
              <a:t>SDK</a:t>
            </a:r>
          </a:p>
        </p:txBody>
      </p:sp>
      <p:sp>
        <p:nvSpPr>
          <p:cNvPr id="17" name="Left Brace 16">
            <a:extLst>
              <a:ext uri="{FF2B5EF4-FFF2-40B4-BE49-F238E27FC236}">
                <a16:creationId xmlns:a16="http://schemas.microsoft.com/office/drawing/2014/main" id="{995BE0E4-9DF8-1738-545F-DB24A882A787}"/>
              </a:ext>
            </a:extLst>
          </p:cNvPr>
          <p:cNvSpPr/>
          <p:nvPr/>
        </p:nvSpPr>
        <p:spPr>
          <a:xfrm>
            <a:off x="4957871" y="3462239"/>
            <a:ext cx="447472" cy="1570203"/>
          </a:xfrm>
          <a:prstGeom prst="leftBrace">
            <a:avLst>
              <a:gd name="adj1" fmla="val 37319"/>
              <a:gd name="adj2" fmla="val 50000"/>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C4E68B8-EB27-9EF1-B174-666B67BD3D0E}"/>
              </a:ext>
            </a:extLst>
          </p:cNvPr>
          <p:cNvCxnSpPr>
            <a:cxnSpLocks/>
          </p:cNvCxnSpPr>
          <p:nvPr/>
        </p:nvCxnSpPr>
        <p:spPr>
          <a:xfrm flipH="1">
            <a:off x="5609181" y="5041368"/>
            <a:ext cx="5574063" cy="4048"/>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24A990-64E1-856C-FA5A-0AEBFEA1EE1E}"/>
              </a:ext>
            </a:extLst>
          </p:cNvPr>
          <p:cNvSpPr txBox="1"/>
          <p:nvPr/>
        </p:nvSpPr>
        <p:spPr>
          <a:xfrm>
            <a:off x="3885157" y="3946790"/>
            <a:ext cx="922047" cy="523220"/>
          </a:xfrm>
          <a:prstGeom prst="rect">
            <a:avLst/>
          </a:prstGeom>
          <a:noFill/>
        </p:spPr>
        <p:txBody>
          <a:bodyPr wrap="none" rtlCol="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CSS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500"/>
                                        <p:tgtEl>
                                          <p:spTgt spid="1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righ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p:bldP spid="17"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p:nvSpPr>
          <p:cNvPr id="114" name="Rectangle 113">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Google Shape;107;p4"/>
          <p:cNvSpPr txBox="1">
            <a:spLocks noGrp="1"/>
          </p:cNvSpPr>
          <p:nvPr>
            <p:ph type="title"/>
          </p:nvPr>
        </p:nvSpPr>
        <p:spPr>
          <a:xfrm>
            <a:off x="524741" y="620392"/>
            <a:ext cx="3808268" cy="550468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6000" dirty="0">
                <a:solidFill>
                  <a:schemeClr val="bg1"/>
                </a:solidFill>
              </a:rPr>
              <a:t>Early concept</a:t>
            </a:r>
          </a:p>
        </p:txBody>
      </p:sp>
      <p:graphicFrame>
        <p:nvGraphicFramePr>
          <p:cNvPr id="110" name="Google Shape;108;p4">
            <a:extLst>
              <a:ext uri="{FF2B5EF4-FFF2-40B4-BE49-F238E27FC236}">
                <a16:creationId xmlns:a16="http://schemas.microsoft.com/office/drawing/2014/main" id="{B341EAC1-C59C-81D3-B0A5-FD24B26FE644}"/>
              </a:ext>
            </a:extLst>
          </p:cNvPr>
          <p:cNvGraphicFramePr/>
          <p:nvPr>
            <p:extLst>
              <p:ext uri="{D42A27DB-BD31-4B8C-83A1-F6EECF244321}">
                <p14:modId xmlns:p14="http://schemas.microsoft.com/office/powerpoint/2010/main" val="237514878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graphicEl>
                                              <a:dgm id="{E8A9B0B4-3E8C-42F3-A72F-39D7A15027B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graphicEl>
                                              <a:dgm id="{37D197F7-1877-4C28-8CB0-32D76BDE0BDA}"/>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graphicEl>
                                              <a:dgm id="{62FE6AE9-7AAB-4F23-BA3D-AA30D251942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
                                            <p:graphicEl>
                                              <a:dgm id="{B80E0A5F-70BF-42F6-8AC4-3E87407211D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graphicEl>
                                              <a:dgm id="{4507C58E-3D55-4BC3-B0FB-CABC48A286E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
                                            <p:graphicEl>
                                              <a:dgm id="{81F121DD-5010-4A06-A17C-83F071D85B6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graphicEl>
                                              <a:dgm id="{9F6D0BF3-7ED4-4062-AEB6-F9CD5AB472E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graphicEl>
                                              <a:dgm id="{2B304C6B-B7CE-472D-AAB1-26C302B59D6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
                                            <p:graphicEl>
                                              <a:dgm id="{CA394250-639B-4668-AC32-3A92E7E0EDC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
                                            <p:graphicEl>
                                              <a:dgm id="{607287E3-C851-459E-8F55-8985D7B4B3AF}"/>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0">
                                            <p:graphicEl>
                                              <a:dgm id="{B5C7894C-812F-482A-AB89-CE37BD9F9C3C}"/>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graphicEl>
                                              <a:dgm id="{B0EABCAF-8579-40F2-810F-A600443A51FA}"/>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
                                            <p:graphicEl>
                                              <a:dgm id="{DC189633-EA56-449F-B5B3-112C7FB074E4}"/>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0">
                                            <p:graphicEl>
                                              <a:dgm id="{8BFB1B25-0212-4254-972B-560B41684071}"/>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graphicEl>
                                              <a:dgm id="{7B0E2582-5829-41DF-9E11-6DDD8A97481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5"/>
          <p:cNvSpPr txBox="1">
            <a:spLocks noGrp="1"/>
          </p:cNvSpPr>
          <p:nvPr>
            <p:ph type="title"/>
          </p:nvPr>
        </p:nvSpPr>
        <p:spPr>
          <a:xfrm>
            <a:off x="3601453" y="548464"/>
            <a:ext cx="7750821" cy="1675623"/>
          </a:xfrm>
          <a:prstGeom prst="rect">
            <a:avLst/>
          </a:prstGeom>
        </p:spPr>
        <p:txBody>
          <a:bodyPr spcFirstLastPara="1" lIns="91425" tIns="45700" rIns="91425" bIns="45700" anchor="b" anchorCtr="0">
            <a:normAutofit/>
          </a:bodyPr>
          <a:lstStyle/>
          <a:p>
            <a:pPr>
              <a:buSzPts val="4400"/>
            </a:pPr>
            <a:r>
              <a:rPr lang="en-US" sz="4000" dirty="0"/>
              <a:t>1. Bootstrap Solid app development</a:t>
            </a:r>
          </a:p>
        </p:txBody>
      </p:sp>
      <p:pic>
        <p:nvPicPr>
          <p:cNvPr id="115" name="Picture 114" descr="Top view of cubes connected with black lines">
            <a:extLst>
              <a:ext uri="{FF2B5EF4-FFF2-40B4-BE49-F238E27FC236}">
                <a16:creationId xmlns:a16="http://schemas.microsoft.com/office/drawing/2014/main" id="{299E6B30-143D-EC50-30C4-A0DD05C7B43A}"/>
              </a:ext>
            </a:extLst>
          </p:cNvPr>
          <p:cNvPicPr>
            <a:picLocks noChangeAspect="1"/>
          </p:cNvPicPr>
          <p:nvPr/>
        </p:nvPicPr>
        <p:blipFill rotWithShape="1">
          <a:blip r:embed="rId3">
            <a:duotone>
              <a:schemeClr val="accent2">
                <a:shade val="45000"/>
                <a:satMod val="135000"/>
              </a:schemeClr>
              <a:prstClr val="white"/>
            </a:duotone>
          </a:blip>
          <a:srcRect l="32014" r="22092"/>
          <a:stretch/>
        </p:blipFill>
        <p:spPr>
          <a:xfrm>
            <a:off x="-745952" y="10"/>
            <a:ext cx="4196496" cy="6857990"/>
          </a:xfrm>
          <a:prstGeom prst="rect">
            <a:avLst/>
          </a:prstGeom>
          <a:effectLst/>
        </p:spPr>
      </p:pic>
      <p:sp>
        <p:nvSpPr>
          <p:cNvPr id="2" name="Text Placeholder 1">
            <a:extLst>
              <a:ext uri="{FF2B5EF4-FFF2-40B4-BE49-F238E27FC236}">
                <a16:creationId xmlns:a16="http://schemas.microsoft.com/office/drawing/2014/main" id="{2F0A2918-AC2E-64FE-13BC-7E4821A8C587}"/>
              </a:ext>
            </a:extLst>
          </p:cNvPr>
          <p:cNvSpPr>
            <a:spLocks noGrp="1"/>
          </p:cNvSpPr>
          <p:nvPr>
            <p:ph type="body" idx="1"/>
          </p:nvPr>
        </p:nvSpPr>
        <p:spPr>
          <a:xfrm>
            <a:off x="3601452" y="2409830"/>
            <a:ext cx="7750821" cy="3705217"/>
          </a:xfrm>
        </p:spPr>
        <p:txBody>
          <a:bodyPr>
            <a:normAutofit/>
          </a:bodyPr>
          <a:lstStyle/>
          <a:p>
            <a:pPr marL="0" indent="0">
              <a:buSzPts val="2800"/>
              <a:buNone/>
            </a:pPr>
            <a:r>
              <a:rPr lang="en-US" sz="2400" i="1" dirty="0"/>
              <a:t>Goal: enjoyable experience for solid development</a:t>
            </a:r>
          </a:p>
          <a:p>
            <a:pPr marL="228600" indent="-228600">
              <a:buSzPts val="2800"/>
            </a:pPr>
            <a:r>
              <a:rPr lang="en-US" dirty="0"/>
              <a:t>Create a project bootstrapping tool</a:t>
            </a:r>
          </a:p>
          <a:p>
            <a:pPr marL="228600" indent="-228600">
              <a:buSzPts val="2800"/>
            </a:pPr>
            <a:r>
              <a:rPr lang="en-US" dirty="0"/>
              <a:t>Automatically setup basic work directory structure</a:t>
            </a:r>
          </a:p>
          <a:p>
            <a:pPr marL="685800" lvl="1" indent="-228600">
              <a:buSzPts val="2800"/>
            </a:pPr>
            <a:r>
              <a:rPr lang="en-US" dirty="0"/>
              <a:t>Creates proper config files</a:t>
            </a:r>
          </a:p>
          <a:p>
            <a:pPr marL="685800" lvl="1" indent="-228600">
              <a:buSzPts val="2800"/>
            </a:pPr>
            <a:r>
              <a:rPr lang="en-US" dirty="0"/>
              <a:t>Installs required libraries</a:t>
            </a:r>
          </a:p>
          <a:p>
            <a:pPr marL="228600" indent="-228600">
              <a:buSzPts val="2800"/>
            </a:pPr>
            <a:r>
              <a:rPr lang="en-US" dirty="0"/>
              <a:t>Can start a CSS server for local development</a:t>
            </a:r>
          </a:p>
          <a:p>
            <a:pPr marL="228600" indent="-228600">
              <a:buSzPts val="2800"/>
            </a:pP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B2C486-6C86-855E-D92B-0CEB25AC6DF8}"/>
              </a:ext>
            </a:extLst>
          </p:cNvPr>
          <p:cNvSpPr txBox="1"/>
          <p:nvPr/>
        </p:nvSpPr>
        <p:spPr>
          <a:xfrm>
            <a:off x="0" y="0"/>
            <a:ext cx="12192000" cy="4616648"/>
          </a:xfrm>
          <a:prstGeom prst="rect">
            <a:avLst/>
          </a:prstGeom>
          <a:noFill/>
        </p:spPr>
        <p:txBody>
          <a:bodyPr wrap="square" rtlCol="0">
            <a:spAutoFit/>
          </a:bodyPr>
          <a:lstStyle/>
          <a:p>
            <a:r>
              <a:rPr lang="en-US" dirty="0" err="1">
                <a:solidFill>
                  <a:srgbClr val="00FF00"/>
                </a:solidFill>
                <a:latin typeface="Consolas" panose="020B0609020204030204" pitchFamily="49" charset="0"/>
              </a:rPr>
              <a:t>user@example</a:t>
            </a:r>
            <a:r>
              <a:rPr lang="en-US" dirty="0">
                <a:solidFill>
                  <a:schemeClr val="bg1"/>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sdx</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init</a:t>
            </a:r>
            <a:endParaRPr lang="en-US" dirty="0">
              <a:solidFill>
                <a:schemeClr val="bg1"/>
              </a:solidFill>
              <a:latin typeface="Consolas" panose="020B0609020204030204" pitchFamily="49" charset="0"/>
            </a:endParaRPr>
          </a:p>
          <a:p>
            <a:r>
              <a:rPr lang="en-US" dirty="0">
                <a:solidFill>
                  <a:schemeClr val="accent4">
                    <a:lumMod val="40000"/>
                    <a:lumOff val="60000"/>
                  </a:schemeClr>
                </a:solidFill>
                <a:latin typeface="Consolas" panose="020B0609020204030204" pitchFamily="49" charset="0"/>
              </a:rPr>
              <a:t>? What is the name of your project?  </a:t>
            </a:r>
            <a:r>
              <a:rPr lang="en-US" dirty="0">
                <a:solidFill>
                  <a:schemeClr val="bg1"/>
                </a:solidFill>
                <a:latin typeface="Consolas" panose="020B0609020204030204" pitchFamily="49" charset="0"/>
              </a:rPr>
              <a:t>My New Project</a:t>
            </a:r>
            <a:br>
              <a:rPr lang="en-US" dirty="0">
                <a:solidFill>
                  <a:schemeClr val="bg1"/>
                </a:solidFill>
                <a:latin typeface="Consolas" panose="020B0609020204030204" pitchFamily="49" charset="0"/>
              </a:rPr>
            </a:br>
            <a:r>
              <a:rPr lang="en-US" dirty="0">
                <a:solidFill>
                  <a:schemeClr val="accent4">
                    <a:lumMod val="40000"/>
                    <a:lumOff val="60000"/>
                  </a:schemeClr>
                </a:solidFill>
                <a:latin typeface="Consolas" panose="020B0609020204030204" pitchFamily="49" charset="0"/>
              </a:rPr>
              <a:t>? What Query Engines would you like to include?</a:t>
            </a:r>
            <a:br>
              <a:rPr lang="en-US" dirty="0">
                <a:solidFill>
                  <a:schemeClr val="accent4">
                    <a:lumMod val="40000"/>
                    <a:lumOff val="60000"/>
                  </a:schemeClr>
                </a:solidFill>
                <a:latin typeface="Consolas" panose="020B0609020204030204" pitchFamily="49" charset="0"/>
              </a:rPr>
            </a:br>
            <a:r>
              <a:rPr lang="en-US" dirty="0">
                <a:solidFill>
                  <a:schemeClr val="accent4">
                    <a:lumMod val="40000"/>
                    <a:lumOff val="60000"/>
                  </a:schemeClr>
                </a:solidFill>
                <a:latin typeface="Consolas" panose="020B0609020204030204" pitchFamily="49" charset="0"/>
              </a:rPr>
              <a:t>  [1] Engine A; [2] Engine B; [3] Engine C? {numbered list or ‘all’}</a:t>
            </a:r>
            <a:r>
              <a:rPr lang="en-US" dirty="0">
                <a:solidFill>
                  <a:schemeClr val="accent4">
                    <a:lumMod val="60000"/>
                    <a:lumOff val="40000"/>
                  </a:schemeClr>
                </a:solidFill>
                <a:latin typeface="Consolas" panose="020B0609020204030204" pitchFamily="49" charset="0"/>
              </a:rPr>
              <a:t>  </a:t>
            </a:r>
            <a:r>
              <a:rPr lang="en-US" dirty="0">
                <a:solidFill>
                  <a:schemeClr val="bg1"/>
                </a:solidFill>
                <a:latin typeface="Consolas" panose="020B0609020204030204" pitchFamily="49" charset="0"/>
              </a:rPr>
              <a:t>all</a:t>
            </a:r>
            <a:br>
              <a:rPr lang="en-US" dirty="0">
                <a:solidFill>
                  <a:schemeClr val="bg1"/>
                </a:solidFill>
                <a:latin typeface="Consolas" panose="020B0609020204030204" pitchFamily="49" charset="0"/>
              </a:rPr>
            </a:br>
            <a:r>
              <a:rPr lang="en-US" dirty="0">
                <a:solidFill>
                  <a:schemeClr val="accent4">
                    <a:lumMod val="40000"/>
                    <a:lumOff val="60000"/>
                  </a:schemeClr>
                </a:solidFill>
                <a:latin typeface="Consolas" panose="020B0609020204030204" pitchFamily="49" charset="0"/>
              </a:rPr>
              <a:t>? …</a:t>
            </a:r>
            <a:br>
              <a:rPr lang="en-US" dirty="0">
                <a:solidFill>
                  <a:schemeClr val="accent4">
                    <a:lumMod val="40000"/>
                    <a:lumOff val="60000"/>
                  </a:schemeClr>
                </a:solidFill>
                <a:latin typeface="Consolas" panose="020B0609020204030204" pitchFamily="49" charset="0"/>
              </a:rPr>
            </a:br>
            <a:r>
              <a:rPr lang="en-US" dirty="0" err="1">
                <a:solidFill>
                  <a:schemeClr val="accent4">
                    <a:lumMod val="40000"/>
                    <a:lumOff val="60000"/>
                  </a:schemeClr>
                </a:solidFill>
                <a:latin typeface="Consolas" panose="020B0609020204030204" pitchFamily="49" charset="0"/>
              </a:rPr>
              <a:t>Initialising</a:t>
            </a:r>
            <a:r>
              <a:rPr lang="en-US" dirty="0">
                <a:solidFill>
                  <a:schemeClr val="accent4">
                    <a:lumMod val="40000"/>
                    <a:lumOff val="60000"/>
                  </a:schemeClr>
                </a:solidFill>
                <a:latin typeface="Consolas" panose="020B0609020204030204" pitchFamily="49" charset="0"/>
              </a:rPr>
              <a:t> your workspace…</a:t>
            </a:r>
            <a:br>
              <a:rPr lang="en-US" dirty="0">
                <a:solidFill>
                  <a:schemeClr val="accent4">
                    <a:lumMod val="40000"/>
                    <a:lumOff val="60000"/>
                  </a:schemeClr>
                </a:solidFill>
                <a:latin typeface="Consolas" panose="020B0609020204030204" pitchFamily="49" charset="0"/>
              </a:rPr>
            </a:br>
            <a:r>
              <a:rPr lang="en-US" dirty="0">
                <a:solidFill>
                  <a:schemeClr val="accent4">
                    <a:lumMod val="40000"/>
                    <a:lumOff val="60000"/>
                  </a:schemeClr>
                </a:solidFill>
                <a:latin typeface="Consolas" panose="020B0609020204030204" pitchFamily="49" charset="0"/>
              </a:rPr>
              <a:t>Installing libraries …</a:t>
            </a:r>
          </a:p>
          <a:p>
            <a:r>
              <a:rPr lang="en-US" dirty="0">
                <a:solidFill>
                  <a:schemeClr val="accent4">
                    <a:lumMod val="40000"/>
                    <a:lumOff val="60000"/>
                  </a:schemeClr>
                </a:solidFill>
                <a:latin typeface="Consolas" panose="020B0609020204030204" pitchFamily="49" charset="0"/>
              </a:rPr>
              <a:t>… Done! Your workspace is available at </a:t>
            </a:r>
            <a:r>
              <a:rPr lang="en-US" dirty="0">
                <a:solidFill>
                  <a:schemeClr val="accent4">
                    <a:lumMod val="75000"/>
                  </a:schemeClr>
                </a:solidFill>
                <a:latin typeface="Consolas" panose="020B0609020204030204" pitchFamily="49" charset="0"/>
              </a:rPr>
              <a:t>~/my-new-project/</a:t>
            </a:r>
            <a:br>
              <a:rPr lang="en-US" dirty="0">
                <a:solidFill>
                  <a:schemeClr val="accent4">
                    <a:lumMod val="75000"/>
                  </a:schemeClr>
                </a:solidFill>
                <a:latin typeface="Consolas" panose="020B0609020204030204" pitchFamily="49" charset="0"/>
              </a:rPr>
            </a:br>
            <a:endParaRPr lang="en-US" dirty="0">
              <a:solidFill>
                <a:schemeClr val="accent4">
                  <a:lumMod val="75000"/>
                </a:schemeClr>
              </a:solidFill>
              <a:latin typeface="Consolas" panose="020B0609020204030204" pitchFamily="49" charset="0"/>
            </a:endParaRPr>
          </a:p>
          <a:p>
            <a:r>
              <a:rPr lang="en-US" dirty="0" err="1">
                <a:solidFill>
                  <a:srgbClr val="00FF00"/>
                </a:solidFill>
                <a:latin typeface="Consolas" panose="020B0609020204030204" pitchFamily="49" charset="0"/>
              </a:rPr>
              <a:t>user@example</a:t>
            </a:r>
            <a:r>
              <a:rPr lang="en-US" dirty="0">
                <a:solidFill>
                  <a:schemeClr val="bg1"/>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chemeClr val="bg1"/>
                </a:solidFill>
                <a:latin typeface="Consolas" panose="020B0609020204030204" pitchFamily="49" charset="0"/>
              </a:rPr>
              <a:t>$ tree my-new-project</a:t>
            </a:r>
            <a:br>
              <a:rPr lang="en-US" dirty="0">
                <a:solidFill>
                  <a:schemeClr val="bg1"/>
                </a:solidFill>
                <a:latin typeface="Consolas" panose="020B0609020204030204" pitchFamily="49" charset="0"/>
              </a:rPr>
            </a:br>
            <a:r>
              <a:rPr lang="en-US" dirty="0">
                <a:solidFill>
                  <a:schemeClr val="accent4">
                    <a:lumMod val="60000"/>
                    <a:lumOff val="40000"/>
                  </a:schemeClr>
                </a:solidFill>
                <a:latin typeface="Consolas" panose="020B0609020204030204" pitchFamily="49" charset="0"/>
              </a:rPr>
              <a:t>  </a:t>
            </a:r>
            <a:r>
              <a:rPr lang="en-US" dirty="0" err="1">
                <a:solidFill>
                  <a:schemeClr val="accent4">
                    <a:lumMod val="40000"/>
                    <a:lumOff val="60000"/>
                  </a:schemeClr>
                </a:solidFill>
                <a:latin typeface="Consolas" panose="020B0609020204030204" pitchFamily="49" charset="0"/>
              </a:rPr>
              <a:t>my-new-project</a:t>
            </a:r>
            <a:endParaRPr lang="en-US" dirty="0">
              <a:solidFill>
                <a:schemeClr val="accent4">
                  <a:lumMod val="40000"/>
                  <a:lumOff val="60000"/>
                </a:schemeClr>
              </a:solidFill>
              <a:latin typeface="Consolas" panose="020B0609020204030204" pitchFamily="49" charset="0"/>
            </a:endParaRPr>
          </a:p>
          <a:p>
            <a:r>
              <a:rPr lang="en-US" dirty="0">
                <a:solidFill>
                  <a:schemeClr val="accent4">
                    <a:lumMod val="40000"/>
                    <a:lumOff val="60000"/>
                  </a:schemeClr>
                </a:solidFill>
                <a:latin typeface="Consolas" panose="020B0609020204030204" pitchFamily="49" charset="0"/>
              </a:rPr>
              <a:t>  ├── .</a:t>
            </a:r>
            <a:r>
              <a:rPr lang="en-US" dirty="0" err="1">
                <a:solidFill>
                  <a:schemeClr val="accent4">
                    <a:lumMod val="40000"/>
                    <a:lumOff val="60000"/>
                  </a:schemeClr>
                </a:solidFill>
                <a:latin typeface="Consolas" panose="020B0609020204030204" pitchFamily="49" charset="0"/>
              </a:rPr>
              <a:t>appmanifest</a:t>
            </a:r>
            <a:endParaRPr lang="en-US" dirty="0">
              <a:solidFill>
                <a:schemeClr val="accent4">
                  <a:lumMod val="40000"/>
                  <a:lumOff val="60000"/>
                </a:schemeClr>
              </a:solidFill>
              <a:latin typeface="Consolas" panose="020B0609020204030204" pitchFamily="49" charset="0"/>
            </a:endParaRPr>
          </a:p>
          <a:p>
            <a:r>
              <a:rPr lang="en-US" dirty="0">
                <a:solidFill>
                  <a:schemeClr val="accent4">
                    <a:lumMod val="40000"/>
                    <a:lumOff val="60000"/>
                  </a:schemeClr>
                </a:solidFill>
                <a:latin typeface="Consolas" panose="020B0609020204030204" pitchFamily="49" charset="0"/>
              </a:rPr>
              <a:t>  ├── .</a:t>
            </a:r>
            <a:r>
              <a:rPr lang="en-US" dirty="0" err="1">
                <a:solidFill>
                  <a:schemeClr val="accent4">
                    <a:lumMod val="40000"/>
                    <a:lumOff val="60000"/>
                  </a:schemeClr>
                </a:solidFill>
                <a:latin typeface="Consolas" panose="020B0609020204030204" pitchFamily="49" charset="0"/>
              </a:rPr>
              <a:t>sdxconfig</a:t>
            </a:r>
            <a:endParaRPr lang="en-US" dirty="0">
              <a:solidFill>
                <a:schemeClr val="accent4">
                  <a:lumMod val="40000"/>
                  <a:lumOff val="60000"/>
                </a:schemeClr>
              </a:solidFill>
              <a:latin typeface="Consolas" panose="020B0609020204030204" pitchFamily="49" charset="0"/>
            </a:endParaRPr>
          </a:p>
          <a:p>
            <a:r>
              <a:rPr lang="en-US" dirty="0">
                <a:solidFill>
                  <a:schemeClr val="accent4">
                    <a:lumMod val="40000"/>
                    <a:lumOff val="60000"/>
                  </a:schemeClr>
                </a:solidFill>
                <a:latin typeface="Consolas" panose="020B0609020204030204" pitchFamily="49" charset="0"/>
              </a:rPr>
              <a:t>  ├── </a:t>
            </a:r>
            <a:r>
              <a:rPr lang="en-US" dirty="0" err="1">
                <a:solidFill>
                  <a:schemeClr val="accent4">
                    <a:lumMod val="40000"/>
                    <a:lumOff val="60000"/>
                  </a:schemeClr>
                </a:solidFill>
                <a:latin typeface="Consolas" panose="020B0609020204030204" pitchFamily="49" charset="0"/>
              </a:rPr>
              <a:t>package.json</a:t>
            </a:r>
            <a:endParaRPr lang="en-US" dirty="0">
              <a:solidFill>
                <a:schemeClr val="accent4">
                  <a:lumMod val="40000"/>
                  <a:lumOff val="60000"/>
                </a:schemeClr>
              </a:solidFill>
              <a:latin typeface="Consolas" panose="020B0609020204030204" pitchFamily="49" charset="0"/>
            </a:endParaRPr>
          </a:p>
          <a:p>
            <a:r>
              <a:rPr lang="en-US" dirty="0">
                <a:solidFill>
                  <a:schemeClr val="accent4">
                    <a:lumMod val="40000"/>
                    <a:lumOff val="60000"/>
                  </a:schemeClr>
                </a:solidFill>
                <a:latin typeface="Consolas" panose="020B0609020204030204" pitchFamily="49" charset="0"/>
              </a:rPr>
              <a:t>  ├── </a:t>
            </a:r>
            <a:r>
              <a:rPr lang="en-US" dirty="0" err="1">
                <a:solidFill>
                  <a:schemeClr val="accent4">
                    <a:lumMod val="40000"/>
                    <a:lumOff val="60000"/>
                  </a:schemeClr>
                </a:solidFill>
                <a:latin typeface="Consolas" panose="020B0609020204030204" pitchFamily="49" charset="0"/>
              </a:rPr>
              <a:t>dist</a:t>
            </a:r>
            <a:r>
              <a:rPr lang="en-US" dirty="0">
                <a:solidFill>
                  <a:schemeClr val="accent4">
                    <a:lumMod val="40000"/>
                    <a:lumOff val="60000"/>
                  </a:schemeClr>
                </a:solidFill>
                <a:latin typeface="Consolas" panose="020B0609020204030204" pitchFamily="49" charset="0"/>
              </a:rPr>
              <a:t>/</a:t>
            </a:r>
          </a:p>
          <a:p>
            <a:r>
              <a:rPr lang="en-US" dirty="0">
                <a:solidFill>
                  <a:schemeClr val="accent4">
                    <a:lumMod val="40000"/>
                    <a:lumOff val="60000"/>
                  </a:schemeClr>
                </a:solidFill>
                <a:latin typeface="Consolas" panose="020B0609020204030204" pitchFamily="49" charset="0"/>
              </a:rPr>
              <a:t>  ├── shapes/</a:t>
            </a:r>
          </a:p>
          <a:p>
            <a:r>
              <a:rPr lang="en-US" dirty="0">
                <a:solidFill>
                  <a:schemeClr val="accent4">
                    <a:lumMod val="40000"/>
                    <a:lumOff val="60000"/>
                  </a:schemeClr>
                </a:solidFill>
                <a:latin typeface="Consolas" panose="020B0609020204030204" pitchFamily="49" charset="0"/>
              </a:rPr>
              <a:t>  └── </a:t>
            </a:r>
            <a:r>
              <a:rPr lang="en-US" dirty="0" err="1">
                <a:solidFill>
                  <a:schemeClr val="accent4">
                    <a:lumMod val="40000"/>
                    <a:lumOff val="60000"/>
                  </a:schemeClr>
                </a:solidFill>
                <a:latin typeface="Consolas" panose="020B0609020204030204" pitchFamily="49" charset="0"/>
              </a:rPr>
              <a:t>src</a:t>
            </a:r>
            <a:r>
              <a:rPr lang="en-US" dirty="0">
                <a:solidFill>
                  <a:schemeClr val="accent4">
                    <a:lumMod val="40000"/>
                    <a:lumOff val="60000"/>
                  </a:schemeClr>
                </a:solidFill>
                <a:latin typeface="Consolas" panose="020B0609020204030204" pitchFamily="49" charset="0"/>
              </a:rPr>
              <a:t>/</a:t>
            </a:r>
          </a:p>
          <a:p>
            <a:r>
              <a:rPr lang="en-US" dirty="0">
                <a:solidFill>
                  <a:schemeClr val="accent4">
                    <a:lumMod val="40000"/>
                    <a:lumOff val="60000"/>
                  </a:schemeClr>
                </a:solidFill>
                <a:latin typeface="Consolas" panose="020B0609020204030204" pitchFamily="49" charset="0"/>
              </a:rPr>
              <a:t>      ├── index.html</a:t>
            </a:r>
          </a:p>
          <a:p>
            <a:r>
              <a:rPr lang="en-US" dirty="0">
                <a:solidFill>
                  <a:schemeClr val="accent4">
                    <a:lumMod val="40000"/>
                    <a:lumOff val="60000"/>
                  </a:schemeClr>
                </a:solidFill>
                <a:latin typeface="Consolas" panose="020B0609020204030204" pitchFamily="49" charset="0"/>
              </a:rPr>
              <a:t>      ├── </a:t>
            </a:r>
            <a:r>
              <a:rPr lang="en-US" dirty="0" err="1">
                <a:solidFill>
                  <a:schemeClr val="accent4">
                    <a:lumMod val="40000"/>
                    <a:lumOff val="60000"/>
                  </a:schemeClr>
                </a:solidFill>
                <a:latin typeface="Consolas" panose="020B0609020204030204" pitchFamily="49" charset="0"/>
              </a:rPr>
              <a:t>index.ts</a:t>
            </a:r>
            <a:endParaRPr lang="en-US" dirty="0">
              <a:solidFill>
                <a:schemeClr val="accent4">
                  <a:lumMod val="40000"/>
                  <a:lumOff val="60000"/>
                </a:schemeClr>
              </a:solidFill>
              <a:latin typeface="Consolas" panose="020B0609020204030204" pitchFamily="49" charset="0"/>
            </a:endParaRPr>
          </a:p>
          <a:p>
            <a:r>
              <a:rPr lang="en-US" dirty="0">
                <a:solidFill>
                  <a:schemeClr val="accent4">
                    <a:lumMod val="40000"/>
                    <a:lumOff val="60000"/>
                  </a:schemeClr>
                </a:solidFill>
                <a:latin typeface="Consolas" panose="020B0609020204030204" pitchFamily="49" charset="0"/>
              </a:rPr>
              <a:t>      └── </a:t>
            </a:r>
            <a:r>
              <a:rPr lang="en-US" dirty="0" err="1">
                <a:solidFill>
                  <a:schemeClr val="accent4">
                    <a:lumMod val="40000"/>
                    <a:lumOff val="60000"/>
                  </a:schemeClr>
                </a:solidFill>
                <a:latin typeface="Consolas" panose="020B0609020204030204" pitchFamily="49" charset="0"/>
              </a:rPr>
              <a:t>styles.scss</a:t>
            </a:r>
            <a:endParaRPr lang="en-US" dirty="0">
              <a:solidFill>
                <a:schemeClr val="accent4">
                  <a:lumMod val="40000"/>
                  <a:lumOff val="60000"/>
                </a:schemeClr>
              </a:solidFill>
              <a:latin typeface="Consolas" panose="020B0609020204030204" pitchFamily="49" charset="0"/>
            </a:endParaRPr>
          </a:p>
          <a:p>
            <a:endParaRPr lang="en-US"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3AA8A5D6-3C61-8CE6-4D29-8C9BB5CA4244}"/>
              </a:ext>
            </a:extLst>
          </p:cNvPr>
          <p:cNvSpPr/>
          <p:nvPr/>
        </p:nvSpPr>
        <p:spPr>
          <a:xfrm>
            <a:off x="1628274" y="-64168"/>
            <a:ext cx="1138989" cy="3048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1ECA3C-7CC2-5021-B612-5ADF512EE9C4}"/>
              </a:ext>
            </a:extLst>
          </p:cNvPr>
          <p:cNvSpPr/>
          <p:nvPr/>
        </p:nvSpPr>
        <p:spPr>
          <a:xfrm>
            <a:off x="40105" y="231435"/>
            <a:ext cx="3513222" cy="2418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4946BA0-183F-91C5-75EF-EDC939FA957A}"/>
              </a:ext>
            </a:extLst>
          </p:cNvPr>
          <p:cNvSpPr/>
          <p:nvPr/>
        </p:nvSpPr>
        <p:spPr>
          <a:xfrm>
            <a:off x="6882063" y="657726"/>
            <a:ext cx="513349" cy="3048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7C5FEB-E93D-CA3D-67BB-9C4E170A11B3}"/>
              </a:ext>
            </a:extLst>
          </p:cNvPr>
          <p:cNvSpPr/>
          <p:nvPr/>
        </p:nvSpPr>
        <p:spPr>
          <a:xfrm>
            <a:off x="1628274" y="1948860"/>
            <a:ext cx="2001252" cy="28073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48CEC0-081F-20A8-9EE1-618941B903B5}"/>
              </a:ext>
            </a:extLst>
          </p:cNvPr>
          <p:cNvSpPr/>
          <p:nvPr/>
        </p:nvSpPr>
        <p:spPr>
          <a:xfrm>
            <a:off x="144378" y="2229596"/>
            <a:ext cx="2310064" cy="210151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4B8AE6-98F7-F33C-1F82-00596ED23341}"/>
              </a:ext>
            </a:extLst>
          </p:cNvPr>
          <p:cNvSpPr/>
          <p:nvPr/>
        </p:nvSpPr>
        <p:spPr>
          <a:xfrm>
            <a:off x="40106" y="1948861"/>
            <a:ext cx="1588168" cy="30479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9DC83B-C99D-A1CB-A05F-EBD05E84DCCA}"/>
              </a:ext>
            </a:extLst>
          </p:cNvPr>
          <p:cNvSpPr/>
          <p:nvPr/>
        </p:nvSpPr>
        <p:spPr>
          <a:xfrm>
            <a:off x="3553327" y="240632"/>
            <a:ext cx="1628274" cy="23261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AD0C81-0EB0-2F96-343E-3EDF81595733}"/>
              </a:ext>
            </a:extLst>
          </p:cNvPr>
          <p:cNvSpPr/>
          <p:nvPr/>
        </p:nvSpPr>
        <p:spPr>
          <a:xfrm>
            <a:off x="40105" y="472067"/>
            <a:ext cx="4724399" cy="21656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C0AE32A-D7B4-4F49-BCB7-A1991F31AA5B}"/>
              </a:ext>
            </a:extLst>
          </p:cNvPr>
          <p:cNvSpPr/>
          <p:nvPr/>
        </p:nvSpPr>
        <p:spPr>
          <a:xfrm>
            <a:off x="40106" y="704677"/>
            <a:ext cx="6841958" cy="19368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FB4238-958A-0707-16F2-39EB142775BE}"/>
              </a:ext>
            </a:extLst>
          </p:cNvPr>
          <p:cNvSpPr/>
          <p:nvPr/>
        </p:nvSpPr>
        <p:spPr>
          <a:xfrm>
            <a:off x="40106" y="928091"/>
            <a:ext cx="393031" cy="19368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54F227-A108-8FA1-0AC2-1E7D75CB04B8}"/>
              </a:ext>
            </a:extLst>
          </p:cNvPr>
          <p:cNvSpPr/>
          <p:nvPr/>
        </p:nvSpPr>
        <p:spPr>
          <a:xfrm>
            <a:off x="40105" y="1103379"/>
            <a:ext cx="2887579" cy="25217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3B69E5-F8B1-2FF0-C7A4-251FC79BD5E5}"/>
              </a:ext>
            </a:extLst>
          </p:cNvPr>
          <p:cNvSpPr/>
          <p:nvPr/>
        </p:nvSpPr>
        <p:spPr>
          <a:xfrm>
            <a:off x="40105" y="1577540"/>
            <a:ext cx="5743074" cy="19276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86B04D9-B46E-5E12-E9B4-6DF9AE1FCB5D}"/>
              </a:ext>
            </a:extLst>
          </p:cNvPr>
          <p:cNvSpPr/>
          <p:nvPr/>
        </p:nvSpPr>
        <p:spPr>
          <a:xfrm>
            <a:off x="56147" y="1367818"/>
            <a:ext cx="2308511" cy="19276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0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par>
                          <p:cTn id="17" fill="hold">
                            <p:stCondLst>
                              <p:cond delay="500"/>
                            </p:stCondLst>
                            <p:childTnLst>
                              <p:par>
                                <p:cTn id="18" presetID="22" presetClass="exit" presetSubtype="8" fill="hold" grpId="0" nodeType="afterEffect">
                                  <p:stCondLst>
                                    <p:cond delay="0"/>
                                  </p:stCondLst>
                                  <p:childTnLst>
                                    <p:animEffect transition="out" filter="wipe(left)">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par>
                          <p:cTn id="21" fill="hold">
                            <p:stCondLst>
                              <p:cond delay="1000"/>
                            </p:stCondLst>
                            <p:childTnLst>
                              <p:par>
                                <p:cTn id="22" presetID="22" presetClass="exit" presetSubtype="8" fill="hold" grpId="0" nodeType="afterEffect">
                                  <p:stCondLst>
                                    <p:cond delay="0"/>
                                  </p:stCondLst>
                                  <p:childTnLst>
                                    <p:animEffect transition="out" filter="wipe(left)">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22" presetClass="exit" presetSubtype="8" fill="hold" grpId="0" nodeType="afterEffect">
                                  <p:stCondLst>
                                    <p:cond delay="0"/>
                                  </p:stCondLst>
                                  <p:childTnLst>
                                    <p:animEffect transition="out" filter="wipe(left)">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childTnLst>
                          </p:cTn>
                        </p:par>
                        <p:par>
                          <p:cTn id="34" fill="hold">
                            <p:stCondLst>
                              <p:cond delay="1000"/>
                            </p:stCondLst>
                            <p:childTnLst>
                              <p:par>
                                <p:cTn id="35" presetID="22" presetClass="exit" presetSubtype="8" fill="hold" grpId="0" nodeType="afterEffect">
                                  <p:stCondLst>
                                    <p:cond delay="0"/>
                                  </p:stCondLst>
                                  <p:childTnLst>
                                    <p:animEffect transition="out" filter="wipe(left)">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par>
                          <p:cTn id="38" fill="hold">
                            <p:stCondLst>
                              <p:cond delay="1500"/>
                            </p:stCondLst>
                            <p:childTnLst>
                              <p:par>
                                <p:cTn id="39" presetID="22" presetClass="exit" presetSubtype="8" fill="hold" grpId="0" nodeType="afterEffect">
                                  <p:stCondLst>
                                    <p:cond delay="500"/>
                                  </p:stCondLst>
                                  <p:childTnLst>
                                    <p:animEffect transition="out" filter="wipe(left)">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par>
                          <p:cTn id="42" fill="hold">
                            <p:stCondLst>
                              <p:cond delay="2500"/>
                            </p:stCondLst>
                            <p:childTnLst>
                              <p:par>
                                <p:cTn id="43" presetID="22" presetClass="exit" presetSubtype="8" fill="hold" grpId="0" nodeType="afterEffect">
                                  <p:stCondLst>
                                    <p:cond delay="750"/>
                                  </p:stCondLst>
                                  <p:childTnLst>
                                    <p:animEffect transition="out" filter="wipe(left)">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childTnLst>
                          </p:cTn>
                        </p:par>
                        <p:par>
                          <p:cTn id="46" fill="hold">
                            <p:stCondLst>
                              <p:cond delay="3750"/>
                            </p:stCondLst>
                            <p:childTnLst>
                              <p:par>
                                <p:cTn id="47" presetID="22" presetClass="exit" presetSubtype="8" fill="hold" grpId="0" nodeType="afterEffect">
                                  <p:stCondLst>
                                    <p:cond delay="0"/>
                                  </p:stCondLst>
                                  <p:childTnLst>
                                    <p:animEffect transition="out" filter="wipe(left)">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8" fill="hold" grpId="0" nodeType="clickEffect">
                                  <p:stCondLst>
                                    <p:cond delay="0"/>
                                  </p:stCondLst>
                                  <p:childTnLst>
                                    <p:animEffect transition="out" filter="wipe(left)">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par>
                          <p:cTn id="55" fill="hold">
                            <p:stCondLst>
                              <p:cond delay="500"/>
                            </p:stCondLst>
                            <p:childTnLst>
                              <p:par>
                                <p:cTn id="56" presetID="22" presetClass="exit" presetSubtype="1" fill="hold" grpId="0" nodeType="afterEffect">
                                  <p:stCondLst>
                                    <p:cond delay="0"/>
                                  </p:stCondLst>
                                  <p:childTnLst>
                                    <p:animEffect transition="out" filter="wipe(up)">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27" name="Group 126">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128" name="Rectangle 127">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29" name="Rectangle 128">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119" name="Google Shape;119;p6"/>
          <p:cNvSpPr txBox="1">
            <a:spLocks noGrp="1"/>
          </p:cNvSpPr>
          <p:nvPr>
            <p:ph type="title"/>
          </p:nvPr>
        </p:nvSpPr>
        <p:spPr>
          <a:xfrm>
            <a:off x="1251677" y="619125"/>
            <a:ext cx="2652413" cy="5619749"/>
          </a:xfrm>
          <a:prstGeom prst="rect">
            <a:avLst/>
          </a:prstGeom>
        </p:spPr>
        <p:txBody>
          <a:bodyPr spcFirstLastPara="1" lIns="91425" tIns="45700" rIns="91425" bIns="45700" anchor="ctr" anchorCtr="0">
            <a:normAutofit/>
          </a:bodyPr>
          <a:lstStyle/>
          <a:p>
            <a:pPr>
              <a:buSzPts val="4400"/>
            </a:pPr>
            <a:r>
              <a:rPr lang="en-US" sz="4000" dirty="0">
                <a:solidFill>
                  <a:srgbClr val="000000"/>
                </a:solidFill>
              </a:rPr>
              <a:t>2. Tooling support </a:t>
            </a:r>
            <a:br>
              <a:rPr lang="en-US" sz="4000" dirty="0">
                <a:solidFill>
                  <a:srgbClr val="000000"/>
                </a:solidFill>
              </a:rPr>
            </a:br>
            <a:r>
              <a:rPr lang="en-US" sz="4000" dirty="0">
                <a:solidFill>
                  <a:srgbClr val="000000"/>
                </a:solidFill>
              </a:rPr>
              <a:t>for a Solid </a:t>
            </a:r>
            <a:br>
              <a:rPr lang="en-US" sz="4000" dirty="0">
                <a:solidFill>
                  <a:srgbClr val="000000"/>
                </a:solidFill>
              </a:rPr>
            </a:br>
            <a:r>
              <a:rPr lang="en-US" sz="4000" dirty="0">
                <a:solidFill>
                  <a:srgbClr val="000000"/>
                </a:solidFill>
              </a:rPr>
              <a:t>eco-system</a:t>
            </a:r>
          </a:p>
        </p:txBody>
      </p:sp>
      <p:grpSp>
        <p:nvGrpSpPr>
          <p:cNvPr id="131" name="Group 130">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3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133"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120" name="Google Shape;120;p6"/>
          <p:cNvSpPr txBox="1">
            <a:spLocks noGrp="1"/>
          </p:cNvSpPr>
          <p:nvPr>
            <p:ph type="body" idx="1"/>
          </p:nvPr>
        </p:nvSpPr>
        <p:spPr>
          <a:xfrm>
            <a:off x="4916250" y="619125"/>
            <a:ext cx="7005363" cy="5619750"/>
          </a:xfrm>
          <a:prstGeom prst="rect">
            <a:avLst/>
          </a:prstGeom>
        </p:spPr>
        <p:txBody>
          <a:bodyPr spcFirstLastPara="1" lIns="91425" tIns="45700" rIns="91425" bIns="45700" anchor="ctr" anchorCtr="0">
            <a:normAutofit/>
          </a:bodyPr>
          <a:lstStyle/>
          <a:p>
            <a:pPr marL="228600" indent="-228600">
              <a:buSzPts val="2800"/>
            </a:pPr>
            <a:r>
              <a:rPr lang="en-US" sz="2400" dirty="0">
                <a:solidFill>
                  <a:schemeClr val="tx1">
                    <a:alpha val="60000"/>
                  </a:schemeClr>
                </a:solidFill>
              </a:rPr>
              <a:t>For solid apps: Data is key!</a:t>
            </a:r>
          </a:p>
          <a:p>
            <a:pPr marL="228600" indent="-228600">
              <a:buSzPts val="2800"/>
            </a:pPr>
            <a:r>
              <a:rPr lang="en-US" sz="2400" i="1" dirty="0">
                <a:solidFill>
                  <a:schemeClr val="tx1">
                    <a:alpha val="60000"/>
                  </a:schemeClr>
                </a:solidFill>
              </a:rPr>
              <a:t>Shapes define how the data looks</a:t>
            </a:r>
          </a:p>
          <a:p>
            <a:pPr marL="228600" indent="-228600">
              <a:buSzPts val="2800"/>
            </a:pPr>
            <a:r>
              <a:rPr lang="en-US" sz="2400" dirty="0">
                <a:solidFill>
                  <a:schemeClr val="tx1">
                    <a:alpha val="60000"/>
                  </a:schemeClr>
                </a:solidFill>
              </a:rPr>
              <a:t>Imagine an online repository for versioned Shapes </a:t>
            </a:r>
            <a:br>
              <a:rPr lang="en-US" sz="2400" dirty="0">
                <a:solidFill>
                  <a:schemeClr val="tx1">
                    <a:alpha val="60000"/>
                  </a:schemeClr>
                </a:solidFill>
              </a:rPr>
            </a:br>
            <a:r>
              <a:rPr lang="en-US" sz="2400" dirty="0">
                <a:solidFill>
                  <a:schemeClr val="tx1">
                    <a:alpha val="60000"/>
                  </a:schemeClr>
                </a:solidFill>
              </a:rPr>
              <a:t>(~ npmjs.org)</a:t>
            </a:r>
          </a:p>
          <a:p>
            <a:pPr marL="228600" indent="-228600">
              <a:lnSpc>
                <a:spcPct val="100000"/>
              </a:lnSpc>
              <a:buSzPts val="2800"/>
            </a:pPr>
            <a:r>
              <a:rPr lang="en-US" sz="2400" dirty="0">
                <a:solidFill>
                  <a:schemeClr val="tx1">
                    <a:alpha val="60000"/>
                  </a:schemeClr>
                </a:solidFill>
              </a:rPr>
              <a:t>And tooling along with it: </a:t>
            </a:r>
            <a:br>
              <a:rPr lang="en-US" sz="2400" dirty="0">
                <a:solidFill>
                  <a:schemeClr val="tx1">
                    <a:alpha val="60000"/>
                  </a:schemeClr>
                </a:solidFill>
              </a:rPr>
            </a:br>
            <a:r>
              <a:rPr lang="en-US" sz="2400" dirty="0" err="1">
                <a:solidFill>
                  <a:srgbClr val="FFFFFF"/>
                </a:solidFill>
                <a:highlight>
                  <a:srgbClr val="000000"/>
                </a:highlight>
                <a:latin typeface="Consolas" panose="020B0609020204030204" pitchFamily="49" charset="0"/>
              </a:rPr>
              <a:t>sdx</a:t>
            </a:r>
            <a:r>
              <a:rPr lang="en-US" sz="2400" dirty="0">
                <a:solidFill>
                  <a:srgbClr val="FFFFFF"/>
                </a:solidFill>
                <a:highlight>
                  <a:srgbClr val="000000"/>
                </a:highlight>
                <a:latin typeface="Consolas" panose="020B0609020204030204" pitchFamily="49" charset="0"/>
              </a:rPr>
              <a:t> install solid-shapes/Contact</a:t>
            </a:r>
            <a:endParaRPr lang="en-US" sz="2400" dirty="0">
              <a:solidFill>
                <a:srgbClr val="FFFFFF"/>
              </a:solidFill>
            </a:endParaRPr>
          </a:p>
          <a:p>
            <a:pPr marL="685800" lvl="1" indent="-228600">
              <a:spcBef>
                <a:spcPts val="1000"/>
              </a:spcBef>
              <a:buSzPts val="2800"/>
            </a:pPr>
            <a:r>
              <a:rPr lang="en-US" dirty="0">
                <a:solidFill>
                  <a:schemeClr val="tx1">
                    <a:alpha val="60000"/>
                  </a:schemeClr>
                </a:solidFill>
              </a:rPr>
              <a:t>Installs Shape in your app</a:t>
            </a:r>
          </a:p>
          <a:p>
            <a:pPr marL="685800" lvl="1" indent="-228600">
              <a:spcBef>
                <a:spcPts val="1000"/>
              </a:spcBef>
              <a:buSzPts val="2800"/>
            </a:pPr>
            <a:r>
              <a:rPr lang="en-US" dirty="0">
                <a:solidFill>
                  <a:schemeClr val="tx1">
                    <a:alpha val="60000"/>
                  </a:schemeClr>
                </a:solidFill>
              </a:rPr>
              <a:t>Updates app manifest</a:t>
            </a:r>
          </a:p>
          <a:p>
            <a:pPr marL="685800" lvl="1" indent="-228600">
              <a:spcBef>
                <a:spcPts val="1000"/>
              </a:spcBef>
              <a:buSzPts val="2800"/>
            </a:pPr>
            <a:r>
              <a:rPr lang="en-US" dirty="0">
                <a:solidFill>
                  <a:schemeClr val="tx1">
                    <a:alpha val="60000"/>
                  </a:schemeClr>
                </a:solidFill>
              </a:rPr>
              <a:t>Tooling support like </a:t>
            </a:r>
            <a:r>
              <a:rPr lang="en-US" dirty="0" err="1">
                <a:solidFill>
                  <a:schemeClr val="tx1">
                    <a:alpha val="60000"/>
                  </a:schemeClr>
                </a:solidFill>
              </a:rPr>
              <a:t>intelliSense</a:t>
            </a:r>
            <a:r>
              <a:rPr lang="en-US" dirty="0">
                <a:solidFill>
                  <a:schemeClr val="tx1">
                    <a:alpha val="60000"/>
                  </a:schemeClr>
                </a:solidFill>
              </a:rPr>
              <a:t> is possible now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25" name="Google Shape;125;p7"/>
          <p:cNvSpPr txBox="1">
            <a:spLocks noGrp="1"/>
          </p:cNvSpPr>
          <p:nvPr>
            <p:ph type="title"/>
          </p:nvPr>
        </p:nvSpPr>
        <p:spPr>
          <a:xfrm>
            <a:off x="3994484" y="662400"/>
            <a:ext cx="8113443" cy="805453"/>
          </a:xfrm>
          <a:prstGeom prst="rect">
            <a:avLst/>
          </a:prstGeom>
        </p:spPr>
        <p:txBody>
          <a:bodyPr spcFirstLastPara="1" lIns="91425" tIns="45700" rIns="91425" bIns="45700" anchor="t" anchorCtr="0">
            <a:normAutofit/>
          </a:bodyPr>
          <a:lstStyle/>
          <a:p>
            <a:pPr>
              <a:buSzPts val="4400"/>
            </a:pPr>
            <a:r>
              <a:rPr lang="en-US" dirty="0"/>
              <a:t>3. Middleware shifts responsibility</a:t>
            </a:r>
          </a:p>
        </p:txBody>
      </p:sp>
      <p:pic>
        <p:nvPicPr>
          <p:cNvPr id="128" name="Picture 127" descr="Close up of gears">
            <a:extLst>
              <a:ext uri="{FF2B5EF4-FFF2-40B4-BE49-F238E27FC236}">
                <a16:creationId xmlns:a16="http://schemas.microsoft.com/office/drawing/2014/main" id="{1278E518-AD5B-E7D9-65B2-DABBF78BF499}"/>
              </a:ext>
            </a:extLst>
          </p:cNvPr>
          <p:cNvPicPr>
            <a:picLocks noChangeAspect="1"/>
          </p:cNvPicPr>
          <p:nvPr/>
        </p:nvPicPr>
        <p:blipFill rotWithShape="1">
          <a:blip r:embed="rId3"/>
          <a:srcRect l="19243" r="41608" b="1"/>
          <a:stretch/>
        </p:blipFill>
        <p:spPr>
          <a:xfrm>
            <a:off x="94880" y="-9525"/>
            <a:ext cx="3584766" cy="6867525"/>
          </a:xfrm>
          <a:prstGeom prst="rect">
            <a:avLst/>
          </a:prstGeom>
        </p:spPr>
      </p:pic>
      <p:sp>
        <p:nvSpPr>
          <p:cNvPr id="134"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40"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126" name="Google Shape;126;p7"/>
          <p:cNvSpPr txBox="1">
            <a:spLocks noGrp="1"/>
          </p:cNvSpPr>
          <p:nvPr>
            <p:ph type="body" idx="1"/>
          </p:nvPr>
        </p:nvSpPr>
        <p:spPr>
          <a:xfrm>
            <a:off x="4066674" y="1652337"/>
            <a:ext cx="7464391" cy="4478463"/>
          </a:xfrm>
          <a:prstGeom prst="rect">
            <a:avLst/>
          </a:prstGeom>
        </p:spPr>
        <p:txBody>
          <a:bodyPr spcFirstLastPara="1" lIns="91425" tIns="45700" rIns="91425" bIns="45700" anchorCtr="0">
            <a:normAutofit/>
          </a:bodyPr>
          <a:lstStyle/>
          <a:p>
            <a:pPr marL="228600" lvl="0" indent="-228600" rtl="0">
              <a:spcBef>
                <a:spcPts val="0"/>
              </a:spcBef>
              <a:spcAft>
                <a:spcPts val="0"/>
              </a:spcAft>
              <a:buClr>
                <a:schemeClr val="dk1"/>
              </a:buClr>
              <a:buSzPts val="2800"/>
              <a:buChar char="•"/>
            </a:pPr>
            <a:r>
              <a:rPr lang="en-US" sz="2400" dirty="0">
                <a:solidFill>
                  <a:schemeClr val="tx1">
                    <a:alpha val="60000"/>
                  </a:schemeClr>
                </a:solidFill>
              </a:rPr>
              <a:t>Abstract which query engine or API </a:t>
            </a:r>
            <a:r>
              <a:rPr lang="en-US" sz="2400">
                <a:solidFill>
                  <a:schemeClr val="tx1">
                    <a:alpha val="60000"/>
                  </a:schemeClr>
                </a:solidFill>
              </a:rPr>
              <a:t>to use</a:t>
            </a:r>
            <a:endParaRPr lang="en-US" sz="2400" dirty="0">
              <a:solidFill>
                <a:schemeClr val="tx1">
                  <a:alpha val="60000"/>
                </a:schemeClr>
              </a:solidFill>
            </a:endParaRPr>
          </a:p>
          <a:p>
            <a:pPr marL="228600" lvl="0" indent="-228600" rtl="0">
              <a:spcBef>
                <a:spcPts val="1000"/>
              </a:spcBef>
              <a:spcAft>
                <a:spcPts val="0"/>
              </a:spcAft>
              <a:buClr>
                <a:schemeClr val="dk1"/>
              </a:buClr>
              <a:buSzPts val="2800"/>
              <a:buChar char="•"/>
            </a:pPr>
            <a:r>
              <a:rPr lang="en-US" sz="2400" dirty="0">
                <a:solidFill>
                  <a:schemeClr val="tx1">
                    <a:alpha val="60000"/>
                  </a:schemeClr>
                </a:solidFill>
              </a:rPr>
              <a:t>Middleware knows available query engines/APIs</a:t>
            </a:r>
          </a:p>
          <a:p>
            <a:pPr marL="228600" lvl="0" indent="-228600" rtl="0">
              <a:spcBef>
                <a:spcPts val="1000"/>
              </a:spcBef>
              <a:spcAft>
                <a:spcPts val="0"/>
              </a:spcAft>
              <a:buClr>
                <a:schemeClr val="dk1"/>
              </a:buClr>
              <a:buSzPts val="2800"/>
              <a:buChar char="•"/>
            </a:pPr>
            <a:r>
              <a:rPr lang="en-US" sz="2400" dirty="0">
                <a:solidFill>
                  <a:schemeClr val="tx1">
                    <a:alpha val="60000"/>
                  </a:schemeClr>
                </a:solidFill>
              </a:rPr>
              <a:t>Given a request, middleware chooses best engine/API</a:t>
            </a:r>
          </a:p>
          <a:p>
            <a:pPr marL="228600" lvl="0" indent="-228600" rtl="0">
              <a:spcBef>
                <a:spcPts val="1000"/>
              </a:spcBef>
              <a:spcAft>
                <a:spcPts val="0"/>
              </a:spcAft>
              <a:buClr>
                <a:schemeClr val="dk1"/>
              </a:buClr>
              <a:buSzPts val="2800"/>
              <a:buChar char="•"/>
            </a:pPr>
            <a:r>
              <a:rPr lang="en-US" sz="2400" dirty="0">
                <a:solidFill>
                  <a:schemeClr val="tx1">
                    <a:alpha val="60000"/>
                  </a:schemeClr>
                </a:solidFill>
              </a:rPr>
              <a:t>But: still expose APIs for (expert) developers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Google Shape;131;p8"/>
          <p:cNvSpPr txBox="1">
            <a:spLocks noGrp="1"/>
          </p:cNvSpPr>
          <p:nvPr>
            <p:ph type="title"/>
          </p:nvPr>
        </p:nvSpPr>
        <p:spPr>
          <a:xfrm>
            <a:off x="4572001" y="601744"/>
            <a:ext cx="6781800" cy="1338696"/>
          </a:xfrm>
          <a:prstGeom prst="rect">
            <a:avLst/>
          </a:prstGeom>
        </p:spPr>
        <p:txBody>
          <a:bodyPr spcFirstLastPara="1" lIns="91425" tIns="45700" rIns="91425" bIns="45700" anchorCtr="0">
            <a:normAutofit/>
          </a:bodyPr>
          <a:lstStyle/>
          <a:p>
            <a:pPr>
              <a:buSzPts val="4400"/>
            </a:pPr>
            <a:r>
              <a:rPr lang="en-US" dirty="0"/>
              <a:t>4. Prepare for declarative data requests</a:t>
            </a:r>
          </a:p>
        </p:txBody>
      </p:sp>
      <p:pic>
        <p:nvPicPr>
          <p:cNvPr id="146" name="Picture 133" descr="Angled shot of pen on a graph">
            <a:extLst>
              <a:ext uri="{FF2B5EF4-FFF2-40B4-BE49-F238E27FC236}">
                <a16:creationId xmlns:a16="http://schemas.microsoft.com/office/drawing/2014/main" id="{20E813AA-D034-BA12-94F2-0701329200F0}"/>
              </a:ext>
            </a:extLst>
          </p:cNvPr>
          <p:cNvPicPr>
            <a:picLocks noChangeAspect="1"/>
          </p:cNvPicPr>
          <p:nvPr/>
        </p:nvPicPr>
        <p:blipFill rotWithShape="1">
          <a:blip r:embed="rId3"/>
          <a:srcRect l="12994" r="5046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32" name="Google Shape;132;p8"/>
          <p:cNvSpPr txBox="1">
            <a:spLocks noGrp="1"/>
          </p:cNvSpPr>
          <p:nvPr>
            <p:ph type="body" idx="1"/>
          </p:nvPr>
        </p:nvSpPr>
        <p:spPr>
          <a:xfrm>
            <a:off x="4572001" y="2201958"/>
            <a:ext cx="6781800" cy="3900730"/>
          </a:xfrm>
          <a:prstGeom prst="rect">
            <a:avLst/>
          </a:prstGeom>
        </p:spPr>
        <p:txBody>
          <a:bodyPr spcFirstLastPara="1" lIns="91425" tIns="45700" rIns="91425" bIns="45700" anchor="t" anchorCtr="0">
            <a:normAutofit/>
          </a:bodyPr>
          <a:lstStyle/>
          <a:p>
            <a:pPr marL="0" lvl="0" indent="0" rtl="0">
              <a:spcBef>
                <a:spcPts val="0"/>
              </a:spcBef>
              <a:spcAft>
                <a:spcPts val="0"/>
              </a:spcAft>
              <a:buClr>
                <a:schemeClr val="dk1"/>
              </a:buClr>
              <a:buSzPts val="2800"/>
              <a:buNone/>
            </a:pPr>
            <a:r>
              <a:rPr lang="en-US" sz="2400" i="1" dirty="0"/>
              <a:t>Ideal future: declarative application</a:t>
            </a:r>
          </a:p>
          <a:p>
            <a:pPr marL="228600" lvl="0" indent="-228600" rtl="0">
              <a:spcBef>
                <a:spcPts val="1000"/>
              </a:spcBef>
              <a:spcAft>
                <a:spcPts val="0"/>
              </a:spcAft>
              <a:buClr>
                <a:schemeClr val="dk1"/>
              </a:buClr>
              <a:buSzPts val="2800"/>
              <a:buChar char="•"/>
            </a:pPr>
            <a:r>
              <a:rPr lang="en-US" sz="2400" dirty="0"/>
              <a:t>Write your data requests declaratively </a:t>
            </a:r>
            <a:br>
              <a:rPr lang="en-US" sz="2400" dirty="0"/>
            </a:br>
            <a:r>
              <a:rPr lang="en-US" sz="2400" dirty="0"/>
              <a:t>(reads &amp; writes)</a:t>
            </a:r>
          </a:p>
          <a:p>
            <a:pPr marL="228600" lvl="0" indent="-228600" rtl="0">
              <a:spcBef>
                <a:spcPts val="1000"/>
              </a:spcBef>
              <a:spcAft>
                <a:spcPts val="0"/>
              </a:spcAft>
              <a:buClr>
                <a:schemeClr val="dk1"/>
              </a:buClr>
              <a:buSzPts val="2800"/>
              <a:buChar char="•"/>
            </a:pPr>
            <a:r>
              <a:rPr lang="en-US" sz="2400" dirty="0"/>
              <a:t>The </a:t>
            </a:r>
            <a:r>
              <a:rPr lang="en-US" sz="2400" dirty="0" err="1"/>
              <a:t>sdx</a:t>
            </a:r>
            <a:r>
              <a:rPr lang="en-US" sz="2400" dirty="0"/>
              <a:t> optimizes by picking best tool for the job…</a:t>
            </a:r>
          </a:p>
          <a:p>
            <a:pPr marL="228600" lvl="0" indent="-228600" rtl="0">
              <a:spcBef>
                <a:spcPts val="1000"/>
              </a:spcBef>
              <a:spcAft>
                <a:spcPts val="0"/>
              </a:spcAft>
              <a:buClr>
                <a:schemeClr val="dk1"/>
              </a:buClr>
              <a:buSzPts val="2800"/>
              <a:buChar char="•"/>
            </a:pPr>
            <a:r>
              <a:rPr lang="en-US" sz="2400" dirty="0"/>
              <a:t>…on a per-request basis</a:t>
            </a:r>
          </a:p>
        </p:txBody>
      </p:sp>
    </p:spTree>
  </p:cSld>
  <p:clrMapOvr>
    <a:masterClrMapping/>
  </p:clrMapOvr>
</p:sld>
</file>

<file path=ppt/theme/theme1.xml><?xml version="1.0" encoding="utf-8"?>
<a:theme xmlns:a="http://schemas.openxmlformats.org/drawingml/2006/main" name="Office Theme">
  <a:themeElements>
    <a:clrScheme name="Solid">
      <a:dk1>
        <a:srgbClr val="000000"/>
      </a:dk1>
      <a:lt1>
        <a:srgbClr val="FFFFFF"/>
      </a:lt1>
      <a:dk2>
        <a:srgbClr val="29304D"/>
      </a:dk2>
      <a:lt2>
        <a:srgbClr val="E7E6E6"/>
      </a:lt2>
      <a:accent1>
        <a:srgbClr val="7C4DFF"/>
      </a:accent1>
      <a:accent2>
        <a:srgbClr val="FF892D"/>
      </a:accent2>
      <a:accent3>
        <a:srgbClr val="A5A5A5"/>
      </a:accent3>
      <a:accent4>
        <a:srgbClr val="FFC92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TotalTime>
  <Words>1869</Words>
  <Application>Microsoft Office PowerPoint</Application>
  <PresentationFormat>Widescreen</PresentationFormat>
  <Paragraphs>169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Open Sans</vt:lpstr>
      <vt:lpstr>Office Theme</vt:lpstr>
      <vt:lpstr>Solid `SDK`</vt:lpstr>
      <vt:lpstr>What are we trying to fix?</vt:lpstr>
      <vt:lpstr>Situate</vt:lpstr>
      <vt:lpstr>Early concept</vt:lpstr>
      <vt:lpstr>1. Bootstrap Solid app development</vt:lpstr>
      <vt:lpstr>PowerPoint Presentation</vt:lpstr>
      <vt:lpstr>2. Tooling support  for a Solid  eco-system</vt:lpstr>
      <vt:lpstr>3. Middleware shifts responsibility</vt:lpstr>
      <vt:lpstr>4. Prepare for declarative data requests</vt:lpstr>
      <vt:lpstr>5. Support existing &amp; upcoming frameworks</vt:lpstr>
      <vt:lpstr>End notes</vt:lpstr>
      <vt:lpstr>Thank you for your attention</vt:lpstr>
      <vt:lpstr>Solid Development eXperience (SDX)</vt:lpstr>
      <vt:lpstr>SDX goals</vt:lpstr>
      <vt:lpstr>SDX overview</vt:lpstr>
      <vt:lpstr>SDX demos</vt:lpstr>
      <vt:lpstr>SDX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`SDK`</dc:title>
  <dc:creator>Thomas Dupont (UGent-imec)</dc:creator>
  <cp:lastModifiedBy>Thomas Dupont (UGent-imec)</cp:lastModifiedBy>
  <cp:revision>33</cp:revision>
  <dcterms:created xsi:type="dcterms:W3CDTF">2022-11-01T13:43:56Z</dcterms:created>
  <dcterms:modified xsi:type="dcterms:W3CDTF">2023-01-20T13:12:03Z</dcterms:modified>
</cp:coreProperties>
</file>