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68"/>
    <a:srgbClr val="5A15B7"/>
    <a:srgbClr val="4B00B0"/>
    <a:srgbClr val="5700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7579D-E77E-4D31-9A9A-A787C74C672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705C5-65CB-43B5-9E11-B47353BDF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8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705C5-65CB-43B5-9E11-B47353BDFAA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03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3F04-1B56-997D-4F99-E0F7F029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39E1A-4600-FF69-E4D0-B13F2F4DE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007F-07BF-4A61-228C-E4D0A95C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2CCFD-62DB-C0E0-CB41-D82B40FA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17F4-D650-27C0-5F32-AF812701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3CFA-259F-CAFE-E072-DE904C39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E1EED-AA39-1DC7-A8D9-476A86CA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E4408-0B83-A544-FED7-A6C2FCEE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19B0-CF1B-8665-6868-9F623479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DF85A-66CD-D194-D54A-624D42AC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6FED-FEB0-422A-DF88-BB40DEAD2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69EF6-1EE3-CF2B-ED29-68085511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BE16-CBC5-CAD4-7F71-E43A2F77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FCC2-9BC7-62A7-1EC8-5F51C4B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083B-38BB-10E7-B3F6-FA5B5548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3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5497-662D-6099-D9CC-4D20D4F3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E9D3-23D7-8A3B-B8D6-56136D45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7BCB-CDBC-0B9C-C75F-73E71B6F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4478-909C-223E-76E3-8167BD8E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A1B6-28BA-D116-0B73-54E6F11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53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1DC7-A373-A2B2-E77F-F1C8A739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29A6-6B87-68EC-66E1-D03AECD4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1959-9CC4-D41E-9BC4-F40C5F24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7B15-FCF1-AE02-53CD-5C276211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93EB-F433-1E96-3168-7B39A6F0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688E-7697-494F-D52C-1C7E55B1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0C5D-8800-D606-E946-384E95E98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D4E03-907C-5819-369D-4FD6CBC6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39E0-DD64-123F-D1BB-5B0AA60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A8800-B99B-B3E2-3056-E63F85BD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E7B0E-C02B-163F-0D8D-325F9147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79F1-7E2A-2C96-E683-E7C31132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147B-BB8C-2564-AAFC-D1BEF71D2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B3DC-D3B0-50DA-D106-22891E6D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1F0C9-86EA-D818-349D-6ACFBBB92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3E55B-3EA6-F5D1-2859-AEF8B08C1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88011-38C6-D58A-F67F-C5FB2CAA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1F966-9AA3-CEA5-14EF-1A559AE1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16994-4BBB-70CA-2853-6725D30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4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B3C8-9AA1-5B3A-5AC8-59B7B067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D8C9E-9073-469F-928E-5CCCDB73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7D98F-C7A3-B0F5-69FA-2915F53B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6BB01-5A94-A6D9-C33C-921261FF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1C9CB-F67A-B19F-F5B2-7274218C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6CC43-66EC-874F-7BDE-945D49B3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FBEA-988F-8FD9-3A76-C9B3D9D9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5738-35A1-C060-C3DA-9A8AB402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E55C-222A-C75C-B1E4-FC0181EE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6A2D-02B1-4781-B44E-4E1F48944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4A41-B304-DF70-4846-AB442866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0983B-F630-EEA9-1DE4-DC0F1D60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7B60-E88D-4D8C-48C4-DCC2326D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0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6A31-9E73-70C1-4CD2-A5AF12F3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8163B-7056-D5F6-54AB-88C1C1E99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F9B7-F9A2-A1D3-4B1B-495528B6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2AAE5-A10D-86BC-3344-A3932185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0FF2A-3380-6D2A-14C6-EC314749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5FB7-0B2F-F9F4-F4A8-281EC101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82015-51B3-7DB1-5D58-0CD0647D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5614-8E32-6899-1A1F-D34881D4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FD2B-A830-1BC9-2922-035F8B8BB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CFFCB-25B3-4D93-B33B-1390D8A4A79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7BE3-EA28-D144-47DE-AB2CD5F11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4691-74F5-5EC6-9226-501AAB678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F942F-3198-4CF8-A0A3-990BC35D0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8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layinka.net/tise/sandbox/paxman-dem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E75C9-432D-B295-6540-0254968C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chemeClr val="bg1"/>
                </a:solidFill>
              </a:rPr>
              <a:t>Tise Olayinka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72BFF-154C-1CCC-A463-6789F4E3D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Paxman Interview</a:t>
            </a:r>
          </a:p>
        </p:txBody>
      </p:sp>
    </p:spTree>
    <p:extLst>
      <p:ext uri="{BB962C8B-B14F-4D97-AF65-F5344CB8AC3E}">
        <p14:creationId xmlns:p14="http://schemas.microsoft.com/office/powerpoint/2010/main" val="20588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EF97D-A1F9-CF38-217F-8E353F2E5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3BBB87-880E-94C3-5830-5326E5F8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AF4BB-7E4C-DA5D-2D94-9BD0D08E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507912"/>
            <a:ext cx="5613098" cy="1282521"/>
          </a:xfrm>
        </p:spPr>
        <p:txBody>
          <a:bodyPr anchor="t">
            <a:noAutofit/>
          </a:bodyPr>
          <a:lstStyle/>
          <a:p>
            <a:r>
              <a:rPr lang="en-GB" sz="4000" b="1" dirty="0">
                <a:solidFill>
                  <a:srgbClr val="009999"/>
                </a:solidFill>
              </a:rPr>
              <a:t>Front-end</a:t>
            </a:r>
            <a:r>
              <a:rPr lang="en-GB" sz="4000" b="1" dirty="0"/>
              <a:t> &amp; </a:t>
            </a:r>
            <a:r>
              <a:rPr lang="en-GB" sz="4000" b="1" dirty="0">
                <a:solidFill>
                  <a:srgbClr val="5700CC"/>
                </a:solidFill>
              </a:rPr>
              <a:t>Back-end</a:t>
            </a:r>
            <a:br>
              <a:rPr lang="en-GB" sz="4000" b="1" dirty="0">
                <a:solidFill>
                  <a:srgbClr val="5700CC"/>
                </a:solidFill>
              </a:rPr>
            </a:br>
            <a:r>
              <a:rPr lang="en-GB" sz="4000" b="1" dirty="0"/>
              <a:t>Strategy</a:t>
            </a:r>
            <a:endParaRPr lang="en-GB" sz="4000" b="1" dirty="0">
              <a:solidFill>
                <a:srgbClr val="5700CC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5C936-FE1F-69B6-F76B-C07ECB8D1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9F7CA-9F37-39BC-DB58-85E139EA5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369362-30F6-7D95-8980-3BD961364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43DAA91-0303-98AD-7E8A-D1F94FA2D7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5AF9862-CC0F-15DF-3442-5402340D3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CDE95-4FDF-1380-9528-0078B72113E8}"/>
              </a:ext>
            </a:extLst>
          </p:cNvPr>
          <p:cNvSpPr txBox="1">
            <a:spLocks/>
          </p:cNvSpPr>
          <p:nvPr/>
        </p:nvSpPr>
        <p:spPr>
          <a:xfrm>
            <a:off x="839788" y="1988659"/>
            <a:ext cx="5157787" cy="516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Client/User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2A1BA64-3B52-DC81-8EF0-2B89C4EC5923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5700CC"/>
                </a:solidFill>
              </a:rPr>
              <a:t>Intranet</a:t>
            </a:r>
          </a:p>
          <a:p>
            <a:pPr lvl="1"/>
            <a:r>
              <a:rPr lang="en-GB" dirty="0"/>
              <a:t>Each Paxman device will be connected to the local network, to be controlled by the app</a:t>
            </a:r>
          </a:p>
          <a:p>
            <a:r>
              <a:rPr lang="en-GB" dirty="0">
                <a:solidFill>
                  <a:srgbClr val="009999"/>
                </a:solidFill>
              </a:rPr>
              <a:t>Application</a:t>
            </a:r>
          </a:p>
          <a:p>
            <a:pPr lvl="1"/>
            <a:r>
              <a:rPr lang="en-GB" dirty="0"/>
              <a:t>Monitoring of multiple devices on site</a:t>
            </a:r>
          </a:p>
          <a:p>
            <a:pPr lvl="1"/>
            <a:r>
              <a:rPr lang="en-GB" dirty="0"/>
              <a:t>Remote control and scheduling of operations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363A5D4-DD50-4842-C084-E02C6E07036C}"/>
              </a:ext>
            </a:extLst>
          </p:cNvPr>
          <p:cNvSpPr txBox="1">
            <a:spLocks/>
          </p:cNvSpPr>
          <p:nvPr/>
        </p:nvSpPr>
        <p:spPr>
          <a:xfrm>
            <a:off x="6096000" y="939978"/>
            <a:ext cx="5183188" cy="4998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Company - Paxman</a:t>
            </a:r>
            <a:endParaRPr lang="en-GB" b="1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47EC3C5-0679-63ED-5362-4F58D6129C79}"/>
              </a:ext>
            </a:extLst>
          </p:cNvPr>
          <p:cNvSpPr txBox="1">
            <a:spLocks/>
          </p:cNvSpPr>
          <p:nvPr/>
        </p:nvSpPr>
        <p:spPr>
          <a:xfrm>
            <a:off x="6169024" y="1439861"/>
            <a:ext cx="5183188" cy="469968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5700CC"/>
                </a:solidFill>
              </a:rPr>
              <a:t>Network Connection</a:t>
            </a:r>
          </a:p>
          <a:p>
            <a:pPr lvl="1"/>
            <a:r>
              <a:rPr lang="en-GB" dirty="0"/>
              <a:t>Connection between app, cloud, company</a:t>
            </a:r>
          </a:p>
          <a:p>
            <a:pPr lvl="1"/>
            <a:r>
              <a:rPr lang="en-GB" dirty="0"/>
              <a:t>Cloud server set up to temporarily store client’s device data, containing:</a:t>
            </a:r>
          </a:p>
          <a:p>
            <a:pPr lvl="2"/>
            <a:r>
              <a:rPr lang="en-GB" dirty="0"/>
              <a:t>No patient data</a:t>
            </a:r>
          </a:p>
          <a:p>
            <a:pPr lvl="2"/>
            <a:r>
              <a:rPr lang="en-GB" dirty="0"/>
              <a:t>Sensor readings</a:t>
            </a:r>
          </a:p>
          <a:p>
            <a:pPr lvl="2"/>
            <a:r>
              <a:rPr lang="en-GB" dirty="0"/>
              <a:t>System settings/configuration</a:t>
            </a:r>
          </a:p>
          <a:p>
            <a:r>
              <a:rPr lang="en-GB" dirty="0">
                <a:solidFill>
                  <a:srgbClr val="009999"/>
                </a:solidFill>
              </a:rPr>
              <a:t>Monitoring</a:t>
            </a:r>
          </a:p>
          <a:p>
            <a:r>
              <a:rPr lang="en-GB" dirty="0">
                <a:solidFill>
                  <a:srgbClr val="009999"/>
                </a:solidFill>
              </a:rPr>
              <a:t>Maintenance</a:t>
            </a:r>
          </a:p>
          <a:p>
            <a:r>
              <a:rPr lang="en-GB" dirty="0">
                <a:solidFill>
                  <a:srgbClr val="009999"/>
                </a:solidFill>
              </a:rPr>
              <a:t>Performance updates OTA</a:t>
            </a:r>
          </a:p>
          <a:p>
            <a:pPr lvl="1"/>
            <a:r>
              <a:rPr lang="en-GB" dirty="0"/>
              <a:t>Device data can be optimised by R&amp;D using machine learning algorithms</a:t>
            </a:r>
          </a:p>
          <a:p>
            <a:pPr lvl="1"/>
            <a:r>
              <a:rPr lang="en-GB" dirty="0"/>
              <a:t>Updated configurations are sent OTA to the desired device</a:t>
            </a:r>
          </a:p>
        </p:txBody>
      </p:sp>
    </p:spTree>
    <p:extLst>
      <p:ext uri="{BB962C8B-B14F-4D97-AF65-F5344CB8AC3E}">
        <p14:creationId xmlns:p14="http://schemas.microsoft.com/office/powerpoint/2010/main" val="46123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8DC4A-1B3C-7408-1D93-9FA0122C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507913"/>
            <a:ext cx="4267201" cy="715480"/>
          </a:xfrm>
        </p:spPr>
        <p:txBody>
          <a:bodyPr anchor="t">
            <a:noAutofit/>
          </a:bodyPr>
          <a:lstStyle/>
          <a:p>
            <a:r>
              <a:rPr lang="en-GB" b="1" dirty="0"/>
              <a:t>Solution 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0F5024-4657-9023-8345-F3F04B539E90}"/>
              </a:ext>
            </a:extLst>
          </p:cNvPr>
          <p:cNvSpPr txBox="1"/>
          <p:nvPr/>
        </p:nvSpPr>
        <p:spPr>
          <a:xfrm>
            <a:off x="4821958" y="3544531"/>
            <a:ext cx="302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6A68"/>
                </a:solidFill>
              </a:rPr>
              <a:t>Current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26C59-E73B-D94E-495A-F4DF630143DC}"/>
              </a:ext>
            </a:extLst>
          </p:cNvPr>
          <p:cNvSpPr txBox="1"/>
          <p:nvPr/>
        </p:nvSpPr>
        <p:spPr>
          <a:xfrm>
            <a:off x="640820" y="5330837"/>
            <a:ext cx="302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4B00B0"/>
                </a:solidFill>
              </a:rPr>
              <a:t>Updated System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2E9C69-4558-AD77-9CA8-3F41158A037F}"/>
              </a:ext>
            </a:extLst>
          </p:cNvPr>
          <p:cNvGrpSpPr/>
          <p:nvPr/>
        </p:nvGrpSpPr>
        <p:grpSpPr>
          <a:xfrm>
            <a:off x="658090" y="994925"/>
            <a:ext cx="10164691" cy="3549745"/>
            <a:chOff x="509659" y="1452125"/>
            <a:chExt cx="10164691" cy="3549745"/>
          </a:xfrm>
          <a:solidFill>
            <a:srgbClr val="009999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5D4640-5A91-E0A7-3DDD-F8AAAB81B33E}"/>
                </a:ext>
              </a:extLst>
            </p:cNvPr>
            <p:cNvGrpSpPr/>
            <p:nvPr/>
          </p:nvGrpSpPr>
          <p:grpSpPr>
            <a:xfrm>
              <a:off x="1257300" y="1854995"/>
              <a:ext cx="1587500" cy="1333499"/>
              <a:chOff x="1238250" y="4267200"/>
              <a:chExt cx="1587500" cy="1333499"/>
            </a:xfrm>
            <a:grpFill/>
          </p:grpSpPr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CC304790-C36E-C167-4BC8-42E6BCB757D7}"/>
                  </a:ext>
                </a:extLst>
              </p:cNvPr>
              <p:cNvSpPr/>
              <p:nvPr/>
            </p:nvSpPr>
            <p:spPr>
              <a:xfrm>
                <a:off x="1238250" y="4267200"/>
                <a:ext cx="1587500" cy="546811"/>
              </a:xfrm>
              <a:prstGeom prst="flowChartTerminator">
                <a:avLst/>
              </a:prstGeom>
              <a:grpFill/>
              <a:ln>
                <a:solidFill>
                  <a:srgbClr val="006A6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Cap</a:t>
                </a:r>
              </a:p>
            </p:txBody>
          </p:sp>
          <p:sp>
            <p:nvSpPr>
              <p:cNvPr id="28" name="Flowchart: Off-page Connector 27">
                <a:extLst>
                  <a:ext uri="{FF2B5EF4-FFF2-40B4-BE49-F238E27FC236}">
                    <a16:creationId xmlns:a16="http://schemas.microsoft.com/office/drawing/2014/main" id="{5D2D75D0-1525-8082-F9E0-F518A801EC69}"/>
                  </a:ext>
                </a:extLst>
              </p:cNvPr>
              <p:cNvSpPr/>
              <p:nvPr/>
            </p:nvSpPr>
            <p:spPr>
              <a:xfrm>
                <a:off x="1466850" y="4814010"/>
                <a:ext cx="1130300" cy="786689"/>
              </a:xfrm>
              <a:prstGeom prst="flowChartOffpageConnector">
                <a:avLst/>
              </a:prstGeom>
              <a:grpFill/>
              <a:ln>
                <a:solidFill>
                  <a:srgbClr val="006A6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sp>
          <p:nvSpPr>
            <p:cNvPr id="9" name="Flowchart: Predefined Process 8">
              <a:extLst>
                <a:ext uri="{FF2B5EF4-FFF2-40B4-BE49-F238E27FC236}">
                  <a16:creationId xmlns:a16="http://schemas.microsoft.com/office/drawing/2014/main" id="{3E6159ED-2513-6310-A76F-DE8785FFB1D9}"/>
                </a:ext>
              </a:extLst>
            </p:cNvPr>
            <p:cNvSpPr/>
            <p:nvPr/>
          </p:nvSpPr>
          <p:spPr>
            <a:xfrm>
              <a:off x="4559300" y="1854995"/>
              <a:ext cx="2476500" cy="774700"/>
            </a:xfrm>
            <a:prstGeom prst="flowChartPredefinedProcess">
              <a:avLst/>
            </a:prstGeom>
            <a:grpFill/>
            <a:ln>
              <a:solidFill>
                <a:srgbClr val="006A68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Microcontroller</a:t>
              </a:r>
            </a:p>
          </p:txBody>
        </p:sp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545925E5-D41A-9694-187E-0F066F671E17}"/>
                </a:ext>
              </a:extLst>
            </p:cNvPr>
            <p:cNvSpPr/>
            <p:nvPr/>
          </p:nvSpPr>
          <p:spPr>
            <a:xfrm>
              <a:off x="8750300" y="1452125"/>
              <a:ext cx="1924050" cy="1352550"/>
            </a:xfrm>
            <a:prstGeom prst="flowChartMultidocument">
              <a:avLst/>
            </a:prstGeom>
            <a:grpFill/>
            <a:ln>
              <a:solidFill>
                <a:srgbClr val="006A6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Cooling System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03DAF02F-DC90-3C53-4BF1-FEC74D11B0B7}"/>
                </a:ext>
              </a:extLst>
            </p:cNvPr>
            <p:cNvSpPr/>
            <p:nvPr/>
          </p:nvSpPr>
          <p:spPr>
            <a:xfrm>
              <a:off x="509659" y="3744570"/>
              <a:ext cx="1809750" cy="1257300"/>
            </a:xfrm>
            <a:prstGeom prst="flowChartAlternateProcess">
              <a:avLst/>
            </a:prstGeom>
            <a:grpFill/>
            <a:ln>
              <a:solidFill>
                <a:srgbClr val="006A6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I/O Display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44A328E-166F-E4DE-2CF1-43BF603A9644}"/>
                </a:ext>
              </a:extLst>
            </p:cNvPr>
            <p:cNvCxnSpPr>
              <a:cxnSpLocks/>
            </p:cNvCxnSpPr>
            <p:nvPr/>
          </p:nvCxnSpPr>
          <p:spPr>
            <a:xfrm>
              <a:off x="2914650" y="2242345"/>
              <a:ext cx="1485900" cy="0"/>
            </a:xfrm>
            <a:prstGeom prst="straightConnector1">
              <a:avLst/>
            </a:prstGeom>
            <a:grpFill/>
            <a:ln>
              <a:solidFill>
                <a:srgbClr val="006A68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EC41170-1AAE-224C-7AFF-3B77694B5F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478157" y="2439187"/>
              <a:ext cx="1922396" cy="1887647"/>
            </a:xfrm>
            <a:prstGeom prst="bentConnector3">
              <a:avLst>
                <a:gd name="adj1" fmla="val 64709"/>
              </a:avLst>
            </a:prstGeom>
            <a:grpFill/>
            <a:ln>
              <a:solidFill>
                <a:srgbClr val="006A68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2658D9-0653-BBF9-1869-44F88032CDC8}"/>
                </a:ext>
              </a:extLst>
            </p:cNvPr>
            <p:cNvCxnSpPr>
              <a:cxnSpLocks/>
            </p:cNvCxnSpPr>
            <p:nvPr/>
          </p:nvCxnSpPr>
          <p:spPr>
            <a:xfrm>
              <a:off x="7142093" y="2242345"/>
              <a:ext cx="1485900" cy="0"/>
            </a:xfrm>
            <a:prstGeom prst="straightConnector1">
              <a:avLst/>
            </a:prstGeom>
            <a:grpFill/>
            <a:ln>
              <a:solidFill>
                <a:srgbClr val="006A68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EF2459-B63D-9F33-06CA-E16B95CF4A7D}"/>
                </a:ext>
              </a:extLst>
            </p:cNvPr>
            <p:cNvSpPr txBox="1"/>
            <p:nvPr/>
          </p:nvSpPr>
          <p:spPr>
            <a:xfrm>
              <a:off x="1714500" y="2795149"/>
              <a:ext cx="763656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i="1" dirty="0"/>
                <a:t>DS18B20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6AD441-E761-D09E-364C-5D764DFE4441}"/>
                </a:ext>
              </a:extLst>
            </p:cNvPr>
            <p:cNvSpPr txBox="1"/>
            <p:nvPr/>
          </p:nvSpPr>
          <p:spPr>
            <a:xfrm>
              <a:off x="3438111" y="2012984"/>
              <a:ext cx="52787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i="1" dirty="0">
                  <a:solidFill>
                    <a:srgbClr val="006A68"/>
                  </a:solidFill>
                </a:rPr>
                <a:t>4.7K </a:t>
              </a:r>
              <a:r>
                <a:rPr lang="el-GR" sz="900" i="1" dirty="0">
                  <a:solidFill>
                    <a:srgbClr val="006A68"/>
                  </a:solidFill>
                  <a:cs typeface="IrisUPC" panose="020B0604020202020204" pitchFamily="34" charset="-34"/>
                </a:rPr>
                <a:t>Ω</a:t>
              </a:r>
              <a:endParaRPr lang="en-GB" sz="900" i="1" dirty="0">
                <a:solidFill>
                  <a:srgbClr val="006A68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D701D7-C55B-D173-6120-486DF03F3D03}"/>
                </a:ext>
              </a:extLst>
            </p:cNvPr>
            <p:cNvSpPr txBox="1"/>
            <p:nvPr/>
          </p:nvSpPr>
          <p:spPr>
            <a:xfrm>
              <a:off x="968862" y="4531258"/>
              <a:ext cx="891344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i="1" dirty="0"/>
                <a:t>Touch Screen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22C69A-299F-2422-F762-754EF162A4B5}"/>
              </a:ext>
            </a:extLst>
          </p:cNvPr>
          <p:cNvCxnSpPr>
            <a:cxnSpLocks/>
          </p:cNvCxnSpPr>
          <p:nvPr/>
        </p:nvCxnSpPr>
        <p:spPr>
          <a:xfrm>
            <a:off x="5945981" y="2319694"/>
            <a:ext cx="0" cy="606117"/>
          </a:xfrm>
          <a:prstGeom prst="straightConnector1">
            <a:avLst/>
          </a:prstGeom>
          <a:ln>
            <a:solidFill>
              <a:srgbClr val="5A15B7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Internal Storage 30">
            <a:extLst>
              <a:ext uri="{FF2B5EF4-FFF2-40B4-BE49-F238E27FC236}">
                <a16:creationId xmlns:a16="http://schemas.microsoft.com/office/drawing/2014/main" id="{3040D046-1A84-B25E-F524-E0035B14CCE2}"/>
              </a:ext>
            </a:extLst>
          </p:cNvPr>
          <p:cNvSpPr/>
          <p:nvPr/>
        </p:nvSpPr>
        <p:spPr>
          <a:xfrm>
            <a:off x="6095395" y="4554660"/>
            <a:ext cx="2121804" cy="1397148"/>
          </a:xfrm>
          <a:prstGeom prst="flowChartInternalStorage">
            <a:avLst/>
          </a:prstGeom>
          <a:solidFill>
            <a:srgbClr val="4B00B0"/>
          </a:solidFill>
          <a:ln>
            <a:solidFill>
              <a:srgbClr val="006A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OTA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R&amp;D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4BC48-0545-4814-2AEA-C71324BFF5C0}"/>
              </a:ext>
            </a:extLst>
          </p:cNvPr>
          <p:cNvSpPr txBox="1"/>
          <p:nvPr/>
        </p:nvSpPr>
        <p:spPr>
          <a:xfrm>
            <a:off x="9199337" y="4310658"/>
            <a:ext cx="58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i="1" dirty="0">
                <a:solidFill>
                  <a:srgbClr val="006A68"/>
                </a:solidFill>
              </a:rPr>
              <a:t>Sensor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A1DE5F-BA66-16CE-13E8-E335C6FD3669}"/>
              </a:ext>
            </a:extLst>
          </p:cNvPr>
          <p:cNvSpPr txBox="1"/>
          <p:nvPr/>
        </p:nvSpPr>
        <p:spPr>
          <a:xfrm>
            <a:off x="5941839" y="2398150"/>
            <a:ext cx="7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rgbClr val="5A15B7"/>
                </a:solidFill>
              </a:rPr>
              <a:t>Network Connection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0FD065-0F61-8D6E-83CE-1041063F1E54}"/>
              </a:ext>
            </a:extLst>
          </p:cNvPr>
          <p:cNvCxnSpPr>
            <a:cxnSpLocks/>
          </p:cNvCxnSpPr>
          <p:nvPr/>
        </p:nvCxnSpPr>
        <p:spPr>
          <a:xfrm>
            <a:off x="9992824" y="4149925"/>
            <a:ext cx="0" cy="645220"/>
          </a:xfrm>
          <a:prstGeom prst="straightConnector1">
            <a:avLst/>
          </a:prstGeom>
          <a:ln>
            <a:solidFill>
              <a:srgbClr val="5A15B7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24663C-988F-5AE2-33BE-91B97B79F289}"/>
              </a:ext>
            </a:extLst>
          </p:cNvPr>
          <p:cNvSpPr txBox="1"/>
          <p:nvPr/>
        </p:nvSpPr>
        <p:spPr>
          <a:xfrm>
            <a:off x="9992824" y="4333690"/>
            <a:ext cx="7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rgbClr val="5A15B7"/>
                </a:solidFill>
              </a:rPr>
              <a:t>Remote Connection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2308B-724F-9EA0-495A-3B93ED94BD2B}"/>
              </a:ext>
            </a:extLst>
          </p:cNvPr>
          <p:cNvCxnSpPr>
            <a:cxnSpLocks/>
          </p:cNvCxnSpPr>
          <p:nvPr/>
        </p:nvCxnSpPr>
        <p:spPr>
          <a:xfrm>
            <a:off x="9783534" y="4149925"/>
            <a:ext cx="0" cy="64522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9D29205-D365-D888-E47F-DA887121BEAF}"/>
              </a:ext>
            </a:extLst>
          </p:cNvPr>
          <p:cNvSpPr/>
          <p:nvPr/>
        </p:nvSpPr>
        <p:spPr>
          <a:xfrm>
            <a:off x="5385500" y="3031899"/>
            <a:ext cx="1116819" cy="940465"/>
          </a:xfrm>
          <a:prstGeom prst="flowChartConnector">
            <a:avLst/>
          </a:prstGeom>
          <a:solidFill>
            <a:srgbClr val="4B00B0"/>
          </a:solidFill>
          <a:ln>
            <a:solidFill>
              <a:srgbClr val="006A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7CB0A5-FD89-2943-8992-3A77AF5B8859}"/>
              </a:ext>
            </a:extLst>
          </p:cNvPr>
          <p:cNvSpPr txBox="1"/>
          <p:nvPr/>
        </p:nvSpPr>
        <p:spPr>
          <a:xfrm>
            <a:off x="5238096" y="2445894"/>
            <a:ext cx="707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rgbClr val="006A68"/>
                </a:solidFill>
              </a:rPr>
              <a:t>Intranet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231D8F-1CF4-D832-37FB-DFBC80134EEC}"/>
              </a:ext>
            </a:extLst>
          </p:cNvPr>
          <p:cNvGrpSpPr/>
          <p:nvPr/>
        </p:nvGrpSpPr>
        <p:grpSpPr>
          <a:xfrm>
            <a:off x="8637031" y="2769514"/>
            <a:ext cx="2418555" cy="1257300"/>
            <a:chOff x="8228608" y="2740714"/>
            <a:chExt cx="2418555" cy="1257300"/>
          </a:xfrm>
        </p:grpSpPr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055684B0-ED7C-7F07-0151-89EFF3826323}"/>
                </a:ext>
              </a:extLst>
            </p:cNvPr>
            <p:cNvSpPr/>
            <p:nvPr/>
          </p:nvSpPr>
          <p:spPr>
            <a:xfrm>
              <a:off x="8228608" y="2740714"/>
              <a:ext cx="2418555" cy="1257300"/>
            </a:xfrm>
            <a:prstGeom prst="cloud">
              <a:avLst/>
            </a:prstGeom>
            <a:solidFill>
              <a:srgbClr val="4B00B0"/>
            </a:solidFill>
            <a:ln>
              <a:solidFill>
                <a:srgbClr val="006A6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Cloud 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2A7FE5-243B-2D3B-44F5-9C5729162FC8}"/>
                </a:ext>
              </a:extLst>
            </p:cNvPr>
            <p:cNvSpPr txBox="1"/>
            <p:nvPr/>
          </p:nvSpPr>
          <p:spPr>
            <a:xfrm>
              <a:off x="8909216" y="3442527"/>
              <a:ext cx="931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i="1" dirty="0"/>
                <a:t>Cyber Security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C4B5D1D-11C1-6D27-6307-53972F4DD3AB}"/>
              </a:ext>
            </a:extLst>
          </p:cNvPr>
          <p:cNvSpPr txBox="1"/>
          <p:nvPr/>
        </p:nvSpPr>
        <p:spPr>
          <a:xfrm>
            <a:off x="7214959" y="3264128"/>
            <a:ext cx="931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rgbClr val="5A15B7"/>
                </a:solidFill>
              </a:rPr>
              <a:t>Firewall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92208E-661C-08CA-5F75-75712E1D2D35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217199" y="5253234"/>
            <a:ext cx="656947" cy="1883"/>
          </a:xfrm>
          <a:prstGeom prst="straightConnector1">
            <a:avLst/>
          </a:prstGeom>
          <a:ln>
            <a:solidFill>
              <a:srgbClr val="006A68"/>
            </a:solidFill>
            <a:prstDash val="solid"/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8343B3-D859-8E0E-57DD-629CF0456537}"/>
              </a:ext>
            </a:extLst>
          </p:cNvPr>
          <p:cNvCxnSpPr>
            <a:cxnSpLocks/>
          </p:cNvCxnSpPr>
          <p:nvPr/>
        </p:nvCxnSpPr>
        <p:spPr>
          <a:xfrm>
            <a:off x="6669741" y="3502132"/>
            <a:ext cx="1834818" cy="0"/>
          </a:xfrm>
          <a:prstGeom prst="straightConnector1">
            <a:avLst/>
          </a:prstGeom>
          <a:ln>
            <a:solidFill>
              <a:srgbClr val="5A15B7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065546B-FA55-DF84-7C72-AB6B02E15E59}"/>
              </a:ext>
            </a:extLst>
          </p:cNvPr>
          <p:cNvGrpSpPr/>
          <p:nvPr/>
        </p:nvGrpSpPr>
        <p:grpSpPr>
          <a:xfrm>
            <a:off x="9020585" y="4918256"/>
            <a:ext cx="1651445" cy="703512"/>
            <a:chOff x="9020585" y="4918256"/>
            <a:chExt cx="1651445" cy="703512"/>
          </a:xfrm>
        </p:grpSpPr>
        <p:sp>
          <p:nvSpPr>
            <p:cNvPr id="30" name="Flowchart: Preparation 29">
              <a:extLst>
                <a:ext uri="{FF2B5EF4-FFF2-40B4-BE49-F238E27FC236}">
                  <a16:creationId xmlns:a16="http://schemas.microsoft.com/office/drawing/2014/main" id="{AA0CEC24-A794-4868-23FE-50A666AEDC73}"/>
                </a:ext>
              </a:extLst>
            </p:cNvPr>
            <p:cNvSpPr/>
            <p:nvPr/>
          </p:nvSpPr>
          <p:spPr>
            <a:xfrm>
              <a:off x="9020585" y="4918256"/>
              <a:ext cx="1651445" cy="703512"/>
            </a:xfrm>
            <a:prstGeom prst="flowChartPreparation">
              <a:avLst/>
            </a:prstGeom>
            <a:solidFill>
              <a:srgbClr val="4B00B0"/>
            </a:solidFill>
            <a:ln>
              <a:solidFill>
                <a:srgbClr val="006A6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Paxman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61CFA1F-11A6-9479-A71B-8EAC8F9449D2}"/>
                </a:ext>
              </a:extLst>
            </p:cNvPr>
            <p:cNvSpPr txBox="1"/>
            <p:nvPr/>
          </p:nvSpPr>
          <p:spPr>
            <a:xfrm>
              <a:off x="9380411" y="5342375"/>
              <a:ext cx="931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i="1" dirty="0"/>
                <a:t>Company</a:t>
              </a:r>
            </a:p>
          </p:txBody>
        </p:sp>
      </p:grpSp>
      <p:sp>
        <p:nvSpPr>
          <p:cNvPr id="55" name="Flowchart: Internal Storage 54">
            <a:extLst>
              <a:ext uri="{FF2B5EF4-FFF2-40B4-BE49-F238E27FC236}">
                <a16:creationId xmlns:a16="http://schemas.microsoft.com/office/drawing/2014/main" id="{8CCD8F38-8EC0-EFA5-8C68-C664699BAE9B}"/>
              </a:ext>
            </a:extLst>
          </p:cNvPr>
          <p:cNvSpPr/>
          <p:nvPr/>
        </p:nvSpPr>
        <p:spPr>
          <a:xfrm>
            <a:off x="3701901" y="4023544"/>
            <a:ext cx="1577714" cy="1257296"/>
          </a:xfrm>
          <a:prstGeom prst="flowChartInternalStorage">
            <a:avLst/>
          </a:prstGeom>
          <a:solidFill>
            <a:srgbClr val="4B00B0"/>
          </a:solidFill>
          <a:ln>
            <a:solidFill>
              <a:srgbClr val="006A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Managing Multiple Devices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C737759-F075-C57B-7267-D00E1440F7E0}"/>
              </a:ext>
            </a:extLst>
          </p:cNvPr>
          <p:cNvCxnSpPr>
            <a:cxnSpLocks/>
            <a:endCxn id="55" idx="0"/>
          </p:cNvCxnSpPr>
          <p:nvPr/>
        </p:nvCxnSpPr>
        <p:spPr>
          <a:xfrm rot="10800000" flipV="1">
            <a:off x="4490758" y="3535444"/>
            <a:ext cx="753738" cy="488099"/>
          </a:xfrm>
          <a:prstGeom prst="bentConnector2">
            <a:avLst/>
          </a:prstGeom>
          <a:ln>
            <a:solidFill>
              <a:srgbClr val="006A68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D4DCCB8-A571-1CFD-C077-9E02EEA05254}"/>
              </a:ext>
            </a:extLst>
          </p:cNvPr>
          <p:cNvSpPr txBox="1"/>
          <p:nvPr/>
        </p:nvSpPr>
        <p:spPr>
          <a:xfrm>
            <a:off x="1131108" y="3423351"/>
            <a:ext cx="7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>
                <a:solidFill>
                  <a:srgbClr val="5A15B7"/>
                </a:solidFill>
              </a:rPr>
              <a:t>Wi-Fi Connection</a:t>
            </a:r>
          </a:p>
        </p:txBody>
      </p:sp>
    </p:spTree>
    <p:extLst>
      <p:ext uri="{BB962C8B-B14F-4D97-AF65-F5344CB8AC3E}">
        <p14:creationId xmlns:p14="http://schemas.microsoft.com/office/powerpoint/2010/main" val="298427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1" grpId="0" animBg="1"/>
      <p:bldP spid="32" grpId="0"/>
      <p:bldP spid="33" grpId="0"/>
      <p:bldP spid="35" grpId="0"/>
      <p:bldP spid="37" grpId="0" animBg="1"/>
      <p:bldP spid="38" grpId="0"/>
      <p:bldP spid="41" grpId="0"/>
      <p:bldP spid="55" grpId="0" animBg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49E3F-7EAC-B652-E193-66FD6E645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F52978-581A-D8A1-EA77-05198E44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A1D1B-9551-BBE1-8FEB-A74B6491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507912"/>
            <a:ext cx="5613098" cy="643081"/>
          </a:xfrm>
        </p:spPr>
        <p:txBody>
          <a:bodyPr anchor="t">
            <a:noAutofit/>
          </a:bodyPr>
          <a:lstStyle/>
          <a:p>
            <a:r>
              <a:rPr lang="en-GB" sz="4000" b="1" dirty="0"/>
              <a:t>Technical Development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B5235C-D08F-01B2-B5BB-3953AA1E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2DEEC9-3812-C5C0-FA31-C737577E9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5056AF2-4E39-6CF6-3E37-E0E9E45E7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1D9765A-36E0-EAC5-82B4-64FAEAC5CF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D375F4D-A182-850B-A697-78480A8D02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FC084C9-C44E-7215-DA0B-671AB1E010EF}"/>
              </a:ext>
            </a:extLst>
          </p:cNvPr>
          <p:cNvSpPr txBox="1">
            <a:spLocks/>
          </p:cNvSpPr>
          <p:nvPr/>
        </p:nvSpPr>
        <p:spPr>
          <a:xfrm>
            <a:off x="724689" y="1320325"/>
            <a:ext cx="5157787" cy="516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>
                <a:solidFill>
                  <a:srgbClr val="006A68"/>
                </a:solidFill>
              </a:rPr>
              <a:t>Code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B79894-F3C6-2BCD-FAD7-4C067040AC39}"/>
              </a:ext>
            </a:extLst>
          </p:cNvPr>
          <p:cNvSpPr txBox="1">
            <a:spLocks/>
          </p:cNvSpPr>
          <p:nvPr/>
        </p:nvSpPr>
        <p:spPr>
          <a:xfrm>
            <a:off x="5907371" y="1400697"/>
            <a:ext cx="5157787" cy="5164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Client/User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C39252D-E785-E980-DD2E-A94398E08DFE}"/>
              </a:ext>
            </a:extLst>
          </p:cNvPr>
          <p:cNvSpPr txBox="1">
            <a:spLocks/>
          </p:cNvSpPr>
          <p:nvPr/>
        </p:nvSpPr>
        <p:spPr>
          <a:xfrm>
            <a:off x="6022470" y="1917112"/>
            <a:ext cx="5157787" cy="435292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5700CC"/>
                </a:solidFill>
              </a:rPr>
              <a:t>Raspberry Pi Connection</a:t>
            </a:r>
          </a:p>
          <a:p>
            <a:pPr marL="0" indent="0">
              <a:buNone/>
            </a:pPr>
            <a:r>
              <a:rPr lang="en-GB" dirty="0"/>
              <a:t>Each Paxman device will be connected to the local network, to be controlled by the app</a:t>
            </a:r>
          </a:p>
          <a:p>
            <a:pPr marL="0" indent="0">
              <a:buNone/>
            </a:pPr>
            <a:r>
              <a:rPr lang="en-GB" dirty="0">
                <a:solidFill>
                  <a:srgbClr val="5700CC"/>
                </a:solidFill>
              </a:rPr>
              <a:t>Sensor Connection</a:t>
            </a:r>
          </a:p>
          <a:p>
            <a:pPr marL="0" indent="0">
              <a:buNone/>
            </a:pPr>
            <a:r>
              <a:rPr lang="en-GB" dirty="0"/>
              <a:t>Monitoring of multiple devices on site</a:t>
            </a:r>
          </a:p>
          <a:p>
            <a:pPr marL="0" indent="0">
              <a:buNone/>
            </a:pPr>
            <a:r>
              <a:rPr lang="en-GB" dirty="0">
                <a:solidFill>
                  <a:srgbClr val="5700CC"/>
                </a:solidFill>
              </a:rPr>
              <a:t>Processing</a:t>
            </a:r>
          </a:p>
          <a:p>
            <a:pPr marL="0" indent="0">
              <a:buNone/>
            </a:pPr>
            <a:r>
              <a:rPr lang="en-GB" dirty="0" err="1"/>
              <a:t>fgh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5700CC"/>
                </a:solidFill>
              </a:rPr>
              <a:t>Interface processing</a:t>
            </a:r>
          </a:p>
          <a:p>
            <a:pPr marL="0" indent="0">
              <a:buNone/>
            </a:pPr>
            <a:r>
              <a:rPr lang="en-GB" dirty="0" err="1"/>
              <a:t>gfhj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EEC571-B789-1408-74CE-5590A95F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6" y="1912889"/>
            <a:ext cx="388674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0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FA3E3-F8CC-640F-F6E8-2DB5C5B25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AD6C35-FB07-0BF9-8283-8E5F9BDE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B42EF-627C-EAB8-BEC7-D270193B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507912"/>
            <a:ext cx="5613098" cy="643081"/>
          </a:xfrm>
        </p:spPr>
        <p:txBody>
          <a:bodyPr anchor="t">
            <a:noAutofit/>
          </a:bodyPr>
          <a:lstStyle/>
          <a:p>
            <a:r>
              <a:rPr lang="en-GB" sz="4000" b="1" dirty="0">
                <a:solidFill>
                  <a:srgbClr val="009999"/>
                </a:solidFill>
              </a:rPr>
              <a:t>Schematics</a:t>
            </a:r>
            <a:r>
              <a:rPr lang="en-GB" sz="4000" b="1" dirty="0"/>
              <a:t> and </a:t>
            </a:r>
            <a:r>
              <a:rPr lang="en-GB" sz="4000" b="1" dirty="0">
                <a:solidFill>
                  <a:srgbClr val="5700CC"/>
                </a:solidFill>
              </a:rPr>
              <a:t>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8BAEDA-DC57-1690-573A-9A020F14F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2C4614C-2DB0-B4D7-135A-595397B57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64265B8-DE23-4F5E-493F-290836EF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72398BD-B333-9FDC-FC34-A597D083C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E0D90B9-55E8-308A-C409-8F3CAD756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C09C1E-7C25-04B7-0702-F4C5AC625AC1}"/>
              </a:ext>
            </a:extLst>
          </p:cNvPr>
          <p:cNvGrpSpPr/>
          <p:nvPr/>
        </p:nvGrpSpPr>
        <p:grpSpPr>
          <a:xfrm>
            <a:off x="7082009" y="431810"/>
            <a:ext cx="3072308" cy="3129874"/>
            <a:chOff x="762382" y="1518228"/>
            <a:chExt cx="2476500" cy="26604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2081FB-6184-EEE9-E809-5C24A5901F3F}"/>
                </a:ext>
              </a:extLst>
            </p:cNvPr>
            <p:cNvGrpSpPr/>
            <p:nvPr/>
          </p:nvGrpSpPr>
          <p:grpSpPr>
            <a:xfrm>
              <a:off x="762382" y="1518228"/>
              <a:ext cx="2476500" cy="2660408"/>
              <a:chOff x="1325090" y="2228007"/>
              <a:chExt cx="2476500" cy="266040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E42B187-3BE4-6BEC-94A3-26BCEF880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3340" y="3002706"/>
                <a:ext cx="0" cy="1099019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39F9C8C-8A2B-AE9B-03B4-7D7E1C61F0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2169" y="3002707"/>
                <a:ext cx="0" cy="109901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Data 17">
                <a:extLst>
                  <a:ext uri="{FF2B5EF4-FFF2-40B4-BE49-F238E27FC236}">
                    <a16:creationId xmlns:a16="http://schemas.microsoft.com/office/drawing/2014/main" id="{939CE445-21CA-297D-6625-B004DBE4C319}"/>
                  </a:ext>
                </a:extLst>
              </p:cNvPr>
              <p:cNvSpPr/>
              <p:nvPr/>
            </p:nvSpPr>
            <p:spPr>
              <a:xfrm>
                <a:off x="2298377" y="3464494"/>
                <a:ext cx="981953" cy="293707"/>
              </a:xfrm>
              <a:prstGeom prst="flowChartInputOutput">
                <a:avLst/>
              </a:prstGeom>
              <a:solidFill>
                <a:srgbClr val="4B00B0"/>
              </a:solidFill>
              <a:ln>
                <a:solidFill>
                  <a:srgbClr val="006A6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b="1" dirty="0"/>
                  <a:t>4.7k </a:t>
                </a:r>
                <a:r>
                  <a:rPr lang="el-GR" sz="1100" b="1" dirty="0">
                    <a:cs typeface="IrisUPC" panose="020B0604020202020204" pitchFamily="34" charset="-34"/>
                  </a:rPr>
                  <a:t>Ω</a:t>
                </a:r>
                <a:endParaRPr lang="en-GB" sz="1100" b="1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884A6FA-D4F5-1C5B-A886-F0D16582AD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4666" y="3002705"/>
                <a:ext cx="0" cy="10990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FFCAEB4-E096-DCDB-C137-EAFE83C5371E}"/>
                  </a:ext>
                </a:extLst>
              </p:cNvPr>
              <p:cNvGrpSpPr/>
              <p:nvPr/>
            </p:nvGrpSpPr>
            <p:grpSpPr>
              <a:xfrm>
                <a:off x="1998190" y="4101726"/>
                <a:ext cx="1130300" cy="786689"/>
                <a:chOff x="900617" y="3501372"/>
                <a:chExt cx="1130300" cy="786689"/>
              </a:xfrm>
            </p:grpSpPr>
            <p:sp>
              <p:nvSpPr>
                <p:cNvPr id="12" name="Flowchart: Off-page Connector 11">
                  <a:extLst>
                    <a:ext uri="{FF2B5EF4-FFF2-40B4-BE49-F238E27FC236}">
                      <a16:creationId xmlns:a16="http://schemas.microsoft.com/office/drawing/2014/main" id="{3FF499AC-AEC2-35B7-1709-C839DD466FBD}"/>
                    </a:ext>
                  </a:extLst>
                </p:cNvPr>
                <p:cNvSpPr/>
                <p:nvPr/>
              </p:nvSpPr>
              <p:spPr>
                <a:xfrm>
                  <a:off x="900617" y="3501372"/>
                  <a:ext cx="1130300" cy="786689"/>
                </a:xfrm>
                <a:prstGeom prst="flowChartOffpageConnector">
                  <a:avLst/>
                </a:prstGeom>
                <a:solidFill>
                  <a:srgbClr val="009999"/>
                </a:solidFill>
                <a:ln>
                  <a:solidFill>
                    <a:srgbClr val="006A6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Sensor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4CC6AA7-2E22-3986-CEF9-069DB180CBAA}"/>
                    </a:ext>
                  </a:extLst>
                </p:cNvPr>
                <p:cNvSpPr txBox="1"/>
                <p:nvPr/>
              </p:nvSpPr>
              <p:spPr>
                <a:xfrm>
                  <a:off x="1129217" y="3894716"/>
                  <a:ext cx="763656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i="1" dirty="0"/>
                    <a:t>DS18B20</a:t>
                  </a:r>
                </a:p>
              </p:txBody>
            </p:sp>
          </p:grpSp>
          <p:sp>
            <p:nvSpPr>
              <p:cNvPr id="7" name="Flowchart: Predefined Process 6">
                <a:extLst>
                  <a:ext uri="{FF2B5EF4-FFF2-40B4-BE49-F238E27FC236}">
                    <a16:creationId xmlns:a16="http://schemas.microsoft.com/office/drawing/2014/main" id="{98AF0C48-1DE3-0D67-B3F2-4C3491E0C2D4}"/>
                  </a:ext>
                </a:extLst>
              </p:cNvPr>
              <p:cNvSpPr/>
              <p:nvPr/>
            </p:nvSpPr>
            <p:spPr>
              <a:xfrm>
                <a:off x="1325090" y="2228007"/>
                <a:ext cx="2476500" cy="774700"/>
              </a:xfrm>
              <a:prstGeom prst="flowChartPredefinedProcess">
                <a:avLst/>
              </a:prstGeom>
              <a:solidFill>
                <a:srgbClr val="009999"/>
              </a:solidFill>
              <a:ln>
                <a:solidFill>
                  <a:srgbClr val="006A68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Microcontroller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02A2DA-2951-DF0A-1179-085009CD0025}"/>
                  </a:ext>
                </a:extLst>
              </p:cNvPr>
              <p:cNvSpPr txBox="1"/>
              <p:nvPr/>
            </p:nvSpPr>
            <p:spPr>
              <a:xfrm>
                <a:off x="2938051" y="3894478"/>
                <a:ext cx="763656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VCC</a:t>
                </a:r>
                <a:r>
                  <a:rPr lang="en-GB" sz="900" i="1" dirty="0"/>
                  <a:t>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A46CCD-43A7-9360-3F5B-9EDF424435DC}"/>
                  </a:ext>
                </a:extLst>
              </p:cNvPr>
              <p:cNvSpPr txBox="1"/>
              <p:nvPr/>
            </p:nvSpPr>
            <p:spPr>
              <a:xfrm>
                <a:off x="1760261" y="3894478"/>
                <a:ext cx="46589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GND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B19160-5D43-7B60-47ED-22B47D91D227}"/>
                  </a:ext>
                </a:extLst>
              </p:cNvPr>
              <p:cNvSpPr txBox="1"/>
              <p:nvPr/>
            </p:nvSpPr>
            <p:spPr>
              <a:xfrm>
                <a:off x="2354855" y="4067566"/>
                <a:ext cx="763656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1CC70D-032D-E2DD-E5A2-5A3C08DC6D3E}"/>
                  </a:ext>
                </a:extLst>
              </p:cNvPr>
              <p:cNvSpPr txBox="1"/>
              <p:nvPr/>
            </p:nvSpPr>
            <p:spPr>
              <a:xfrm>
                <a:off x="2298377" y="2811562"/>
                <a:ext cx="763656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GPIO4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FC087B-DE02-5EDA-CFFD-8D33BAC6003A}"/>
                  </a:ext>
                </a:extLst>
              </p:cNvPr>
              <p:cNvSpPr txBox="1"/>
              <p:nvPr/>
            </p:nvSpPr>
            <p:spPr>
              <a:xfrm>
                <a:off x="1760261" y="2985627"/>
                <a:ext cx="763656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GND</a:t>
                </a:r>
                <a:r>
                  <a:rPr lang="en-GB" sz="900" i="1" dirty="0"/>
                  <a:t>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300A8E-A430-9ADB-057D-84C9BE5AC6CE}"/>
                  </a:ext>
                </a:extLst>
              </p:cNvPr>
              <p:cNvSpPr txBox="1"/>
              <p:nvPr/>
            </p:nvSpPr>
            <p:spPr>
              <a:xfrm>
                <a:off x="2966076" y="2971083"/>
                <a:ext cx="39258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3V3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96EAEF-DF00-218D-C563-D9944A0DBBC2}"/>
                </a:ext>
              </a:extLst>
            </p:cNvPr>
            <p:cNvSpPr txBox="1"/>
            <p:nvPr/>
          </p:nvSpPr>
          <p:spPr>
            <a:xfrm>
              <a:off x="1460769" y="1590591"/>
              <a:ext cx="107972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900" b="1" i="1" dirty="0"/>
                <a:t>Raspberry Pi 3B+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545A6FE-7664-62D5-6AD9-E2A0690DA2FF}"/>
              </a:ext>
            </a:extLst>
          </p:cNvPr>
          <p:cNvSpPr/>
          <p:nvPr/>
        </p:nvSpPr>
        <p:spPr>
          <a:xfrm>
            <a:off x="746183" y="1512392"/>
            <a:ext cx="4842537" cy="4005980"/>
          </a:xfrm>
          <a:prstGeom prst="rect">
            <a:avLst/>
          </a:prstGeom>
          <a:solidFill>
            <a:srgbClr val="4B00B0"/>
          </a:solidFill>
          <a:ln>
            <a:solidFill>
              <a:srgbClr val="006A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Cam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70F6E4-BEE4-D1BB-014B-D462E7D41833}"/>
              </a:ext>
            </a:extLst>
          </p:cNvPr>
          <p:cNvSpPr/>
          <p:nvPr/>
        </p:nvSpPr>
        <p:spPr>
          <a:xfrm>
            <a:off x="6510869" y="3833248"/>
            <a:ext cx="4326931" cy="2201701"/>
          </a:xfrm>
          <a:prstGeom prst="rect">
            <a:avLst/>
          </a:prstGeom>
          <a:solidFill>
            <a:srgbClr val="4B00B0"/>
          </a:solidFill>
          <a:ln>
            <a:solidFill>
              <a:srgbClr val="006A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Console Interface</a:t>
            </a:r>
          </a:p>
        </p:txBody>
      </p:sp>
      <p:sp>
        <p:nvSpPr>
          <p:cNvPr id="36" name="Rectangle: Rounded Corners 35">
            <a:hlinkClick r:id="rId4"/>
            <a:extLst>
              <a:ext uri="{FF2B5EF4-FFF2-40B4-BE49-F238E27FC236}">
                <a16:creationId xmlns:a16="http://schemas.microsoft.com/office/drawing/2014/main" id="{552787DC-094C-B8E3-7633-12040303BA14}"/>
              </a:ext>
            </a:extLst>
          </p:cNvPr>
          <p:cNvSpPr/>
          <p:nvPr/>
        </p:nvSpPr>
        <p:spPr>
          <a:xfrm>
            <a:off x="6389290" y="2821303"/>
            <a:ext cx="896496" cy="377787"/>
          </a:xfrm>
          <a:prstGeom prst="roundRect">
            <a:avLst/>
          </a:prstGeom>
          <a:solidFill>
            <a:srgbClr val="006A68"/>
          </a:solidFill>
          <a:ln>
            <a:solidFill>
              <a:srgbClr val="5A15B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294037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217</Words>
  <Application>Microsoft Office PowerPoint</Application>
  <PresentationFormat>Widescreen</PresentationFormat>
  <Paragraphs>76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IrisUPC</vt:lpstr>
      <vt:lpstr>Office Theme</vt:lpstr>
      <vt:lpstr>Tise Olayinka</vt:lpstr>
      <vt:lpstr>Front-end &amp; Back-end Strategy</vt:lpstr>
      <vt:lpstr>Solution Design</vt:lpstr>
      <vt:lpstr>Technical Development</vt:lpstr>
      <vt:lpstr>Schematics and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Tise Olayinka</dc:creator>
  <cp:lastModifiedBy>Tise Olayinka</cp:lastModifiedBy>
  <cp:revision>2</cp:revision>
  <dcterms:created xsi:type="dcterms:W3CDTF">2024-12-03T11:12:42Z</dcterms:created>
  <dcterms:modified xsi:type="dcterms:W3CDTF">2024-12-03T19:17:01Z</dcterms:modified>
</cp:coreProperties>
</file>