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9" r:id="rId2"/>
    <p:sldId id="261" r:id="rId3"/>
  </p:sldIdLst>
  <p:sldSz cx="7562850" cy="10688638"/>
  <p:notesSz cx="6797675" cy="9926638"/>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7">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04042"/>
    <a:srgbClr val="58585A"/>
    <a:srgbClr val="E7E7EA"/>
    <a:srgbClr val="FFCC09"/>
    <a:srgbClr val="FEF300"/>
    <a:srgbClr val="7E7F82"/>
    <a:srgbClr val="2E3A40"/>
    <a:srgbClr val="FCD800"/>
    <a:srgbClr val="5898B8"/>
    <a:srgbClr val="B1BE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00"/>
    <p:restoredTop sz="94586"/>
  </p:normalViewPr>
  <p:slideViewPr>
    <p:cSldViewPr snapToGrid="0" snapToObjects="1">
      <p:cViewPr>
        <p:scale>
          <a:sx n="131" d="100"/>
          <a:sy n="131" d="100"/>
        </p:scale>
        <p:origin x="1022" y="-4339"/>
      </p:cViewPr>
      <p:guideLst>
        <p:guide orient="horz" pos="3367"/>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BFF9852-8A9D-FA43-9BC6-1FE6D867865C}" type="datetimeFigureOut">
              <a:t>18/02/2020</a:t>
            </a:fld>
            <a:endParaRPr lang="en-US"/>
          </a:p>
        </p:txBody>
      </p:sp>
      <p:sp>
        <p:nvSpPr>
          <p:cNvPr id="4" name="Slide Image Placeholder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C68FC55-56A1-8E40-9B86-97BA77CFC2EF}" type="slidenum">
              <a:t>‹N°›</a:t>
            </a:fld>
            <a:endParaRPr lang="en-US"/>
          </a:p>
        </p:txBody>
      </p:sp>
    </p:spTree>
    <p:extLst>
      <p:ext uri="{BB962C8B-B14F-4D97-AF65-F5344CB8AC3E}">
        <p14:creationId xmlns:p14="http://schemas.microsoft.com/office/powerpoint/2010/main" val="1740745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8FC55-56A1-8E40-9B86-97BA77CFC2EF}" type="slidenum">
              <a:t>1</a:t>
            </a:fld>
            <a:endParaRPr lang="en-US"/>
          </a:p>
        </p:txBody>
      </p:sp>
    </p:spTree>
    <p:extLst>
      <p:ext uri="{BB962C8B-B14F-4D97-AF65-F5344CB8AC3E}">
        <p14:creationId xmlns:p14="http://schemas.microsoft.com/office/powerpoint/2010/main" val="43715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C68FC55-56A1-8E40-9B86-97BA77CFC2EF}" type="slidenum">
              <a:t>2</a:t>
            </a:fld>
            <a:endParaRPr lang="en-US"/>
          </a:p>
        </p:txBody>
      </p:sp>
    </p:spTree>
    <p:extLst>
      <p:ext uri="{BB962C8B-B14F-4D97-AF65-F5344CB8AC3E}">
        <p14:creationId xmlns:p14="http://schemas.microsoft.com/office/powerpoint/2010/main" val="215632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67214" y="3320407"/>
            <a:ext cx="6428423" cy="2291129"/>
          </a:xfrm>
        </p:spPr>
        <p:txBody>
          <a:bodyPr/>
          <a:lstStyle/>
          <a:p>
            <a:r>
              <a:rPr lang="fr-FR"/>
              <a:t>Cliquez et modifiez le titre</a:t>
            </a:r>
          </a:p>
        </p:txBody>
      </p:sp>
      <p:sp>
        <p:nvSpPr>
          <p:cNvPr id="3" name="Sous-titre 2"/>
          <p:cNvSpPr>
            <a:spLocks noGrp="1"/>
          </p:cNvSpPr>
          <p:nvPr>
            <p:ph type="subTitle" idx="1"/>
          </p:nvPr>
        </p:nvSpPr>
        <p:spPr>
          <a:xfrm>
            <a:off x="1134428" y="6056895"/>
            <a:ext cx="5293995" cy="27315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8CF0904D-930F-FD46-A326-BF7152BF9E0A}" type="datetimeFigureOut">
              <a:rPr lang="fr-FR" smtClean="0"/>
              <a:t>18/02/2020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06817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18/02/2020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139107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535084" y="668040"/>
            <a:ext cx="1407530" cy="14214405"/>
          </a:xfrm>
        </p:spPr>
        <p:txBody>
          <a:bodyPr vert="eaVert"/>
          <a:lstStyle/>
          <a:p>
            <a:r>
              <a:rPr lang="fr-FR"/>
              <a:t>Cliquez et modifiez le titre</a:t>
            </a:r>
          </a:p>
        </p:txBody>
      </p:sp>
      <p:sp>
        <p:nvSpPr>
          <p:cNvPr id="3" name="Espace réservé du texte vertical 2"/>
          <p:cNvSpPr>
            <a:spLocks noGrp="1"/>
          </p:cNvSpPr>
          <p:nvPr>
            <p:ph type="body" orient="vert" idx="1"/>
          </p:nvPr>
        </p:nvSpPr>
        <p:spPr>
          <a:xfrm>
            <a:off x="312493" y="668040"/>
            <a:ext cx="4096544" cy="1421440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18/02/2020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1804268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CF0904D-930F-FD46-A326-BF7152BF9E0A}" type="datetimeFigureOut">
              <a:rPr lang="fr-FR" smtClean="0"/>
              <a:t>18/02/2020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8582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97413" y="6868441"/>
            <a:ext cx="6428423" cy="2122882"/>
          </a:xfrm>
        </p:spPr>
        <p:txBody>
          <a:bodyPr anchor="t"/>
          <a:lstStyle>
            <a:lvl1pPr algn="l">
              <a:defRPr sz="4000" b="1" cap="all"/>
            </a:lvl1pPr>
          </a:lstStyle>
          <a:p>
            <a:r>
              <a:rPr lang="fr-FR"/>
              <a:t>Cliquez et modifiez le titre</a:t>
            </a:r>
          </a:p>
        </p:txBody>
      </p:sp>
      <p:sp>
        <p:nvSpPr>
          <p:cNvPr id="3" name="Espace réservé du texte 2"/>
          <p:cNvSpPr>
            <a:spLocks noGrp="1"/>
          </p:cNvSpPr>
          <p:nvPr>
            <p:ph type="body" idx="1"/>
          </p:nvPr>
        </p:nvSpPr>
        <p:spPr>
          <a:xfrm>
            <a:off x="597413" y="4530301"/>
            <a:ext cx="6428423" cy="23381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8CF0904D-930F-FD46-A326-BF7152BF9E0A}" type="datetimeFigureOut">
              <a:rPr lang="fr-FR" smtClean="0"/>
              <a:t>18/02/2020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91658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u contenu 2"/>
          <p:cNvSpPr>
            <a:spLocks noGrp="1"/>
          </p:cNvSpPr>
          <p:nvPr>
            <p:ph sz="half" idx="1"/>
          </p:nvPr>
        </p:nvSpPr>
        <p:spPr>
          <a:xfrm>
            <a:off x="312493"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3190577" y="3887003"/>
            <a:ext cx="2752037" cy="1099544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CF0904D-930F-FD46-A326-BF7152BF9E0A}" type="datetimeFigureOut">
              <a:rPr lang="fr-FR" smtClean="0"/>
              <a:t>18/02/2020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418213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78143" y="428041"/>
            <a:ext cx="6806565" cy="1781440"/>
          </a:xfrm>
        </p:spPr>
        <p:txBody>
          <a:bodyPr/>
          <a:lstStyle>
            <a:lvl1pPr>
              <a:defRPr/>
            </a:lvl1pPr>
          </a:lstStyle>
          <a:p>
            <a:r>
              <a:rPr lang="fr-FR"/>
              <a:t>Cliquez et modifiez le titre</a:t>
            </a:r>
          </a:p>
        </p:txBody>
      </p:sp>
      <p:sp>
        <p:nvSpPr>
          <p:cNvPr id="3" name="Espace réservé du texte 2"/>
          <p:cNvSpPr>
            <a:spLocks noGrp="1"/>
          </p:cNvSpPr>
          <p:nvPr>
            <p:ph type="body" idx="1"/>
          </p:nvPr>
        </p:nvSpPr>
        <p:spPr>
          <a:xfrm>
            <a:off x="378143" y="2392573"/>
            <a:ext cx="3341572"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378143" y="3389684"/>
            <a:ext cx="3341572"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3841823" y="2392573"/>
            <a:ext cx="3342885" cy="9971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3841823" y="3389684"/>
            <a:ext cx="3342885" cy="615833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CF0904D-930F-FD46-A326-BF7152BF9E0A}" type="datetimeFigureOut">
              <a:rPr lang="fr-FR" smtClean="0"/>
              <a:t>18/02/2020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421489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3" name="Espace réservé de la date 2"/>
          <p:cNvSpPr>
            <a:spLocks noGrp="1"/>
          </p:cNvSpPr>
          <p:nvPr>
            <p:ph type="dt" sz="half" idx="10"/>
          </p:nvPr>
        </p:nvSpPr>
        <p:spPr/>
        <p:txBody>
          <a:bodyPr/>
          <a:lstStyle/>
          <a:p>
            <a:fld id="{8CF0904D-930F-FD46-A326-BF7152BF9E0A}" type="datetimeFigureOut">
              <a:rPr lang="fr-FR" smtClean="0"/>
              <a:t>18/02/2020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274726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CF0904D-930F-FD46-A326-BF7152BF9E0A}" type="datetimeFigureOut">
              <a:rPr lang="fr-FR" smtClean="0"/>
              <a:t>18/02/2020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27818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78143" y="425566"/>
            <a:ext cx="2488126" cy="1811130"/>
          </a:xfrm>
        </p:spPr>
        <p:txBody>
          <a:bodyPr anchor="b"/>
          <a:lstStyle>
            <a:lvl1pPr algn="l">
              <a:defRPr sz="2000" b="1"/>
            </a:lvl1pPr>
          </a:lstStyle>
          <a:p>
            <a:r>
              <a:rPr lang="fr-FR"/>
              <a:t>Cliquez et modifiez le titre</a:t>
            </a:r>
          </a:p>
        </p:txBody>
      </p:sp>
      <p:sp>
        <p:nvSpPr>
          <p:cNvPr id="3" name="Espace réservé du contenu 2"/>
          <p:cNvSpPr>
            <a:spLocks noGrp="1"/>
          </p:cNvSpPr>
          <p:nvPr>
            <p:ph idx="1"/>
          </p:nvPr>
        </p:nvSpPr>
        <p:spPr>
          <a:xfrm>
            <a:off x="2956864" y="425567"/>
            <a:ext cx="4227843" cy="912245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378143" y="2236697"/>
            <a:ext cx="2488126" cy="73113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CF0904D-930F-FD46-A326-BF7152BF9E0A}" type="datetimeFigureOut">
              <a:rPr lang="fr-FR" smtClean="0"/>
              <a:t>18/02/2020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712155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82372" y="7482047"/>
            <a:ext cx="4537710" cy="883298"/>
          </a:xfrm>
        </p:spPr>
        <p:txBody>
          <a:bodyPr anchor="b"/>
          <a:lstStyle>
            <a:lvl1pPr algn="l">
              <a:defRPr sz="2000" b="1"/>
            </a:lvl1pPr>
          </a:lstStyle>
          <a:p>
            <a:r>
              <a:rPr lang="fr-FR"/>
              <a:t>Cliquez et modifiez le titre</a:t>
            </a:r>
          </a:p>
        </p:txBody>
      </p:sp>
      <p:sp>
        <p:nvSpPr>
          <p:cNvPr id="3" name="Espace réservé pour une image  2"/>
          <p:cNvSpPr>
            <a:spLocks noGrp="1"/>
          </p:cNvSpPr>
          <p:nvPr>
            <p:ph type="pic" idx="1"/>
          </p:nvPr>
        </p:nvSpPr>
        <p:spPr>
          <a:xfrm>
            <a:off x="1482372" y="955049"/>
            <a:ext cx="4537710" cy="641318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482372" y="8365344"/>
            <a:ext cx="4537710" cy="125443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8CF0904D-930F-FD46-A326-BF7152BF9E0A}" type="datetimeFigureOut">
              <a:rPr lang="fr-FR" smtClean="0"/>
              <a:t>18/02/2020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F2BAB27-56FE-0F4B-AD23-F85EC639443E}" type="slidenum">
              <a:rPr lang="fr-FR" smtClean="0"/>
              <a:t>‹N°›</a:t>
            </a:fld>
            <a:endParaRPr lang="fr-FR"/>
          </a:p>
        </p:txBody>
      </p:sp>
    </p:spTree>
    <p:extLst>
      <p:ext uri="{BB962C8B-B14F-4D97-AF65-F5344CB8AC3E}">
        <p14:creationId xmlns:p14="http://schemas.microsoft.com/office/powerpoint/2010/main" val="35861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78143" y="428041"/>
            <a:ext cx="6806565" cy="1781440"/>
          </a:xfrm>
          <a:prstGeom prst="rect">
            <a:avLst/>
          </a:prstGeom>
        </p:spPr>
        <p:txBody>
          <a:bodyPr vert="horz" lIns="91440" tIns="45720" rIns="91440" bIns="45720" rtlCol="0" anchor="ctr">
            <a:normAutofit/>
          </a:bodyPr>
          <a:lstStyle/>
          <a:p>
            <a:r>
              <a:rPr lang="fr-FR"/>
              <a:t>Cliquez et modifiez le titre</a:t>
            </a:r>
          </a:p>
        </p:txBody>
      </p:sp>
      <p:sp>
        <p:nvSpPr>
          <p:cNvPr id="3" name="Espace réservé du texte 2"/>
          <p:cNvSpPr>
            <a:spLocks noGrp="1"/>
          </p:cNvSpPr>
          <p:nvPr>
            <p:ph type="body" idx="1"/>
          </p:nvPr>
        </p:nvSpPr>
        <p:spPr>
          <a:xfrm>
            <a:off x="378143" y="2494016"/>
            <a:ext cx="6806565" cy="70540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378143" y="9906785"/>
            <a:ext cx="1764665" cy="569071"/>
          </a:xfrm>
          <a:prstGeom prst="rect">
            <a:avLst/>
          </a:prstGeom>
        </p:spPr>
        <p:txBody>
          <a:bodyPr vert="horz" lIns="91440" tIns="45720" rIns="91440" bIns="45720" rtlCol="0" anchor="ctr"/>
          <a:lstStyle>
            <a:lvl1pPr algn="l">
              <a:defRPr sz="1200">
                <a:solidFill>
                  <a:schemeClr val="tx1">
                    <a:tint val="75000"/>
                  </a:schemeClr>
                </a:solidFill>
              </a:defRPr>
            </a:lvl1pPr>
          </a:lstStyle>
          <a:p>
            <a:fld id="{8CF0904D-930F-FD46-A326-BF7152BF9E0A}" type="datetimeFigureOut">
              <a:rPr lang="fr-FR" smtClean="0"/>
              <a:t>18/02/2020</a:t>
            </a:fld>
            <a:endParaRPr lang="fr-FR"/>
          </a:p>
        </p:txBody>
      </p:sp>
      <p:sp>
        <p:nvSpPr>
          <p:cNvPr id="5" name="Espace réservé du pied de page 4"/>
          <p:cNvSpPr>
            <a:spLocks noGrp="1"/>
          </p:cNvSpPr>
          <p:nvPr>
            <p:ph type="ftr" sz="quarter" idx="3"/>
          </p:nvPr>
        </p:nvSpPr>
        <p:spPr>
          <a:xfrm>
            <a:off x="2583974" y="9906785"/>
            <a:ext cx="2394903" cy="5690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5420043" y="9906785"/>
            <a:ext cx="1764665" cy="569071"/>
          </a:xfrm>
          <a:prstGeom prst="rect">
            <a:avLst/>
          </a:prstGeom>
        </p:spPr>
        <p:txBody>
          <a:bodyPr vert="horz" lIns="91440" tIns="45720" rIns="91440" bIns="45720" rtlCol="0" anchor="ctr"/>
          <a:lstStyle>
            <a:lvl1pPr algn="r">
              <a:defRPr sz="1200">
                <a:solidFill>
                  <a:schemeClr val="tx1">
                    <a:tint val="75000"/>
                  </a:schemeClr>
                </a:solidFill>
              </a:defRPr>
            </a:lvl1pPr>
          </a:lstStyle>
          <a:p>
            <a:fld id="{5F2BAB27-56FE-0F4B-AD23-F85EC639443E}" type="slidenum">
              <a:rPr lang="fr-FR" smtClean="0"/>
              <a:t>‹N°›</a:t>
            </a:fld>
            <a:endParaRPr lang="fr-FR"/>
          </a:p>
        </p:txBody>
      </p:sp>
    </p:spTree>
    <p:extLst>
      <p:ext uri="{BB962C8B-B14F-4D97-AF65-F5344CB8AC3E}">
        <p14:creationId xmlns:p14="http://schemas.microsoft.com/office/powerpoint/2010/main" val="3576098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1861470" y="2650244"/>
            <a:ext cx="992133" cy="8038394"/>
          </a:xfrm>
          <a:prstGeom prst="rect">
            <a:avLst/>
          </a:prstGeom>
          <a:solidFill>
            <a:srgbClr val="E7E7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2700" y="9287933"/>
            <a:ext cx="2120900" cy="13991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12700" y="2650244"/>
            <a:ext cx="1883696" cy="663768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2700" y="451369"/>
            <a:ext cx="7575550" cy="211551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2019299" y="451369"/>
            <a:ext cx="4542866" cy="523220"/>
          </a:xfrm>
          <a:prstGeom prst="rect">
            <a:avLst/>
          </a:prstGeom>
          <a:noFill/>
        </p:spPr>
        <p:txBody>
          <a:bodyPr wrap="square" rtlCol="0">
            <a:spAutoFit/>
          </a:bodyPr>
          <a:lstStyle/>
          <a:p>
            <a:r>
              <a:rPr lang="en-US" sz="2800" b="1" dirty="0">
                <a:solidFill>
                  <a:schemeClr val="bg1"/>
                </a:solidFill>
              </a:rPr>
              <a:t>Frédéric FROMAGER</a:t>
            </a:r>
          </a:p>
        </p:txBody>
      </p:sp>
      <p:sp>
        <p:nvSpPr>
          <p:cNvPr id="48" name="TextBox 47"/>
          <p:cNvSpPr txBox="1"/>
          <p:nvPr/>
        </p:nvSpPr>
        <p:spPr>
          <a:xfrm>
            <a:off x="2019300" y="870469"/>
            <a:ext cx="5543550" cy="584775"/>
          </a:xfrm>
          <a:prstGeom prst="rect">
            <a:avLst/>
          </a:prstGeom>
          <a:noFill/>
        </p:spPr>
        <p:txBody>
          <a:bodyPr wrap="square" rtlCol="0">
            <a:spAutoFit/>
          </a:bodyPr>
          <a:lstStyle/>
          <a:p>
            <a:r>
              <a:rPr lang="fr-FR" sz="1600" b="1" dirty="0">
                <a:solidFill>
                  <a:schemeClr val="bg1"/>
                </a:solidFill>
              </a:rPr>
              <a:t>ARCHITECTE /CHEF DE PROJETS APPLICATION</a:t>
            </a:r>
          </a:p>
          <a:p>
            <a:r>
              <a:rPr lang="fr-FR" sz="1200" dirty="0">
                <a:solidFill>
                  <a:schemeClr val="bg1"/>
                </a:solidFill>
              </a:rPr>
              <a:t>Conduite de projets R&amp;D, Anglais courant</a:t>
            </a:r>
            <a:r>
              <a:rPr lang="fr-FR" sz="1600" b="1" dirty="0">
                <a:solidFill>
                  <a:schemeClr val="bg1"/>
                </a:solidFill>
              </a:rPr>
              <a:t> </a:t>
            </a:r>
            <a:endParaRPr lang="fr-FR" sz="1600" dirty="0">
              <a:solidFill>
                <a:schemeClr val="bg1"/>
              </a:solidFill>
            </a:endParaRPr>
          </a:p>
        </p:txBody>
      </p:sp>
      <p:cxnSp>
        <p:nvCxnSpPr>
          <p:cNvPr id="6" name="Straight Connector 5"/>
          <p:cNvCxnSpPr/>
          <p:nvPr/>
        </p:nvCxnSpPr>
        <p:spPr>
          <a:xfrm>
            <a:off x="2120900" y="1529698"/>
            <a:ext cx="5067300"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2019300" y="1591024"/>
            <a:ext cx="5543550" cy="954107"/>
          </a:xfrm>
          <a:prstGeom prst="rect">
            <a:avLst/>
          </a:prstGeom>
          <a:noFill/>
        </p:spPr>
        <p:txBody>
          <a:bodyPr wrap="square" rtlCol="0">
            <a:spAutoFit/>
          </a:bodyPr>
          <a:lstStyle/>
          <a:p>
            <a:pPr defTabSz="685800">
              <a:defRPr/>
            </a:pPr>
            <a:r>
              <a:rPr lang="fr-FR" sz="1400" b="1" dirty="0">
                <a:solidFill>
                  <a:schemeClr val="bg1"/>
                </a:solidFill>
              </a:rPr>
              <a:t>Passionné de nouvelles technologies, je propose de partager mon expertise dans le développement informatique et la gestion de projets techniques, avec la maîtrise d’une double compétence métier chef de projets et architecte.</a:t>
            </a:r>
            <a:endParaRPr lang="fr-FR" sz="1400" dirty="0">
              <a:solidFill>
                <a:schemeClr val="bg1"/>
              </a:solidFill>
              <a:latin typeface="Myriad Pro Cond" pitchFamily="34" charset="0"/>
            </a:endParaRPr>
          </a:p>
        </p:txBody>
      </p:sp>
      <p:cxnSp>
        <p:nvCxnSpPr>
          <p:cNvPr id="54" name="Straight Connector 53"/>
          <p:cNvCxnSpPr/>
          <p:nvPr/>
        </p:nvCxnSpPr>
        <p:spPr>
          <a:xfrm>
            <a:off x="-12700" y="2604516"/>
            <a:ext cx="7575550" cy="0"/>
          </a:xfrm>
          <a:prstGeom prst="line">
            <a:avLst/>
          </a:prstGeom>
          <a:ln w="76200">
            <a:solidFill>
              <a:schemeClr val="accent4">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12700" y="3005640"/>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a:t>Savoir-</a:t>
            </a:r>
            <a:r>
              <a:rPr lang="en-US" sz="1400" b="1" dirty="0" err="1"/>
              <a:t>être</a:t>
            </a:r>
            <a:endParaRPr lang="en-US" sz="1400" b="1" dirty="0"/>
          </a:p>
        </p:txBody>
      </p:sp>
      <p:sp>
        <p:nvSpPr>
          <p:cNvPr id="10" name="Oval 9"/>
          <p:cNvSpPr/>
          <p:nvPr/>
        </p:nvSpPr>
        <p:spPr>
          <a:xfrm>
            <a:off x="156210" y="2874195"/>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88" name="Tableau 19"/>
          <p:cNvGraphicFramePr>
            <a:graphicFrameLocks noGrp="1"/>
          </p:cNvGraphicFramePr>
          <p:nvPr>
            <p:extLst>
              <p:ext uri="{D42A27DB-BD31-4B8C-83A1-F6EECF244321}">
                <p14:modId xmlns:p14="http://schemas.microsoft.com/office/powerpoint/2010/main" val="1044772188"/>
              </p:ext>
            </p:extLst>
          </p:nvPr>
        </p:nvGraphicFramePr>
        <p:xfrm>
          <a:off x="60960" y="9597688"/>
          <a:ext cx="1958340" cy="973920"/>
        </p:xfrm>
        <a:graphic>
          <a:graphicData uri="http://schemas.openxmlformats.org/drawingml/2006/table">
            <a:tbl>
              <a:tblPr firstRow="1" bandRow="1">
                <a:tableStyleId>{2D5ABB26-0587-4C30-8999-92F81FD0307C}</a:tableStyleId>
              </a:tblPr>
              <a:tblGrid>
                <a:gridCol w="1958340">
                  <a:extLst>
                    <a:ext uri="{9D8B030D-6E8A-4147-A177-3AD203B41FA5}">
                      <a16:colId xmlns:a16="http://schemas.microsoft.com/office/drawing/2014/main" val="20000"/>
                    </a:ext>
                  </a:extLst>
                </a:gridCol>
              </a:tblGrid>
              <a:tr h="273600">
                <a:tc>
                  <a:txBody>
                    <a:bodyPr/>
                    <a:lstStyle/>
                    <a:p>
                      <a:pPr marL="7938" indent="0" algn="ctr">
                        <a:lnSpc>
                          <a:spcPct val="100000"/>
                        </a:lnSpc>
                        <a:buFont typeface="Courier New" charset="0"/>
                        <a:buNone/>
                        <a:tabLst/>
                      </a:pPr>
                      <a:r>
                        <a:rPr lang="fr-FR" sz="1100" b="1" i="0" noProof="0" dirty="0">
                          <a:solidFill>
                            <a:srgbClr val="58585A"/>
                          </a:solidFill>
                          <a:latin typeface="+mn-lt"/>
                          <a:ea typeface="Times New Roman" charset="0"/>
                          <a:cs typeface="Times New Roman" charset="0"/>
                        </a:rPr>
                        <a:t>+33 7 82 63 53 28</a:t>
                      </a:r>
                    </a:p>
                  </a:txBody>
                  <a:tcPr anchor="ctr"/>
                </a:tc>
                <a:extLst>
                  <a:ext uri="{0D108BD9-81ED-4DB2-BD59-A6C34878D82A}">
                    <a16:rowId xmlns:a16="http://schemas.microsoft.com/office/drawing/2014/main" val="10000"/>
                  </a:ext>
                </a:extLst>
              </a:tr>
              <a:tr h="273600">
                <a:tc>
                  <a:txBody>
                    <a:bodyPr/>
                    <a:lstStyle/>
                    <a:p>
                      <a:pPr marL="7938" indent="0" algn="ctr">
                        <a:lnSpc>
                          <a:spcPct val="100000"/>
                        </a:lnSpc>
                        <a:buFont typeface="Courier New" charset="0"/>
                        <a:buNone/>
                        <a:tabLst/>
                      </a:pPr>
                      <a:r>
                        <a:rPr lang="fr-FR" sz="1100" b="1" i="0" noProof="0" dirty="0">
                          <a:solidFill>
                            <a:srgbClr val="58585A"/>
                          </a:solidFill>
                          <a:latin typeface="+mn-lt"/>
                          <a:ea typeface="Times New Roman" charset="0"/>
                          <a:cs typeface="Times New Roman" charset="0"/>
                        </a:rPr>
                        <a:t>fred.fromager@gmail.com</a:t>
                      </a:r>
                    </a:p>
                  </a:txBody>
                  <a:tcPr anchor="ctr"/>
                </a:tc>
                <a:extLst>
                  <a:ext uri="{0D108BD9-81ED-4DB2-BD59-A6C34878D82A}">
                    <a16:rowId xmlns:a16="http://schemas.microsoft.com/office/drawing/2014/main" val="10001"/>
                  </a:ext>
                </a:extLst>
              </a:tr>
              <a:tr h="273600">
                <a:tc>
                  <a:txBody>
                    <a:bodyPr/>
                    <a:lstStyle/>
                    <a:p>
                      <a:pPr marL="7938" indent="0" algn="ctr">
                        <a:lnSpc>
                          <a:spcPct val="100000"/>
                        </a:lnSpc>
                        <a:buFont typeface="Courier New" charset="0"/>
                        <a:buNone/>
                        <a:tabLst/>
                      </a:pPr>
                      <a:r>
                        <a:rPr lang="fr-FR" sz="1100" b="1" i="0" noProof="0" dirty="0">
                          <a:solidFill>
                            <a:srgbClr val="58585A"/>
                          </a:solidFill>
                          <a:latin typeface="+mn-lt"/>
                          <a:ea typeface="Times New Roman" charset="0"/>
                          <a:cs typeface="Times New Roman" charset="0"/>
                        </a:rPr>
                        <a:t>71 place de la Cluse</a:t>
                      </a:r>
                      <a:r>
                        <a:rPr lang="fr-FR" sz="1100" b="1" i="0" baseline="0" noProof="0" dirty="0">
                          <a:solidFill>
                            <a:srgbClr val="58585A"/>
                          </a:solidFill>
                          <a:latin typeface="+mn-lt"/>
                          <a:ea typeface="Times New Roman" charset="0"/>
                          <a:cs typeface="Times New Roman" charset="0"/>
                        </a:rPr>
                        <a:t> – 38920 CROLLES</a:t>
                      </a:r>
                      <a:endParaRPr lang="fr-FR" sz="1100" b="1" i="0" noProof="0" dirty="0">
                        <a:solidFill>
                          <a:srgbClr val="58585A"/>
                        </a:solidFill>
                        <a:latin typeface="+mn-lt"/>
                        <a:ea typeface="Times New Roman" charset="0"/>
                        <a:cs typeface="Times New Roman" charset="0"/>
                      </a:endParaRPr>
                    </a:p>
                  </a:txBody>
                  <a:tcPr anchor="ctr"/>
                </a:tc>
                <a:extLst>
                  <a:ext uri="{0D108BD9-81ED-4DB2-BD59-A6C34878D82A}">
                    <a16:rowId xmlns:a16="http://schemas.microsoft.com/office/drawing/2014/main" val="10002"/>
                  </a:ext>
                </a:extLst>
              </a:tr>
            </a:tbl>
          </a:graphicData>
        </a:graphic>
      </p:graphicFrame>
      <p:cxnSp>
        <p:nvCxnSpPr>
          <p:cNvPr id="92" name="Straight Connector 91"/>
          <p:cNvCxnSpPr/>
          <p:nvPr/>
        </p:nvCxnSpPr>
        <p:spPr>
          <a:xfrm>
            <a:off x="3110681" y="6798771"/>
            <a:ext cx="4114800" cy="0"/>
          </a:xfrm>
          <a:prstGeom prst="line">
            <a:avLst/>
          </a:prstGeom>
          <a:ln w="38100">
            <a:solidFill>
              <a:srgbClr val="E7E7EA"/>
            </a:solidFill>
          </a:ln>
          <a:effectLst/>
        </p:spPr>
        <p:style>
          <a:lnRef idx="2">
            <a:schemeClr val="accent1"/>
          </a:lnRef>
          <a:fillRef idx="0">
            <a:schemeClr val="accent1"/>
          </a:fillRef>
          <a:effectRef idx="1">
            <a:schemeClr val="accent1"/>
          </a:effectRef>
          <a:fontRef idx="minor">
            <a:schemeClr val="tx1"/>
          </a:fontRef>
        </p:style>
      </p:cxnSp>
      <p:graphicFrame>
        <p:nvGraphicFramePr>
          <p:cNvPr id="100" name="Tableau 13"/>
          <p:cNvGraphicFramePr>
            <a:graphicFrameLocks noGrp="1"/>
          </p:cNvGraphicFramePr>
          <p:nvPr>
            <p:extLst>
              <p:ext uri="{D42A27DB-BD31-4B8C-83A1-F6EECF244321}">
                <p14:modId xmlns:p14="http://schemas.microsoft.com/office/powerpoint/2010/main" val="145408939"/>
              </p:ext>
            </p:extLst>
          </p:nvPr>
        </p:nvGraphicFramePr>
        <p:xfrm>
          <a:off x="1845311" y="2985985"/>
          <a:ext cx="5650864" cy="3746111"/>
        </p:xfrm>
        <a:graphic>
          <a:graphicData uri="http://schemas.openxmlformats.org/drawingml/2006/table">
            <a:tbl>
              <a:tblPr firstRow="1" bandRow="1">
                <a:tableStyleId>{5940675A-B579-460E-94D1-54222C63F5DA}</a:tableStyleId>
              </a:tblPr>
              <a:tblGrid>
                <a:gridCol w="974089">
                  <a:extLst>
                    <a:ext uri="{9D8B030D-6E8A-4147-A177-3AD203B41FA5}">
                      <a16:colId xmlns:a16="http://schemas.microsoft.com/office/drawing/2014/main" val="20000"/>
                    </a:ext>
                  </a:extLst>
                </a:gridCol>
                <a:gridCol w="4676775">
                  <a:extLst>
                    <a:ext uri="{9D8B030D-6E8A-4147-A177-3AD203B41FA5}">
                      <a16:colId xmlns:a16="http://schemas.microsoft.com/office/drawing/2014/main" val="20001"/>
                    </a:ext>
                  </a:extLst>
                </a:gridCol>
              </a:tblGrid>
              <a:tr h="3746111">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endParaRPr lang="fr-FR" sz="1200" b="1" i="0" dirty="0">
                        <a:solidFill>
                          <a:srgbClr val="58585A"/>
                        </a:solidFill>
                        <a:latin typeface="+mj-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0"/>
                        </a:spcAft>
                      </a:pPr>
                      <a:r>
                        <a:rPr lang="fr-FR" sz="1200" b="1" kern="1200" cap="small" dirty="0">
                          <a:solidFill>
                            <a:srgbClr val="4F81BD"/>
                          </a:solidFill>
                          <a:effectLst/>
                          <a:latin typeface="+mj-lt"/>
                          <a:ea typeface="Cambria" panose="02040503050406030204" pitchFamily="18" charset="0"/>
                          <a:cs typeface="Angsana New"/>
                        </a:rPr>
                        <a:t>Industrialisation de </a:t>
                      </a:r>
                      <a:r>
                        <a:rPr lang="fr-FR" sz="1200" b="1" kern="1200" cap="small" dirty="0" err="1">
                          <a:solidFill>
                            <a:srgbClr val="4F81BD"/>
                          </a:solidFill>
                          <a:effectLst/>
                          <a:latin typeface="+mj-lt"/>
                          <a:ea typeface="Cambria" panose="02040503050406030204" pitchFamily="18" charset="0"/>
                          <a:cs typeface="Angsana New"/>
                        </a:rPr>
                        <a:t>process</a:t>
                      </a:r>
                      <a:r>
                        <a:rPr lang="fr-FR" sz="1200" b="1" cap="small" dirty="0">
                          <a:solidFill>
                            <a:schemeClr val="tx1"/>
                          </a:solidFill>
                          <a:effectLst/>
                          <a:latin typeface="+mj-lt"/>
                          <a:ea typeface="Cambria" panose="02040503050406030204" pitchFamily="18" charset="0"/>
                          <a:cs typeface="Angsana New"/>
                        </a:rPr>
                        <a:t> </a:t>
                      </a:r>
                      <a:r>
                        <a:rPr lang="fr-FR" sz="1050" b="1" cap="small" dirty="0">
                          <a:solidFill>
                            <a:schemeClr val="tx1"/>
                          </a:solidFill>
                          <a:effectLst/>
                          <a:latin typeface="+mj-lt"/>
                          <a:ea typeface="Cambria" panose="02040503050406030204" pitchFamily="18" charset="0"/>
                          <a:cs typeface="Angsana New"/>
                        </a:rPr>
                        <a:t>:</a:t>
                      </a:r>
                      <a:r>
                        <a:rPr lang="fr-FR" sz="1050" dirty="0">
                          <a:solidFill>
                            <a:schemeClr val="tx1"/>
                          </a:solidFill>
                          <a:effectLst/>
                          <a:latin typeface="+mj-lt"/>
                          <a:ea typeface="Cambria" panose="02040503050406030204" pitchFamily="18" charset="0"/>
                          <a:cs typeface="Calibri" panose="020F0502020204030204" pitchFamily="34" charset="0"/>
                        </a:rPr>
                        <a:t> </a:t>
                      </a:r>
                      <a:r>
                        <a:rPr lang="fr-FR" sz="1100" dirty="0">
                          <a:solidFill>
                            <a:schemeClr val="tx1"/>
                          </a:solidFill>
                          <a:effectLst/>
                          <a:latin typeface="+mj-lt"/>
                          <a:ea typeface="Cambria" panose="02040503050406030204" pitchFamily="18" charset="0"/>
                          <a:cs typeface="Calibri" panose="020F0502020204030204" pitchFamily="34" charset="0"/>
                        </a:rPr>
                        <a:t>automatisation du processus d’installation du logiciel </a:t>
                      </a:r>
                      <a:r>
                        <a:rPr lang="fr-FR" sz="1100" dirty="0" err="1">
                          <a:solidFill>
                            <a:schemeClr val="tx1"/>
                          </a:solidFill>
                          <a:effectLst/>
                          <a:latin typeface="+mj-lt"/>
                          <a:ea typeface="Cambria" panose="02040503050406030204" pitchFamily="18" charset="0"/>
                          <a:cs typeface="Calibri" panose="020F0502020204030204" pitchFamily="34" charset="0"/>
                        </a:rPr>
                        <a:t>Graphtalk</a:t>
                      </a:r>
                      <a:r>
                        <a:rPr lang="fr-FR" sz="1100" dirty="0">
                          <a:solidFill>
                            <a:schemeClr val="tx1"/>
                          </a:solidFill>
                          <a:effectLst/>
                          <a:latin typeface="+mj-lt"/>
                          <a:ea typeface="Cambria" panose="02040503050406030204" pitchFamily="18" charset="0"/>
                          <a:cs typeface="Calibri" panose="020F0502020204030204" pitchFamily="34" charset="0"/>
                        </a:rPr>
                        <a:t> AIA de DXC, et des composants de la plateforme d’</a:t>
                      </a:r>
                      <a:r>
                        <a:rPr lang="fr-FR" sz="1100" dirty="0" err="1">
                          <a:solidFill>
                            <a:schemeClr val="tx1"/>
                          </a:solidFill>
                          <a:effectLst/>
                          <a:latin typeface="+mj-lt"/>
                          <a:ea typeface="Cambria" panose="02040503050406030204" pitchFamily="18" charset="0"/>
                          <a:cs typeface="Calibri" panose="020F0502020204030204" pitchFamily="34" charset="0"/>
                        </a:rPr>
                        <a:t>Iot</a:t>
                      </a:r>
                      <a:r>
                        <a:rPr lang="fr-FR" sz="1100" dirty="0">
                          <a:solidFill>
                            <a:schemeClr val="tx1"/>
                          </a:solidFill>
                          <a:effectLst/>
                          <a:latin typeface="+mj-lt"/>
                          <a:ea typeface="Cambria" panose="02040503050406030204" pitchFamily="18" charset="0"/>
                          <a:cs typeface="Calibri" panose="020F0502020204030204" pitchFamily="34" charset="0"/>
                        </a:rPr>
                        <a:t> DSP chez Schneider. Intégration Continue, sécurisation des données à l’aide de Docker, Jenkins, Azure </a:t>
                      </a:r>
                      <a:r>
                        <a:rPr lang="fr-FR" sz="1100" dirty="0" err="1">
                          <a:solidFill>
                            <a:schemeClr val="tx1"/>
                          </a:solidFill>
                          <a:effectLst/>
                          <a:latin typeface="+mj-lt"/>
                          <a:ea typeface="Cambria" panose="02040503050406030204" pitchFamily="18" charset="0"/>
                          <a:cs typeface="Calibri" panose="020F0502020204030204" pitchFamily="34" charset="0"/>
                        </a:rPr>
                        <a:t>DevOps</a:t>
                      </a:r>
                      <a:r>
                        <a:rPr lang="fr-FR" sz="1100" dirty="0">
                          <a:solidFill>
                            <a:schemeClr val="tx1"/>
                          </a:solidFill>
                          <a:effectLst/>
                          <a:latin typeface="+mj-lt"/>
                          <a:ea typeface="Cambria" panose="02040503050406030204" pitchFamily="18" charset="0"/>
                          <a:cs typeface="Calibri" panose="020F0502020204030204" pitchFamily="34" charset="0"/>
                        </a:rPr>
                        <a:t> et des outils DEVOPS.  </a:t>
                      </a:r>
                      <a:endParaRPr lang="fr-FR" sz="1100" dirty="0">
                        <a:solidFill>
                          <a:schemeClr val="tx1"/>
                        </a:solidFill>
                        <a:effectLst/>
                        <a:latin typeface="+mj-lt"/>
                        <a:ea typeface="Cambria" panose="02040503050406030204" pitchFamily="18" charset="0"/>
                        <a:cs typeface="Angsana New"/>
                      </a:endParaRPr>
                    </a:p>
                    <a:p>
                      <a:pPr algn="just">
                        <a:lnSpc>
                          <a:spcPct val="120000"/>
                        </a:lnSpc>
                        <a:spcBef>
                          <a:spcPts val="200"/>
                        </a:spcBef>
                        <a:spcAft>
                          <a:spcPts val="0"/>
                        </a:spcAft>
                      </a:pPr>
                      <a:r>
                        <a:rPr lang="fr-FR" sz="1200" b="1" kern="1200" cap="small" dirty="0" err="1">
                          <a:solidFill>
                            <a:srgbClr val="4F81BD"/>
                          </a:solidFill>
                          <a:effectLst/>
                          <a:latin typeface="+mj-lt"/>
                          <a:ea typeface="Cambria" panose="02040503050406030204" pitchFamily="18" charset="0"/>
                          <a:cs typeface="Angsana New"/>
                        </a:rPr>
                        <a:t>DevOps</a:t>
                      </a:r>
                      <a:r>
                        <a:rPr lang="fr-FR" sz="1050" dirty="0">
                          <a:solidFill>
                            <a:schemeClr val="tx1"/>
                          </a:solidFill>
                          <a:effectLst/>
                          <a:latin typeface="+mj-lt"/>
                          <a:ea typeface="Cambria" panose="02040503050406030204" pitchFamily="18" charset="0"/>
                          <a:cs typeface="Calibri" panose="020F0502020204030204" pitchFamily="34" charset="0"/>
                        </a:rPr>
                        <a:t> : </a:t>
                      </a:r>
                      <a:r>
                        <a:rPr lang="fr-FR" sz="1100" kern="1200" dirty="0">
                          <a:solidFill>
                            <a:schemeClr val="tx1"/>
                          </a:solidFill>
                          <a:effectLst/>
                          <a:latin typeface="+mj-lt"/>
                          <a:ea typeface="Cambria" panose="02040503050406030204" pitchFamily="18" charset="0"/>
                          <a:cs typeface="Calibri" panose="020F0502020204030204" pitchFamily="34" charset="0"/>
                        </a:rPr>
                        <a:t>mise en production, intégration continue, tests.</a:t>
                      </a:r>
                    </a:p>
                    <a:p>
                      <a:pPr algn="just">
                        <a:lnSpc>
                          <a:spcPct val="120000"/>
                        </a:lnSpc>
                        <a:spcBef>
                          <a:spcPts val="200"/>
                        </a:spcBef>
                        <a:spcAft>
                          <a:spcPts val="0"/>
                        </a:spcAft>
                      </a:pPr>
                      <a:r>
                        <a:rPr lang="fr-FR" sz="1200" b="1" kern="1200" cap="small" dirty="0">
                          <a:solidFill>
                            <a:srgbClr val="4F81BD"/>
                          </a:solidFill>
                          <a:effectLst/>
                          <a:latin typeface="+mj-lt"/>
                          <a:ea typeface="Cambria" panose="02040503050406030204" pitchFamily="18" charset="0"/>
                          <a:cs typeface="Angsana New"/>
                        </a:rPr>
                        <a:t>Management Technique</a:t>
                      </a:r>
                      <a:r>
                        <a:rPr lang="fr-FR" sz="1050" dirty="0">
                          <a:solidFill>
                            <a:schemeClr val="tx1"/>
                          </a:solidFill>
                          <a:effectLst/>
                          <a:latin typeface="+mj-lt"/>
                          <a:ea typeface="Cambria" panose="02040503050406030204" pitchFamily="18" charset="0"/>
                          <a:cs typeface="Angsana New"/>
                        </a:rPr>
                        <a:t> : </a:t>
                      </a:r>
                      <a:r>
                        <a:rPr lang="fr-FR" sz="1100" kern="1200" dirty="0">
                          <a:solidFill>
                            <a:schemeClr val="tx1"/>
                          </a:solidFill>
                          <a:effectLst/>
                          <a:latin typeface="+mj-lt"/>
                          <a:ea typeface="Cambria" panose="02040503050406030204" pitchFamily="18" charset="0"/>
                          <a:cs typeface="Calibri" panose="020F0502020204030204" pitchFamily="34" charset="0"/>
                        </a:rPr>
                        <a:t>Chef de projets R&amp;D organisation, gestion des moyens et suivi des développements informatiques, optimisation du résultat ; Management Agile utilisation du protocole </a:t>
                      </a:r>
                      <a:r>
                        <a:rPr lang="fr-FR" sz="1100" kern="1200" dirty="0" err="1">
                          <a:solidFill>
                            <a:schemeClr val="tx1"/>
                          </a:solidFill>
                          <a:effectLst/>
                          <a:latin typeface="+mj-lt"/>
                          <a:ea typeface="Cambria" panose="02040503050406030204" pitchFamily="18" charset="0"/>
                          <a:cs typeface="Calibri" panose="020F0502020204030204" pitchFamily="34" charset="0"/>
                        </a:rPr>
                        <a:t>Scrum</a:t>
                      </a:r>
                      <a:r>
                        <a:rPr lang="fr-FR" sz="1100" kern="1200" dirty="0">
                          <a:solidFill>
                            <a:schemeClr val="tx1"/>
                          </a:solidFill>
                          <a:effectLst/>
                          <a:latin typeface="+mj-lt"/>
                          <a:ea typeface="Cambria" panose="02040503050406030204" pitchFamily="18" charset="0"/>
                          <a:cs typeface="Calibri" panose="020F0502020204030204" pitchFamily="34" charset="0"/>
                        </a:rPr>
                        <a:t> : un suivi régulier afin d’anticiper les problèmes à résoudre et les améliorations à apporter.</a:t>
                      </a:r>
                    </a:p>
                    <a:p>
                      <a:pPr algn="just">
                        <a:lnSpc>
                          <a:spcPct val="120000"/>
                        </a:lnSpc>
                        <a:spcBef>
                          <a:spcPts val="200"/>
                        </a:spcBef>
                        <a:spcAft>
                          <a:spcPts val="0"/>
                        </a:spcAft>
                      </a:pPr>
                      <a:r>
                        <a:rPr lang="fr-FR" sz="1200" b="1" kern="1200" cap="small" dirty="0">
                          <a:solidFill>
                            <a:srgbClr val="4F81BD"/>
                          </a:solidFill>
                          <a:effectLst/>
                          <a:latin typeface="+mj-lt"/>
                          <a:ea typeface="Cambria" panose="02040503050406030204" pitchFamily="18" charset="0"/>
                          <a:cs typeface="Angsana New"/>
                        </a:rPr>
                        <a:t>Certification cloud</a:t>
                      </a:r>
                      <a:r>
                        <a:rPr lang="fr-FR" sz="1200" b="1" cap="small" dirty="0">
                          <a:solidFill>
                            <a:schemeClr val="tx1"/>
                          </a:solidFill>
                          <a:effectLst/>
                          <a:latin typeface="+mj-lt"/>
                          <a:ea typeface="Cambria" panose="02040503050406030204" pitchFamily="18" charset="0"/>
                          <a:cs typeface="Angsana New"/>
                        </a:rPr>
                        <a:t> </a:t>
                      </a:r>
                      <a:r>
                        <a:rPr lang="fr-FR" sz="1050" b="1" cap="small" dirty="0">
                          <a:solidFill>
                            <a:schemeClr val="tx1"/>
                          </a:solidFill>
                          <a:effectLst/>
                          <a:latin typeface="+mj-lt"/>
                          <a:ea typeface="Cambria" panose="02040503050406030204" pitchFamily="18" charset="0"/>
                          <a:cs typeface="Angsana New"/>
                        </a:rPr>
                        <a:t>:</a:t>
                      </a:r>
                      <a:r>
                        <a:rPr lang="fr-FR" sz="1050" dirty="0">
                          <a:solidFill>
                            <a:schemeClr val="tx1"/>
                          </a:solidFill>
                          <a:effectLst/>
                          <a:latin typeface="+mj-lt"/>
                          <a:ea typeface="Cambria" panose="02040503050406030204" pitchFamily="18" charset="0"/>
                          <a:cs typeface="Calibri" panose="020F0502020204030204" pitchFamily="34" charset="0"/>
                        </a:rPr>
                        <a:t> </a:t>
                      </a:r>
                      <a:r>
                        <a:rPr lang="fr-FR" sz="1100" kern="1200" dirty="0">
                          <a:solidFill>
                            <a:schemeClr val="tx1"/>
                          </a:solidFill>
                          <a:effectLst/>
                          <a:latin typeface="+mj-lt"/>
                          <a:ea typeface="Cambria" panose="02040503050406030204" pitchFamily="18" charset="0"/>
                          <a:cs typeface="Calibri" panose="020F0502020204030204" pitchFamily="34" charset="0"/>
                        </a:rPr>
                        <a:t>AWS Business Professional </a:t>
                      </a:r>
                      <a:r>
                        <a:rPr lang="fr-FR" sz="1100" kern="1200" dirty="0" err="1">
                          <a:solidFill>
                            <a:schemeClr val="tx1"/>
                          </a:solidFill>
                          <a:effectLst/>
                          <a:latin typeface="+mj-lt"/>
                          <a:ea typeface="Cambria" panose="02040503050406030204" pitchFamily="18" charset="0"/>
                          <a:cs typeface="Calibri" panose="020F0502020204030204" pitchFamily="34" charset="0"/>
                        </a:rPr>
                        <a:t>Accreditation</a:t>
                      </a:r>
                      <a:r>
                        <a:rPr lang="fr-FR" sz="1100" kern="1200" dirty="0">
                          <a:solidFill>
                            <a:schemeClr val="tx1"/>
                          </a:solidFill>
                          <a:effectLst/>
                          <a:latin typeface="+mj-lt"/>
                          <a:ea typeface="Cambria" panose="02040503050406030204" pitchFamily="18" charset="0"/>
                          <a:cs typeface="Calibri" panose="020F0502020204030204" pitchFamily="34" charset="0"/>
                        </a:rPr>
                        <a:t>, AWS </a:t>
                      </a:r>
                      <a:r>
                        <a:rPr lang="fr-FR" sz="1100" kern="1200" dirty="0" err="1">
                          <a:solidFill>
                            <a:schemeClr val="tx1"/>
                          </a:solidFill>
                          <a:effectLst/>
                          <a:latin typeface="+mj-lt"/>
                          <a:ea typeface="Cambria" panose="02040503050406030204" pitchFamily="18" charset="0"/>
                          <a:cs typeface="Calibri" panose="020F0502020204030204" pitchFamily="34" charset="0"/>
                        </a:rPr>
                        <a:t>Technical</a:t>
                      </a:r>
                      <a:r>
                        <a:rPr lang="fr-FR" sz="1100" kern="1200" dirty="0">
                          <a:solidFill>
                            <a:schemeClr val="tx1"/>
                          </a:solidFill>
                          <a:effectLst/>
                          <a:latin typeface="+mj-lt"/>
                          <a:ea typeface="Cambria" panose="02040503050406030204" pitchFamily="18" charset="0"/>
                          <a:cs typeface="Calibri" panose="020F0502020204030204" pitchFamily="34" charset="0"/>
                        </a:rPr>
                        <a:t> Professional </a:t>
                      </a:r>
                      <a:r>
                        <a:rPr lang="fr-FR" sz="1100" kern="1200" dirty="0" err="1">
                          <a:solidFill>
                            <a:schemeClr val="tx1"/>
                          </a:solidFill>
                          <a:effectLst/>
                          <a:latin typeface="+mj-lt"/>
                          <a:ea typeface="Cambria" panose="02040503050406030204" pitchFamily="18" charset="0"/>
                          <a:cs typeface="Calibri" panose="020F0502020204030204" pitchFamily="34" charset="0"/>
                        </a:rPr>
                        <a:t>Accreditation</a:t>
                      </a:r>
                      <a:r>
                        <a:rPr lang="fr-FR" sz="1100" kern="1200" dirty="0">
                          <a:solidFill>
                            <a:schemeClr val="tx1"/>
                          </a:solidFill>
                          <a:effectLst/>
                          <a:latin typeface="+mj-lt"/>
                          <a:ea typeface="Cambria" panose="02040503050406030204" pitchFamily="18" charset="0"/>
                          <a:cs typeface="Calibri" panose="020F0502020204030204" pitchFamily="34" charset="0"/>
                        </a:rPr>
                        <a:t>. </a:t>
                      </a:r>
                    </a:p>
                    <a:p>
                      <a:pPr algn="just">
                        <a:lnSpc>
                          <a:spcPct val="120000"/>
                        </a:lnSpc>
                        <a:spcBef>
                          <a:spcPts val="200"/>
                        </a:spcBef>
                        <a:spcAft>
                          <a:spcPts val="0"/>
                        </a:spcAft>
                      </a:pPr>
                      <a:r>
                        <a:rPr lang="fr-FR" sz="1200" b="1" kern="1200" cap="small" dirty="0">
                          <a:solidFill>
                            <a:srgbClr val="4F81BD"/>
                          </a:solidFill>
                          <a:effectLst/>
                          <a:latin typeface="+mj-lt"/>
                          <a:ea typeface="Cambria" panose="02040503050406030204" pitchFamily="18" charset="0"/>
                          <a:cs typeface="Angsana New"/>
                        </a:rPr>
                        <a:t>Environnements de Travail </a:t>
                      </a:r>
                      <a:r>
                        <a:rPr lang="fr-FR" sz="1200" b="1" cap="small" dirty="0">
                          <a:solidFill>
                            <a:schemeClr val="tx1"/>
                          </a:solidFill>
                          <a:effectLst/>
                          <a:latin typeface="+mj-lt"/>
                          <a:ea typeface="Cambria" panose="02040503050406030204" pitchFamily="18" charset="0"/>
                          <a:cs typeface="Angsana New"/>
                        </a:rPr>
                        <a:t>:</a:t>
                      </a:r>
                      <a:r>
                        <a:rPr lang="fr-FR" sz="1050" dirty="0">
                          <a:solidFill>
                            <a:schemeClr val="tx1"/>
                          </a:solidFill>
                          <a:effectLst/>
                          <a:latin typeface="+mj-lt"/>
                          <a:ea typeface="Cambria" panose="02040503050406030204" pitchFamily="18" charset="0"/>
                          <a:cs typeface="Calibri" panose="020F0502020204030204" pitchFamily="34" charset="0"/>
                        </a:rPr>
                        <a:t> </a:t>
                      </a:r>
                      <a:r>
                        <a:rPr lang="fr-FR" sz="1100" kern="1200" dirty="0">
                          <a:solidFill>
                            <a:schemeClr val="tx1"/>
                          </a:solidFill>
                          <a:effectLst/>
                          <a:latin typeface="+mj-lt"/>
                          <a:ea typeface="Cambria" panose="02040503050406030204" pitchFamily="18" charset="0"/>
                          <a:cs typeface="Calibri" panose="020F0502020204030204" pitchFamily="34" charset="0"/>
                        </a:rPr>
                        <a:t>langages Java/JEE, C/C++, C#/.NET, </a:t>
                      </a:r>
                      <a:r>
                        <a:rPr lang="fr-FR" sz="1100" kern="1200" dirty="0" err="1">
                          <a:solidFill>
                            <a:schemeClr val="tx1"/>
                          </a:solidFill>
                          <a:effectLst/>
                          <a:latin typeface="+mj-lt"/>
                          <a:ea typeface="Cambria" panose="02040503050406030204" pitchFamily="18" charset="0"/>
                          <a:cs typeface="Calibri" panose="020F0502020204030204" pitchFamily="34" charset="0"/>
                        </a:rPr>
                        <a:t>AngularJS</a:t>
                      </a:r>
                      <a:r>
                        <a:rPr lang="fr-FR" sz="1100" kern="1200" dirty="0">
                          <a:solidFill>
                            <a:schemeClr val="tx1"/>
                          </a:solidFill>
                          <a:effectLst/>
                          <a:latin typeface="+mj-lt"/>
                          <a:ea typeface="Cambria" panose="02040503050406030204" pitchFamily="18" charset="0"/>
                          <a:cs typeface="Calibri" panose="020F0502020204030204" pitchFamily="34" charset="0"/>
                        </a:rPr>
                        <a:t>, SQL, Ruby/Chef, Systèmes d’exploitation Windows et Linux, Environnement Amazon AWS, Environnement Azure </a:t>
                      </a:r>
                      <a:r>
                        <a:rPr lang="fr-FR" sz="1100" kern="1200" dirty="0" err="1">
                          <a:solidFill>
                            <a:schemeClr val="tx1"/>
                          </a:solidFill>
                          <a:effectLst/>
                          <a:latin typeface="+mj-lt"/>
                          <a:ea typeface="Cambria" panose="02040503050406030204" pitchFamily="18" charset="0"/>
                          <a:cs typeface="Calibri" panose="020F0502020204030204" pitchFamily="34" charset="0"/>
                        </a:rPr>
                        <a:t>DevOps</a:t>
                      </a:r>
                      <a:r>
                        <a:rPr lang="fr-FR" sz="1100" kern="1200" dirty="0">
                          <a:solidFill>
                            <a:schemeClr val="tx1"/>
                          </a:solidFill>
                          <a:effectLst/>
                          <a:latin typeface="+mj-lt"/>
                          <a:ea typeface="Cambria" panose="02040503050406030204" pitchFamily="18" charset="0"/>
                          <a:cs typeface="Calibri" panose="020F0502020204030204" pitchFamily="34" charset="0"/>
                        </a:rPr>
                        <a:t>.</a:t>
                      </a:r>
                    </a:p>
                    <a:p>
                      <a:pPr algn="just">
                        <a:lnSpc>
                          <a:spcPct val="120000"/>
                        </a:lnSpc>
                        <a:spcBef>
                          <a:spcPts val="200"/>
                        </a:spcBef>
                        <a:spcAft>
                          <a:spcPts val="0"/>
                        </a:spcAft>
                      </a:pPr>
                      <a:r>
                        <a:rPr lang="en-US" sz="1200" b="1" kern="1200" cap="small" dirty="0" err="1">
                          <a:solidFill>
                            <a:srgbClr val="4F81BD"/>
                          </a:solidFill>
                          <a:effectLst/>
                          <a:latin typeface="+mj-lt"/>
                          <a:ea typeface="Cambria" panose="02040503050406030204" pitchFamily="18" charset="0"/>
                          <a:cs typeface="Angsana New"/>
                        </a:rPr>
                        <a:t>Outils</a:t>
                      </a:r>
                      <a:r>
                        <a:rPr lang="en-US" sz="1050" b="1" cap="small" dirty="0">
                          <a:solidFill>
                            <a:schemeClr val="tx1"/>
                          </a:solidFill>
                          <a:effectLst/>
                          <a:latin typeface="+mj-lt"/>
                          <a:ea typeface="Cambria" panose="02040503050406030204" pitchFamily="18" charset="0"/>
                          <a:cs typeface="Angsana New"/>
                        </a:rPr>
                        <a:t> :</a:t>
                      </a:r>
                      <a:r>
                        <a:rPr lang="en-US" sz="1050" dirty="0">
                          <a:solidFill>
                            <a:schemeClr val="tx1"/>
                          </a:solidFill>
                          <a:effectLst/>
                          <a:latin typeface="+mj-lt"/>
                          <a:ea typeface="Cambria" panose="02040503050406030204" pitchFamily="18" charset="0"/>
                          <a:cs typeface="Calibri" panose="020F0502020204030204" pitchFamily="34" charset="0"/>
                        </a:rPr>
                        <a:t> </a:t>
                      </a:r>
                      <a:r>
                        <a:rPr lang="en-US" sz="1100" dirty="0" err="1">
                          <a:solidFill>
                            <a:schemeClr val="tx1"/>
                          </a:solidFill>
                          <a:effectLst/>
                          <a:latin typeface="+mj-lt"/>
                          <a:ea typeface="Cambria" panose="02040503050406030204" pitchFamily="18" charset="0"/>
                          <a:cs typeface="Calibri" panose="020F0502020204030204" pitchFamily="34" charset="0"/>
                        </a:rPr>
                        <a:t>Conteneurs</a:t>
                      </a:r>
                      <a:r>
                        <a:rPr lang="en-US" sz="1100" dirty="0">
                          <a:solidFill>
                            <a:schemeClr val="tx1"/>
                          </a:solidFill>
                          <a:effectLst/>
                          <a:latin typeface="+mj-lt"/>
                          <a:ea typeface="Cambria" panose="02040503050406030204" pitchFamily="18" charset="0"/>
                          <a:cs typeface="Calibri" panose="020F0502020204030204" pitchFamily="34" charset="0"/>
                        </a:rPr>
                        <a:t> Docker (</a:t>
                      </a:r>
                      <a:r>
                        <a:rPr lang="en-US" sz="1100" dirty="0" err="1">
                          <a:solidFill>
                            <a:schemeClr val="tx1"/>
                          </a:solidFill>
                          <a:effectLst/>
                          <a:latin typeface="+mj-lt"/>
                          <a:ea typeface="Cambria" panose="02040503050406030204" pitchFamily="18" charset="0"/>
                          <a:cs typeface="Calibri" panose="020F0502020204030204" pitchFamily="34" charset="0"/>
                        </a:rPr>
                        <a:t>docker</a:t>
                      </a:r>
                      <a:r>
                        <a:rPr lang="en-US" sz="1100" dirty="0">
                          <a:solidFill>
                            <a:schemeClr val="tx1"/>
                          </a:solidFill>
                          <a:effectLst/>
                          <a:latin typeface="+mj-lt"/>
                          <a:ea typeface="Cambria" panose="02040503050406030204" pitchFamily="18" charset="0"/>
                          <a:cs typeface="Calibri" panose="020F0502020204030204" pitchFamily="34" charset="0"/>
                        </a:rPr>
                        <a:t>-compose, Helm…)  </a:t>
                      </a:r>
                      <a:r>
                        <a:rPr lang="fr-FR" sz="1100" dirty="0">
                          <a:solidFill>
                            <a:schemeClr val="tx1"/>
                          </a:solidFill>
                          <a:effectLst/>
                          <a:latin typeface="+mj-lt"/>
                          <a:ea typeface="Cambria" panose="02040503050406030204" pitchFamily="18" charset="0"/>
                          <a:cs typeface="Calibri" panose="020F0502020204030204" pitchFamily="34" charset="0"/>
                        </a:rPr>
                        <a:t>sous Amazon AWS et Microsoft Azure, </a:t>
                      </a:r>
                      <a:r>
                        <a:rPr lang="fr-FR" sz="1100" dirty="0" err="1">
                          <a:solidFill>
                            <a:schemeClr val="tx1"/>
                          </a:solidFill>
                          <a:effectLst/>
                          <a:latin typeface="+mj-lt"/>
                          <a:ea typeface="Cambria" panose="02040503050406030204" pitchFamily="18" charset="0"/>
                          <a:cs typeface="Calibri" panose="020F0502020204030204" pitchFamily="34" charset="0"/>
                        </a:rPr>
                        <a:t>VirtualBox</a:t>
                      </a:r>
                      <a:r>
                        <a:rPr lang="fr-FR" sz="1100" dirty="0">
                          <a:solidFill>
                            <a:schemeClr val="tx1"/>
                          </a:solidFill>
                          <a:effectLst/>
                          <a:latin typeface="+mj-lt"/>
                          <a:ea typeface="Cambria" panose="02040503050406030204" pitchFamily="18" charset="0"/>
                          <a:cs typeface="Calibri" panose="020F0502020204030204" pitchFamily="34" charset="0"/>
                        </a:rPr>
                        <a:t>, </a:t>
                      </a:r>
                      <a:r>
                        <a:rPr lang="fr-FR" sz="1100" dirty="0" err="1">
                          <a:solidFill>
                            <a:schemeClr val="tx1"/>
                          </a:solidFill>
                          <a:effectLst/>
                          <a:latin typeface="+mj-lt"/>
                          <a:ea typeface="Cambria" panose="02040503050406030204" pitchFamily="18" charset="0"/>
                          <a:cs typeface="Calibri" panose="020F0502020204030204" pitchFamily="34" charset="0"/>
                        </a:rPr>
                        <a:t>Vagrant</a:t>
                      </a:r>
                      <a:r>
                        <a:rPr lang="fr-FR" sz="1100" dirty="0">
                          <a:solidFill>
                            <a:schemeClr val="tx1"/>
                          </a:solidFill>
                          <a:effectLst/>
                          <a:latin typeface="+mj-lt"/>
                          <a:ea typeface="Cambria" panose="02040503050406030204" pitchFamily="18" charset="0"/>
                          <a:cs typeface="Calibri" panose="020F0502020204030204" pitchFamily="34" charset="0"/>
                        </a:rPr>
                        <a:t>, Ruby, Jenkins, </a:t>
                      </a:r>
                      <a:r>
                        <a:rPr lang="fr-FR" sz="1100" dirty="0" err="1">
                          <a:solidFill>
                            <a:schemeClr val="tx1"/>
                          </a:solidFill>
                          <a:effectLst/>
                          <a:latin typeface="+mj-lt"/>
                          <a:ea typeface="Cambria" panose="02040503050406030204" pitchFamily="18" charset="0"/>
                          <a:cs typeface="Calibri" panose="020F0502020204030204" pitchFamily="34" charset="0"/>
                        </a:rPr>
                        <a:t>Cucumber</a:t>
                      </a:r>
                      <a:r>
                        <a:rPr lang="fr-FR" sz="1100" dirty="0">
                          <a:solidFill>
                            <a:schemeClr val="tx1"/>
                          </a:solidFill>
                          <a:effectLst/>
                          <a:latin typeface="+mj-lt"/>
                          <a:ea typeface="Cambria" panose="02040503050406030204" pitchFamily="18" charset="0"/>
                          <a:cs typeface="Calibri" panose="020F0502020204030204" pitchFamily="34" charset="0"/>
                        </a:rPr>
                        <a:t>, </a:t>
                      </a:r>
                      <a:r>
                        <a:rPr lang="fr-FR" sz="1100" dirty="0" err="1">
                          <a:solidFill>
                            <a:schemeClr val="tx1"/>
                          </a:solidFill>
                          <a:effectLst/>
                          <a:latin typeface="+mj-lt"/>
                          <a:ea typeface="Cambria" panose="02040503050406030204" pitchFamily="18" charset="0"/>
                          <a:cs typeface="Calibri" panose="020F0502020204030204" pitchFamily="34" charset="0"/>
                        </a:rPr>
                        <a:t>Ansible</a:t>
                      </a:r>
                      <a:r>
                        <a:rPr lang="fr-FR" sz="1100" dirty="0">
                          <a:solidFill>
                            <a:schemeClr val="tx1"/>
                          </a:solidFill>
                          <a:effectLst/>
                          <a:latin typeface="+mj-lt"/>
                          <a:ea typeface="Cambria" panose="02040503050406030204" pitchFamily="18" charset="0"/>
                          <a:cs typeface="Calibri" panose="020F0502020204030204" pitchFamily="34" charset="0"/>
                        </a:rPr>
                        <a:t>, </a:t>
                      </a:r>
                      <a:r>
                        <a:rPr lang="fr-FR" sz="1100" dirty="0" err="1">
                          <a:solidFill>
                            <a:schemeClr val="tx1"/>
                          </a:solidFill>
                          <a:effectLst/>
                          <a:latin typeface="+mj-lt"/>
                          <a:ea typeface="Cambria" panose="02040503050406030204" pitchFamily="18" charset="0"/>
                          <a:cs typeface="Calibri" panose="020F0502020204030204" pitchFamily="34" charset="0"/>
                        </a:rPr>
                        <a:t>Terraform</a:t>
                      </a:r>
                      <a:r>
                        <a:rPr lang="fr-FR" sz="1100" dirty="0">
                          <a:solidFill>
                            <a:schemeClr val="tx1"/>
                          </a:solidFill>
                          <a:effectLst/>
                          <a:latin typeface="+mj-lt"/>
                          <a:ea typeface="Cambria" panose="02040503050406030204" pitchFamily="18" charset="0"/>
                          <a:cs typeface="Calibri" panose="020F0502020204030204" pitchFamily="34" charset="0"/>
                        </a:rPr>
                        <a:t>, AKS. Azure </a:t>
                      </a:r>
                      <a:r>
                        <a:rPr lang="fr-FR" sz="1100" dirty="0" err="1">
                          <a:solidFill>
                            <a:schemeClr val="tx1"/>
                          </a:solidFill>
                          <a:effectLst/>
                          <a:latin typeface="+mj-lt"/>
                          <a:ea typeface="Cambria" panose="02040503050406030204" pitchFamily="18" charset="0"/>
                          <a:cs typeface="Calibri" panose="020F0502020204030204" pitchFamily="34" charset="0"/>
                        </a:rPr>
                        <a:t>DevOps</a:t>
                      </a:r>
                      <a:endParaRPr lang="fr-FR" sz="1100" dirty="0">
                        <a:solidFill>
                          <a:schemeClr val="tx1"/>
                        </a:solidFill>
                        <a:effectLst/>
                        <a:latin typeface="+mj-lt"/>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3" name="TextBox 102"/>
          <p:cNvSpPr txBox="1"/>
          <p:nvPr/>
        </p:nvSpPr>
        <p:spPr>
          <a:xfrm>
            <a:off x="2884640" y="2679596"/>
            <a:ext cx="2828925" cy="323165"/>
          </a:xfrm>
          <a:prstGeom prst="rect">
            <a:avLst/>
          </a:prstGeom>
          <a:noFill/>
        </p:spPr>
        <p:txBody>
          <a:bodyPr wrap="square" rtlCol="0">
            <a:spAutoFit/>
          </a:bodyPr>
          <a:lstStyle/>
          <a:p>
            <a:r>
              <a:rPr lang="en-US" sz="1500" b="1" dirty="0" err="1">
                <a:solidFill>
                  <a:srgbClr val="404042"/>
                </a:solidFill>
              </a:rPr>
              <a:t>Compétences</a:t>
            </a:r>
            <a:endParaRPr lang="en-US" sz="1500" b="1" dirty="0">
              <a:solidFill>
                <a:srgbClr val="404042"/>
              </a:solidFill>
            </a:endParaRPr>
          </a:p>
        </p:txBody>
      </p:sp>
      <p:sp>
        <p:nvSpPr>
          <p:cNvPr id="2" name="Rectangle à coins arrondis 1"/>
          <p:cNvSpPr/>
          <p:nvPr/>
        </p:nvSpPr>
        <p:spPr>
          <a:xfrm>
            <a:off x="400855" y="9118600"/>
            <a:ext cx="1307295" cy="296333"/>
          </a:xfrm>
          <a:prstGeom prst="roundRect">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3" name="Rectangle 2"/>
          <p:cNvSpPr/>
          <p:nvPr/>
        </p:nvSpPr>
        <p:spPr>
          <a:xfrm>
            <a:off x="533636" y="9089136"/>
            <a:ext cx="917559" cy="369332"/>
          </a:xfrm>
          <a:prstGeom prst="rect">
            <a:avLst/>
          </a:prstGeom>
        </p:spPr>
        <p:txBody>
          <a:bodyPr wrap="none">
            <a:spAutoFit/>
          </a:bodyPr>
          <a:lstStyle/>
          <a:p>
            <a:pPr marL="7938" indent="0">
              <a:lnSpc>
                <a:spcPct val="100000"/>
              </a:lnSpc>
              <a:buFont typeface="Courier New" charset="0"/>
              <a:buNone/>
              <a:tabLst/>
            </a:pPr>
            <a:r>
              <a:rPr lang="fr-FR" dirty="0">
                <a:solidFill>
                  <a:schemeClr val="bg1"/>
                </a:solidFill>
                <a:ea typeface="Times New Roman" charset="0"/>
                <a:cs typeface="Times New Roman" charset="0"/>
              </a:rPr>
              <a:t>Contact</a:t>
            </a:r>
          </a:p>
        </p:txBody>
      </p:sp>
      <p:sp>
        <p:nvSpPr>
          <p:cNvPr id="5" name="Rectangle 4"/>
          <p:cNvSpPr/>
          <p:nvPr/>
        </p:nvSpPr>
        <p:spPr>
          <a:xfrm>
            <a:off x="-12700" y="0"/>
            <a:ext cx="7575550" cy="442812"/>
          </a:xfrm>
          <a:prstGeom prst="rect">
            <a:avLst/>
          </a:prstGeom>
          <a:solidFill>
            <a:schemeClr val="tx1">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86"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5" y="256093"/>
            <a:ext cx="1667935" cy="1667935"/>
          </a:xfrm>
          <a:prstGeom prst="ellipse">
            <a:avLst/>
          </a:prstGeom>
          <a:ln w="38100">
            <a:solidFill>
              <a:schemeClr val="bg1"/>
            </a:solidFill>
          </a:ln>
        </p:spPr>
      </p:pic>
      <p:sp>
        <p:nvSpPr>
          <p:cNvPr id="44" name="Oval 96"/>
          <p:cNvSpPr/>
          <p:nvPr/>
        </p:nvSpPr>
        <p:spPr>
          <a:xfrm>
            <a:off x="2152552" y="6795483"/>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5" name="TextBox 101"/>
          <p:cNvSpPr txBox="1"/>
          <p:nvPr/>
        </p:nvSpPr>
        <p:spPr>
          <a:xfrm>
            <a:off x="2862262" y="6811809"/>
            <a:ext cx="2828925" cy="323165"/>
          </a:xfrm>
          <a:prstGeom prst="rect">
            <a:avLst/>
          </a:prstGeom>
          <a:noFill/>
        </p:spPr>
        <p:txBody>
          <a:bodyPr wrap="square" rtlCol="0">
            <a:spAutoFit/>
          </a:bodyPr>
          <a:lstStyle/>
          <a:p>
            <a:r>
              <a:rPr lang="en-US" sz="1500" b="1" dirty="0" err="1">
                <a:solidFill>
                  <a:srgbClr val="404042"/>
                </a:solidFill>
              </a:rPr>
              <a:t>Expérience</a:t>
            </a:r>
            <a:r>
              <a:rPr lang="en-US" sz="1500" b="1" dirty="0">
                <a:solidFill>
                  <a:srgbClr val="404042"/>
                </a:solidFill>
              </a:rPr>
              <a:t> </a:t>
            </a:r>
            <a:r>
              <a:rPr lang="en-US" sz="1500" b="1" dirty="0" err="1">
                <a:solidFill>
                  <a:srgbClr val="404042"/>
                </a:solidFill>
              </a:rPr>
              <a:t>professionnelle</a:t>
            </a:r>
            <a:endParaRPr lang="en-US" sz="1500" b="1" dirty="0">
              <a:solidFill>
                <a:srgbClr val="404042"/>
              </a:solidFill>
            </a:endParaRPr>
          </a:p>
        </p:txBody>
      </p:sp>
      <p:pic>
        <p:nvPicPr>
          <p:cNvPr id="46"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2882" y="6901232"/>
            <a:ext cx="212286" cy="212286"/>
          </a:xfrm>
          <a:prstGeom prst="rect">
            <a:avLst/>
          </a:prstGeom>
        </p:spPr>
      </p:pic>
      <p:graphicFrame>
        <p:nvGraphicFramePr>
          <p:cNvPr id="47" name="Tableau 13"/>
          <p:cNvGraphicFramePr>
            <a:graphicFrameLocks noGrp="1"/>
          </p:cNvGraphicFramePr>
          <p:nvPr>
            <p:extLst>
              <p:ext uri="{D42A27DB-BD31-4B8C-83A1-F6EECF244321}">
                <p14:modId xmlns:p14="http://schemas.microsoft.com/office/powerpoint/2010/main" val="556102378"/>
              </p:ext>
            </p:extLst>
          </p:nvPr>
        </p:nvGraphicFramePr>
        <p:xfrm>
          <a:off x="2468033" y="20955219"/>
          <a:ext cx="5027082" cy="15906972"/>
        </p:xfrm>
        <a:graphic>
          <a:graphicData uri="http://schemas.openxmlformats.org/drawingml/2006/table">
            <a:tbl>
              <a:tblPr firstRow="1" bandRow="1">
                <a:tableStyleId>{5940675A-B579-460E-94D1-54222C63F5DA}</a:tableStyleId>
              </a:tblPr>
              <a:tblGrid>
                <a:gridCol w="912283">
                  <a:extLst>
                    <a:ext uri="{9D8B030D-6E8A-4147-A177-3AD203B41FA5}">
                      <a16:colId xmlns:a16="http://schemas.microsoft.com/office/drawing/2014/main" val="20000"/>
                    </a:ext>
                  </a:extLst>
                </a:gridCol>
                <a:gridCol w="4114799">
                  <a:extLst>
                    <a:ext uri="{9D8B030D-6E8A-4147-A177-3AD203B41FA5}">
                      <a16:colId xmlns:a16="http://schemas.microsoft.com/office/drawing/2014/main" val="20001"/>
                    </a:ext>
                  </a:extLst>
                </a:gridCol>
              </a:tblGrid>
              <a:tr h="324722">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2010 - 2013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050" b="1" cap="all" dirty="0">
                          <a:solidFill>
                            <a:srgbClr val="00000A"/>
                          </a:solidFill>
                          <a:effectLst/>
                          <a:latin typeface="Cambria" panose="02040503050406030204" pitchFamily="18" charset="0"/>
                          <a:ea typeface="Calibri" panose="020F0502020204030204" pitchFamily="34" charset="0"/>
                          <a:cs typeface="Cordia New"/>
                        </a:rPr>
                        <a:t>S</a:t>
                      </a:r>
                      <a:r>
                        <a:rPr lang="fr-FR" sz="1050" b="1" cap="all" dirty="0">
                          <a:solidFill>
                            <a:srgbClr val="00000A"/>
                          </a:solidFill>
                          <a:effectLst/>
                          <a:latin typeface="Calibri" panose="020F0502020204030204" pitchFamily="34" charset="0"/>
                          <a:ea typeface="Calibri" panose="020F0502020204030204" pitchFamily="34" charset="0"/>
                          <a:cs typeface="Cordia New"/>
                        </a:rPr>
                        <a:t>CHNEIDER POUR CONAN JEKEN CONSULTING DEPUIS AVRIL 2019 </a:t>
                      </a:r>
                      <a:endParaRPr lang="fr-FR" sz="1000" b="1" cap="all" dirty="0">
                        <a:solidFill>
                          <a:srgbClr val="404040"/>
                        </a:solidFill>
                        <a:effectLst/>
                        <a:latin typeface="Calibri" panose="020F0502020204030204" pitchFamily="34" charset="0"/>
                        <a:ea typeface="Calibri" panose="020F0502020204030204" pitchFamily="34" charset="0"/>
                        <a:cs typeface="Cordia New"/>
                      </a:endParaRPr>
                    </a:p>
                    <a:p>
                      <a:pPr>
                        <a:lnSpc>
                          <a:spcPct val="120000"/>
                        </a:lnSpc>
                        <a:spcBef>
                          <a:spcPts val="200"/>
                        </a:spcBef>
                        <a:spcAft>
                          <a:spcPts val="800"/>
                        </a:spcAft>
                      </a:pPr>
                      <a:r>
                        <a:rPr lang="fr-FR" sz="1000" dirty="0">
                          <a:solidFill>
                            <a:srgbClr val="595959"/>
                          </a:solidFill>
                          <a:effectLst/>
                          <a:latin typeface="Cambria" panose="02040503050406030204" pitchFamily="18" charset="0"/>
                          <a:ea typeface="Cambria" panose="02040503050406030204" pitchFamily="18" charset="0"/>
                          <a:cs typeface="Angsana New"/>
                        </a:rPr>
                        <a:t>Poste occupé : </a:t>
                      </a:r>
                      <a:r>
                        <a:rPr lang="fr-FR" sz="1100" b="1" cap="small" dirty="0">
                          <a:solidFill>
                            <a:srgbClr val="4F81BD"/>
                          </a:solidFill>
                          <a:effectLst/>
                          <a:latin typeface="Cambria" panose="02040503050406030204" pitchFamily="18" charset="0"/>
                          <a:ea typeface="Cambria" panose="02040503050406030204" pitchFamily="18" charset="0"/>
                          <a:cs typeface="Angsana New"/>
                        </a:rPr>
                        <a:t>Consultant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DevOps</a:t>
                      </a:r>
                      <a:r>
                        <a:rPr lang="fr-FR" sz="1100" b="1" cap="small" dirty="0">
                          <a:solidFill>
                            <a:srgbClr val="4F81BD"/>
                          </a:solidFill>
                          <a:effectLst/>
                          <a:latin typeface="Cambria" panose="02040503050406030204" pitchFamily="18" charset="0"/>
                          <a:ea typeface="Cambria" panose="02040503050406030204" pitchFamily="18" charset="0"/>
                          <a:cs typeface="Angsana New"/>
                        </a:rPr>
                        <a:t> dans l’équipe R&amp;D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DmnPint</a:t>
                      </a:r>
                      <a:r>
                        <a:rPr lang="fr-FR" sz="1100" b="1" cap="small" dirty="0">
                          <a:solidFill>
                            <a:srgbClr val="4F81BD"/>
                          </a:solidFill>
                          <a:effectLst/>
                          <a:latin typeface="Cambria" panose="02040503050406030204" pitchFamily="18" charset="0"/>
                          <a:ea typeface="Cambria" panose="02040503050406030204" pitchFamily="18" charset="0"/>
                          <a:cs typeface="Angsana New"/>
                        </a:rPr>
                        <a:t> sur la plateforme de gestion d’objets connectés ETP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Exostruxure</a:t>
                      </a:r>
                      <a:r>
                        <a:rPr lang="fr-FR" sz="1100" b="1" cap="small" dirty="0">
                          <a:solidFill>
                            <a:srgbClr val="4F81BD"/>
                          </a:solidFill>
                          <a:effectLst/>
                          <a:latin typeface="Cambria" panose="02040503050406030204" pitchFamily="18" charset="0"/>
                          <a:ea typeface="Cambria" panose="02040503050406030204" pitchFamily="18" charset="0"/>
                          <a:cs typeface="Angsana New"/>
                        </a:rPr>
                        <a:t>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Technology</a:t>
                      </a:r>
                      <a:r>
                        <a:rPr lang="fr-FR" sz="1100" b="1" cap="small" dirty="0">
                          <a:solidFill>
                            <a:srgbClr val="4F81BD"/>
                          </a:solidFill>
                          <a:effectLst/>
                          <a:latin typeface="Cambria" panose="02040503050406030204" pitchFamily="18" charset="0"/>
                          <a:ea typeface="Cambria" panose="02040503050406030204" pitchFamily="18" charset="0"/>
                          <a:cs typeface="Angsana New"/>
                        </a:rPr>
                        <a:t>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Plateform</a:t>
                      </a:r>
                      <a:r>
                        <a:rPr lang="fr-FR" sz="1100" b="1" cap="small" dirty="0">
                          <a:solidFill>
                            <a:srgbClr val="4F81BD"/>
                          </a:solidFill>
                          <a:effectLst/>
                          <a:latin typeface="Cambria" panose="02040503050406030204" pitchFamily="18" charset="0"/>
                          <a:ea typeface="Cambria" panose="02040503050406030204" pitchFamily="18" charset="0"/>
                          <a:cs typeface="Angsana New"/>
                        </a:rPr>
                        <a:t>)</a:t>
                      </a:r>
                      <a:r>
                        <a:rPr lang="fr-FR" sz="1000" dirty="0">
                          <a:solidFill>
                            <a:srgbClr val="595959"/>
                          </a:solidFill>
                          <a:effectLst/>
                          <a:latin typeface="Cambria" panose="02040503050406030204" pitchFamily="18" charset="0"/>
                          <a:ea typeface="Cambria" panose="02040503050406030204" pitchFamily="18" charset="0"/>
                          <a:cs typeface="Angsana New"/>
                        </a:rPr>
                        <a:t>.</a:t>
                      </a:r>
                    </a:p>
                    <a:p>
                      <a:pPr marL="342900" lvl="0" indent="-342900" algn="just">
                        <a:lnSpc>
                          <a:spcPct val="120000"/>
                        </a:lnSpc>
                        <a:spcBef>
                          <a:spcPts val="200"/>
                        </a:spcBef>
                        <a:spcAft>
                          <a:spcPts val="0"/>
                        </a:spcAft>
                        <a:buSzPts val="1050"/>
                        <a:buFont typeface="Wingdings" panose="05000000000000000000" pitchFamily="2" charset="2"/>
                        <a:buChar char=""/>
                      </a:pPr>
                      <a:r>
                        <a:rPr lang="fr-FR" sz="1000" b="1" dirty="0">
                          <a:solidFill>
                            <a:srgbClr val="595959"/>
                          </a:solidFill>
                          <a:effectLst/>
                          <a:latin typeface="Cambria" panose="02040503050406030204" pitchFamily="18" charset="0"/>
                          <a:ea typeface="Cambria" panose="02040503050406030204" pitchFamily="18" charset="0"/>
                          <a:cs typeface="Angsana New"/>
                        </a:rPr>
                        <a:t>Amélioration des processus de livraison sous Azure </a:t>
                      </a:r>
                      <a:r>
                        <a:rPr lang="fr-FR" sz="1000" b="1" dirty="0" err="1">
                          <a:solidFill>
                            <a:srgbClr val="595959"/>
                          </a:solidFill>
                          <a:effectLst/>
                          <a:latin typeface="Cambria" panose="02040503050406030204" pitchFamily="18" charset="0"/>
                          <a:ea typeface="Cambria" panose="02040503050406030204" pitchFamily="18" charset="0"/>
                          <a:cs typeface="Angsana New"/>
                        </a:rPr>
                        <a:t>DevOps</a:t>
                      </a:r>
                      <a:r>
                        <a:rPr lang="fr-FR" sz="1000" b="1" dirty="0">
                          <a:solidFill>
                            <a:srgbClr val="595959"/>
                          </a:solidFill>
                          <a:effectLst/>
                          <a:latin typeface="Cambria" panose="02040503050406030204" pitchFamily="18" charset="0"/>
                          <a:ea typeface="Cambria" panose="02040503050406030204" pitchFamily="18" charset="0"/>
                          <a:cs typeface="Angsana New"/>
                        </a:rPr>
                        <a:t> dans l’environnement de production (pipelines)</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pPr>
                      <a:r>
                        <a:rPr lang="fr-FR" sz="1000" b="1" dirty="0">
                          <a:solidFill>
                            <a:srgbClr val="595959"/>
                          </a:solidFill>
                          <a:effectLst/>
                          <a:latin typeface="Cambria" panose="02040503050406030204" pitchFamily="18" charset="0"/>
                          <a:ea typeface="Cambria" panose="02040503050406030204" pitchFamily="18" charset="0"/>
                          <a:cs typeface="Angsana New"/>
                        </a:rPr>
                        <a:t>Intégration continue des composants dans la plateforme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pPr>
                      <a:r>
                        <a:rPr lang="fr-FR" sz="1000" b="1" dirty="0">
                          <a:solidFill>
                            <a:srgbClr val="595959"/>
                          </a:solidFill>
                          <a:effectLst/>
                          <a:latin typeface="Cambria" panose="02040503050406030204" pitchFamily="18" charset="0"/>
                          <a:ea typeface="Cambria" panose="02040503050406030204" pitchFamily="18" charset="0"/>
                          <a:cs typeface="Angsana New"/>
                        </a:rPr>
                        <a:t>Intervention dans les différents processus </a:t>
                      </a:r>
                      <a:r>
                        <a:rPr lang="fr-FR" sz="1000" b="1" dirty="0" err="1">
                          <a:solidFill>
                            <a:srgbClr val="595959"/>
                          </a:solidFill>
                          <a:effectLst/>
                          <a:latin typeface="Cambria" panose="02040503050406030204" pitchFamily="18" charset="0"/>
                          <a:ea typeface="Cambria" panose="02040503050406030204" pitchFamily="18" charset="0"/>
                          <a:cs typeface="Angsana New"/>
                        </a:rPr>
                        <a:t>DevOps</a:t>
                      </a:r>
                      <a:r>
                        <a:rPr lang="fr-FR" sz="1000" b="1" dirty="0">
                          <a:solidFill>
                            <a:srgbClr val="595959"/>
                          </a:solidFill>
                          <a:effectLst/>
                          <a:latin typeface="Cambria" panose="02040503050406030204" pitchFamily="18" charset="0"/>
                          <a:ea typeface="Cambria" panose="02040503050406030204" pitchFamily="18" charset="0"/>
                          <a:cs typeface="Angsana New"/>
                        </a:rPr>
                        <a:t> au cœur de l’équipe R&amp;D</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457200" algn="just">
                        <a:lnSpc>
                          <a:spcPct val="120000"/>
                        </a:lnSpc>
                        <a:spcAft>
                          <a:spcPts val="800"/>
                        </a:spcAft>
                      </a:pPr>
                      <a:r>
                        <a:rPr lang="fr-FR" sz="1000" b="1" dirty="0">
                          <a:solidFill>
                            <a:srgbClr val="595959"/>
                          </a:solidFill>
                          <a:effectLst/>
                          <a:latin typeface="Cambria" panose="02040503050406030204" pitchFamily="18" charset="0"/>
                          <a:ea typeface="Cambria" panose="02040503050406030204" pitchFamily="18" charset="0"/>
                          <a:cs typeface="Angsana New"/>
                        </a:rPr>
                        <a:t>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200"/>
                        </a:spcAft>
                      </a:pPr>
                      <a:r>
                        <a:rPr lang="fr-FR" sz="1050" b="1" cap="all" dirty="0">
                          <a:solidFill>
                            <a:srgbClr val="00000A"/>
                          </a:solidFill>
                          <a:effectLst/>
                          <a:latin typeface="Cambria" panose="02040503050406030204" pitchFamily="18" charset="0"/>
                          <a:ea typeface="Calibri" panose="020F0502020204030204" pitchFamily="34" charset="0"/>
                          <a:cs typeface="Cordia New"/>
                        </a:rPr>
                        <a:t>HARDIS GROUP D</a:t>
                      </a:r>
                      <a:r>
                        <a:rPr lang="fr-FR" sz="1050" b="1" cap="all" dirty="0">
                          <a:solidFill>
                            <a:srgbClr val="00000A"/>
                          </a:solidFill>
                          <a:effectLst/>
                          <a:latin typeface="Calibri" panose="020F0502020204030204" pitchFamily="34" charset="0"/>
                          <a:ea typeface="Calibri" panose="020F0502020204030204" pitchFamily="34" charset="0"/>
                          <a:cs typeface="Cordia New"/>
                        </a:rPr>
                        <a:t>E</a:t>
                      </a:r>
                      <a:r>
                        <a:rPr lang="fr-FR" sz="1050" b="1" cap="all" dirty="0">
                          <a:solidFill>
                            <a:srgbClr val="00000A"/>
                          </a:solidFill>
                          <a:effectLst/>
                          <a:latin typeface="Cambria" panose="02040503050406030204" pitchFamily="18" charset="0"/>
                          <a:ea typeface="Calibri" panose="020F0502020204030204" pitchFamily="34" charset="0"/>
                          <a:cs typeface="Cordia New"/>
                        </a:rPr>
                        <a:t> A</a:t>
                      </a:r>
                      <a:r>
                        <a:rPr lang="fr-FR" sz="1050" b="1" cap="all" dirty="0">
                          <a:solidFill>
                            <a:srgbClr val="00000A"/>
                          </a:solidFill>
                          <a:effectLst/>
                          <a:latin typeface="Calibri" panose="020F0502020204030204" pitchFamily="34" charset="0"/>
                          <a:ea typeface="Calibri" panose="020F0502020204030204" pitchFamily="34" charset="0"/>
                          <a:cs typeface="Cordia New"/>
                        </a:rPr>
                        <a:t>VRIL</a:t>
                      </a:r>
                      <a:r>
                        <a:rPr lang="fr-FR" sz="1050" b="1" cap="all" dirty="0">
                          <a:solidFill>
                            <a:srgbClr val="00000A"/>
                          </a:solidFill>
                          <a:effectLst/>
                          <a:latin typeface="Cambria" panose="02040503050406030204" pitchFamily="18" charset="0"/>
                          <a:ea typeface="Calibri" panose="020F0502020204030204" pitchFamily="34" charset="0"/>
                          <a:cs typeface="Cordia New"/>
                        </a:rPr>
                        <a:t> 2018 </a:t>
                      </a:r>
                      <a:r>
                        <a:rPr lang="fr-FR" sz="1050" b="1" cap="all" dirty="0">
                          <a:solidFill>
                            <a:srgbClr val="00000A"/>
                          </a:solidFill>
                          <a:effectLst/>
                          <a:latin typeface="Calibri" panose="020F0502020204030204" pitchFamily="34" charset="0"/>
                          <a:ea typeface="Calibri" panose="020F0502020204030204" pitchFamily="34" charset="0"/>
                          <a:cs typeface="Cordia New"/>
                        </a:rPr>
                        <a:t>A JANVIER 2019</a:t>
                      </a:r>
                      <a:endParaRPr lang="fr-FR" sz="1000" b="1" cap="all" dirty="0">
                        <a:solidFill>
                          <a:srgbClr val="404040"/>
                        </a:solidFill>
                        <a:effectLst/>
                        <a:latin typeface="Calibri" panose="020F0502020204030204" pitchFamily="34" charset="0"/>
                        <a:ea typeface="Calibri" panose="020F0502020204030204" pitchFamily="34" charset="0"/>
                        <a:cs typeface="Cordia New"/>
                      </a:endParaRPr>
                    </a:p>
                    <a:p>
                      <a:pPr>
                        <a:lnSpc>
                          <a:spcPct val="120000"/>
                        </a:lnSpc>
                        <a:spcBef>
                          <a:spcPts val="200"/>
                        </a:spcBef>
                        <a:spcAft>
                          <a:spcPts val="800"/>
                        </a:spcAft>
                      </a:pPr>
                      <a:r>
                        <a:rPr lang="fr-FR" sz="1000" dirty="0">
                          <a:solidFill>
                            <a:srgbClr val="595959"/>
                          </a:solidFill>
                          <a:effectLst/>
                          <a:latin typeface="Cambria" panose="02040503050406030204" pitchFamily="18" charset="0"/>
                          <a:ea typeface="Cambria" panose="02040503050406030204" pitchFamily="18" charset="0"/>
                          <a:cs typeface="Angsana New"/>
                        </a:rPr>
                        <a:t>Poste occupé : </a:t>
                      </a:r>
                      <a:r>
                        <a:rPr lang="fr-FR" sz="1100" b="1" cap="small" dirty="0">
                          <a:solidFill>
                            <a:srgbClr val="4F81BD"/>
                          </a:solidFill>
                          <a:effectLst/>
                          <a:latin typeface="Cambria" panose="02040503050406030204" pitchFamily="18" charset="0"/>
                          <a:ea typeface="Cambria" panose="02040503050406030204" pitchFamily="18" charset="0"/>
                          <a:cs typeface="Angsana New"/>
                        </a:rPr>
                        <a:t>Architecte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DevOps</a:t>
                      </a:r>
                      <a:r>
                        <a:rPr lang="fr-FR" sz="1100" b="1" cap="small" dirty="0">
                          <a:solidFill>
                            <a:srgbClr val="4F81BD"/>
                          </a:solidFill>
                          <a:effectLst/>
                          <a:latin typeface="Cambria" panose="02040503050406030204" pitchFamily="18" charset="0"/>
                          <a:ea typeface="Cambria" panose="02040503050406030204" pitchFamily="18" charset="0"/>
                          <a:cs typeface="Angsana New"/>
                        </a:rPr>
                        <a:t>, docker</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DOCKERISATION ADELIA/REFLEX </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Participation à la transformation de l’application REFLEX sous forme de conteneurs Docker. Le but est d’utiliser l’application sur le Cloud Public et/ou privé.</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CONSULTANT CLOUD PUBLIC POUR PLUSIEURS CLIENTS </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Participation à plusieurs projets clients autour du Cloud Public AWS et Azure.</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DEVELOPPEMENT SCRIPTS PYTHON </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Développement de scripts pour la supervision de serveurs et pour la gestion de tickets sous ITOP.</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24722">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2010 - 2013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050" b="1" cap="all" dirty="0">
                          <a:solidFill>
                            <a:srgbClr val="00000A"/>
                          </a:solidFill>
                          <a:effectLst/>
                          <a:latin typeface="Cambria" panose="02040503050406030204" pitchFamily="18" charset="0"/>
                          <a:ea typeface="Calibri" panose="020F0502020204030204" pitchFamily="34" charset="0"/>
                          <a:cs typeface="Cordia New"/>
                        </a:rPr>
                        <a:t>dxc </a:t>
                      </a:r>
                      <a:r>
                        <a:rPr lang="fr-FR" sz="1050" b="1" cap="all" dirty="0" err="1">
                          <a:solidFill>
                            <a:srgbClr val="00000A"/>
                          </a:solidFill>
                          <a:effectLst/>
                          <a:latin typeface="Cambria" panose="02040503050406030204" pitchFamily="18" charset="0"/>
                          <a:ea typeface="Calibri" panose="020F0502020204030204" pitchFamily="34" charset="0"/>
                          <a:cs typeface="Cordia New"/>
                        </a:rPr>
                        <a:t>technology</a:t>
                      </a:r>
                      <a:r>
                        <a:rPr lang="fr-FR" sz="1050" b="1" cap="all" dirty="0">
                          <a:solidFill>
                            <a:srgbClr val="00000A"/>
                          </a:solidFill>
                          <a:effectLst/>
                          <a:latin typeface="Cambria" panose="02040503050406030204" pitchFamily="18" charset="0"/>
                          <a:ea typeface="Calibri" panose="020F0502020204030204" pitchFamily="34" charset="0"/>
                          <a:cs typeface="Cordia New"/>
                        </a:rPr>
                        <a:t> FINANCIAL SERVICES (anciennement CSC Financial Services) de 2000 à 2018</a:t>
                      </a:r>
                      <a:endParaRPr lang="fr-FR" sz="1000" b="1" cap="all" dirty="0">
                        <a:solidFill>
                          <a:srgbClr val="404040"/>
                        </a:solidFill>
                        <a:effectLst/>
                        <a:latin typeface="Calibri" panose="020F0502020204030204" pitchFamily="34" charset="0"/>
                        <a:ea typeface="Calibri" panose="020F0502020204030204" pitchFamily="34" charset="0"/>
                        <a:cs typeface="Cordia New"/>
                      </a:endParaRPr>
                    </a:p>
                    <a:p>
                      <a:pPr algn="just">
                        <a:lnSpc>
                          <a:spcPct val="120000"/>
                        </a:lnSpc>
                        <a:spcBef>
                          <a:spcPts val="200"/>
                        </a:spcBef>
                        <a:spcAft>
                          <a:spcPts val="200"/>
                        </a:spcAft>
                      </a:pPr>
                      <a:r>
                        <a:rPr lang="fr-FR" sz="800" b="0" cap="all" dirty="0">
                          <a:solidFill>
                            <a:srgbClr val="404040"/>
                          </a:solidFill>
                          <a:effectLst/>
                          <a:latin typeface="Cambria" panose="02040503050406030204" pitchFamily="18" charset="0"/>
                          <a:ea typeface="Calibri" panose="020F0502020204030204" pitchFamily="34" charset="0"/>
                          <a:cs typeface="Cordia New"/>
                        </a:rPr>
                        <a:t>secteur d’activité : DEVELOPPEMENT DE PRODUITS INFORMATIQUES DESTINES AUX ASSURANCES</a:t>
                      </a:r>
                      <a:endParaRPr lang="fr-FR" sz="1000" b="1" cap="all" dirty="0">
                        <a:solidFill>
                          <a:srgbClr val="404040"/>
                        </a:solidFill>
                        <a:effectLst/>
                        <a:latin typeface="Calibri" panose="020F0502020204030204" pitchFamily="34" charset="0"/>
                        <a:ea typeface="Calibri" panose="020F0502020204030204" pitchFamily="34" charset="0"/>
                        <a:cs typeface="Cordia New"/>
                      </a:endParaRPr>
                    </a:p>
                    <a:p>
                      <a:pPr algn="just">
                        <a:lnSpc>
                          <a:spcPct val="120000"/>
                        </a:lnSpc>
                        <a:spcBef>
                          <a:spcPts val="200"/>
                        </a:spcBef>
                        <a:spcAft>
                          <a:spcPts val="0"/>
                        </a:spcAft>
                      </a:pPr>
                      <a:r>
                        <a:rPr lang="fr-FR" sz="1000" dirty="0">
                          <a:solidFill>
                            <a:srgbClr val="595959"/>
                          </a:solidFill>
                          <a:effectLst/>
                          <a:latin typeface="Cambria" panose="02040503050406030204" pitchFamily="18" charset="0"/>
                          <a:ea typeface="Cambria" panose="02040503050406030204" pitchFamily="18" charset="0"/>
                          <a:cs typeface="Angsana New"/>
                        </a:rPr>
                        <a:t>Dernier Poste occupé : </a:t>
                      </a:r>
                      <a:r>
                        <a:rPr lang="fr-FR" sz="1100" b="1" cap="small" dirty="0">
                          <a:solidFill>
                            <a:srgbClr val="4F81BD"/>
                          </a:solidFill>
                          <a:effectLst/>
                          <a:latin typeface="Cambria" panose="02040503050406030204" pitchFamily="18" charset="0"/>
                          <a:ea typeface="Cambria" panose="02040503050406030204" pitchFamily="18" charset="0"/>
                          <a:cs typeface="Angsana New"/>
                        </a:rPr>
                        <a:t>Architecte </a:t>
                      </a:r>
                      <a:r>
                        <a:rPr lang="fr-FR" sz="1100" b="1" cap="small" dirty="0" err="1">
                          <a:solidFill>
                            <a:srgbClr val="4F81BD"/>
                          </a:solidFill>
                          <a:effectLst/>
                          <a:latin typeface="Cambria" panose="02040503050406030204" pitchFamily="18" charset="0"/>
                          <a:ea typeface="Cambria" panose="02040503050406030204" pitchFamily="18" charset="0"/>
                          <a:cs typeface="Angsana New"/>
                        </a:rPr>
                        <a:t>DevOps</a:t>
                      </a:r>
                      <a:r>
                        <a:rPr lang="fr-FR" sz="1100" b="1" cap="small" dirty="0">
                          <a:solidFill>
                            <a:srgbClr val="4F81BD"/>
                          </a:solidFill>
                          <a:effectLst/>
                          <a:latin typeface="Cambria" panose="02040503050406030204" pitchFamily="18" charset="0"/>
                          <a:ea typeface="Cambria" panose="02040503050406030204" pitchFamily="18" charset="0"/>
                          <a:cs typeface="Angsana New"/>
                        </a:rPr>
                        <a:t>, docker 2014-2018</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pPr>
                      <a:r>
                        <a:rPr lang="fr-FR" sz="1000" dirty="0">
                          <a:solidFill>
                            <a:srgbClr val="595959"/>
                          </a:solidFill>
                          <a:effectLst/>
                          <a:latin typeface="Cambria" panose="02040503050406030204" pitchFamily="18" charset="0"/>
                          <a:ea typeface="Cambria" panose="02040503050406030204" pitchFamily="18" charset="0"/>
                          <a:cs typeface="Angsana New"/>
                        </a:rPr>
                        <a:t>Postes précédents : </a:t>
                      </a:r>
                      <a:r>
                        <a:rPr lang="fr-FR" sz="1100" b="1" cap="small" dirty="0">
                          <a:solidFill>
                            <a:srgbClr val="4F81BD"/>
                          </a:solidFill>
                          <a:effectLst/>
                          <a:latin typeface="Cambria" panose="02040503050406030204" pitchFamily="18" charset="0"/>
                          <a:ea typeface="Cambria" panose="02040503050406030204" pitchFamily="18" charset="0"/>
                          <a:cs typeface="Angsana New"/>
                        </a:rPr>
                        <a:t>Chef de projets R&amp;D</a:t>
                      </a:r>
                      <a:r>
                        <a:rPr lang="fr-FR" sz="1000" dirty="0">
                          <a:solidFill>
                            <a:srgbClr val="595959"/>
                          </a:solidFill>
                          <a:effectLst/>
                          <a:latin typeface="Cambria" panose="02040503050406030204" pitchFamily="18" charset="0"/>
                          <a:ea typeface="Cambria" panose="02040503050406030204" pitchFamily="18" charset="0"/>
                          <a:cs typeface="Angsana New"/>
                        </a:rPr>
                        <a:t> autour de GRAPHTALK AIA, m</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anagement de plusieurs équipes R&amp;D en France et en Bulgarie jusqu’à 8 personnes.</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00" b="1" i="1"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Exemples de projets réalisés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MIGRATION DOCKER </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Transformation de l’application GRAPHTALK et de son environnement en conteneurs Docker, </a:t>
                      </a:r>
                      <a:r>
                        <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rPr>
                        <a:t>Installation sous ECS de l’application GRAPHTALK AIA avec création de conteneurs pour les différents modules du logiciel.</a:t>
                      </a: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INTEGRATION CONTINUE </a:t>
                      </a:r>
                      <a:r>
                        <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rPr>
                        <a:t>Automatisation de la livraison du logiciel GRAPHTALK AIA</a:t>
                      </a: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DEVOPS SUR GRAPHTALK AIA </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Développement d’une chaine d’intégration continue sous Jenkins. Création d’une chaîne de validation continue du logiciel GRAPHTALK AIA avec tests et lancement d’alertes.</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INDUSTRIALISATION DE L’INSTALLATION DU LOGICIEL GRAPHTALK jusqu’en 2014</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pPr>
                      <a:r>
                        <a:rPr lang="fr-FR" sz="1000" b="1" i="1"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Responsable du projet Delivery Manager 2007-2014 : équipe de 5 personnes</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pP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Outil d’automatisation de l’installation de </a:t>
                      </a:r>
                      <a:r>
                        <a:rPr lang="fr-FR" sz="1000" dirty="0" err="1">
                          <a:solidFill>
                            <a:srgbClr val="595959"/>
                          </a:solidFill>
                          <a:effectLst/>
                          <a:latin typeface="Cambria" panose="02040503050406030204" pitchFamily="18" charset="0"/>
                          <a:ea typeface="Cambria" panose="02040503050406030204" pitchFamily="18" charset="0"/>
                          <a:cs typeface="Calibri" panose="020F0502020204030204" pitchFamily="34" charset="0"/>
                        </a:rPr>
                        <a:t>Graphtalk</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AIA sur sites de production</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42950" lvl="1" indent="-285750" algn="just">
                        <a:lnSpc>
                          <a:spcPct val="120000"/>
                        </a:lnSpc>
                        <a:spcAft>
                          <a:spcPts val="0"/>
                        </a:spcAft>
                        <a:buClr>
                          <a:srgbClr val="002060"/>
                        </a:buClr>
                        <a:buFont typeface="Courier New" panose="02070309020205020404" pitchFamily="49" charset="0"/>
                        <a:buChar char="o"/>
                      </a:pPr>
                      <a:r>
                        <a:rPr lang="fr-FR" sz="1000" b="1" i="1"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Proxy Product </a:t>
                      </a:r>
                      <a:r>
                        <a:rPr lang="fr-FR" sz="1000" b="1" i="1" dirty="0" err="1">
                          <a:solidFill>
                            <a:srgbClr val="595959"/>
                          </a:solidFill>
                          <a:effectLst/>
                          <a:latin typeface="Cambria" panose="02040503050406030204" pitchFamily="18" charset="0"/>
                          <a:ea typeface="Cambria" panose="02040503050406030204" pitchFamily="18" charset="0"/>
                          <a:cs typeface="Calibri" panose="020F0502020204030204" pitchFamily="34" charset="0"/>
                        </a:rPr>
                        <a:t>Owner</a:t>
                      </a:r>
                      <a:r>
                        <a:rPr lang="fr-FR" sz="1000" b="1" i="1"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Gestion de la </a:t>
                      </a:r>
                      <a:r>
                        <a:rPr lang="fr-FR" sz="1000" b="1" i="1" dirty="0" err="1">
                          <a:solidFill>
                            <a:srgbClr val="595959"/>
                          </a:solidFill>
                          <a:effectLst/>
                          <a:latin typeface="Cambria" panose="02040503050406030204" pitchFamily="18" charset="0"/>
                          <a:ea typeface="Cambria" panose="02040503050406030204" pitchFamily="18" charset="0"/>
                          <a:cs typeface="Calibri" panose="020F0502020204030204" pitchFamily="34" charset="0"/>
                        </a:rPr>
                        <a:t>backlog</a:t>
                      </a:r>
                      <a:r>
                        <a:rPr lang="fr-FR" sz="1000" b="1" i="1"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du projet, Consultant </a:t>
                      </a:r>
                      <a:r>
                        <a:rPr lang="fr-FR" sz="1000" b="1" i="1" dirty="0">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2013-2014</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pPr>
                      <a:r>
                        <a:rPr lang="fr-FR" sz="1000" dirty="0">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Migration du logiciel </a:t>
                      </a:r>
                      <a:r>
                        <a:rPr lang="fr-FR" sz="1000" dirty="0" err="1">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Graphtalk</a:t>
                      </a:r>
                      <a:r>
                        <a:rPr lang="fr-FR" sz="1000" dirty="0">
                          <a:solidFill>
                            <a:srgbClr val="595959"/>
                          </a:solidFill>
                          <a:effectLst/>
                          <a:latin typeface="Cambria" panose="02040503050406030204" pitchFamily="18" charset="0"/>
                          <a:ea typeface="Times New Roman" panose="02020603050405020304" pitchFamily="18" charset="0"/>
                          <a:cs typeface="Calibri" panose="020F0502020204030204" pitchFamily="34" charset="0"/>
                        </a:rPr>
                        <a:t> AIA dans le Cloud AWS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PROJETS JOB MANAGER et IPE SOUS GRAPHTALK AIA 2003-2007</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00" b="1" i="1" dirty="0">
                          <a:solidFill>
                            <a:srgbClr val="595959"/>
                          </a:solidFill>
                          <a:effectLst/>
                          <a:latin typeface="Cambria" panose="02040503050406030204" pitchFamily="18" charset="0"/>
                          <a:ea typeface="Cambria" panose="02040503050406030204" pitchFamily="18" charset="0"/>
                          <a:cs typeface="Angsana New"/>
                        </a:rPr>
                        <a:t>Responsable des projets : équipe de 8 personnes en France et Bulgarie</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tabLst>
                          <a:tab pos="323850" algn="l"/>
                        </a:tabLst>
                      </a:pP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Job Manager : Logiciel de Lancement et d’organisation de processus asynchrones lors du traitement de contrats d’assurances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Aft>
                          <a:spcPts val="0"/>
                        </a:spcAft>
                        <a:tabLst>
                          <a:tab pos="323850" algn="l"/>
                        </a:tabLst>
                      </a:pP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IPE : logiciel de gestion des environnements de production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Aft>
                          <a:spcPts val="0"/>
                        </a:spcAft>
                        <a:buSzPts val="1050"/>
                        <a:buFont typeface="Wingdings" panose="05000000000000000000" pitchFamily="2" charset="2"/>
                        <a:buChar char=""/>
                        <a:tabLst>
                          <a:tab pos="323850" algn="l"/>
                        </a:tabLst>
                      </a:pPr>
                      <a:r>
                        <a:rPr lang="fr-FR" sz="1000" b="1" i="1"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PROJET INTERFACE GRAPHIQUE (GUI) DE GRAPHTALK AIA 2000-2003</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00" b="1" i="1" dirty="0">
                          <a:solidFill>
                            <a:srgbClr val="595959"/>
                          </a:solidFill>
                          <a:effectLst/>
                          <a:latin typeface="Cambria" panose="02040503050406030204" pitchFamily="18" charset="0"/>
                          <a:ea typeface="Cambria" panose="02040503050406030204" pitchFamily="18" charset="0"/>
                          <a:cs typeface="Angsana New"/>
                        </a:rPr>
                        <a:t>Responsable du projet : équipe de 5 personnes en France</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701675" algn="just">
                        <a:lnSpc>
                          <a:spcPct val="120000"/>
                        </a:lnSpc>
                        <a:spcBef>
                          <a:spcPts val="200"/>
                        </a:spcBef>
                        <a:spcAft>
                          <a:spcPts val="0"/>
                        </a:spcAft>
                        <a:tabLst>
                          <a:tab pos="701675" algn="l"/>
                        </a:tabLst>
                      </a:pPr>
                      <a:r>
                        <a:rPr lang="fr-FR" sz="1000" dirty="0">
                          <a:solidFill>
                            <a:srgbClr val="595959"/>
                          </a:solidFill>
                          <a:effectLst/>
                          <a:latin typeface="Cambria" panose="02040503050406030204" pitchFamily="18" charset="0"/>
                          <a:ea typeface="Cambria" panose="02040503050406030204" pitchFamily="18" charset="0"/>
                          <a:cs typeface="Angsana New"/>
                        </a:rPr>
                        <a:t>Organisation et participation au développement de l’interface Graphique (Windows et Web) du logiciel GRAPHTALK AIA</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a:t>
                      </a:r>
                      <a:endParaRPr lang="fr-FR" sz="1000" dirty="0">
                        <a:solidFill>
                          <a:srgbClr val="595959"/>
                        </a:solidFill>
                        <a:effectLst/>
                        <a:latin typeface="Cambria" panose="02040503050406030204" pitchFamily="18" charset="0"/>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4722">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100" b="1" i="0" dirty="0">
                          <a:solidFill>
                            <a:srgbClr val="58585A"/>
                          </a:solidFill>
                          <a:latin typeface="+mn-lt"/>
                          <a:ea typeface="Times New Roman" charset="0"/>
                          <a:cs typeface="Times New Roman" charset="0"/>
                        </a:rPr>
                        <a:t>2010 - 2013</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050" b="1" cap="all" dirty="0">
                          <a:solidFill>
                            <a:srgbClr val="00000A"/>
                          </a:solidFill>
                          <a:effectLst/>
                          <a:latin typeface="Cambria" panose="02040503050406030204" pitchFamily="18" charset="0"/>
                          <a:ea typeface="Calibri" panose="020F0502020204030204" pitchFamily="34" charset="0"/>
                          <a:cs typeface="Cordia New"/>
                        </a:rPr>
                        <a:t>TAGG informatique </a:t>
                      </a:r>
                      <a:r>
                        <a:rPr lang="fr-FR" sz="1100" b="1" cap="all" dirty="0">
                          <a:solidFill>
                            <a:srgbClr val="00000A"/>
                          </a:solidFill>
                          <a:effectLst/>
                          <a:latin typeface="Cambria" panose="02040503050406030204" pitchFamily="18" charset="0"/>
                          <a:ea typeface="Calibri" panose="020F0502020204030204" pitchFamily="34" charset="0"/>
                          <a:cs typeface="Cordia New"/>
                        </a:rPr>
                        <a:t>– </a:t>
                      </a:r>
                      <a:r>
                        <a:rPr lang="fr-FR" sz="1000" b="0" cap="all" dirty="0">
                          <a:solidFill>
                            <a:srgbClr val="404040"/>
                          </a:solidFill>
                          <a:effectLst/>
                          <a:latin typeface="Cambria" panose="02040503050406030204" pitchFamily="18" charset="0"/>
                          <a:ea typeface="Calibri" panose="020F0502020204030204" pitchFamily="34" charset="0"/>
                          <a:cs typeface="Cordia New"/>
                        </a:rPr>
                        <a:t>1997 a 2000, secteur d’activité : TRAITEMENTS DE DONNEES, IMPRESSIONS PERSONNALISEES DE DOCUMENTS, SOLUTION DE VOTE</a:t>
                      </a:r>
                      <a:endParaRPr lang="fr-FR" sz="1000" b="1" cap="all" dirty="0">
                        <a:solidFill>
                          <a:srgbClr val="404040"/>
                        </a:solidFill>
                        <a:effectLst/>
                        <a:latin typeface="Calibri" panose="020F0502020204030204" pitchFamily="34" charset="0"/>
                        <a:ea typeface="Calibri" panose="020F0502020204030204" pitchFamily="34" charset="0"/>
                        <a:cs typeface="Cordia New"/>
                      </a:endParaRPr>
                    </a:p>
                    <a:p>
                      <a:pPr algn="just">
                        <a:lnSpc>
                          <a:spcPct val="120000"/>
                        </a:lnSpc>
                        <a:spcBef>
                          <a:spcPts val="200"/>
                        </a:spcBef>
                        <a:spcAft>
                          <a:spcPts val="0"/>
                        </a:spcAft>
                      </a:pPr>
                      <a:r>
                        <a:rPr lang="fr-FR" sz="1000" dirty="0">
                          <a:solidFill>
                            <a:srgbClr val="595959"/>
                          </a:solidFill>
                          <a:effectLst/>
                          <a:latin typeface="Cambria" panose="02040503050406030204" pitchFamily="18" charset="0"/>
                          <a:ea typeface="Cambria" panose="02040503050406030204" pitchFamily="18" charset="0"/>
                          <a:cs typeface="Angsana New"/>
                        </a:rPr>
                        <a:t>Postes occupés : </a:t>
                      </a:r>
                      <a:r>
                        <a:rPr lang="fr-FR" sz="1100" b="1" cap="small" dirty="0">
                          <a:solidFill>
                            <a:srgbClr val="4F81BD"/>
                          </a:solidFill>
                          <a:effectLst/>
                          <a:latin typeface="Cambria" panose="02040503050406030204" pitchFamily="18" charset="0"/>
                          <a:ea typeface="Cambria" panose="02040503050406030204" pitchFamily="18" charset="0"/>
                          <a:cs typeface="Angsana New"/>
                        </a:rPr>
                        <a:t>Développeur à Chef de projets</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algn="just">
                        <a:lnSpc>
                          <a:spcPct val="120000"/>
                        </a:lnSpc>
                        <a:spcBef>
                          <a:spcPts val="200"/>
                        </a:spcBef>
                        <a:spcAft>
                          <a:spcPts val="0"/>
                        </a:spcAft>
                      </a:pPr>
                      <a:r>
                        <a:rPr lang="fr-FR" sz="400" dirty="0">
                          <a:solidFill>
                            <a:srgbClr val="595959"/>
                          </a:solidFill>
                          <a:effectLst/>
                          <a:latin typeface="Cambria" panose="02040503050406030204" pitchFamily="18" charset="0"/>
                          <a:ea typeface="Cambria" panose="02040503050406030204" pitchFamily="18" charset="0"/>
                          <a:cs typeface="Angsana New"/>
                        </a:rPr>
                        <a:t> </a:t>
                      </a:r>
                      <a:endParaRPr lang="fr-FR" sz="1000" dirty="0">
                        <a:solidFill>
                          <a:srgbClr val="595959"/>
                        </a:solidFill>
                        <a:effectLst/>
                        <a:latin typeface="Cambria" panose="02040503050406030204" pitchFamily="18" charset="0"/>
                        <a:ea typeface="Cambria" panose="02040503050406030204" pitchFamily="18" charset="0"/>
                        <a:cs typeface="Angsana New"/>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Responsable de l'équipe de développement</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 animation d’une équipe de 7 personnes.</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pPr marL="342900" lvl="0" indent="-342900" algn="just">
                        <a:lnSpc>
                          <a:spcPct val="120000"/>
                        </a:lnSpc>
                        <a:spcBef>
                          <a:spcPts val="200"/>
                        </a:spcBef>
                        <a:spcAft>
                          <a:spcPts val="0"/>
                        </a:spcAft>
                        <a:buSzPts val="1050"/>
                        <a:buFont typeface="Wingdings" panose="05000000000000000000" pitchFamily="2" charset="2"/>
                        <a:buChar char=""/>
                        <a:tabLst>
                          <a:tab pos="323850" algn="l"/>
                        </a:tabLst>
                      </a:pPr>
                      <a:r>
                        <a:rPr lang="fr-FR" sz="1000"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Responsable du projet </a:t>
                      </a:r>
                      <a:r>
                        <a:rPr lang="fr-FR" sz="1000" dirty="0" err="1">
                          <a:solidFill>
                            <a:srgbClr val="0070C0"/>
                          </a:solidFill>
                          <a:effectLst/>
                          <a:latin typeface="Cambria" panose="02040503050406030204" pitchFamily="18" charset="0"/>
                          <a:ea typeface="Cambria" panose="02040503050406030204" pitchFamily="18" charset="0"/>
                          <a:cs typeface="Calibri" panose="020F0502020204030204" pitchFamily="34" charset="0"/>
                        </a:rPr>
                        <a:t>TaggImage</a:t>
                      </a:r>
                      <a:r>
                        <a:rPr lang="fr-FR" sz="1000" dirty="0">
                          <a:solidFill>
                            <a:srgbClr val="595959"/>
                          </a:solidFill>
                          <a:effectLst/>
                          <a:latin typeface="Cambria" panose="02040503050406030204" pitchFamily="18" charset="0"/>
                          <a:ea typeface="Cambria" panose="02040503050406030204" pitchFamily="18" charset="0"/>
                          <a:cs typeface="Calibri" panose="020F0502020204030204" pitchFamily="34" charset="0"/>
                        </a:rPr>
                        <a:t> : Informatisation d'un contrôle caméra de documents imprimés par comparaison de modèles. Contrôle qualité sur des impressions en très grosses quantités (plusieurs dizaines de milliers) à très grande vitesse. </a:t>
                      </a:r>
                      <a:endParaRPr lang="fr-FR" sz="1000" dirty="0">
                        <a:solidFill>
                          <a:srgbClr val="595959"/>
                        </a:solidFill>
                        <a:effectLst/>
                        <a:latin typeface="Cambria" panose="02040503050406030204" pitchFamily="18" charset="0"/>
                        <a:ea typeface="Cambria" panose="02040503050406030204" pitchFamily="18" charset="0"/>
                        <a:cs typeface="Wingdings" panose="05000000000000000000" pitchFamily="2" charset="2"/>
                      </a:endParaRPr>
                    </a:p>
                    <a:p>
                      <a:r>
                        <a:rPr lang="fr-FR" sz="1000" dirty="0">
                          <a:solidFill>
                            <a:srgbClr val="0070C0"/>
                          </a:solidFill>
                          <a:effectLst/>
                          <a:latin typeface="Cambria" panose="02040503050406030204" pitchFamily="18" charset="0"/>
                          <a:ea typeface="Cambria" panose="02040503050406030204" pitchFamily="18" charset="0"/>
                          <a:cs typeface="Calibri" panose="020F0502020204030204" pitchFamily="34" charset="0"/>
                        </a:rPr>
                        <a:t>Développement et Exploitation</a:t>
                      </a:r>
                      <a:r>
                        <a:rPr lang="fr-FR" sz="1000" dirty="0">
                          <a:effectLst/>
                          <a:latin typeface="Cambria" panose="02040503050406030204" pitchFamily="18" charset="0"/>
                          <a:ea typeface="Cambria" panose="02040503050406030204" pitchFamily="18" charset="0"/>
                          <a:cs typeface="Calibri" panose="020F0502020204030204" pitchFamily="34" charset="0"/>
                        </a:rPr>
                        <a:t> du logiciel </a:t>
                      </a:r>
                      <a:r>
                        <a:rPr lang="fr-FR" sz="1000" dirty="0" err="1">
                          <a:effectLst/>
                          <a:latin typeface="Cambria" panose="02040503050406030204" pitchFamily="18" charset="0"/>
                          <a:ea typeface="Cambria" panose="02040503050406030204" pitchFamily="18" charset="0"/>
                          <a:cs typeface="Calibri" panose="020F0502020204030204" pitchFamily="34" charset="0"/>
                        </a:rPr>
                        <a:t>VotExpress</a:t>
                      </a:r>
                      <a:r>
                        <a:rPr lang="fr-FR" sz="1000" dirty="0">
                          <a:effectLst/>
                          <a:latin typeface="Cambria" panose="02040503050406030204" pitchFamily="18" charset="0"/>
                          <a:ea typeface="Cambria" panose="02040503050406030204" pitchFamily="18" charset="0"/>
                          <a:cs typeface="Calibri" panose="020F0502020204030204" pitchFamily="34" charset="0"/>
                        </a:rPr>
                        <a:t>, solution d’organisation d’élections professionnelles par traitement électronique des votes par correspondance. Ma mission a porté sur la conception, réalisation et mise en exploitation sur sites des premières versions du logiciel.</a:t>
                      </a:r>
                      <a:endParaRPr lang="en-GB" sz="1050" b="0" i="0" kern="1200" dirty="0">
                        <a:solidFill>
                          <a:srgbClr val="7F7F7F"/>
                        </a:solidFill>
                        <a:latin typeface="+mn-lt"/>
                        <a:ea typeface="Times New Roman" charset="0"/>
                        <a:cs typeface="Times New Roman" charset="0"/>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1" name="ZoneTexte 10"/>
          <p:cNvSpPr txBox="1"/>
          <p:nvPr/>
        </p:nvSpPr>
        <p:spPr>
          <a:xfrm>
            <a:off x="8162925" y="6990951"/>
            <a:ext cx="184731" cy="369332"/>
          </a:xfrm>
          <a:prstGeom prst="rect">
            <a:avLst/>
          </a:prstGeom>
          <a:noFill/>
        </p:spPr>
        <p:txBody>
          <a:bodyPr wrap="none" rtlCol="0">
            <a:spAutoFit/>
          </a:bodyPr>
          <a:lstStyle/>
          <a:p>
            <a:endParaRPr lang="fr-FR" dirty="0"/>
          </a:p>
        </p:txBody>
      </p:sp>
      <p:graphicFrame>
        <p:nvGraphicFramePr>
          <p:cNvPr id="50" name="Tableau 13"/>
          <p:cNvGraphicFramePr>
            <a:graphicFrameLocks noGrp="1"/>
          </p:cNvGraphicFramePr>
          <p:nvPr>
            <p:extLst>
              <p:ext uri="{D42A27DB-BD31-4B8C-83A1-F6EECF244321}">
                <p14:modId xmlns:p14="http://schemas.microsoft.com/office/powerpoint/2010/main" val="3221015783"/>
              </p:ext>
            </p:extLst>
          </p:nvPr>
        </p:nvGraphicFramePr>
        <p:xfrm>
          <a:off x="1850456" y="7162401"/>
          <a:ext cx="5674294" cy="4067844"/>
        </p:xfrm>
        <a:graphic>
          <a:graphicData uri="http://schemas.openxmlformats.org/drawingml/2006/table">
            <a:tbl>
              <a:tblPr firstRow="1" bandRow="1">
                <a:tableStyleId>{5940675A-B579-460E-94D1-54222C63F5DA}</a:tableStyleId>
              </a:tblPr>
              <a:tblGrid>
                <a:gridCol w="959419">
                  <a:extLst>
                    <a:ext uri="{9D8B030D-6E8A-4147-A177-3AD203B41FA5}">
                      <a16:colId xmlns:a16="http://schemas.microsoft.com/office/drawing/2014/main" val="20000"/>
                    </a:ext>
                  </a:extLst>
                </a:gridCol>
                <a:gridCol w="4714875">
                  <a:extLst>
                    <a:ext uri="{9D8B030D-6E8A-4147-A177-3AD203B41FA5}">
                      <a16:colId xmlns:a16="http://schemas.microsoft.com/office/drawing/2014/main" val="20001"/>
                    </a:ext>
                  </a:extLst>
                </a:gridCol>
              </a:tblGrid>
              <a:tr h="1552974">
                <a:tc>
                  <a:txBody>
                    <a:bodyPr/>
                    <a:lstStyle/>
                    <a:p>
                      <a:pPr marL="7938" marR="0" indent="0" algn="ctr" defTabSz="457200" rtl="0" eaLnBrk="1" fontAlgn="auto" latinLnBrk="0" hangingPunct="1">
                        <a:lnSpc>
                          <a:spcPct val="100000"/>
                        </a:lnSpc>
                        <a:spcBef>
                          <a:spcPts val="0"/>
                        </a:spcBef>
                        <a:spcAft>
                          <a:spcPts val="0"/>
                        </a:spcAft>
                        <a:buClrTx/>
                        <a:buSzTx/>
                        <a:buFontTx/>
                        <a:buNone/>
                        <a:tabLst/>
                        <a:defRPr/>
                      </a:pPr>
                      <a:r>
                        <a:rPr lang="fr-FR" sz="1050" b="1" i="0" dirty="0">
                          <a:solidFill>
                            <a:srgbClr val="58585A"/>
                          </a:solidFill>
                          <a:latin typeface="+mj-lt"/>
                          <a:ea typeface="Times New Roman" charset="0"/>
                          <a:cs typeface="Times New Roman" charset="0"/>
                        </a:rPr>
                        <a:t>Depuis avril 2019</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Bef>
                          <a:spcPts val="0"/>
                        </a:spcBef>
                        <a:spcAft>
                          <a:spcPts val="200"/>
                        </a:spcAft>
                      </a:pPr>
                      <a:r>
                        <a:rPr lang="fr-FR" sz="1100" b="1" cap="all" dirty="0">
                          <a:solidFill>
                            <a:srgbClr val="00000A"/>
                          </a:solidFill>
                          <a:effectLst/>
                          <a:latin typeface="+mj-lt"/>
                          <a:ea typeface="Calibri" panose="020F0502020204030204" pitchFamily="34" charset="0"/>
                          <a:cs typeface="Cordia New"/>
                        </a:rPr>
                        <a:t>SCHNEIDER POUR CONAN JEKEN CONSULTING</a:t>
                      </a:r>
                      <a:endParaRPr lang="fr-FR" sz="1100" b="1" cap="all" dirty="0">
                        <a:solidFill>
                          <a:srgbClr val="404040"/>
                        </a:solidFill>
                        <a:effectLst/>
                        <a:latin typeface="+mj-lt"/>
                        <a:ea typeface="Calibri" panose="020F0502020204030204" pitchFamily="34" charset="0"/>
                        <a:cs typeface="Cordia New"/>
                      </a:endParaRPr>
                    </a:p>
                    <a:p>
                      <a:pPr>
                        <a:lnSpc>
                          <a:spcPct val="100000"/>
                        </a:lnSpc>
                        <a:spcBef>
                          <a:spcPts val="0"/>
                        </a:spcBef>
                        <a:spcAft>
                          <a:spcPts val="800"/>
                        </a:spcAft>
                      </a:pPr>
                      <a:r>
                        <a:rPr lang="fr-FR" sz="1050" dirty="0">
                          <a:solidFill>
                            <a:srgbClr val="595959"/>
                          </a:solidFill>
                          <a:effectLst/>
                          <a:latin typeface="+mj-lt"/>
                          <a:ea typeface="Cambria" panose="02040503050406030204" pitchFamily="18" charset="0"/>
                          <a:cs typeface="Angsana New"/>
                        </a:rPr>
                        <a:t>Poste occupé : </a:t>
                      </a:r>
                      <a:r>
                        <a:rPr lang="fr-FR" sz="1050" b="1" cap="small" dirty="0">
                          <a:solidFill>
                            <a:srgbClr val="4F81BD"/>
                          </a:solidFill>
                          <a:effectLst/>
                          <a:latin typeface="+mj-lt"/>
                          <a:ea typeface="Cambria" panose="02040503050406030204" pitchFamily="18" charset="0"/>
                          <a:cs typeface="Angsana New"/>
                        </a:rPr>
                        <a:t>Consultant </a:t>
                      </a:r>
                      <a:r>
                        <a:rPr lang="fr-FR" sz="1050" b="1" cap="small" dirty="0" err="1">
                          <a:solidFill>
                            <a:srgbClr val="4F81BD"/>
                          </a:solidFill>
                          <a:effectLst/>
                          <a:latin typeface="+mj-lt"/>
                          <a:ea typeface="Cambria" panose="02040503050406030204" pitchFamily="18" charset="0"/>
                          <a:cs typeface="Angsana New"/>
                        </a:rPr>
                        <a:t>DevOps</a:t>
                      </a:r>
                      <a:r>
                        <a:rPr lang="fr-FR" sz="1050" b="1" cap="small" dirty="0">
                          <a:solidFill>
                            <a:srgbClr val="4F81BD"/>
                          </a:solidFill>
                          <a:effectLst/>
                          <a:latin typeface="+mj-lt"/>
                          <a:ea typeface="Cambria" panose="02040503050406030204" pitchFamily="18" charset="0"/>
                          <a:cs typeface="Angsana New"/>
                        </a:rPr>
                        <a:t> dans l’équipe R&amp;D </a:t>
                      </a:r>
                      <a:r>
                        <a:rPr lang="fr-FR" sz="1050" b="1" cap="small" dirty="0" err="1">
                          <a:solidFill>
                            <a:srgbClr val="4F81BD"/>
                          </a:solidFill>
                          <a:effectLst/>
                          <a:latin typeface="+mj-lt"/>
                          <a:ea typeface="Cambria" panose="02040503050406030204" pitchFamily="18" charset="0"/>
                          <a:cs typeface="Angsana New"/>
                        </a:rPr>
                        <a:t>DmnPint</a:t>
                      </a:r>
                      <a:r>
                        <a:rPr lang="fr-FR" sz="1050" b="1" cap="small" dirty="0">
                          <a:solidFill>
                            <a:srgbClr val="4F81BD"/>
                          </a:solidFill>
                          <a:effectLst/>
                          <a:latin typeface="+mj-lt"/>
                          <a:ea typeface="Cambria" panose="02040503050406030204" pitchFamily="18" charset="0"/>
                          <a:cs typeface="Angsana New"/>
                        </a:rPr>
                        <a:t> sur la plateforme de gestion d’objets connectés ETP (</a:t>
                      </a:r>
                      <a:r>
                        <a:rPr lang="fr-FR" sz="1050" b="1" cap="small" dirty="0" err="1">
                          <a:solidFill>
                            <a:srgbClr val="4F81BD"/>
                          </a:solidFill>
                          <a:effectLst/>
                          <a:latin typeface="+mj-lt"/>
                          <a:ea typeface="Cambria" panose="02040503050406030204" pitchFamily="18" charset="0"/>
                          <a:cs typeface="Angsana New"/>
                        </a:rPr>
                        <a:t>Exostruxure</a:t>
                      </a:r>
                      <a:r>
                        <a:rPr lang="fr-FR" sz="1050" b="1" cap="small" dirty="0">
                          <a:solidFill>
                            <a:srgbClr val="4F81BD"/>
                          </a:solidFill>
                          <a:effectLst/>
                          <a:latin typeface="+mj-lt"/>
                          <a:ea typeface="Cambria" panose="02040503050406030204" pitchFamily="18" charset="0"/>
                          <a:cs typeface="Angsana New"/>
                        </a:rPr>
                        <a:t> </a:t>
                      </a:r>
                      <a:r>
                        <a:rPr lang="fr-FR" sz="1050" b="1" cap="small" dirty="0" err="1">
                          <a:solidFill>
                            <a:srgbClr val="4F81BD"/>
                          </a:solidFill>
                          <a:effectLst/>
                          <a:latin typeface="+mj-lt"/>
                          <a:ea typeface="Cambria" panose="02040503050406030204" pitchFamily="18" charset="0"/>
                          <a:cs typeface="Angsana New"/>
                        </a:rPr>
                        <a:t>Technology</a:t>
                      </a:r>
                      <a:r>
                        <a:rPr lang="fr-FR" sz="1050" b="1" cap="small" dirty="0">
                          <a:solidFill>
                            <a:srgbClr val="4F81BD"/>
                          </a:solidFill>
                          <a:effectLst/>
                          <a:latin typeface="+mj-lt"/>
                          <a:ea typeface="Cambria" panose="02040503050406030204" pitchFamily="18" charset="0"/>
                          <a:cs typeface="Angsana New"/>
                        </a:rPr>
                        <a:t> </a:t>
                      </a:r>
                      <a:r>
                        <a:rPr lang="fr-FR" sz="1050" b="1" cap="small" dirty="0" err="1">
                          <a:solidFill>
                            <a:srgbClr val="4F81BD"/>
                          </a:solidFill>
                          <a:effectLst/>
                          <a:latin typeface="+mj-lt"/>
                          <a:ea typeface="Cambria" panose="02040503050406030204" pitchFamily="18" charset="0"/>
                          <a:cs typeface="Angsana New"/>
                        </a:rPr>
                        <a:t>Plateform</a:t>
                      </a:r>
                      <a:r>
                        <a:rPr lang="fr-FR" sz="1050" b="1" cap="small" dirty="0">
                          <a:solidFill>
                            <a:srgbClr val="4F81BD"/>
                          </a:solidFill>
                          <a:effectLst/>
                          <a:latin typeface="+mj-lt"/>
                          <a:ea typeface="Cambria" panose="02040503050406030204" pitchFamily="18" charset="0"/>
                          <a:cs typeface="Angsana New"/>
                        </a:rPr>
                        <a:t>)</a:t>
                      </a:r>
                      <a:r>
                        <a:rPr lang="fr-FR" sz="1050" dirty="0">
                          <a:solidFill>
                            <a:srgbClr val="595959"/>
                          </a:solidFill>
                          <a:effectLst/>
                          <a:latin typeface="+mj-lt"/>
                          <a:ea typeface="Cambria" panose="02040503050406030204" pitchFamily="18" charset="0"/>
                          <a:cs typeface="Angsana New"/>
                        </a:rPr>
                        <a:t>.</a:t>
                      </a:r>
                    </a:p>
                    <a:p>
                      <a:pPr marL="0" lvl="0" indent="0" algn="just">
                        <a:lnSpc>
                          <a:spcPct val="120000"/>
                        </a:lnSpc>
                        <a:spcBef>
                          <a:spcPts val="200"/>
                        </a:spcBef>
                        <a:spcAft>
                          <a:spcPts val="0"/>
                        </a:spcAft>
                        <a:buSzPts val="1050"/>
                        <a:buFont typeface="Wingdings" panose="05000000000000000000" pitchFamily="2" charset="2"/>
                        <a:buNone/>
                      </a:pPr>
                      <a:r>
                        <a:rPr lang="fr-FR" sz="1050" b="1" dirty="0">
                          <a:solidFill>
                            <a:srgbClr val="595959"/>
                          </a:solidFill>
                          <a:effectLst/>
                          <a:latin typeface="+mj-lt"/>
                          <a:ea typeface="Cambria" panose="02040503050406030204" pitchFamily="18" charset="0"/>
                          <a:cs typeface="Angsana New"/>
                        </a:rPr>
                        <a:t>Optimisation </a:t>
                      </a:r>
                      <a:r>
                        <a:rPr lang="fr-FR" sz="1050" b="1">
                          <a:solidFill>
                            <a:srgbClr val="595959"/>
                          </a:solidFill>
                          <a:effectLst/>
                          <a:latin typeface="+mj-lt"/>
                          <a:ea typeface="Cambria" panose="02040503050406030204" pitchFamily="18" charset="0"/>
                          <a:cs typeface="Angsana New"/>
                        </a:rPr>
                        <a:t>et création </a:t>
                      </a:r>
                      <a:r>
                        <a:rPr lang="fr-FR" sz="1050" b="1" dirty="0">
                          <a:solidFill>
                            <a:srgbClr val="595959"/>
                          </a:solidFill>
                          <a:effectLst/>
                          <a:latin typeface="+mj-lt"/>
                          <a:ea typeface="Cambria" panose="02040503050406030204" pitchFamily="18" charset="0"/>
                          <a:cs typeface="Angsana New"/>
                        </a:rPr>
                        <a:t>des processus de livraison sous Azure </a:t>
                      </a:r>
                      <a:r>
                        <a:rPr lang="fr-FR" sz="1050" b="1" dirty="0" err="1">
                          <a:solidFill>
                            <a:srgbClr val="595959"/>
                          </a:solidFill>
                          <a:effectLst/>
                          <a:latin typeface="+mj-lt"/>
                          <a:ea typeface="Cambria" panose="02040503050406030204" pitchFamily="18" charset="0"/>
                          <a:cs typeface="Angsana New"/>
                        </a:rPr>
                        <a:t>DevOps</a:t>
                      </a:r>
                      <a:r>
                        <a:rPr lang="fr-FR" sz="1050" b="1" dirty="0">
                          <a:solidFill>
                            <a:srgbClr val="595959"/>
                          </a:solidFill>
                          <a:effectLst/>
                          <a:latin typeface="+mj-lt"/>
                          <a:ea typeface="Cambria" panose="02040503050406030204" pitchFamily="18" charset="0"/>
                          <a:cs typeface="Angsana New"/>
                        </a:rPr>
                        <a:t> dans l’environnement de production (pipelines)</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pPr>
                      <a:r>
                        <a:rPr lang="fr-FR" sz="1050" b="1" dirty="0">
                          <a:solidFill>
                            <a:srgbClr val="595959"/>
                          </a:solidFill>
                          <a:effectLst/>
                          <a:latin typeface="+mj-lt"/>
                          <a:ea typeface="Cambria" panose="02040503050406030204" pitchFamily="18" charset="0"/>
                          <a:cs typeface="Angsana New"/>
                        </a:rPr>
                        <a:t>Intégration continue des composants dans la plateforme </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pPr>
                      <a:r>
                        <a:rPr lang="fr-FR" sz="1050" b="1" dirty="0">
                          <a:solidFill>
                            <a:srgbClr val="595959"/>
                          </a:solidFill>
                          <a:effectLst/>
                          <a:latin typeface="+mj-lt"/>
                          <a:ea typeface="Cambria" panose="02040503050406030204" pitchFamily="18" charset="0"/>
                          <a:cs typeface="Angsana New"/>
                        </a:rPr>
                        <a:t>Intervention dans les différents processus </a:t>
                      </a:r>
                      <a:r>
                        <a:rPr lang="fr-FR" sz="1050" b="1" dirty="0" err="1">
                          <a:solidFill>
                            <a:srgbClr val="595959"/>
                          </a:solidFill>
                          <a:effectLst/>
                          <a:latin typeface="+mj-lt"/>
                          <a:ea typeface="Cambria" panose="02040503050406030204" pitchFamily="18" charset="0"/>
                          <a:cs typeface="Angsana New"/>
                        </a:rPr>
                        <a:t>DevOps</a:t>
                      </a:r>
                      <a:r>
                        <a:rPr lang="fr-FR" sz="1050" b="1" dirty="0">
                          <a:solidFill>
                            <a:srgbClr val="595959"/>
                          </a:solidFill>
                          <a:effectLst/>
                          <a:latin typeface="+mj-lt"/>
                          <a:ea typeface="Cambria" panose="02040503050406030204" pitchFamily="18" charset="0"/>
                          <a:cs typeface="Angsana New"/>
                        </a:rPr>
                        <a:t> au cœur de l’équipe R&amp;D </a:t>
                      </a:r>
                      <a:endParaRPr lang="fr-FR" sz="1050" dirty="0">
                        <a:solidFill>
                          <a:srgbClr val="595959"/>
                        </a:solidFill>
                        <a:effectLst/>
                        <a:latin typeface="+mj-lt"/>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14870">
                <a:tc>
                  <a:txBody>
                    <a:bodyPr/>
                    <a:lstStyle/>
                    <a:p>
                      <a:pPr marL="7938" marR="0" indent="0" algn="ctr" defTabSz="457200" rtl="0" eaLnBrk="1" fontAlgn="auto" latinLnBrk="0" hangingPunct="1">
                        <a:lnSpc>
                          <a:spcPct val="100000"/>
                        </a:lnSpc>
                        <a:spcBef>
                          <a:spcPts val="0"/>
                        </a:spcBef>
                        <a:spcAft>
                          <a:spcPts val="0"/>
                        </a:spcAft>
                        <a:buClrTx/>
                        <a:buSzTx/>
                        <a:buFontTx/>
                        <a:buNone/>
                        <a:tabLst/>
                        <a:defRPr/>
                      </a:pPr>
                      <a:r>
                        <a:rPr lang="fr-FR" sz="1050" b="1" i="0" dirty="0">
                          <a:solidFill>
                            <a:srgbClr val="58585A"/>
                          </a:solidFill>
                          <a:latin typeface="+mj-lt"/>
                          <a:ea typeface="Times New Roman" charset="0"/>
                          <a:cs typeface="Times New Roman" charset="0"/>
                        </a:rPr>
                        <a:t>04/2</a:t>
                      </a:r>
                      <a:r>
                        <a:rPr lang="fr-FR" sz="1050" b="1" i="0" baseline="0" dirty="0">
                          <a:solidFill>
                            <a:srgbClr val="58585A"/>
                          </a:solidFill>
                          <a:latin typeface="+mj-lt"/>
                          <a:ea typeface="Times New Roman" charset="0"/>
                          <a:cs typeface="Times New Roman" charset="0"/>
                        </a:rPr>
                        <a:t>018</a:t>
                      </a:r>
                      <a:r>
                        <a:rPr lang="fr-FR" sz="1050" b="1" i="0" dirty="0">
                          <a:solidFill>
                            <a:srgbClr val="58585A"/>
                          </a:solidFill>
                          <a:latin typeface="+mj-lt"/>
                          <a:ea typeface="Times New Roman" charset="0"/>
                          <a:cs typeface="Times New Roman" charset="0"/>
                        </a:rPr>
                        <a:t> – 01/2019</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Bef>
                          <a:spcPts val="0"/>
                        </a:spcBef>
                        <a:spcAft>
                          <a:spcPts val="200"/>
                        </a:spcAft>
                      </a:pPr>
                      <a:r>
                        <a:rPr lang="fr-FR" sz="1100" b="1" cap="all" dirty="0">
                          <a:solidFill>
                            <a:srgbClr val="00000A"/>
                          </a:solidFill>
                          <a:effectLst/>
                          <a:latin typeface="+mj-lt"/>
                          <a:ea typeface="Calibri" panose="020F0502020204030204" pitchFamily="34" charset="0"/>
                          <a:cs typeface="Cordia New"/>
                        </a:rPr>
                        <a:t>HARDIS GROUP</a:t>
                      </a:r>
                      <a:endParaRPr lang="fr-FR" sz="1100" b="1" cap="all" dirty="0">
                        <a:solidFill>
                          <a:srgbClr val="404040"/>
                        </a:solidFill>
                        <a:effectLst/>
                        <a:latin typeface="+mj-lt"/>
                        <a:ea typeface="Calibri" panose="020F0502020204030204" pitchFamily="34" charset="0"/>
                        <a:cs typeface="Cordia New"/>
                      </a:endParaRPr>
                    </a:p>
                    <a:p>
                      <a:pPr>
                        <a:lnSpc>
                          <a:spcPct val="100000"/>
                        </a:lnSpc>
                        <a:spcBef>
                          <a:spcPts val="0"/>
                        </a:spcBef>
                        <a:spcAft>
                          <a:spcPts val="800"/>
                        </a:spcAft>
                      </a:pPr>
                      <a:r>
                        <a:rPr lang="fr-FR" sz="1050" dirty="0">
                          <a:solidFill>
                            <a:srgbClr val="595959"/>
                          </a:solidFill>
                          <a:effectLst/>
                          <a:latin typeface="+mj-lt"/>
                          <a:ea typeface="Cambria" panose="02040503050406030204" pitchFamily="18" charset="0"/>
                          <a:cs typeface="Angsana New"/>
                        </a:rPr>
                        <a:t>Poste occupé : </a:t>
                      </a:r>
                      <a:r>
                        <a:rPr lang="fr-FR" sz="1050" b="1" cap="small" dirty="0">
                          <a:solidFill>
                            <a:srgbClr val="4F81BD"/>
                          </a:solidFill>
                          <a:effectLst/>
                          <a:latin typeface="+mj-lt"/>
                          <a:ea typeface="Cambria" panose="02040503050406030204" pitchFamily="18" charset="0"/>
                          <a:cs typeface="Angsana New"/>
                        </a:rPr>
                        <a:t>Architecte </a:t>
                      </a:r>
                      <a:r>
                        <a:rPr lang="fr-FR" sz="1050" b="1" cap="small" dirty="0" err="1">
                          <a:solidFill>
                            <a:srgbClr val="4F81BD"/>
                          </a:solidFill>
                          <a:effectLst/>
                          <a:latin typeface="+mj-lt"/>
                          <a:ea typeface="Cambria" panose="02040503050406030204" pitchFamily="18" charset="0"/>
                          <a:cs typeface="Angsana New"/>
                        </a:rPr>
                        <a:t>DevOps</a:t>
                      </a:r>
                      <a:r>
                        <a:rPr lang="fr-FR" sz="1050" b="1" cap="small" dirty="0">
                          <a:solidFill>
                            <a:srgbClr val="4F81BD"/>
                          </a:solidFill>
                          <a:effectLst/>
                          <a:latin typeface="+mj-lt"/>
                          <a:ea typeface="Cambria" panose="02040503050406030204" pitchFamily="18" charset="0"/>
                          <a:cs typeface="Angsana New"/>
                        </a:rPr>
                        <a:t>, docker</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DOCKERISATION ADELIA/REFLEX </a:t>
                      </a:r>
                      <a:r>
                        <a:rPr lang="fr-FR" sz="1050" dirty="0">
                          <a:solidFill>
                            <a:srgbClr val="595959"/>
                          </a:solidFill>
                          <a:effectLst/>
                          <a:latin typeface="+mj-lt"/>
                          <a:ea typeface="Cambria" panose="02040503050406030204" pitchFamily="18" charset="0"/>
                          <a:cs typeface="Calibri" panose="020F0502020204030204" pitchFamily="34" charset="0"/>
                        </a:rPr>
                        <a:t>Participation à la transformation de l’application REFLEX sous forme de conteneurs Docker. Le but est d’utiliser l’application sur le Cloud Public et/ou privé.</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CONSULTANT CLOUD PUBLIC POUR PLUSIEURS CLIENTS </a:t>
                      </a:r>
                      <a:r>
                        <a:rPr lang="fr-FR" sz="1050" dirty="0">
                          <a:solidFill>
                            <a:srgbClr val="595959"/>
                          </a:solidFill>
                          <a:effectLst/>
                          <a:latin typeface="+mj-lt"/>
                          <a:ea typeface="Cambria" panose="02040503050406030204" pitchFamily="18" charset="0"/>
                          <a:cs typeface="Calibri" panose="020F0502020204030204" pitchFamily="34" charset="0"/>
                        </a:rPr>
                        <a:t>Participation à plusieurs projets clients autour du Cloud Public AWS et Azure.</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DEVELOPPEMENT SCRIPTS PYTHON </a:t>
                      </a:r>
                      <a:r>
                        <a:rPr lang="fr-FR" sz="1050" dirty="0">
                          <a:solidFill>
                            <a:srgbClr val="595959"/>
                          </a:solidFill>
                          <a:effectLst/>
                          <a:latin typeface="+mj-lt"/>
                          <a:ea typeface="Cambria" panose="02040503050406030204" pitchFamily="18" charset="0"/>
                          <a:cs typeface="Calibri" panose="020F0502020204030204" pitchFamily="34" charset="0"/>
                        </a:rPr>
                        <a:t>Développement de scripts pour la supervision de serveurs et pour la gestion de tickets sous ITOP.</a:t>
                      </a:r>
                      <a:endParaRPr lang="fr-FR" sz="1050" dirty="0">
                        <a:solidFill>
                          <a:srgbClr val="595959"/>
                        </a:solidFill>
                        <a:effectLst/>
                        <a:latin typeface="+mj-lt"/>
                        <a:ea typeface="Cambria" panose="02040503050406030204" pitchFamily="18" charset="0"/>
                        <a:cs typeface="Wingdings" panose="05000000000000000000" pitchFamily="2" charset="2"/>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5" name="Oval 96"/>
          <p:cNvSpPr/>
          <p:nvPr/>
        </p:nvSpPr>
        <p:spPr>
          <a:xfrm>
            <a:off x="2152552" y="2662071"/>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6" name="Picture 1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55227" y="2756736"/>
            <a:ext cx="246025" cy="246025"/>
          </a:xfrm>
          <a:prstGeom prst="rect">
            <a:avLst/>
          </a:prstGeom>
        </p:spPr>
      </p:pic>
      <p:sp>
        <p:nvSpPr>
          <p:cNvPr id="13" name="Ellipse 12"/>
          <p:cNvSpPr/>
          <p:nvPr/>
        </p:nvSpPr>
        <p:spPr>
          <a:xfrm>
            <a:off x="182652" y="2914272"/>
            <a:ext cx="425511" cy="414927"/>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57" name="Image 56"/>
          <p:cNvPicPr>
            <a:picLocks noChangeAspect="1"/>
          </p:cNvPicPr>
          <p:nvPr/>
        </p:nvPicPr>
        <p:blipFill rotWithShape="1">
          <a:blip r:embed="rId6"/>
          <a:srcRect l="15385" t="29820" r="70113" b="23537"/>
          <a:stretch/>
        </p:blipFill>
        <p:spPr>
          <a:xfrm>
            <a:off x="257180" y="2963822"/>
            <a:ext cx="276456" cy="293284"/>
          </a:xfrm>
          <a:prstGeom prst="rect">
            <a:avLst/>
          </a:prstGeom>
        </p:spPr>
      </p:pic>
      <p:sp>
        <p:nvSpPr>
          <p:cNvPr id="14" name="ZoneTexte 13"/>
          <p:cNvSpPr txBox="1"/>
          <p:nvPr/>
        </p:nvSpPr>
        <p:spPr>
          <a:xfrm>
            <a:off x="-79099" y="3437719"/>
            <a:ext cx="1950095" cy="1546577"/>
          </a:xfrm>
          <a:prstGeom prst="rect">
            <a:avLst/>
          </a:prstGeom>
          <a:noFill/>
        </p:spPr>
        <p:txBody>
          <a:bodyPr wrap="square" rtlCol="0">
            <a:spAutoFit/>
          </a:bodyPr>
          <a:lstStyle/>
          <a:p>
            <a:pPr lvl="0"/>
            <a:r>
              <a:rPr lang="fr-FR" sz="1050" dirty="0">
                <a:solidFill>
                  <a:schemeClr val="bg1"/>
                </a:solidFill>
                <a:latin typeface="Cambria" panose="02040503050406030204" pitchFamily="18" charset="0"/>
                <a:ea typeface="Cambria" panose="02040503050406030204" pitchFamily="18" charset="0"/>
              </a:rPr>
              <a:t>Autonomie, Ténacité, Rigueur</a:t>
            </a:r>
            <a:endParaRPr lang="fr-FR" sz="1050" b="1" dirty="0">
              <a:solidFill>
                <a:schemeClr val="bg1"/>
              </a:solidFill>
              <a:latin typeface="Cambria" panose="02040503050406030204" pitchFamily="18" charset="0"/>
              <a:ea typeface="Cambria" panose="02040503050406030204" pitchFamily="18" charset="0"/>
            </a:endParaRPr>
          </a:p>
          <a:p>
            <a:pPr lvl="0"/>
            <a:endParaRPr lang="fr-FR" sz="1050" dirty="0">
              <a:solidFill>
                <a:schemeClr val="bg1"/>
              </a:solidFill>
              <a:latin typeface="Cambria" panose="02040503050406030204" pitchFamily="18" charset="0"/>
              <a:ea typeface="Cambria" panose="02040503050406030204" pitchFamily="18" charset="0"/>
            </a:endParaRPr>
          </a:p>
          <a:p>
            <a:pPr lvl="0"/>
            <a:r>
              <a:rPr lang="fr-FR" sz="1050" dirty="0">
                <a:solidFill>
                  <a:schemeClr val="bg1"/>
                </a:solidFill>
                <a:latin typeface="Cambria" panose="02040503050406030204" pitchFamily="18" charset="0"/>
                <a:ea typeface="Cambria" panose="02040503050406030204" pitchFamily="18" charset="0"/>
              </a:rPr>
              <a:t>Capacité relationnelle : travail d’équipe, y compris à distance, écoute</a:t>
            </a:r>
          </a:p>
          <a:p>
            <a:pPr lvl="0"/>
            <a:endParaRPr lang="fr-FR" sz="1050" b="1" dirty="0">
              <a:solidFill>
                <a:schemeClr val="bg1"/>
              </a:solidFill>
              <a:latin typeface="Cambria" panose="02040503050406030204" pitchFamily="18" charset="0"/>
              <a:ea typeface="Cambria" panose="02040503050406030204" pitchFamily="18" charset="0"/>
            </a:endParaRPr>
          </a:p>
          <a:p>
            <a:r>
              <a:rPr lang="fr-FR" sz="1050" dirty="0">
                <a:solidFill>
                  <a:schemeClr val="bg1"/>
                </a:solidFill>
                <a:latin typeface="Cambria" panose="02040503050406030204" pitchFamily="18" charset="0"/>
                <a:ea typeface="Cambria" panose="02040503050406030204" pitchFamily="18" charset="0"/>
              </a:rPr>
              <a:t>Curiosité scientifique et technique, Adaptation à la nouveauté</a:t>
            </a:r>
          </a:p>
        </p:txBody>
      </p:sp>
      <p:sp>
        <p:nvSpPr>
          <p:cNvPr id="59" name="Rectangle 58"/>
          <p:cNvSpPr/>
          <p:nvPr/>
        </p:nvSpPr>
        <p:spPr>
          <a:xfrm>
            <a:off x="61057" y="6502847"/>
            <a:ext cx="1761490" cy="86088"/>
          </a:xfrm>
          <a:prstGeom prst="rect">
            <a:avLst/>
          </a:prstGeom>
          <a:solidFill>
            <a:srgbClr val="7E7F8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p:cNvSpPr/>
          <p:nvPr/>
        </p:nvSpPr>
        <p:spPr>
          <a:xfrm>
            <a:off x="61056" y="6502125"/>
            <a:ext cx="1372991" cy="86909"/>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2"/>
          <p:cNvSpPr/>
          <p:nvPr/>
        </p:nvSpPr>
        <p:spPr>
          <a:xfrm>
            <a:off x="149662" y="5703373"/>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67" name="Rectangle 8"/>
          <p:cNvSpPr/>
          <p:nvPr/>
        </p:nvSpPr>
        <p:spPr>
          <a:xfrm>
            <a:off x="-12700" y="5825040"/>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err="1"/>
              <a:t>Langues</a:t>
            </a:r>
            <a:endParaRPr lang="en-US" sz="1400" b="1" dirty="0"/>
          </a:p>
        </p:txBody>
      </p:sp>
      <p:pic>
        <p:nvPicPr>
          <p:cNvPr id="68"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3209" y="5776386"/>
            <a:ext cx="317492" cy="317492"/>
          </a:xfrm>
          <a:prstGeom prst="rect">
            <a:avLst/>
          </a:prstGeom>
        </p:spPr>
      </p:pic>
      <p:sp>
        <p:nvSpPr>
          <p:cNvPr id="16" name="ZoneTexte 15"/>
          <p:cNvSpPr txBox="1"/>
          <p:nvPr/>
        </p:nvSpPr>
        <p:spPr>
          <a:xfrm>
            <a:off x="-608" y="6210207"/>
            <a:ext cx="667747" cy="276999"/>
          </a:xfrm>
          <a:prstGeom prst="rect">
            <a:avLst/>
          </a:prstGeom>
          <a:noFill/>
        </p:spPr>
        <p:txBody>
          <a:bodyPr wrap="none" rtlCol="0">
            <a:spAutoFit/>
          </a:bodyPr>
          <a:lstStyle/>
          <a:p>
            <a:r>
              <a:rPr lang="fr-FR" sz="1200" dirty="0">
                <a:solidFill>
                  <a:schemeClr val="bg1"/>
                </a:solidFill>
                <a:latin typeface="Cambria" panose="02040503050406030204" pitchFamily="18" charset="0"/>
                <a:ea typeface="Cambria" panose="02040503050406030204" pitchFamily="18" charset="0"/>
              </a:rPr>
              <a:t>Anglais</a:t>
            </a:r>
          </a:p>
        </p:txBody>
      </p:sp>
      <p:sp>
        <p:nvSpPr>
          <p:cNvPr id="41" name="Rectangle 8"/>
          <p:cNvSpPr/>
          <p:nvPr/>
        </p:nvSpPr>
        <p:spPr>
          <a:xfrm>
            <a:off x="-12700" y="7472865"/>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err="1"/>
              <a:t>Etat</a:t>
            </a:r>
            <a:r>
              <a:rPr lang="en-US" sz="1400" b="1" dirty="0"/>
              <a:t> civil</a:t>
            </a:r>
          </a:p>
        </p:txBody>
      </p:sp>
      <p:sp>
        <p:nvSpPr>
          <p:cNvPr id="43" name="ZoneTexte 42"/>
          <p:cNvSpPr txBox="1"/>
          <p:nvPr/>
        </p:nvSpPr>
        <p:spPr>
          <a:xfrm>
            <a:off x="-608" y="7858032"/>
            <a:ext cx="1064715" cy="461665"/>
          </a:xfrm>
          <a:prstGeom prst="rect">
            <a:avLst/>
          </a:prstGeom>
          <a:noFill/>
        </p:spPr>
        <p:txBody>
          <a:bodyPr wrap="none" rtlCol="0">
            <a:spAutoFit/>
          </a:bodyPr>
          <a:lstStyle/>
          <a:p>
            <a:r>
              <a:rPr lang="fr-FR" sz="1200" dirty="0">
                <a:solidFill>
                  <a:schemeClr val="bg1"/>
                </a:solidFill>
                <a:latin typeface="Cambria" panose="02040503050406030204" pitchFamily="18" charset="0"/>
                <a:ea typeface="Cambria" panose="02040503050406030204" pitchFamily="18" charset="0"/>
              </a:rPr>
              <a:t>50 ans, Marié</a:t>
            </a:r>
          </a:p>
          <a:p>
            <a:r>
              <a:rPr lang="fr-FR" sz="1200" dirty="0">
                <a:solidFill>
                  <a:schemeClr val="bg1"/>
                </a:solidFill>
                <a:latin typeface="Cambria" panose="02040503050406030204" pitchFamily="18" charset="0"/>
                <a:ea typeface="Cambria" panose="02040503050406030204" pitchFamily="18" charset="0"/>
              </a:rPr>
              <a:t>Un enfant</a:t>
            </a:r>
          </a:p>
        </p:txBody>
      </p:sp>
      <p:sp>
        <p:nvSpPr>
          <p:cNvPr id="51" name="Oval 62"/>
          <p:cNvSpPr/>
          <p:nvPr/>
        </p:nvSpPr>
        <p:spPr>
          <a:xfrm>
            <a:off x="149662" y="7351198"/>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3" name="Image 52"/>
          <p:cNvPicPr>
            <a:picLocks noChangeAspect="1"/>
          </p:cNvPicPr>
          <p:nvPr/>
        </p:nvPicPr>
        <p:blipFill rotWithShape="1">
          <a:blip r:embed="rId8"/>
          <a:srcRect l="35891" t="17393" r="61705" b="77034"/>
          <a:stretch/>
        </p:blipFill>
        <p:spPr>
          <a:xfrm>
            <a:off x="210242" y="7472865"/>
            <a:ext cx="370329" cy="282300"/>
          </a:xfrm>
          <a:prstGeom prst="rect">
            <a:avLst/>
          </a:prstGeom>
        </p:spPr>
      </p:pic>
    </p:spTree>
    <p:extLst>
      <p:ext uri="{BB962C8B-B14F-4D97-AF65-F5344CB8AC3E}">
        <p14:creationId xmlns:p14="http://schemas.microsoft.com/office/powerpoint/2010/main" val="276203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p:cNvSpPr/>
          <p:nvPr/>
        </p:nvSpPr>
        <p:spPr>
          <a:xfrm>
            <a:off x="19050" y="28176"/>
            <a:ext cx="965200" cy="8328909"/>
          </a:xfrm>
          <a:prstGeom prst="rect">
            <a:avLst/>
          </a:prstGeom>
          <a:solidFill>
            <a:srgbClr val="E7E7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Rectangle 89"/>
          <p:cNvSpPr/>
          <p:nvPr/>
        </p:nvSpPr>
        <p:spPr>
          <a:xfrm>
            <a:off x="-12700" y="9287933"/>
            <a:ext cx="2120900" cy="13991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lt"/>
            </a:endParaRPr>
          </a:p>
        </p:txBody>
      </p:sp>
      <p:sp>
        <p:nvSpPr>
          <p:cNvPr id="44" name="Oval 96"/>
          <p:cNvSpPr/>
          <p:nvPr/>
        </p:nvSpPr>
        <p:spPr>
          <a:xfrm>
            <a:off x="262917" y="81792"/>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45" name="TextBox 101"/>
          <p:cNvSpPr txBox="1"/>
          <p:nvPr/>
        </p:nvSpPr>
        <p:spPr>
          <a:xfrm>
            <a:off x="953577" y="86760"/>
            <a:ext cx="2828925" cy="323165"/>
          </a:xfrm>
          <a:prstGeom prst="rect">
            <a:avLst/>
          </a:prstGeom>
          <a:noFill/>
        </p:spPr>
        <p:txBody>
          <a:bodyPr wrap="square" rtlCol="0">
            <a:spAutoFit/>
          </a:bodyPr>
          <a:lstStyle/>
          <a:p>
            <a:r>
              <a:rPr lang="en-US" sz="1500" b="1" dirty="0" err="1">
                <a:solidFill>
                  <a:srgbClr val="404042"/>
                </a:solidFill>
              </a:rPr>
              <a:t>Expérience</a:t>
            </a:r>
            <a:r>
              <a:rPr lang="en-US" sz="1500" b="1" dirty="0">
                <a:solidFill>
                  <a:srgbClr val="404042"/>
                </a:solidFill>
              </a:rPr>
              <a:t> </a:t>
            </a:r>
            <a:r>
              <a:rPr lang="en-US" sz="1500" b="1" dirty="0" err="1">
                <a:solidFill>
                  <a:srgbClr val="404042"/>
                </a:solidFill>
              </a:rPr>
              <a:t>professionnelle</a:t>
            </a:r>
            <a:endParaRPr lang="en-US" sz="1500" b="1" dirty="0">
              <a:solidFill>
                <a:srgbClr val="404042"/>
              </a:solidFill>
            </a:endParaRPr>
          </a:p>
        </p:txBody>
      </p:sp>
      <p:pic>
        <p:nvPicPr>
          <p:cNvPr id="46" name="Picture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247" y="158966"/>
            <a:ext cx="212286" cy="212286"/>
          </a:xfrm>
          <a:prstGeom prst="rect">
            <a:avLst/>
          </a:prstGeom>
        </p:spPr>
      </p:pic>
      <p:graphicFrame>
        <p:nvGraphicFramePr>
          <p:cNvPr id="35" name="Tableau 13"/>
          <p:cNvGraphicFramePr>
            <a:graphicFrameLocks noGrp="1"/>
          </p:cNvGraphicFramePr>
          <p:nvPr>
            <p:extLst>
              <p:ext uri="{D42A27DB-BD31-4B8C-83A1-F6EECF244321}">
                <p14:modId xmlns:p14="http://schemas.microsoft.com/office/powerpoint/2010/main" val="1403514862"/>
              </p:ext>
            </p:extLst>
          </p:nvPr>
        </p:nvGraphicFramePr>
        <p:xfrm>
          <a:off x="19050" y="516368"/>
          <a:ext cx="7543799" cy="8390124"/>
        </p:xfrm>
        <a:graphic>
          <a:graphicData uri="http://schemas.openxmlformats.org/drawingml/2006/table">
            <a:tbl>
              <a:tblPr firstRow="1" bandRow="1">
                <a:tableStyleId>{5940675A-B579-460E-94D1-54222C63F5DA}</a:tableStyleId>
              </a:tblPr>
              <a:tblGrid>
                <a:gridCol w="923925">
                  <a:extLst>
                    <a:ext uri="{9D8B030D-6E8A-4147-A177-3AD203B41FA5}">
                      <a16:colId xmlns:a16="http://schemas.microsoft.com/office/drawing/2014/main" val="20000"/>
                    </a:ext>
                  </a:extLst>
                </a:gridCol>
                <a:gridCol w="6619874">
                  <a:extLst>
                    <a:ext uri="{9D8B030D-6E8A-4147-A177-3AD203B41FA5}">
                      <a16:colId xmlns:a16="http://schemas.microsoft.com/office/drawing/2014/main" val="20001"/>
                    </a:ext>
                  </a:extLst>
                </a:gridCol>
              </a:tblGrid>
              <a:tr h="5360557">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200" b="1" i="0" dirty="0">
                          <a:solidFill>
                            <a:srgbClr val="58585A"/>
                          </a:solidFill>
                          <a:latin typeface="+mj-lt"/>
                          <a:ea typeface="Times New Roman" charset="0"/>
                          <a:cs typeface="Times New Roman" charset="0"/>
                        </a:rPr>
                        <a:t>2000 - 2018</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0000"/>
                        </a:lnSpc>
                        <a:spcBef>
                          <a:spcPts val="0"/>
                        </a:spcBef>
                        <a:spcAft>
                          <a:spcPts val="200"/>
                        </a:spcAft>
                      </a:pPr>
                      <a:r>
                        <a:rPr lang="fr-FR" sz="1100" b="1" cap="all" dirty="0">
                          <a:solidFill>
                            <a:srgbClr val="00000A"/>
                          </a:solidFill>
                          <a:effectLst/>
                          <a:latin typeface="+mj-lt"/>
                          <a:ea typeface="Calibri" panose="020F0502020204030204" pitchFamily="34" charset="0"/>
                          <a:cs typeface="Cordia New"/>
                        </a:rPr>
                        <a:t>dxc </a:t>
                      </a:r>
                      <a:r>
                        <a:rPr lang="fr-FR" sz="1100" b="1" cap="all" dirty="0" err="1">
                          <a:solidFill>
                            <a:srgbClr val="00000A"/>
                          </a:solidFill>
                          <a:effectLst/>
                          <a:latin typeface="+mj-lt"/>
                          <a:ea typeface="Calibri" panose="020F0502020204030204" pitchFamily="34" charset="0"/>
                          <a:cs typeface="Cordia New"/>
                        </a:rPr>
                        <a:t>technology</a:t>
                      </a:r>
                      <a:r>
                        <a:rPr lang="fr-FR" sz="1100" b="1" cap="all" dirty="0">
                          <a:solidFill>
                            <a:srgbClr val="00000A"/>
                          </a:solidFill>
                          <a:effectLst/>
                          <a:latin typeface="+mj-lt"/>
                          <a:ea typeface="Calibri" panose="020F0502020204030204" pitchFamily="34" charset="0"/>
                          <a:cs typeface="Cordia New"/>
                        </a:rPr>
                        <a:t> FINANCIAL SERVICES (anciennement CSC Financial Services) </a:t>
                      </a:r>
                    </a:p>
                    <a:p>
                      <a:pPr algn="just">
                        <a:lnSpc>
                          <a:spcPct val="100000"/>
                        </a:lnSpc>
                        <a:spcBef>
                          <a:spcPts val="0"/>
                        </a:spcBef>
                        <a:spcAft>
                          <a:spcPts val="200"/>
                        </a:spcAft>
                      </a:pPr>
                      <a:r>
                        <a:rPr lang="fr-FR" sz="900" b="0" cap="all" dirty="0">
                          <a:solidFill>
                            <a:srgbClr val="404040"/>
                          </a:solidFill>
                          <a:effectLst/>
                          <a:latin typeface="+mj-lt"/>
                          <a:ea typeface="Calibri" panose="020F0502020204030204" pitchFamily="34" charset="0"/>
                          <a:cs typeface="Cordia New"/>
                        </a:rPr>
                        <a:t>secteur d’activité : DEVELOPPEMENT DE PRODUITS INFORMATIQUES DESTINES AUX ASSURANCES</a:t>
                      </a:r>
                      <a:endParaRPr lang="fr-FR" sz="1050" b="1" cap="all" dirty="0">
                        <a:solidFill>
                          <a:srgbClr val="404040"/>
                        </a:solidFill>
                        <a:effectLst/>
                        <a:latin typeface="+mj-lt"/>
                        <a:ea typeface="Calibri" panose="020F0502020204030204" pitchFamily="34" charset="0"/>
                        <a:cs typeface="Cordia New"/>
                      </a:endParaRPr>
                    </a:p>
                    <a:p>
                      <a:pPr algn="just">
                        <a:lnSpc>
                          <a:spcPct val="120000"/>
                        </a:lnSpc>
                        <a:spcBef>
                          <a:spcPts val="200"/>
                        </a:spcBef>
                        <a:spcAft>
                          <a:spcPts val="0"/>
                        </a:spcAft>
                      </a:pPr>
                      <a:r>
                        <a:rPr lang="fr-FR" sz="1050" dirty="0">
                          <a:solidFill>
                            <a:srgbClr val="595959"/>
                          </a:solidFill>
                          <a:effectLst/>
                          <a:latin typeface="+mj-lt"/>
                          <a:ea typeface="Cambria" panose="02040503050406030204" pitchFamily="18" charset="0"/>
                          <a:cs typeface="Angsana New"/>
                        </a:rPr>
                        <a:t>Dernier Poste occupé : </a:t>
                      </a:r>
                      <a:r>
                        <a:rPr lang="fr-FR" sz="1200" b="1" cap="small" dirty="0">
                          <a:solidFill>
                            <a:srgbClr val="4F81BD"/>
                          </a:solidFill>
                          <a:effectLst/>
                          <a:latin typeface="+mj-lt"/>
                          <a:ea typeface="Cambria" panose="02040503050406030204" pitchFamily="18" charset="0"/>
                          <a:cs typeface="Angsana New"/>
                        </a:rPr>
                        <a:t>Architecte </a:t>
                      </a:r>
                      <a:r>
                        <a:rPr lang="fr-FR" sz="1200" b="1" cap="small" dirty="0" err="1">
                          <a:solidFill>
                            <a:srgbClr val="4F81BD"/>
                          </a:solidFill>
                          <a:effectLst/>
                          <a:latin typeface="+mj-lt"/>
                          <a:ea typeface="Cambria" panose="02040503050406030204" pitchFamily="18" charset="0"/>
                          <a:cs typeface="Angsana New"/>
                        </a:rPr>
                        <a:t>DevOps</a:t>
                      </a:r>
                      <a:r>
                        <a:rPr lang="fr-FR" sz="1200" b="1" cap="small" dirty="0">
                          <a:solidFill>
                            <a:srgbClr val="4F81BD"/>
                          </a:solidFill>
                          <a:effectLst/>
                          <a:latin typeface="+mj-lt"/>
                          <a:ea typeface="Cambria" panose="02040503050406030204" pitchFamily="18" charset="0"/>
                          <a:cs typeface="Angsana New"/>
                        </a:rPr>
                        <a:t>, docker 2014-2018</a:t>
                      </a:r>
                      <a:endParaRPr lang="fr-FR" sz="1050" dirty="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pPr>
                      <a:r>
                        <a:rPr lang="fr-FR" sz="1050" dirty="0">
                          <a:solidFill>
                            <a:srgbClr val="595959"/>
                          </a:solidFill>
                          <a:effectLst/>
                          <a:latin typeface="+mj-lt"/>
                          <a:ea typeface="Cambria" panose="02040503050406030204" pitchFamily="18" charset="0"/>
                          <a:cs typeface="Angsana New"/>
                        </a:rPr>
                        <a:t>Postes précédents : </a:t>
                      </a:r>
                      <a:r>
                        <a:rPr lang="fr-FR" sz="1200" b="1" cap="small" dirty="0">
                          <a:solidFill>
                            <a:srgbClr val="4F81BD"/>
                          </a:solidFill>
                          <a:effectLst/>
                          <a:latin typeface="+mj-lt"/>
                          <a:ea typeface="Cambria" panose="02040503050406030204" pitchFamily="18" charset="0"/>
                          <a:cs typeface="Angsana New"/>
                        </a:rPr>
                        <a:t>Chef de projets R&amp;D</a:t>
                      </a:r>
                      <a:r>
                        <a:rPr lang="fr-FR" sz="1050" dirty="0">
                          <a:solidFill>
                            <a:srgbClr val="595959"/>
                          </a:solidFill>
                          <a:effectLst/>
                          <a:latin typeface="+mj-lt"/>
                          <a:ea typeface="Cambria" panose="02040503050406030204" pitchFamily="18" charset="0"/>
                          <a:cs typeface="Angsana New"/>
                        </a:rPr>
                        <a:t> autour de GRAPHTALK AIA, m</a:t>
                      </a:r>
                      <a:r>
                        <a:rPr lang="fr-FR" sz="1050" dirty="0">
                          <a:solidFill>
                            <a:srgbClr val="595959"/>
                          </a:solidFill>
                          <a:effectLst/>
                          <a:latin typeface="+mj-lt"/>
                          <a:ea typeface="Cambria" panose="02040503050406030204" pitchFamily="18" charset="0"/>
                          <a:cs typeface="Calibri" panose="020F0502020204030204" pitchFamily="34" charset="0"/>
                        </a:rPr>
                        <a:t>anagement de plusieurs équipes R&amp;D en France et en Bulgarie jusqu’à 8 personnes.</a:t>
                      </a:r>
                      <a:endParaRPr lang="fr-FR" sz="1050" dirty="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50" dirty="0">
                          <a:solidFill>
                            <a:srgbClr val="595959"/>
                          </a:solidFill>
                          <a:effectLst/>
                          <a:latin typeface="+mj-lt"/>
                          <a:ea typeface="Cambria" panose="02040503050406030204" pitchFamily="18" charset="0"/>
                          <a:cs typeface="Calibri" panose="020F0502020204030204" pitchFamily="34" charset="0"/>
                        </a:rPr>
                        <a:t> </a:t>
                      </a:r>
                      <a:endParaRPr lang="fr-FR" sz="1050" dirty="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tabLst>
                          <a:tab pos="323850" algn="l"/>
                        </a:tabLst>
                      </a:pPr>
                      <a:r>
                        <a:rPr lang="fr-FR" sz="1050" b="1" i="1" dirty="0">
                          <a:solidFill>
                            <a:srgbClr val="595959"/>
                          </a:solidFill>
                          <a:effectLst/>
                          <a:latin typeface="+mj-lt"/>
                          <a:ea typeface="Cambria" panose="02040503050406030204" pitchFamily="18" charset="0"/>
                          <a:cs typeface="Calibri" panose="020F0502020204030204" pitchFamily="34" charset="0"/>
                        </a:rPr>
                        <a:t>Exemples de projets réalisés :</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MIGRATION DOCKER </a:t>
                      </a:r>
                      <a:r>
                        <a:rPr lang="fr-FR" sz="1050" dirty="0">
                          <a:solidFill>
                            <a:srgbClr val="595959"/>
                          </a:solidFill>
                          <a:effectLst/>
                          <a:latin typeface="+mj-lt"/>
                          <a:ea typeface="Cambria" panose="02040503050406030204" pitchFamily="18" charset="0"/>
                          <a:cs typeface="Calibri" panose="020F0502020204030204" pitchFamily="34" charset="0"/>
                        </a:rPr>
                        <a:t>Transformation de l’application GRAPHTALK et de son environnement en conteneurs Docker, </a:t>
                      </a:r>
                      <a:r>
                        <a:rPr lang="fr-FR" sz="1050" dirty="0">
                          <a:solidFill>
                            <a:srgbClr val="595959"/>
                          </a:solidFill>
                          <a:effectLst/>
                          <a:latin typeface="+mj-lt"/>
                          <a:ea typeface="Cambria" panose="02040503050406030204" pitchFamily="18" charset="0"/>
                          <a:cs typeface="Wingdings" panose="05000000000000000000" pitchFamily="2" charset="2"/>
                        </a:rPr>
                        <a:t>Installation sous ECS de l’application GRAPHTALK AIA avec création de conteneurs pour les différents modules du logiciel.</a:t>
                      </a: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INTEGRATION CONTINUE </a:t>
                      </a:r>
                      <a:r>
                        <a:rPr lang="fr-FR" sz="1050" dirty="0">
                          <a:solidFill>
                            <a:srgbClr val="595959"/>
                          </a:solidFill>
                          <a:effectLst/>
                          <a:latin typeface="+mj-lt"/>
                          <a:ea typeface="Cambria" panose="02040503050406030204" pitchFamily="18" charset="0"/>
                          <a:cs typeface="Wingdings" panose="05000000000000000000" pitchFamily="2" charset="2"/>
                        </a:rPr>
                        <a:t>Automatisation de la livraison du logiciel GRAPHTALK AIA</a:t>
                      </a: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DEVOPS SUR GRAPHTALK AIA </a:t>
                      </a:r>
                      <a:r>
                        <a:rPr lang="fr-FR" sz="1050" dirty="0">
                          <a:solidFill>
                            <a:srgbClr val="595959"/>
                          </a:solidFill>
                          <a:effectLst/>
                          <a:latin typeface="+mj-lt"/>
                          <a:ea typeface="Cambria" panose="02040503050406030204" pitchFamily="18" charset="0"/>
                          <a:cs typeface="Calibri" panose="020F0502020204030204" pitchFamily="34" charset="0"/>
                        </a:rPr>
                        <a:t>Développement d’une chaine d’intégration continue sous Jenkins. Création d’une chaîne de validation continue du logiciel GRAPHTALK AIA avec tests et lancement d’alertes.</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INDUSTRIALISATION DE L’INSTALLATION DU LOGICIEL GRAPHTALK jusqu’en 2014</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pPr>
                      <a:r>
                        <a:rPr lang="fr-FR" sz="1050" b="1" i="1" dirty="0">
                          <a:solidFill>
                            <a:srgbClr val="595959"/>
                          </a:solidFill>
                          <a:effectLst/>
                          <a:latin typeface="+mj-lt"/>
                          <a:ea typeface="Cambria" panose="02040503050406030204" pitchFamily="18" charset="0"/>
                          <a:cs typeface="Calibri" panose="020F0502020204030204" pitchFamily="34" charset="0"/>
                        </a:rPr>
                        <a:t>Responsable du projet Delivery Manager 2007-2014 : équipe de 5 personnes</a:t>
                      </a:r>
                      <a:endParaRPr lang="fr-FR" sz="1050" dirty="0">
                        <a:solidFill>
                          <a:srgbClr val="595959"/>
                        </a:solidFill>
                        <a:effectLst/>
                        <a:latin typeface="+mj-lt"/>
                        <a:ea typeface="Cambria" panose="02040503050406030204" pitchFamily="18" charset="0"/>
                        <a:cs typeface="Angsana New"/>
                      </a:endParaRPr>
                    </a:p>
                    <a:p>
                      <a:pPr marL="701675" algn="just">
                        <a:lnSpc>
                          <a:spcPct val="120000"/>
                        </a:lnSpc>
                        <a:spcAft>
                          <a:spcPts val="0"/>
                        </a:spcAft>
                      </a:pPr>
                      <a:r>
                        <a:rPr lang="fr-FR" sz="1050" dirty="0">
                          <a:solidFill>
                            <a:srgbClr val="595959"/>
                          </a:solidFill>
                          <a:effectLst/>
                          <a:latin typeface="+mj-lt"/>
                          <a:ea typeface="Cambria" panose="02040503050406030204" pitchFamily="18" charset="0"/>
                          <a:cs typeface="Calibri" panose="020F0502020204030204" pitchFamily="34" charset="0"/>
                        </a:rPr>
                        <a:t>Outil d’automatisation de l’installation de </a:t>
                      </a:r>
                      <a:r>
                        <a:rPr lang="fr-FR" sz="1050" dirty="0" err="1">
                          <a:solidFill>
                            <a:srgbClr val="595959"/>
                          </a:solidFill>
                          <a:effectLst/>
                          <a:latin typeface="+mj-lt"/>
                          <a:ea typeface="Cambria" panose="02040503050406030204" pitchFamily="18" charset="0"/>
                          <a:cs typeface="Calibri" panose="020F0502020204030204" pitchFamily="34" charset="0"/>
                        </a:rPr>
                        <a:t>Graphtalk</a:t>
                      </a:r>
                      <a:r>
                        <a:rPr lang="fr-FR" sz="1050" dirty="0">
                          <a:solidFill>
                            <a:srgbClr val="595959"/>
                          </a:solidFill>
                          <a:effectLst/>
                          <a:latin typeface="+mj-lt"/>
                          <a:ea typeface="Cambria" panose="02040503050406030204" pitchFamily="18" charset="0"/>
                          <a:cs typeface="Calibri" panose="020F0502020204030204" pitchFamily="34" charset="0"/>
                        </a:rPr>
                        <a:t> AIA sur sites de production</a:t>
                      </a:r>
                      <a:endParaRPr lang="fr-FR" sz="1050" dirty="0">
                        <a:solidFill>
                          <a:srgbClr val="595959"/>
                        </a:solidFill>
                        <a:effectLst/>
                        <a:latin typeface="+mj-lt"/>
                        <a:ea typeface="Cambria" panose="02040503050406030204" pitchFamily="18" charset="0"/>
                        <a:cs typeface="Angsana New"/>
                      </a:endParaRPr>
                    </a:p>
                    <a:p>
                      <a:pPr marL="742950" lvl="1" indent="-285750" algn="just">
                        <a:lnSpc>
                          <a:spcPct val="120000"/>
                        </a:lnSpc>
                        <a:spcAft>
                          <a:spcPts val="0"/>
                        </a:spcAft>
                        <a:buClr>
                          <a:srgbClr val="002060"/>
                        </a:buClr>
                        <a:buFont typeface="Courier New" panose="02070309020205020404" pitchFamily="49" charset="0"/>
                        <a:buChar char="o"/>
                      </a:pPr>
                      <a:r>
                        <a:rPr lang="fr-FR" sz="1050" b="1" i="1" dirty="0">
                          <a:solidFill>
                            <a:srgbClr val="595959"/>
                          </a:solidFill>
                          <a:effectLst/>
                          <a:latin typeface="+mj-lt"/>
                          <a:ea typeface="Cambria" panose="02040503050406030204" pitchFamily="18" charset="0"/>
                          <a:cs typeface="Calibri" panose="020F0502020204030204" pitchFamily="34" charset="0"/>
                        </a:rPr>
                        <a:t>Proxy Product </a:t>
                      </a:r>
                      <a:r>
                        <a:rPr lang="fr-FR" sz="1050" b="1" i="1" dirty="0" err="1">
                          <a:solidFill>
                            <a:srgbClr val="595959"/>
                          </a:solidFill>
                          <a:effectLst/>
                          <a:latin typeface="+mj-lt"/>
                          <a:ea typeface="Cambria" panose="02040503050406030204" pitchFamily="18" charset="0"/>
                          <a:cs typeface="Calibri" panose="020F0502020204030204" pitchFamily="34" charset="0"/>
                        </a:rPr>
                        <a:t>Owner</a:t>
                      </a:r>
                      <a:r>
                        <a:rPr lang="fr-FR" sz="1050" b="1" i="1" dirty="0">
                          <a:solidFill>
                            <a:srgbClr val="595959"/>
                          </a:solidFill>
                          <a:effectLst/>
                          <a:latin typeface="+mj-lt"/>
                          <a:ea typeface="Cambria" panose="02040503050406030204" pitchFamily="18" charset="0"/>
                          <a:cs typeface="Calibri" panose="020F0502020204030204" pitchFamily="34" charset="0"/>
                        </a:rPr>
                        <a:t>, Gestion de la </a:t>
                      </a:r>
                      <a:r>
                        <a:rPr lang="fr-FR" sz="1050" b="1" i="1" dirty="0" err="1">
                          <a:solidFill>
                            <a:srgbClr val="595959"/>
                          </a:solidFill>
                          <a:effectLst/>
                          <a:latin typeface="+mj-lt"/>
                          <a:ea typeface="Cambria" panose="02040503050406030204" pitchFamily="18" charset="0"/>
                          <a:cs typeface="Calibri" panose="020F0502020204030204" pitchFamily="34" charset="0"/>
                        </a:rPr>
                        <a:t>backlog</a:t>
                      </a:r>
                      <a:r>
                        <a:rPr lang="fr-FR" sz="1050" b="1" i="1" dirty="0">
                          <a:solidFill>
                            <a:srgbClr val="595959"/>
                          </a:solidFill>
                          <a:effectLst/>
                          <a:latin typeface="+mj-lt"/>
                          <a:ea typeface="Cambria" panose="02040503050406030204" pitchFamily="18" charset="0"/>
                          <a:cs typeface="Calibri" panose="020F0502020204030204" pitchFamily="34" charset="0"/>
                        </a:rPr>
                        <a:t> du projet, Consultant </a:t>
                      </a:r>
                      <a:r>
                        <a:rPr lang="fr-FR" sz="1050" b="1" i="1" dirty="0">
                          <a:solidFill>
                            <a:srgbClr val="595959"/>
                          </a:solidFill>
                          <a:effectLst/>
                          <a:latin typeface="+mj-lt"/>
                          <a:ea typeface="Times New Roman" panose="02020603050405020304" pitchFamily="18" charset="0"/>
                          <a:cs typeface="Calibri" panose="020F0502020204030204" pitchFamily="34" charset="0"/>
                        </a:rPr>
                        <a:t>2013-2014</a:t>
                      </a:r>
                      <a:endParaRPr lang="fr-FR" sz="1050" dirty="0">
                        <a:solidFill>
                          <a:srgbClr val="595959"/>
                        </a:solidFill>
                        <a:effectLst/>
                        <a:latin typeface="+mj-lt"/>
                        <a:ea typeface="Cambria" panose="02040503050406030204" pitchFamily="18" charset="0"/>
                        <a:cs typeface="Angsana New"/>
                      </a:endParaRPr>
                    </a:p>
                    <a:p>
                      <a:pPr marL="701675" algn="just">
                        <a:lnSpc>
                          <a:spcPct val="120000"/>
                        </a:lnSpc>
                        <a:spcAft>
                          <a:spcPts val="0"/>
                        </a:spcAft>
                      </a:pPr>
                      <a:r>
                        <a:rPr lang="fr-FR" sz="1050" dirty="0">
                          <a:solidFill>
                            <a:srgbClr val="595959"/>
                          </a:solidFill>
                          <a:effectLst/>
                          <a:latin typeface="+mj-lt"/>
                          <a:ea typeface="Times New Roman" panose="02020603050405020304" pitchFamily="18" charset="0"/>
                          <a:cs typeface="Calibri" panose="020F0502020204030204" pitchFamily="34" charset="0"/>
                        </a:rPr>
                        <a:t>Migration du logiciel </a:t>
                      </a:r>
                      <a:r>
                        <a:rPr lang="fr-FR" sz="1050" dirty="0" err="1">
                          <a:solidFill>
                            <a:srgbClr val="595959"/>
                          </a:solidFill>
                          <a:effectLst/>
                          <a:latin typeface="+mj-lt"/>
                          <a:ea typeface="Times New Roman" panose="02020603050405020304" pitchFamily="18" charset="0"/>
                          <a:cs typeface="Calibri" panose="020F0502020204030204" pitchFamily="34" charset="0"/>
                        </a:rPr>
                        <a:t>Graphtalk</a:t>
                      </a:r>
                      <a:r>
                        <a:rPr lang="fr-FR" sz="1050" dirty="0">
                          <a:solidFill>
                            <a:srgbClr val="595959"/>
                          </a:solidFill>
                          <a:effectLst/>
                          <a:latin typeface="+mj-lt"/>
                          <a:ea typeface="Times New Roman" panose="02020603050405020304" pitchFamily="18" charset="0"/>
                          <a:cs typeface="Calibri" panose="020F0502020204030204" pitchFamily="34" charset="0"/>
                        </a:rPr>
                        <a:t> AIA dans le Cloud AWS </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PROJETS JOB MANAGER et IPE SOUS GRAPHTALK AIA 2003-2007</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50" b="1" i="1" dirty="0">
                          <a:solidFill>
                            <a:srgbClr val="595959"/>
                          </a:solidFill>
                          <a:effectLst/>
                          <a:latin typeface="+mj-lt"/>
                          <a:ea typeface="Cambria" panose="02040503050406030204" pitchFamily="18" charset="0"/>
                          <a:cs typeface="Angsana New"/>
                        </a:rPr>
                        <a:t>Responsable des projets : équipe de 8 personnes en France et Bulgarie</a:t>
                      </a:r>
                      <a:endParaRPr lang="fr-FR" sz="1050" dirty="0">
                        <a:solidFill>
                          <a:srgbClr val="595959"/>
                        </a:solidFill>
                        <a:effectLst/>
                        <a:latin typeface="+mj-lt"/>
                        <a:ea typeface="Cambria" panose="02040503050406030204" pitchFamily="18" charset="0"/>
                        <a:cs typeface="Angsana New"/>
                      </a:endParaRPr>
                    </a:p>
                    <a:p>
                      <a:pPr marL="701675" algn="just">
                        <a:lnSpc>
                          <a:spcPct val="120000"/>
                        </a:lnSpc>
                        <a:spcAft>
                          <a:spcPts val="0"/>
                        </a:spcAft>
                        <a:tabLst>
                          <a:tab pos="323850" algn="l"/>
                        </a:tabLst>
                      </a:pPr>
                      <a:r>
                        <a:rPr lang="fr-FR" sz="1050" dirty="0">
                          <a:solidFill>
                            <a:srgbClr val="595959"/>
                          </a:solidFill>
                          <a:effectLst/>
                          <a:latin typeface="+mj-lt"/>
                          <a:ea typeface="Cambria" panose="02040503050406030204" pitchFamily="18" charset="0"/>
                          <a:cs typeface="Calibri" panose="020F0502020204030204" pitchFamily="34" charset="0"/>
                        </a:rPr>
                        <a:t>Job Manager : Logiciel de Lancement et d’organisation de processus asynchrones lors du traitement de contrats d’assurances </a:t>
                      </a:r>
                      <a:endParaRPr lang="fr-FR" sz="1050" dirty="0">
                        <a:solidFill>
                          <a:srgbClr val="595959"/>
                        </a:solidFill>
                        <a:effectLst/>
                        <a:latin typeface="+mj-lt"/>
                        <a:ea typeface="Cambria" panose="02040503050406030204" pitchFamily="18" charset="0"/>
                        <a:cs typeface="Angsana New"/>
                      </a:endParaRPr>
                    </a:p>
                    <a:p>
                      <a:pPr marL="701675" algn="just">
                        <a:lnSpc>
                          <a:spcPct val="120000"/>
                        </a:lnSpc>
                        <a:spcAft>
                          <a:spcPts val="0"/>
                        </a:spcAft>
                        <a:tabLst>
                          <a:tab pos="323850" algn="l"/>
                        </a:tabLst>
                      </a:pPr>
                      <a:r>
                        <a:rPr lang="fr-FR" sz="1050" dirty="0">
                          <a:solidFill>
                            <a:srgbClr val="595959"/>
                          </a:solidFill>
                          <a:effectLst/>
                          <a:latin typeface="+mj-lt"/>
                          <a:ea typeface="Cambria" panose="02040503050406030204" pitchFamily="18" charset="0"/>
                          <a:cs typeface="Calibri" panose="020F0502020204030204" pitchFamily="34" charset="0"/>
                        </a:rPr>
                        <a:t>IPE : logiciel de gestion des environnements de production </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Aft>
                          <a:spcPts val="0"/>
                        </a:spcAft>
                        <a:buSzPts val="1050"/>
                        <a:buFont typeface="Wingdings" panose="05000000000000000000" pitchFamily="2" charset="2"/>
                        <a:buNone/>
                        <a:tabLst>
                          <a:tab pos="323850" algn="l"/>
                        </a:tabLst>
                      </a:pPr>
                      <a:r>
                        <a:rPr lang="fr-FR" sz="1050" b="1" i="1" dirty="0">
                          <a:solidFill>
                            <a:srgbClr val="0070C0"/>
                          </a:solidFill>
                          <a:effectLst/>
                          <a:latin typeface="+mj-lt"/>
                          <a:ea typeface="Cambria" panose="02040503050406030204" pitchFamily="18" charset="0"/>
                          <a:cs typeface="Calibri" panose="020F0502020204030204" pitchFamily="34" charset="0"/>
                        </a:rPr>
                        <a:t>PROJET INTERFACE GRAPHIQUE (GUI) DE GRAPHTALK AIA 2000-2003</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742950" lvl="1" indent="-285750" algn="just">
                        <a:lnSpc>
                          <a:spcPct val="120000"/>
                        </a:lnSpc>
                        <a:spcAft>
                          <a:spcPts val="0"/>
                        </a:spcAft>
                        <a:buClr>
                          <a:srgbClr val="002060"/>
                        </a:buClr>
                        <a:buFont typeface="Courier New" panose="02070309020205020404" pitchFamily="49" charset="0"/>
                        <a:buChar char="o"/>
                        <a:tabLst>
                          <a:tab pos="323850" algn="l"/>
                        </a:tabLst>
                      </a:pPr>
                      <a:r>
                        <a:rPr lang="fr-FR" sz="1050" b="1" i="1" dirty="0">
                          <a:solidFill>
                            <a:srgbClr val="595959"/>
                          </a:solidFill>
                          <a:effectLst/>
                          <a:latin typeface="+mj-lt"/>
                          <a:ea typeface="Cambria" panose="02040503050406030204" pitchFamily="18" charset="0"/>
                          <a:cs typeface="Angsana New"/>
                        </a:rPr>
                        <a:t>Responsable du projet : équipe de 5 personnes en France</a:t>
                      </a:r>
                      <a:endParaRPr lang="fr-FR" sz="1050" dirty="0">
                        <a:solidFill>
                          <a:srgbClr val="595959"/>
                        </a:solidFill>
                        <a:effectLst/>
                        <a:latin typeface="+mj-lt"/>
                        <a:ea typeface="Cambria" panose="02040503050406030204" pitchFamily="18" charset="0"/>
                        <a:cs typeface="Angsana New"/>
                      </a:endParaRPr>
                    </a:p>
                    <a:p>
                      <a:pPr marL="701675" algn="just">
                        <a:lnSpc>
                          <a:spcPct val="120000"/>
                        </a:lnSpc>
                        <a:spcBef>
                          <a:spcPts val="200"/>
                        </a:spcBef>
                        <a:spcAft>
                          <a:spcPts val="0"/>
                        </a:spcAft>
                        <a:tabLst>
                          <a:tab pos="701675" algn="l"/>
                        </a:tabLst>
                      </a:pPr>
                      <a:r>
                        <a:rPr lang="fr-FR" sz="1050" dirty="0">
                          <a:solidFill>
                            <a:srgbClr val="595959"/>
                          </a:solidFill>
                          <a:effectLst/>
                          <a:latin typeface="+mj-lt"/>
                          <a:ea typeface="Cambria" panose="02040503050406030204" pitchFamily="18" charset="0"/>
                          <a:cs typeface="Angsana New"/>
                        </a:rPr>
                        <a:t>Organisation et participation au développement de l’interface Graphique (Windows et Web) du logiciel GRAPHTALK AIA</a:t>
                      </a:r>
                      <a:r>
                        <a:rPr lang="fr-FR" sz="1050" dirty="0">
                          <a:solidFill>
                            <a:srgbClr val="595959"/>
                          </a:solidFill>
                          <a:effectLst/>
                          <a:latin typeface="+mj-lt"/>
                          <a:ea typeface="Cambria" panose="02040503050406030204" pitchFamily="18" charset="0"/>
                          <a:cs typeface="Calibri" panose="020F0502020204030204" pitchFamily="34" charset="0"/>
                        </a:rPr>
                        <a:t>.</a:t>
                      </a:r>
                      <a:endParaRPr lang="fr-FR" sz="1050" dirty="0">
                        <a:solidFill>
                          <a:srgbClr val="595959"/>
                        </a:solidFill>
                        <a:effectLst/>
                        <a:latin typeface="+mj-lt"/>
                        <a:ea typeface="Cambria" panose="02040503050406030204" pitchFamily="18" charset="0"/>
                        <a:cs typeface="Angsana New"/>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953265">
                <a:tc>
                  <a:txBody>
                    <a:bodyPr/>
                    <a:lstStyle/>
                    <a:p>
                      <a:pPr marL="7938" marR="0" indent="0" algn="l" defTabSz="457200" rtl="0" eaLnBrk="1" fontAlgn="auto" latinLnBrk="0" hangingPunct="1">
                        <a:lnSpc>
                          <a:spcPct val="100000"/>
                        </a:lnSpc>
                        <a:spcBef>
                          <a:spcPts val="0"/>
                        </a:spcBef>
                        <a:spcAft>
                          <a:spcPts val="0"/>
                        </a:spcAft>
                        <a:buClrTx/>
                        <a:buSzTx/>
                        <a:buFontTx/>
                        <a:buNone/>
                        <a:tabLst/>
                        <a:defRPr/>
                      </a:pPr>
                      <a:r>
                        <a:rPr lang="fr-FR" sz="1200" b="1" i="0" dirty="0">
                          <a:solidFill>
                            <a:srgbClr val="58585A"/>
                          </a:solidFill>
                          <a:latin typeface="+mj-lt"/>
                          <a:ea typeface="Times New Roman" charset="0"/>
                          <a:cs typeface="Times New Roman" charset="0"/>
                        </a:rPr>
                        <a:t>1997 - 2000</a:t>
                      </a: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20000"/>
                        </a:lnSpc>
                        <a:spcBef>
                          <a:spcPts val="200"/>
                        </a:spcBef>
                        <a:spcAft>
                          <a:spcPts val="200"/>
                        </a:spcAft>
                      </a:pPr>
                      <a:r>
                        <a:rPr lang="fr-FR" sz="1100" b="1" cap="all" dirty="0">
                          <a:solidFill>
                            <a:srgbClr val="00000A"/>
                          </a:solidFill>
                          <a:effectLst/>
                          <a:latin typeface="+mj-lt"/>
                          <a:ea typeface="Calibri" panose="020F0502020204030204" pitchFamily="34" charset="0"/>
                          <a:cs typeface="Cordia New"/>
                        </a:rPr>
                        <a:t>TAGG informatique</a:t>
                      </a:r>
                      <a:r>
                        <a:rPr lang="fr-FR" sz="1050" b="0" cap="all" dirty="0">
                          <a:solidFill>
                            <a:srgbClr val="404040"/>
                          </a:solidFill>
                          <a:effectLst/>
                          <a:latin typeface="+mj-lt"/>
                          <a:ea typeface="Calibri" panose="020F0502020204030204" pitchFamily="34" charset="0"/>
                          <a:cs typeface="Cordia New"/>
                        </a:rPr>
                        <a:t> </a:t>
                      </a:r>
                      <a:r>
                        <a:rPr lang="fr-FR" sz="900" b="0" kern="1200" cap="all" dirty="0">
                          <a:solidFill>
                            <a:srgbClr val="404040"/>
                          </a:solidFill>
                          <a:effectLst/>
                          <a:latin typeface="+mj-lt"/>
                          <a:ea typeface="Calibri" panose="020F0502020204030204" pitchFamily="34" charset="0"/>
                          <a:cs typeface="Cordia New"/>
                        </a:rPr>
                        <a:t>secteur d’activité : TRAITEMENTS DE DONNEES, IMPRESSIONS PERSONNALISEES DE DOCUMENTS, SOLUTION DE VOTE</a:t>
                      </a:r>
                    </a:p>
                    <a:p>
                      <a:pPr algn="just">
                        <a:lnSpc>
                          <a:spcPct val="120000"/>
                        </a:lnSpc>
                        <a:spcBef>
                          <a:spcPts val="200"/>
                        </a:spcBef>
                        <a:spcAft>
                          <a:spcPts val="0"/>
                        </a:spcAft>
                      </a:pPr>
                      <a:r>
                        <a:rPr lang="fr-FR" sz="1050" dirty="0">
                          <a:solidFill>
                            <a:srgbClr val="595959"/>
                          </a:solidFill>
                          <a:effectLst/>
                          <a:latin typeface="+mj-lt"/>
                          <a:ea typeface="Cambria" panose="02040503050406030204" pitchFamily="18" charset="0"/>
                          <a:cs typeface="Angsana New"/>
                        </a:rPr>
                        <a:t>Postes occupés : </a:t>
                      </a:r>
                      <a:r>
                        <a:rPr lang="fr-FR" sz="1200" b="1" cap="small" dirty="0">
                          <a:solidFill>
                            <a:srgbClr val="4F81BD"/>
                          </a:solidFill>
                          <a:effectLst/>
                          <a:latin typeface="+mj-lt"/>
                          <a:ea typeface="Cambria" panose="02040503050406030204" pitchFamily="18" charset="0"/>
                          <a:cs typeface="Angsana New"/>
                        </a:rPr>
                        <a:t>Développeur à Chef de projets</a:t>
                      </a:r>
                      <a:endParaRPr lang="fr-FR" sz="1050" dirty="0">
                        <a:solidFill>
                          <a:srgbClr val="595959"/>
                        </a:solidFill>
                        <a:effectLst/>
                        <a:latin typeface="+mj-lt"/>
                        <a:ea typeface="Cambria" panose="02040503050406030204" pitchFamily="18" charset="0"/>
                        <a:cs typeface="Angsana New"/>
                      </a:endParaRPr>
                    </a:p>
                    <a:p>
                      <a:pPr algn="just">
                        <a:lnSpc>
                          <a:spcPct val="120000"/>
                        </a:lnSpc>
                        <a:spcBef>
                          <a:spcPts val="200"/>
                        </a:spcBef>
                        <a:spcAft>
                          <a:spcPts val="0"/>
                        </a:spcAft>
                      </a:pPr>
                      <a:r>
                        <a:rPr lang="fr-FR" sz="500" dirty="0">
                          <a:solidFill>
                            <a:srgbClr val="595959"/>
                          </a:solidFill>
                          <a:effectLst/>
                          <a:latin typeface="+mj-lt"/>
                          <a:ea typeface="Cambria" panose="02040503050406030204" pitchFamily="18" charset="0"/>
                          <a:cs typeface="Angsana New"/>
                        </a:rPr>
                        <a:t> </a:t>
                      </a:r>
                      <a:endParaRPr lang="fr-FR" sz="1050" dirty="0">
                        <a:solidFill>
                          <a:srgbClr val="595959"/>
                        </a:solidFill>
                        <a:effectLst/>
                        <a:latin typeface="+mj-lt"/>
                        <a:ea typeface="Cambria" panose="02040503050406030204" pitchFamily="18" charset="0"/>
                        <a:cs typeface="Angsana New"/>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dirty="0">
                          <a:solidFill>
                            <a:srgbClr val="0070C0"/>
                          </a:solidFill>
                          <a:effectLst/>
                          <a:latin typeface="+mj-lt"/>
                          <a:ea typeface="Cambria" panose="02040503050406030204" pitchFamily="18" charset="0"/>
                          <a:cs typeface="Calibri" panose="020F0502020204030204" pitchFamily="34" charset="0"/>
                        </a:rPr>
                        <a:t>Responsable de l'équipe de développement</a:t>
                      </a:r>
                      <a:r>
                        <a:rPr lang="fr-FR" sz="1050" dirty="0">
                          <a:solidFill>
                            <a:srgbClr val="595959"/>
                          </a:solidFill>
                          <a:effectLst/>
                          <a:latin typeface="+mj-lt"/>
                          <a:ea typeface="Cambria" panose="02040503050406030204" pitchFamily="18" charset="0"/>
                          <a:cs typeface="Calibri" panose="020F0502020204030204" pitchFamily="34" charset="0"/>
                        </a:rPr>
                        <a:t> : animation d’une équipe de 7 personnes.</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dirty="0">
                          <a:solidFill>
                            <a:srgbClr val="0070C0"/>
                          </a:solidFill>
                          <a:effectLst/>
                          <a:latin typeface="+mj-lt"/>
                          <a:ea typeface="Cambria" panose="02040503050406030204" pitchFamily="18" charset="0"/>
                          <a:cs typeface="Calibri" panose="020F0502020204030204" pitchFamily="34" charset="0"/>
                        </a:rPr>
                        <a:t>Responsable du projet </a:t>
                      </a:r>
                      <a:r>
                        <a:rPr lang="fr-FR" sz="1050" dirty="0" err="1">
                          <a:solidFill>
                            <a:srgbClr val="0070C0"/>
                          </a:solidFill>
                          <a:effectLst/>
                          <a:latin typeface="+mj-lt"/>
                          <a:ea typeface="Cambria" panose="02040503050406030204" pitchFamily="18" charset="0"/>
                          <a:cs typeface="Calibri" panose="020F0502020204030204" pitchFamily="34" charset="0"/>
                        </a:rPr>
                        <a:t>TaggImage</a:t>
                      </a:r>
                      <a:r>
                        <a:rPr lang="fr-FR" sz="1050" dirty="0">
                          <a:solidFill>
                            <a:srgbClr val="595959"/>
                          </a:solidFill>
                          <a:effectLst/>
                          <a:latin typeface="+mj-lt"/>
                          <a:ea typeface="Cambria" panose="02040503050406030204" pitchFamily="18" charset="0"/>
                          <a:cs typeface="Calibri" panose="020F0502020204030204" pitchFamily="34" charset="0"/>
                        </a:rPr>
                        <a:t> : Informatisation d'un contrôle caméra de documents imprimés par comparaison de modèles. Contrôle qualité sur des impressions en très grosses quantités (plusieurs dizaines de milliers) à très grande vitesse. </a:t>
                      </a:r>
                      <a:endParaRPr lang="fr-FR" sz="1050" dirty="0">
                        <a:solidFill>
                          <a:srgbClr val="595959"/>
                        </a:solidFill>
                        <a:effectLst/>
                        <a:latin typeface="+mj-lt"/>
                        <a:ea typeface="Cambria" panose="02040503050406030204" pitchFamily="18" charset="0"/>
                        <a:cs typeface="Wingdings" panose="05000000000000000000" pitchFamily="2" charset="2"/>
                      </a:endParaRPr>
                    </a:p>
                    <a:p>
                      <a:pPr marL="0" lvl="0" indent="0" algn="just">
                        <a:lnSpc>
                          <a:spcPct val="120000"/>
                        </a:lnSpc>
                        <a:spcBef>
                          <a:spcPts val="200"/>
                        </a:spcBef>
                        <a:spcAft>
                          <a:spcPts val="0"/>
                        </a:spcAft>
                        <a:buSzPts val="1050"/>
                        <a:buFont typeface="Wingdings" panose="05000000000000000000" pitchFamily="2" charset="2"/>
                        <a:buNone/>
                        <a:tabLst>
                          <a:tab pos="323850" algn="l"/>
                        </a:tabLst>
                      </a:pPr>
                      <a:r>
                        <a:rPr lang="fr-FR" sz="1050">
                          <a:solidFill>
                            <a:srgbClr val="0070C0"/>
                          </a:solidFill>
                          <a:effectLst/>
                          <a:latin typeface="+mj-lt"/>
                          <a:ea typeface="Cambria" panose="02040503050406030204" pitchFamily="18" charset="0"/>
                          <a:cs typeface="Calibri" panose="020F0502020204030204" pitchFamily="34" charset="0"/>
                        </a:rPr>
                        <a:t>Création, Développement </a:t>
                      </a:r>
                      <a:r>
                        <a:rPr lang="fr-FR" sz="1050" dirty="0">
                          <a:solidFill>
                            <a:srgbClr val="0070C0"/>
                          </a:solidFill>
                          <a:effectLst/>
                          <a:latin typeface="+mj-lt"/>
                          <a:ea typeface="Cambria" panose="02040503050406030204" pitchFamily="18" charset="0"/>
                          <a:cs typeface="Calibri" panose="020F0502020204030204" pitchFamily="34" charset="0"/>
                        </a:rPr>
                        <a:t>et Exploitation</a:t>
                      </a:r>
                      <a:r>
                        <a:rPr lang="fr-FR" sz="1050" dirty="0">
                          <a:solidFill>
                            <a:srgbClr val="595959"/>
                          </a:solidFill>
                          <a:effectLst/>
                          <a:latin typeface="+mj-lt"/>
                          <a:ea typeface="Cambria" panose="02040503050406030204" pitchFamily="18" charset="0"/>
                          <a:cs typeface="Calibri" panose="020F0502020204030204" pitchFamily="34" charset="0"/>
                        </a:rPr>
                        <a:t> du logiciel </a:t>
                      </a:r>
                      <a:r>
                        <a:rPr lang="fr-FR" sz="1050" dirty="0" err="1">
                          <a:solidFill>
                            <a:srgbClr val="595959"/>
                          </a:solidFill>
                          <a:effectLst/>
                          <a:latin typeface="+mj-lt"/>
                          <a:ea typeface="Cambria" panose="02040503050406030204" pitchFamily="18" charset="0"/>
                          <a:cs typeface="Calibri" panose="020F0502020204030204" pitchFamily="34" charset="0"/>
                        </a:rPr>
                        <a:t>VotExpress</a:t>
                      </a:r>
                      <a:r>
                        <a:rPr lang="fr-FR" sz="1050" dirty="0">
                          <a:solidFill>
                            <a:srgbClr val="595959"/>
                          </a:solidFill>
                          <a:effectLst/>
                          <a:latin typeface="+mj-lt"/>
                          <a:ea typeface="Cambria" panose="02040503050406030204" pitchFamily="18" charset="0"/>
                          <a:cs typeface="Calibri" panose="020F0502020204030204" pitchFamily="34" charset="0"/>
                        </a:rPr>
                        <a:t>, solution d’organisation d’élections professionnelles par traitement électronique des votes par correspondance. Ma mission a porté sur la conception, réalisation et mise en exploitation sur sites des premières versions du logiciel.</a:t>
                      </a:r>
                      <a:endParaRPr lang="fr-FR" sz="1050" dirty="0">
                        <a:solidFill>
                          <a:srgbClr val="595959"/>
                        </a:solidFill>
                        <a:effectLst/>
                        <a:latin typeface="+mj-lt"/>
                        <a:ea typeface="Cambria" panose="02040503050406030204" pitchFamily="18" charset="0"/>
                        <a:cs typeface="Wingdings" panose="05000000000000000000" pitchFamily="2" charset="2"/>
                      </a:endParaRPr>
                    </a:p>
                  </a:txBody>
                  <a:tcPr marL="86222" marR="86222" marT="43111" marB="43111">
                    <a:lnL w="3175" cap="flat" cmpd="sng" algn="ctr">
                      <a:noFill/>
                      <a:prstDash val="solid"/>
                      <a:round/>
                      <a:headEnd type="none" w="med" len="med"/>
                      <a:tailEnd type="none" w="med" len="med"/>
                    </a:lnL>
                    <a:lnR w="12700" cmpd="sng">
                      <a:noFill/>
                    </a:lnR>
                    <a:lnT w="12700" cmpd="sng">
                      <a:noFill/>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36" name="Rectangle 35"/>
          <p:cNvSpPr/>
          <p:nvPr/>
        </p:nvSpPr>
        <p:spPr>
          <a:xfrm>
            <a:off x="-12701" y="8153399"/>
            <a:ext cx="7562850" cy="253372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8"/>
          <p:cNvSpPr/>
          <p:nvPr/>
        </p:nvSpPr>
        <p:spPr>
          <a:xfrm>
            <a:off x="4921249" y="8232097"/>
            <a:ext cx="2327275" cy="234274"/>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a:solidFill>
                  <a:schemeClr val="tx1"/>
                </a:solidFill>
              </a:rPr>
              <a:t>Divers</a:t>
            </a:r>
          </a:p>
        </p:txBody>
      </p:sp>
      <p:sp>
        <p:nvSpPr>
          <p:cNvPr id="38" name="Oval 62"/>
          <p:cNvSpPr/>
          <p:nvPr/>
        </p:nvSpPr>
        <p:spPr>
          <a:xfrm>
            <a:off x="5090160" y="8119262"/>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bg1"/>
              </a:solidFill>
            </a:endParaRPr>
          </a:p>
        </p:txBody>
      </p:sp>
      <p:graphicFrame>
        <p:nvGraphicFramePr>
          <p:cNvPr id="39" name="Tableau 19"/>
          <p:cNvGraphicFramePr>
            <a:graphicFrameLocks noGrp="1"/>
          </p:cNvGraphicFramePr>
          <p:nvPr>
            <p:extLst>
              <p:ext uri="{D42A27DB-BD31-4B8C-83A1-F6EECF244321}">
                <p14:modId xmlns:p14="http://schemas.microsoft.com/office/powerpoint/2010/main" val="3596179964"/>
              </p:ext>
            </p:extLst>
          </p:nvPr>
        </p:nvGraphicFramePr>
        <p:xfrm>
          <a:off x="4921249" y="8815940"/>
          <a:ext cx="2771775" cy="1378394"/>
        </p:xfrm>
        <a:graphic>
          <a:graphicData uri="http://schemas.openxmlformats.org/drawingml/2006/table">
            <a:tbl>
              <a:tblPr firstRow="1" bandRow="1">
                <a:tableStyleId>{2D5ABB26-0587-4C30-8999-92F81FD0307C}</a:tableStyleId>
              </a:tblPr>
              <a:tblGrid>
                <a:gridCol w="2771775">
                  <a:extLst>
                    <a:ext uri="{9D8B030D-6E8A-4147-A177-3AD203B41FA5}">
                      <a16:colId xmlns:a16="http://schemas.microsoft.com/office/drawing/2014/main" val="20000"/>
                    </a:ext>
                  </a:extLst>
                </a:gridCol>
              </a:tblGrid>
              <a:tr h="624014">
                <a:tc>
                  <a:txBody>
                    <a:bodyPr/>
                    <a:lstStyle/>
                    <a:p>
                      <a:pPr marL="7938" indent="0">
                        <a:lnSpc>
                          <a:spcPct val="100000"/>
                        </a:lnSpc>
                        <a:buFont typeface="Courier New" charset="0"/>
                        <a:buNone/>
                        <a:tabLst/>
                      </a:pPr>
                      <a:r>
                        <a:rPr lang="fr-FR" sz="1100" kern="1200" dirty="0">
                          <a:solidFill>
                            <a:schemeClr val="bg1"/>
                          </a:solidFill>
                          <a:effectLst/>
                          <a:latin typeface="Cambria" panose="02040503050406030204" pitchFamily="18" charset="0"/>
                          <a:ea typeface="Cambria" panose="02040503050406030204" pitchFamily="18" charset="0"/>
                          <a:cs typeface="+mn-cs"/>
                        </a:rPr>
                        <a:t>Sport : ancien nageur de compétition (niveau national) ; pratique de la course à pied en compétition</a:t>
                      </a:r>
                    </a:p>
                    <a:p>
                      <a:pPr marL="7938" indent="0">
                        <a:lnSpc>
                          <a:spcPct val="100000"/>
                        </a:lnSpc>
                        <a:buFont typeface="Courier New" charset="0"/>
                        <a:buNone/>
                        <a:tabLst/>
                      </a:pPr>
                      <a:endParaRPr lang="fr-FR" sz="1050" kern="1200" dirty="0">
                        <a:solidFill>
                          <a:schemeClr val="bg1"/>
                        </a:solidFill>
                        <a:effectLst/>
                        <a:latin typeface="Cambria" panose="02040503050406030204" pitchFamily="18" charset="0"/>
                        <a:ea typeface="Cambria" panose="02040503050406030204" pitchFamily="18" charset="0"/>
                        <a:cs typeface="+mn-cs"/>
                      </a:endParaRPr>
                    </a:p>
                  </a:txBody>
                  <a:tcPr anchor="ctr"/>
                </a:tc>
                <a:extLst>
                  <a:ext uri="{0D108BD9-81ED-4DB2-BD59-A6C34878D82A}">
                    <a16:rowId xmlns:a16="http://schemas.microsoft.com/office/drawing/2014/main" val="10000"/>
                  </a:ext>
                </a:extLst>
              </a:tr>
              <a:tr h="624014">
                <a:tc>
                  <a:txBody>
                    <a:bodyPr/>
                    <a:lstStyle/>
                    <a:p>
                      <a:pPr marL="7938" indent="0">
                        <a:lnSpc>
                          <a:spcPct val="100000"/>
                        </a:lnSpc>
                        <a:buFont typeface="Courier New" charset="0"/>
                        <a:buNone/>
                        <a:tabLst/>
                      </a:pPr>
                      <a:r>
                        <a:rPr lang="fr-FR" sz="1100" kern="1200" dirty="0">
                          <a:solidFill>
                            <a:schemeClr val="bg1"/>
                          </a:solidFill>
                          <a:effectLst/>
                          <a:latin typeface="Cambria" panose="02040503050406030204" pitchFamily="18" charset="0"/>
                          <a:ea typeface="Cambria" panose="02040503050406030204" pitchFamily="18" charset="0"/>
                          <a:cs typeface="+mn-cs"/>
                        </a:rPr>
                        <a:t>Titulaire d’une RQTH (Reconnaissance de Qualité de Travailleur Handicapé) ne nécessitant pas d’aménagement</a:t>
                      </a:r>
                      <a:endParaRPr lang="fr-FR" sz="1100" b="0" i="0" noProof="0" dirty="0">
                        <a:solidFill>
                          <a:schemeClr val="bg1"/>
                        </a:solidFill>
                        <a:latin typeface="Cambria" panose="02040503050406030204" pitchFamily="18" charset="0"/>
                        <a:ea typeface="Cambria" panose="02040503050406030204" pitchFamily="18" charset="0"/>
                        <a:cs typeface="Times New Roman" charset="0"/>
                      </a:endParaRPr>
                    </a:p>
                  </a:txBody>
                  <a:tcPr anchor="ctr"/>
                </a:tc>
                <a:extLst>
                  <a:ext uri="{0D108BD9-81ED-4DB2-BD59-A6C34878D82A}">
                    <a16:rowId xmlns:a16="http://schemas.microsoft.com/office/drawing/2014/main" val="10001"/>
                  </a:ext>
                </a:extLst>
              </a:tr>
            </a:tbl>
          </a:graphicData>
        </a:graphic>
      </p:graphicFrame>
      <p:sp>
        <p:nvSpPr>
          <p:cNvPr id="49" name="ZoneTexte 48"/>
          <p:cNvSpPr txBox="1"/>
          <p:nvPr/>
        </p:nvSpPr>
        <p:spPr>
          <a:xfrm>
            <a:off x="-12703" y="8605042"/>
            <a:ext cx="4908553" cy="2062103"/>
          </a:xfrm>
          <a:prstGeom prst="rect">
            <a:avLst/>
          </a:prstGeom>
          <a:noFill/>
        </p:spPr>
        <p:txBody>
          <a:bodyPr wrap="square" rtlCol="0">
            <a:spAutoFit/>
          </a:bodyPr>
          <a:lstStyle/>
          <a:p>
            <a:pPr algn="just"/>
            <a:r>
              <a:rPr lang="fr-FR" sz="1000" b="1" cap="all" dirty="0">
                <a:solidFill>
                  <a:schemeClr val="bg1"/>
                </a:solidFill>
                <a:latin typeface="+mj-lt"/>
                <a:ea typeface="Cambria" panose="02040503050406030204" pitchFamily="18" charset="0"/>
              </a:rPr>
              <a:t>1996 - DESS </a:t>
            </a:r>
            <a:r>
              <a:rPr lang="fr-FR" sz="1000" b="1" cap="all" dirty="0" err="1">
                <a:solidFill>
                  <a:schemeClr val="bg1"/>
                </a:solidFill>
                <a:latin typeface="+mj-lt"/>
                <a:ea typeface="Cambria" panose="02040503050406030204" pitchFamily="18" charset="0"/>
              </a:rPr>
              <a:t>ingenierie</a:t>
            </a:r>
            <a:r>
              <a:rPr lang="fr-FR" sz="1000" b="1" cap="all" dirty="0">
                <a:solidFill>
                  <a:schemeClr val="bg1"/>
                </a:solidFill>
                <a:latin typeface="+mj-lt"/>
                <a:ea typeface="Cambria" panose="02040503050406030204" pitchFamily="18" charset="0"/>
              </a:rPr>
              <a:t> </a:t>
            </a:r>
            <a:r>
              <a:rPr lang="fr-FR" sz="1000" b="1" cap="all" dirty="0" err="1">
                <a:solidFill>
                  <a:schemeClr val="bg1"/>
                </a:solidFill>
                <a:latin typeface="+mj-lt"/>
                <a:ea typeface="Cambria" panose="02040503050406030204" pitchFamily="18" charset="0"/>
              </a:rPr>
              <a:t>mathematique</a:t>
            </a:r>
            <a:r>
              <a:rPr lang="fr-FR" sz="1000" b="1" cap="all" dirty="0">
                <a:solidFill>
                  <a:schemeClr val="bg1"/>
                </a:solidFill>
                <a:latin typeface="+mj-lt"/>
                <a:ea typeface="Cambria" panose="02040503050406030204" pitchFamily="18" charset="0"/>
              </a:rPr>
              <a:t> (Master 2), option courbes surfaces &amp; images</a:t>
            </a:r>
            <a:r>
              <a:rPr lang="fr-FR" sz="1000" cap="all" dirty="0">
                <a:solidFill>
                  <a:schemeClr val="bg1"/>
                </a:solidFill>
                <a:latin typeface="+mj-lt"/>
                <a:ea typeface="Cambria" panose="02040503050406030204" pitchFamily="18" charset="0"/>
              </a:rPr>
              <a:t>, </a:t>
            </a:r>
            <a:r>
              <a:rPr lang="fr-FR" sz="1000" cap="small" dirty="0">
                <a:solidFill>
                  <a:schemeClr val="bg1"/>
                </a:solidFill>
                <a:latin typeface="+mj-lt"/>
                <a:ea typeface="Cambria" panose="02040503050406030204" pitchFamily="18" charset="0"/>
              </a:rPr>
              <a:t>UNIV.  J. FOURIER, Grenoble (Stage 6 mois – SOPRA Annecy-le-Vieux) )</a:t>
            </a:r>
            <a:r>
              <a:rPr lang="fr-FR" sz="1000" dirty="0">
                <a:solidFill>
                  <a:schemeClr val="bg1"/>
                </a:solidFill>
                <a:latin typeface="+mj-lt"/>
              </a:rPr>
              <a:t>Développement en langage C sous Unix d’un programme d’échange de données entre plusieurs applications sous forme transactionnel</a:t>
            </a:r>
          </a:p>
          <a:p>
            <a:pPr algn="just"/>
            <a:endParaRPr lang="fr-FR" sz="400" b="1" cap="all" dirty="0">
              <a:solidFill>
                <a:schemeClr val="bg1"/>
              </a:solidFill>
              <a:latin typeface="+mj-lt"/>
              <a:ea typeface="Cambria" panose="02040503050406030204" pitchFamily="18" charset="0"/>
            </a:endParaRPr>
          </a:p>
          <a:p>
            <a:pPr algn="just"/>
            <a:r>
              <a:rPr lang="fr-FR" sz="1000" b="1" cap="all" dirty="0">
                <a:solidFill>
                  <a:schemeClr val="bg1"/>
                </a:solidFill>
                <a:latin typeface="+mj-lt"/>
                <a:ea typeface="Cambria" panose="02040503050406030204" pitchFamily="18" charset="0"/>
              </a:rPr>
              <a:t>1995 - maîtrise GENIE MATHEMATIQUE ET INFORMATIQUE, </a:t>
            </a:r>
            <a:r>
              <a:rPr lang="fr-FR" sz="1000" b="1" cap="all" dirty="0" err="1">
                <a:solidFill>
                  <a:schemeClr val="bg1"/>
                </a:solidFill>
                <a:latin typeface="+mj-lt"/>
                <a:ea typeface="Cambria" panose="02040503050406030204" pitchFamily="18" charset="0"/>
              </a:rPr>
              <a:t>titRe</a:t>
            </a:r>
            <a:r>
              <a:rPr lang="fr-FR" sz="1000" b="1" cap="all" dirty="0">
                <a:solidFill>
                  <a:schemeClr val="bg1"/>
                </a:solidFill>
                <a:latin typeface="+mj-lt"/>
                <a:ea typeface="Cambria" panose="02040503050406030204" pitchFamily="18" charset="0"/>
              </a:rPr>
              <a:t> d’Ingénieur maître en MATHEMATIQUES APPLIQUEES &amp; INFORMATIQUE</a:t>
            </a:r>
            <a:r>
              <a:rPr lang="fr-FR" sz="1000" cap="small" dirty="0">
                <a:solidFill>
                  <a:schemeClr val="bg1"/>
                </a:solidFill>
                <a:latin typeface="+mj-lt"/>
                <a:ea typeface="Cambria" panose="02040503050406030204" pitchFamily="18" charset="0"/>
              </a:rPr>
              <a:t>, UNIV. J. FOURIER, Grenoble  </a:t>
            </a:r>
            <a:r>
              <a:rPr lang="fr-FR" sz="1000" b="1" cap="small" dirty="0">
                <a:solidFill>
                  <a:schemeClr val="bg1"/>
                </a:solidFill>
                <a:latin typeface="+mj-lt"/>
                <a:ea typeface="Cambria" panose="02040503050406030204" pitchFamily="18" charset="0"/>
              </a:rPr>
              <a:t>(Stage 6 mois – CNRS  Hôpital Michalon </a:t>
            </a:r>
            <a:r>
              <a:rPr lang="fr-FR" sz="1000" b="1" cap="small" dirty="0" err="1">
                <a:solidFill>
                  <a:schemeClr val="bg1"/>
                </a:solidFill>
                <a:latin typeface="+mj-lt"/>
                <a:ea typeface="Cambria" panose="02040503050406030204" pitchFamily="18" charset="0"/>
              </a:rPr>
              <a:t>Grenole</a:t>
            </a:r>
            <a:r>
              <a:rPr lang="fr-FR" sz="1000" b="1" cap="small" dirty="0">
                <a:solidFill>
                  <a:schemeClr val="bg1"/>
                </a:solidFill>
                <a:latin typeface="+mj-lt"/>
                <a:ea typeface="Cambria" panose="02040503050406030204" pitchFamily="18" charset="0"/>
              </a:rPr>
              <a:t>) </a:t>
            </a:r>
            <a:r>
              <a:rPr lang="fr-FR" sz="1000" dirty="0">
                <a:solidFill>
                  <a:schemeClr val="bg1"/>
                </a:solidFill>
                <a:latin typeface="+mj-lt"/>
              </a:rPr>
              <a:t>Réalisation sous UNIX d’un programme de simulation de la croissance de tumeurs cérébrales ; Représentations graphiques des résultats sous forme de courbes et d’images numériques 3D.</a:t>
            </a:r>
          </a:p>
          <a:p>
            <a:pPr algn="just"/>
            <a:endParaRPr lang="fr-FR" sz="400" b="1" cap="all" dirty="0">
              <a:solidFill>
                <a:schemeClr val="bg1"/>
              </a:solidFill>
              <a:latin typeface="+mj-lt"/>
              <a:ea typeface="Cambria" panose="02040503050406030204" pitchFamily="18" charset="0"/>
            </a:endParaRPr>
          </a:p>
          <a:p>
            <a:pPr algn="just"/>
            <a:r>
              <a:rPr lang="fr-FR" sz="1000" b="1" cap="all" dirty="0">
                <a:solidFill>
                  <a:schemeClr val="bg1"/>
                </a:solidFill>
                <a:latin typeface="+mj-lt"/>
                <a:ea typeface="Cambria" panose="02040503050406030204" pitchFamily="18" charset="0"/>
              </a:rPr>
              <a:t>1993 - Licence Génie Mathématique et Informatique</a:t>
            </a:r>
            <a:r>
              <a:rPr lang="fr-FR" sz="1000" cap="small" dirty="0">
                <a:solidFill>
                  <a:schemeClr val="bg1"/>
                </a:solidFill>
                <a:latin typeface="+mj-lt"/>
                <a:ea typeface="Cambria" panose="02040503050406030204" pitchFamily="18" charset="0"/>
              </a:rPr>
              <a:t>, UNIV. J. FOURIER, Gr.</a:t>
            </a:r>
          </a:p>
          <a:p>
            <a:r>
              <a:rPr lang="fr-FR" sz="1000" b="1" dirty="0">
                <a:solidFill>
                  <a:schemeClr val="bg1"/>
                </a:solidFill>
                <a:latin typeface="+mj-lt"/>
                <a:ea typeface="Cambria" panose="02040503050406030204" pitchFamily="18" charset="0"/>
              </a:rPr>
              <a:t>1992 - D.E.U.G MASS </a:t>
            </a:r>
            <a:r>
              <a:rPr lang="fr-FR" sz="1000" dirty="0">
                <a:solidFill>
                  <a:schemeClr val="bg1"/>
                </a:solidFill>
                <a:latin typeface="+mj-lt"/>
                <a:ea typeface="Cambria" panose="02040503050406030204" pitchFamily="18" charset="0"/>
              </a:rPr>
              <a:t>(Mathématiques Appliquées et Sciences Sociales),</a:t>
            </a:r>
            <a:r>
              <a:rPr lang="fr-FR" sz="1000" cap="small" dirty="0">
                <a:solidFill>
                  <a:schemeClr val="bg1"/>
                </a:solidFill>
                <a:latin typeface="+mj-lt"/>
                <a:ea typeface="Cambria" panose="02040503050406030204" pitchFamily="18" charset="0"/>
              </a:rPr>
              <a:t> UNIV. P.M. FRANCE, Grenoble </a:t>
            </a:r>
            <a:endParaRPr lang="fr-FR" sz="1000" dirty="0">
              <a:solidFill>
                <a:schemeClr val="bg1"/>
              </a:solidFill>
              <a:latin typeface="+mj-lt"/>
              <a:ea typeface="Cambria" panose="02040503050406030204" pitchFamily="18" charset="0"/>
            </a:endParaRPr>
          </a:p>
        </p:txBody>
      </p:sp>
      <p:sp>
        <p:nvSpPr>
          <p:cNvPr id="50" name="Rectangle 8"/>
          <p:cNvSpPr/>
          <p:nvPr/>
        </p:nvSpPr>
        <p:spPr>
          <a:xfrm>
            <a:off x="-12704" y="8239327"/>
            <a:ext cx="1936750" cy="227043"/>
          </a:xfrm>
          <a:custGeom>
            <a:avLst/>
            <a:gdLst>
              <a:gd name="connsiteX0" fmla="*/ 0 w 1936750"/>
              <a:gd name="connsiteY0" fmla="*/ 0 h 227043"/>
              <a:gd name="connsiteX1" fmla="*/ 1936750 w 1936750"/>
              <a:gd name="connsiteY1" fmla="*/ 0 h 227043"/>
              <a:gd name="connsiteX2" fmla="*/ 193675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87500 w 1936750"/>
              <a:gd name="connsiteY2" fmla="*/ 1381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511300 w 1936750"/>
              <a:gd name="connsiteY2" fmla="*/ 227043 h 227043"/>
              <a:gd name="connsiteX3" fmla="*/ 0 w 1936750"/>
              <a:gd name="connsiteY3" fmla="*/ 227043 h 227043"/>
              <a:gd name="connsiteX4" fmla="*/ 0 w 1936750"/>
              <a:gd name="connsiteY4" fmla="*/ 0 h 227043"/>
              <a:gd name="connsiteX0" fmla="*/ 0 w 1936750"/>
              <a:gd name="connsiteY0" fmla="*/ 0 h 227043"/>
              <a:gd name="connsiteX1" fmla="*/ 1936750 w 1936750"/>
              <a:gd name="connsiteY1" fmla="*/ 0 h 227043"/>
              <a:gd name="connsiteX2" fmla="*/ 1771650 w 1936750"/>
              <a:gd name="connsiteY2" fmla="*/ 227043 h 227043"/>
              <a:gd name="connsiteX3" fmla="*/ 0 w 1936750"/>
              <a:gd name="connsiteY3" fmla="*/ 227043 h 227043"/>
              <a:gd name="connsiteX4" fmla="*/ 0 w 1936750"/>
              <a:gd name="connsiteY4" fmla="*/ 0 h 2270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750" h="227043">
                <a:moveTo>
                  <a:pt x="0" y="0"/>
                </a:moveTo>
                <a:lnTo>
                  <a:pt x="1936750" y="0"/>
                </a:lnTo>
                <a:lnTo>
                  <a:pt x="1771650" y="227043"/>
                </a:lnTo>
                <a:lnTo>
                  <a:pt x="0" y="227043"/>
                </a:lnTo>
                <a:lnTo>
                  <a:pt x="0" y="0"/>
                </a:lnTo>
                <a:close/>
              </a:path>
            </a:pathLst>
          </a:custGeom>
          <a:ln>
            <a:noFill/>
          </a:ln>
        </p:spPr>
        <p:style>
          <a:lnRef idx="2">
            <a:schemeClr val="accent3"/>
          </a:lnRef>
          <a:fillRef idx="1">
            <a:schemeClr val="lt1"/>
          </a:fillRef>
          <a:effectRef idx="0">
            <a:schemeClr val="accent3"/>
          </a:effectRef>
          <a:fontRef idx="minor">
            <a:schemeClr val="dk1"/>
          </a:fontRef>
        </p:style>
        <p:txBody>
          <a:bodyPr rtlCol="0" anchor="ctr"/>
          <a:lstStyle/>
          <a:p>
            <a:pPr marL="711200"/>
            <a:r>
              <a:rPr lang="en-US" sz="1400" b="1" dirty="0"/>
              <a:t>Formation</a:t>
            </a:r>
          </a:p>
        </p:txBody>
      </p:sp>
      <p:sp>
        <p:nvSpPr>
          <p:cNvPr id="53" name="Oval 9"/>
          <p:cNvSpPr/>
          <p:nvPr/>
        </p:nvSpPr>
        <p:spPr>
          <a:xfrm>
            <a:off x="156206" y="8107882"/>
            <a:ext cx="491490" cy="491490"/>
          </a:xfrm>
          <a:prstGeom prst="ellipse">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5" name="Oval 97"/>
          <p:cNvSpPr/>
          <p:nvPr/>
        </p:nvSpPr>
        <p:spPr>
          <a:xfrm>
            <a:off x="205009" y="8147740"/>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6" name="Picture 2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17" y="8232096"/>
            <a:ext cx="269724" cy="269724"/>
          </a:xfrm>
          <a:prstGeom prst="rect">
            <a:avLst/>
          </a:prstGeom>
        </p:spPr>
      </p:pic>
      <p:sp>
        <p:nvSpPr>
          <p:cNvPr id="58" name="Oval 97"/>
          <p:cNvSpPr/>
          <p:nvPr/>
        </p:nvSpPr>
        <p:spPr>
          <a:xfrm>
            <a:off x="5131567" y="8166539"/>
            <a:ext cx="415986" cy="415986"/>
          </a:xfrm>
          <a:prstGeom prst="ellipse">
            <a:avLst/>
          </a:prstGeom>
          <a:solidFill>
            <a:srgbClr val="404042"/>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pic>
        <p:nvPicPr>
          <p:cNvPr id="59"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237" y="8247007"/>
            <a:ext cx="246025" cy="246025"/>
          </a:xfrm>
          <a:prstGeom prst="rect">
            <a:avLst/>
          </a:prstGeom>
        </p:spPr>
      </p:pic>
    </p:spTree>
    <p:extLst>
      <p:ext uri="{BB962C8B-B14F-4D97-AF65-F5344CB8AC3E}">
        <p14:creationId xmlns:p14="http://schemas.microsoft.com/office/powerpoint/2010/main" val="3607192855"/>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Révolution.thmx</Template>
  <TotalTime>970</TotalTime>
  <Words>299</Words>
  <Application>Microsoft Office PowerPoint</Application>
  <PresentationFormat>Personnalisé</PresentationFormat>
  <Paragraphs>122</Paragraphs>
  <Slides>2</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vt:i4>
      </vt:variant>
    </vt:vector>
  </HeadingPairs>
  <TitlesOfParts>
    <vt:vector size="9" baseType="lpstr">
      <vt:lpstr>Arial</vt:lpstr>
      <vt:lpstr>Calibri</vt:lpstr>
      <vt:lpstr>Cambria</vt:lpstr>
      <vt:lpstr>Courier New</vt:lpstr>
      <vt:lpstr>Myriad Pro Cond</vt:lpstr>
      <vt:lpstr>Wingdings</vt:lpstr>
      <vt:lpstr>Thème Office</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axel maille</dc:creator>
  <cp:lastModifiedBy>Frédéric FROMAGER</cp:lastModifiedBy>
  <cp:revision>107</cp:revision>
  <cp:lastPrinted>2020-01-29T11:56:46Z</cp:lastPrinted>
  <dcterms:created xsi:type="dcterms:W3CDTF">2014-12-03T08:33:54Z</dcterms:created>
  <dcterms:modified xsi:type="dcterms:W3CDTF">2020-02-18T08:25:25Z</dcterms:modified>
</cp:coreProperties>
</file>