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1C3E-6BFC-4638-BB9C-51D3F831E5AB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A9F3-9F33-4707-8C10-B66903529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9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6D61-D8C0-4321-8F41-5FC8A4129D8A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235388660,&quot;Placement&quot;:&quot;Footer&quot;,&quot;Top&quot;:705.346863,&quot;Left&quot;:252.0948,&quot;SlideWidth&quot;:540,&quot;SlideHeight&quot;:720}">
            <a:extLst>
              <a:ext uri="{FF2B5EF4-FFF2-40B4-BE49-F238E27FC236}">
                <a16:creationId xmlns:a16="http://schemas.microsoft.com/office/drawing/2014/main" id="{E657DDDF-A922-47C1-8482-5D9AE4A6C426}"/>
              </a:ext>
            </a:extLst>
          </p:cNvPr>
          <p:cNvSpPr txBox="1"/>
          <p:nvPr userDrawn="1"/>
        </p:nvSpPr>
        <p:spPr>
          <a:xfrm>
            <a:off x="3201604" y="8957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474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542263" y="192469"/>
            <a:ext cx="4315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Passionné de nouvelles technologies, je propose de partager mon expertise 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 25 ans dans 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le développement informatique et le management de projets techniques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17012" y="1323266"/>
            <a:ext cx="498315" cy="4194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76175" y="1426449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Compétences techniques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380034" y="1733951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7" idx="2"/>
          </p:cNvCxnSpPr>
          <p:nvPr/>
        </p:nvCxnSpPr>
        <p:spPr>
          <a:xfrm flipH="1">
            <a:off x="2048586" y="1742743"/>
            <a:ext cx="17584" cy="7532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01513" y="361087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65220" y="388125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01513" y="605724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65220" y="6324198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-85655" y="6340066"/>
            <a:ext cx="2151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Autonomie,</a:t>
            </a: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Ténacité, Rigueur</a:t>
            </a:r>
            <a:endParaRPr lang="fr-FR" sz="1100" b="1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Capacité relationnelle : travail d’équipe, y </a:t>
            </a: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compris à distance, écoute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Curiosité scientifique et technique, Adaptation à la nouveauté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080347" y="4298084"/>
            <a:ext cx="4843450" cy="4932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Depuis 2018,04 – Missions de consulting </a:t>
            </a:r>
          </a:p>
          <a:p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Scrum Master de l’équipe EcoStruxure Data Model (EDM) de Schneider en mode Safe à Eybens (Electropole) </a:t>
            </a:r>
            <a:r>
              <a:rPr lang="fr-FR" sz="105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pour MERITIS– depuis 2022-05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Encadrement et Mise en place du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framework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Scrum dans une équipe pluridisciplinaire en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é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lectricité</a:t>
            </a:r>
          </a:p>
          <a:p>
            <a:pPr lvl="0" algn="just">
              <a:buSzPts val="1050"/>
            </a:pP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Architecte Solutions / Scrum Master DevOps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pour la Compagnie Des Alpes pour CAP GEMINI – 2021-05 à 2021-12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algn="just">
              <a:buSzPts val="1050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Mise en place du nouvel SI basé sur les micro-services /Management de l’équipe DevOps en soutient des équipes de Dev des micro-services</a:t>
            </a:r>
          </a:p>
          <a:p>
            <a:pPr algn="just">
              <a:buSzPts val="1050"/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CONAN JENKEN CONSULTING – 2019-03 à 2021-04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Amélioration des processus de livraison sous Azure DevOps / Intégration continue des composants dans la plateforme / Intervention dans les différents processus DevOps au cœur de l’équipe R&amp;D. 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plusieurs autres clients.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Architecte DevOps, Docker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HARDIS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2019-03 à 2021-04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DOCKERISATION ADELIA/REFLEX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la transformation de l’application REFLEX sous forme de conteneurs Docker. Le but est d’utiliser l’application sur le Cloud Public et/ou privé.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CONSULTANT CLOUD PUBLIC POUR PLUSIEURS CLIENTS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plusieurs projets clients autour du Cloud Public AWS et Azure.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DEVELOPPEMENT SCRIPTS PYTHON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de scripts pour la supervision de serveurs et pour la gestion de tickets sous ITOP.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159213-6904-8A3D-C709-0C2799B91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31794" r="48444" b="53659"/>
          <a:stretch/>
        </p:blipFill>
        <p:spPr>
          <a:xfrm>
            <a:off x="391550" y="1587904"/>
            <a:ext cx="1288706" cy="165549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AC954A-A92E-6AFB-813A-A8CF5734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29886" y="3774602"/>
            <a:ext cx="498315" cy="41947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8358C7-4F81-3260-1DC5-20FB07B1A66D}"/>
              </a:ext>
            </a:extLst>
          </p:cNvPr>
          <p:cNvSpPr txBox="1"/>
          <p:nvPr/>
        </p:nvSpPr>
        <p:spPr>
          <a:xfrm>
            <a:off x="2382948" y="3852608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Parcours professionnel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6AA1349-DC53-F192-89EA-8D31AC7FDE23}"/>
              </a:ext>
            </a:extLst>
          </p:cNvPr>
          <p:cNvCxnSpPr/>
          <p:nvPr/>
        </p:nvCxnSpPr>
        <p:spPr>
          <a:xfrm flipV="1">
            <a:off x="2422692" y="4169786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1AC2F-840E-E33C-4705-191CDF984C2A}"/>
              </a:ext>
            </a:extLst>
          </p:cNvPr>
          <p:cNvSpPr txBox="1"/>
          <p:nvPr/>
        </p:nvSpPr>
        <p:spPr>
          <a:xfrm>
            <a:off x="2064776" y="1723408"/>
            <a:ext cx="479322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Industrialisation de Process 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automatisation du processus d’installation de logiciels. 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mise en production, intégration / livraison continue, tests.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Management Technique</a:t>
            </a:r>
            <a:r>
              <a:rPr lang="fr-FR" sz="1100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 </a:t>
            </a:r>
            <a:r>
              <a:rPr lang="fr-FR" sz="1050" dirty="0" smtClean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dirty="0" smtClean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Chef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organisation, gestion des moyens et suivi des développements informatiques, optimisation du résultat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;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management agile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 smtClean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Cloud </a:t>
            </a:r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AWS, Azure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Langages informatiques</a:t>
            </a:r>
            <a:r>
              <a:rPr lang="fr-FR" sz="1050" b="1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Python, Java/JEE, C/C++, Javascript, SQL, Ruby/Chef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fr-FR" sz="1100" b="1" cap="small" dirty="0" smtClean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Outils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:</a:t>
            </a:r>
            <a:r>
              <a:rPr lang="fr-FR" sz="105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 (docker-compose,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Helm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…),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Swarm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Kubernetes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 VirtualBox, Jenkins, Cucumber, Ansible,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Terraform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Jira.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F088-44E3-990E-8F74-1B2FEAF3119E}"/>
              </a:ext>
            </a:extLst>
          </p:cNvPr>
          <p:cNvSpPr txBox="1"/>
          <p:nvPr/>
        </p:nvSpPr>
        <p:spPr>
          <a:xfrm>
            <a:off x="193175" y="104549"/>
            <a:ext cx="2839915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Frédéric</a:t>
            </a:r>
          </a:p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FROMAGER</a:t>
            </a:r>
          </a:p>
          <a:p>
            <a:pPr marR="1905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SCRUM MASTER / CHEF DE PROJETS INFORMATIQUES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Conduite de projets R&amp;D,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DevOps, Anglais courant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0" y="3907990"/>
            <a:ext cx="2298733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Adresse : </a:t>
            </a: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71 place de la Cluse, 38920 CROLLES</a:t>
            </a:r>
          </a:p>
          <a:p>
            <a:endParaRPr lang="fr-FR" sz="1000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963984"/>
              </p:ext>
            </p:extLst>
          </p:nvPr>
        </p:nvGraphicFramePr>
        <p:xfrm>
          <a:off x="63567" y="4272227"/>
          <a:ext cx="2061277" cy="8056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862">
                  <a:extLst>
                    <a:ext uri="{9D8B030D-6E8A-4147-A177-3AD203B41FA5}">
                      <a16:colId xmlns:a16="http://schemas.microsoft.com/office/drawing/2014/main" val="3676891172"/>
                    </a:ext>
                  </a:extLst>
                </a:gridCol>
                <a:gridCol w="1827415">
                  <a:extLst>
                    <a:ext uri="{9D8B030D-6E8A-4147-A177-3AD203B41FA5}">
                      <a16:colId xmlns:a16="http://schemas.microsoft.com/office/drawing/2014/main" val="2136450169"/>
                    </a:ext>
                  </a:extLst>
                </a:gridCol>
              </a:tblGrid>
              <a:tr h="221407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0782965614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17226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fred.fromager@gmail.com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800" b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linkedin.com/in/</a:t>
                      </a:r>
                      <a:r>
                        <a:rPr lang="fr-FR" sz="800" b="0" dirty="0" err="1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frederic</a:t>
                      </a:r>
                      <a:r>
                        <a:rPr lang="fr-FR" sz="800" b="0" dirty="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-fromager/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54427"/>
                  </a:ext>
                </a:extLst>
              </a:tr>
            </a:tbl>
          </a:graphicData>
        </a:graphic>
      </p:graphicFrame>
      <p:pic>
        <p:nvPicPr>
          <p:cNvPr id="35" name="Picture 2" descr="Afficher l’image sou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7" r="11105"/>
          <a:stretch/>
        </p:blipFill>
        <p:spPr bwMode="auto">
          <a:xfrm>
            <a:off x="94262" y="4523080"/>
            <a:ext cx="242546" cy="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inkedIn: Recherche d'emploi – Applications sur Goog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" y="4730653"/>
            <a:ext cx="166265" cy="1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fficher l’image sour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" y="4272227"/>
            <a:ext cx="264606" cy="2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8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oneTexte 39"/>
          <p:cNvSpPr txBox="1"/>
          <p:nvPr/>
        </p:nvSpPr>
        <p:spPr>
          <a:xfrm>
            <a:off x="1058784" y="239518"/>
            <a:ext cx="7473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 –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50770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DF5A6D0-3A65-7D22-69FE-28CCF1EBCD1E}"/>
              </a:ext>
            </a:extLst>
          </p:cNvPr>
          <p:cNvSpPr txBox="1"/>
          <p:nvPr/>
        </p:nvSpPr>
        <p:spPr>
          <a:xfrm flipH="1">
            <a:off x="1591663" y="66514"/>
            <a:ext cx="5266335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1050" b="1" cap="all" dirty="0">
              <a:solidFill>
                <a:srgbClr val="00000A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dxc 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technology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FINANCIAL SERVICES (anciennement CSC Financial Services) </a:t>
            </a:r>
            <a:r>
              <a:rPr lang="fr-FR" sz="1050" cap="all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-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DEVELOPPEMENT DE PRODUITS INFORMATIQUES DESTINES AUX ASSURANCES</a:t>
            </a:r>
          </a:p>
          <a:p>
            <a:pPr algn="just"/>
            <a:r>
              <a:rPr lang="fr-FR" sz="1050" b="1" cap="small" dirty="0" smtClean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Dernier </a:t>
            </a:r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 occupé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Architecte DevOps, docker 2014-2018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précédents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autour de GRAPHTALK AIA, m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anagement de plusieurs équipes R&amp;D en France et en Bulgarie jusqu’à 8 personnes.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Exemples de projets réalisés :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 smtClean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DEVOPS </a:t>
            </a: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SUR GRAPHTALK AIA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d’une chaine d’intégration et de livraison continue sous Jenkins. Création d’une chaîne de validation continue du logiciel avec tests et lancement d’alertes.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 smtClean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INDUSTRIALISATION </a:t>
            </a: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 L’INSTALLATION DU LOGICIEL GRAPHTALK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 smtClean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du projet Delivery Manager 2007-2014 : équipe de 5 personnes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Outil d’automatisation de l’installation de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sur sites de production ;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Product Owner: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Migration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dans le Cloud AWS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 smtClean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PROJETS </a:t>
            </a: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 et IPE SOUS GRAPHTALK AIA pour la gestion de production 2003-2007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 smtClean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des projets : équipe de 8 personnes en France et Bulgarie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 : Logiciel de Lancement et d’organisation de processus asynchrones lors du traitement de contrats d’assurances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/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IPE : logiciel de gestion des environnements de production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 smtClean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 </a:t>
            </a: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INTERFACE GRAPHIQUE (GUI) DE GRAPHTALK AIA 2000-2003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 smtClean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du projet : équipe de 5 personnes en France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 et participation au développement de l’interface Graphique (Windows et Web) du logiciel GRAPHTALK AIA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TAGG informatique –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TRAITEMENTS DE DONNEES, IMPRESSIONS PERSONNALISEES DE DOCUMENTS, SOLUTION DE VOTE</a:t>
            </a:r>
          </a:p>
          <a:p>
            <a:pPr algn="just"/>
            <a:r>
              <a:rPr lang="fr-FR" sz="1050" b="1" cap="small" dirty="0" smtClean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</a:t>
            </a:r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occupés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Développeur à Chef de projets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de l'équipe de développement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animation d’une équipe de 7 personnes.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 smtClean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du projet </a:t>
            </a: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TaggImage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Informatisation d'un contrôle caméra de documents imprimés par comparaison de modèles. Contrôle qualité sur des impressions en très grosses quantités (plusieurs dizaines de milliers) à très grande vitesse.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 smtClean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et Exploitation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VotExpress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solution d’organisation d’élections professionnelles par traitement électronique des votes par correspondance. Ma mission a porté sur la conception, réalisation et mise en exploitation sur sites des premières versions du logiciel.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017932-BA80-72D0-FD9B-4E78B0E98286}"/>
              </a:ext>
            </a:extLst>
          </p:cNvPr>
          <p:cNvSpPr txBox="1"/>
          <p:nvPr/>
        </p:nvSpPr>
        <p:spPr>
          <a:xfrm>
            <a:off x="1014852" y="4572014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1997,09 -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2000,04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78621" y="6823651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Formation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23487" y="6721752"/>
            <a:ext cx="498315" cy="419477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V="1">
            <a:off x="1377717" y="7111083"/>
            <a:ext cx="5322021" cy="3014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2413335-D863-053C-259A-33B3FD8692F3}"/>
              </a:ext>
            </a:extLst>
          </p:cNvPr>
          <p:cNvSpPr txBox="1"/>
          <p:nvPr/>
        </p:nvSpPr>
        <p:spPr>
          <a:xfrm>
            <a:off x="990796" y="7131428"/>
            <a:ext cx="5884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b="1" cap="all" dirty="0" smtClean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DESS </a:t>
            </a:r>
            <a:r>
              <a:rPr lang="fr-FR" sz="1050" b="1" cap="all" dirty="0" err="1" smtClean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ing</a:t>
            </a:r>
            <a:r>
              <a:rPr lang="fr-FR" sz="1050" b="1" cap="all" dirty="0" smtClean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</a:t>
            </a:r>
            <a:r>
              <a:rPr lang="fr-FR" sz="1050" b="1" cap="all" dirty="0" err="1" smtClean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mathematique</a:t>
            </a:r>
            <a:r>
              <a:rPr lang="fr-FR" sz="1050" b="1" cap="all" dirty="0" smtClean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(Master 2), </a:t>
            </a:r>
            <a:r>
              <a:rPr lang="fr-FR" sz="1050" b="1" cap="all" dirty="0" err="1" smtClean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opt</a:t>
            </a:r>
            <a:r>
              <a:rPr lang="fr-FR" sz="1050" b="1" cap="all" dirty="0" smtClean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courbes surfaces &amp; images</a:t>
            </a:r>
            <a:r>
              <a:rPr lang="fr-FR" sz="1050" b="0" cap="all" dirty="0" smtClean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</a:t>
            </a:r>
            <a:r>
              <a:rPr lang="fr-FR" sz="1050" b="0" cap="small" dirty="0" smtClean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UNIV.  J. FOURIER, Grenoble – </a:t>
            </a:r>
            <a:r>
              <a:rPr lang="fr-FR" sz="1050" b="0" cap="small" dirty="0" err="1" smtClean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 smtClean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1996</a:t>
            </a:r>
            <a:endParaRPr lang="fr-FR" sz="1050" b="1" cap="all" dirty="0" smtClean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 smtClean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maîtrise GENIE MATH. &amp; INFORMATIQUE, / Ingénieur maître en MATH. APPLIQ. &amp; INFORMATIQUE</a:t>
            </a:r>
            <a:r>
              <a:rPr lang="fr-FR" sz="1050" b="0" cap="small" dirty="0" smtClean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UNIV. J. FOURIER, Grenoble – </a:t>
            </a:r>
            <a:r>
              <a:rPr lang="fr-FR" sz="1050" b="0" cap="small" dirty="0" err="1" smtClean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 smtClean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1995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63968" y="787286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</a:t>
            </a:r>
            <a:r>
              <a:rPr lang="fr-FR" sz="1400" b="1" dirty="0" smtClean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ivers</a:t>
            </a:r>
            <a:endParaRPr lang="fr-FR" sz="1400" b="1" dirty="0">
              <a:solidFill>
                <a:schemeClr val="accent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08836" y="7797345"/>
            <a:ext cx="498315" cy="419477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 flipV="1">
            <a:off x="1377717" y="8216822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90796" y="8216822"/>
            <a:ext cx="602546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Sport : ancien nageur de compétition (niveau national) ; pratique de la course à pied en compétition</a:t>
            </a:r>
            <a:r>
              <a:rPr lang="fr-FR" sz="105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fr-FR" sz="10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Zone de mobilité géographique : région grenobloise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Titulaire d’une RQTH (Reconnaissance de Qualité de Travailleur Handicapé) ne nécessitant pas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d’aménagement.</a:t>
            </a:r>
          </a:p>
        </p:txBody>
      </p:sp>
    </p:spTree>
    <p:extLst>
      <p:ext uri="{BB962C8B-B14F-4D97-AF65-F5344CB8AC3E}">
        <p14:creationId xmlns:p14="http://schemas.microsoft.com/office/powerpoint/2010/main" val="4062738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645</TotalTime>
  <Words>851</Words>
  <Application>Microsoft Office PowerPoint</Application>
  <PresentationFormat>Affichage à l'écran (4:3)</PresentationFormat>
  <Paragraphs>78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11" baseType="lpstr">
      <vt:lpstr>Malgun Gothic</vt:lpstr>
      <vt:lpstr>Angsana New</vt:lpstr>
      <vt:lpstr>Arial</vt:lpstr>
      <vt:lpstr>Calibri</vt:lpstr>
      <vt:lpstr>Calibri Light</vt:lpstr>
      <vt:lpstr>Cambria</vt:lpstr>
      <vt:lpstr>Cordia New</vt:lpstr>
      <vt:lpstr>Wingdings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FROMAGER</dc:creator>
  <cp:lastModifiedBy>Sophie FROMAGER</cp:lastModifiedBy>
  <cp:revision>44</cp:revision>
  <cp:lastPrinted>2022-10-25T12:45:56Z</cp:lastPrinted>
  <dcterms:created xsi:type="dcterms:W3CDTF">2022-08-03T11:40:51Z</dcterms:created>
  <dcterms:modified xsi:type="dcterms:W3CDTF">2022-10-25T12:46:07Z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2022-10-25T11:49:58Z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b730b16c-8b97-4b3c-a0ae-750cee020633</vt:lpwstr>
  </property>
  <property fmtid="{D5CDD505-2E9C-101B-9397-08002B2CF9AE}" pid="8" name="MSIP_Label_23f93e5f-d3c2-49a7-ba94-15405423c204_ContentBits">
    <vt:lpwstr>2</vt:lpwstr>
  </property>
</Properties>
</file>