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sldIdLst>
    <p:sldId id="256" r:id="rId12"/>
    <p:sldId id="257" r:id="rId13"/>
  </p:sldIdLst>
  <p:sldSz cx="6858000" cy="9144000" type="screen4x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31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14440" y="1496520"/>
            <a:ext cx="5828760" cy="318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46E1124-60DF-410F-A17C-6119F341A4EC}" type="slidenum">
              <a:t>‹N°›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BC45E29F-46D7-4B39-9315-B16A985BE3B0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818BE997-1A8B-4777-AF35-04C0D0FCE4B0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54E8BC9-108A-4FA6-BCF3-1F316B7673EF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EEDECC8-50BB-49D6-A274-9F67D1D43B79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14440" y="1496520"/>
            <a:ext cx="5828760" cy="318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21A27B2-F623-47FF-AA83-39D96CA42D8C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969FB8FE-A954-4E50-83D2-04289550E113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14440" y="1496520"/>
            <a:ext cx="5828760" cy="318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42720" y="2139480"/>
            <a:ext cx="3011760" cy="530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05320" y="2139480"/>
            <a:ext cx="3011760" cy="530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BD19039B-4F9B-4109-AF99-008EE24CBBEF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C2841F7C-F34D-4506-845A-9A5A76DD0B5E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14440" y="1496520"/>
            <a:ext cx="5828760" cy="318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28A6C0BF-5DBD-4A0E-80FD-75BB1A135362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BBB80A76-4341-4DE8-A40E-3656D51BE013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SIPCMContentMarking"/>
          <p:cNvSpPr/>
          <p:nvPr/>
        </p:nvSpPr>
        <p:spPr>
          <a:xfrm>
            <a:off x="3201480" y="9004680"/>
            <a:ext cx="453960" cy="9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fr-FR" sz="600" b="0" strike="noStrike" spc="-1">
                <a:solidFill>
                  <a:srgbClr val="626469"/>
                </a:solidFill>
                <a:latin typeface="Arial"/>
              </a:rPr>
              <a:t>Internal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14440" y="1496520"/>
            <a:ext cx="5828760" cy="318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4400" b="0" strike="noStrike" spc="-1">
                <a:solidFill>
                  <a:schemeClr val="dk1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2271600" y="8475120"/>
            <a:ext cx="231372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484344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329FDF09-005A-43B9-954F-873272809610}" type="slidenum">
              <a: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‹N°›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47160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MSIPCMContentMarking"/>
          <p:cNvSpPr/>
          <p:nvPr/>
        </p:nvSpPr>
        <p:spPr>
          <a:xfrm>
            <a:off x="3201480" y="9004680"/>
            <a:ext cx="453960" cy="9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fr-FR" sz="600" b="0" strike="noStrike" spc="-1">
                <a:solidFill>
                  <a:srgbClr val="626469"/>
                </a:solidFill>
                <a:latin typeface="Arial"/>
              </a:rPr>
              <a:t>Internal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ftr" idx="28"/>
          </p:nvPr>
        </p:nvSpPr>
        <p:spPr>
          <a:xfrm>
            <a:off x="2271600" y="8475120"/>
            <a:ext cx="231372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4" name="PlaceHolder 2"/>
          <p:cNvSpPr>
            <a:spLocks noGrp="1"/>
          </p:cNvSpPr>
          <p:nvPr>
            <p:ph type="sldNum" idx="29"/>
          </p:nvPr>
        </p:nvSpPr>
        <p:spPr>
          <a:xfrm>
            <a:off x="484344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BC7A00C4-76E5-4108-B903-8ECFBE7E1671}" type="slidenum">
              <a: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‹N°›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30"/>
          </p:nvPr>
        </p:nvSpPr>
        <p:spPr>
          <a:xfrm>
            <a:off x="47160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MSIPCMContentMarking"/>
          <p:cNvSpPr/>
          <p:nvPr/>
        </p:nvSpPr>
        <p:spPr>
          <a:xfrm>
            <a:off x="3201480" y="9004680"/>
            <a:ext cx="453960" cy="9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fr-FR" sz="600" b="0" strike="noStrike" spc="-1">
                <a:solidFill>
                  <a:srgbClr val="626469"/>
                </a:solidFill>
                <a:latin typeface="Arial"/>
              </a:rPr>
              <a:t>Internal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1"/>
          <p:cNvSpPr>
            <a:spLocks noGrp="1"/>
          </p:cNvSpPr>
          <p:nvPr>
            <p:ph type="ftr" idx="31"/>
          </p:nvPr>
        </p:nvSpPr>
        <p:spPr>
          <a:xfrm>
            <a:off x="2271600" y="8475120"/>
            <a:ext cx="231372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8" name="PlaceHolder 2"/>
          <p:cNvSpPr>
            <a:spLocks noGrp="1"/>
          </p:cNvSpPr>
          <p:nvPr>
            <p:ph type="sldNum" idx="32"/>
          </p:nvPr>
        </p:nvSpPr>
        <p:spPr>
          <a:xfrm>
            <a:off x="484344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F5C7EBD1-CF5E-4B08-9C73-3F15A3BC0442}" type="slidenum">
              <a: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‹N°›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dt" idx="33"/>
          </p:nvPr>
        </p:nvSpPr>
        <p:spPr>
          <a:xfrm>
            <a:off x="47160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SIPCMContentMarking"/>
          <p:cNvSpPr/>
          <p:nvPr/>
        </p:nvSpPr>
        <p:spPr>
          <a:xfrm>
            <a:off x="3201480" y="9004680"/>
            <a:ext cx="453960" cy="9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fr-FR" sz="600" b="0" strike="noStrike" spc="-1">
                <a:solidFill>
                  <a:srgbClr val="626469"/>
                </a:solidFill>
                <a:latin typeface="Arial"/>
              </a:rPr>
              <a:t>Internal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ftr" idx="4"/>
          </p:nvPr>
        </p:nvSpPr>
        <p:spPr>
          <a:xfrm>
            <a:off x="2271600" y="8475120"/>
            <a:ext cx="231372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sldNum" idx="5"/>
          </p:nvPr>
        </p:nvSpPr>
        <p:spPr>
          <a:xfrm>
            <a:off x="484344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2795D374-CEB5-4154-A8DA-FC0E5A0376B7}" type="slidenum">
              <a: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‹N°›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6"/>
          </p:nvPr>
        </p:nvSpPr>
        <p:spPr>
          <a:xfrm>
            <a:off x="47160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SIPCMContentMarking"/>
          <p:cNvSpPr/>
          <p:nvPr/>
        </p:nvSpPr>
        <p:spPr>
          <a:xfrm>
            <a:off x="3201480" y="9004680"/>
            <a:ext cx="453960" cy="9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fr-FR" sz="600" b="0" strike="noStrike" spc="-1">
                <a:solidFill>
                  <a:srgbClr val="626469"/>
                </a:solidFill>
                <a:latin typeface="Arial"/>
              </a:rPr>
              <a:t>Internal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ftr" idx="7"/>
          </p:nvPr>
        </p:nvSpPr>
        <p:spPr>
          <a:xfrm>
            <a:off x="2271600" y="8475120"/>
            <a:ext cx="231372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4" name="PlaceHolder 2"/>
          <p:cNvSpPr>
            <a:spLocks noGrp="1"/>
          </p:cNvSpPr>
          <p:nvPr>
            <p:ph type="sldNum" idx="8"/>
          </p:nvPr>
        </p:nvSpPr>
        <p:spPr>
          <a:xfrm>
            <a:off x="484344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FB143B6C-5C1C-43D6-886C-608883F632C0}" type="slidenum">
              <a: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‹N°›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9"/>
          </p:nvPr>
        </p:nvSpPr>
        <p:spPr>
          <a:xfrm>
            <a:off x="47160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SIPCMContentMarking"/>
          <p:cNvSpPr/>
          <p:nvPr/>
        </p:nvSpPr>
        <p:spPr>
          <a:xfrm>
            <a:off x="3201480" y="9004680"/>
            <a:ext cx="453960" cy="9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fr-FR" sz="600" b="0" strike="noStrike" spc="-1">
                <a:solidFill>
                  <a:srgbClr val="626469"/>
                </a:solidFill>
                <a:latin typeface="Arial"/>
              </a:rPr>
              <a:t>Internal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14440" y="1496520"/>
            <a:ext cx="5828760" cy="318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4400" b="0" strike="noStrike" spc="-1">
                <a:solidFill>
                  <a:schemeClr val="dk1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480" cy="530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  <p:sp>
        <p:nvSpPr>
          <p:cNvPr id="19" name="PlaceHolder 3"/>
          <p:cNvSpPr>
            <a:spLocks noGrp="1"/>
          </p:cNvSpPr>
          <p:nvPr>
            <p:ph type="ftr" idx="10"/>
          </p:nvPr>
        </p:nvSpPr>
        <p:spPr>
          <a:xfrm>
            <a:off x="2271600" y="8475120"/>
            <a:ext cx="231372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0" name="PlaceHolder 4"/>
          <p:cNvSpPr>
            <a:spLocks noGrp="1"/>
          </p:cNvSpPr>
          <p:nvPr>
            <p:ph type="sldNum" idx="11"/>
          </p:nvPr>
        </p:nvSpPr>
        <p:spPr>
          <a:xfrm>
            <a:off x="484344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3DCCDE01-C1FA-4F45-9AA3-45A5AAD8795D}" type="slidenum">
              <a: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‹N°›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dt" idx="12"/>
          </p:nvPr>
        </p:nvSpPr>
        <p:spPr>
          <a:xfrm>
            <a:off x="47160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SIPCMContentMarking"/>
          <p:cNvSpPr/>
          <p:nvPr/>
        </p:nvSpPr>
        <p:spPr>
          <a:xfrm>
            <a:off x="3201480" y="9004680"/>
            <a:ext cx="453960" cy="9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fr-FR" sz="600" b="0" strike="noStrike" spc="-1">
                <a:solidFill>
                  <a:srgbClr val="626469"/>
                </a:solidFill>
                <a:latin typeface="Arial"/>
              </a:rPr>
              <a:t>Internal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ftr" idx="13"/>
          </p:nvPr>
        </p:nvSpPr>
        <p:spPr>
          <a:xfrm>
            <a:off x="2271600" y="8475120"/>
            <a:ext cx="231372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6" name="PlaceHolder 2"/>
          <p:cNvSpPr>
            <a:spLocks noGrp="1"/>
          </p:cNvSpPr>
          <p:nvPr>
            <p:ph type="sldNum" idx="14"/>
          </p:nvPr>
        </p:nvSpPr>
        <p:spPr>
          <a:xfrm>
            <a:off x="484344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85DDD567-2098-46BE-A270-63E4B3442448}" type="slidenum">
              <a: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‹N°›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15"/>
          </p:nvPr>
        </p:nvSpPr>
        <p:spPr>
          <a:xfrm>
            <a:off x="47160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SIPCMContentMarking"/>
          <p:cNvSpPr/>
          <p:nvPr/>
        </p:nvSpPr>
        <p:spPr>
          <a:xfrm>
            <a:off x="3201480" y="9004680"/>
            <a:ext cx="453960" cy="9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fr-FR" sz="600" b="0" strike="noStrike" spc="-1">
                <a:solidFill>
                  <a:srgbClr val="626469"/>
                </a:solidFill>
                <a:latin typeface="Arial"/>
              </a:rPr>
              <a:t>Internal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14440" y="1496520"/>
            <a:ext cx="5828760" cy="318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4400" b="0" strike="noStrike" spc="-1">
                <a:solidFill>
                  <a:schemeClr val="dk1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3011400" cy="530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8333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5320" y="2139480"/>
            <a:ext cx="3011400" cy="530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8333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ftr" idx="16"/>
          </p:nvPr>
        </p:nvSpPr>
        <p:spPr>
          <a:xfrm>
            <a:off x="2271600" y="8475120"/>
            <a:ext cx="231372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3" name="PlaceHolder 5"/>
          <p:cNvSpPr>
            <a:spLocks noGrp="1"/>
          </p:cNvSpPr>
          <p:nvPr>
            <p:ph type="sldNum" idx="17"/>
          </p:nvPr>
        </p:nvSpPr>
        <p:spPr>
          <a:xfrm>
            <a:off x="484344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90E6DD8F-B0E5-4F30-9BF9-95E051E6C98E}" type="slidenum">
              <a: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‹N°›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dt" idx="18"/>
          </p:nvPr>
        </p:nvSpPr>
        <p:spPr>
          <a:xfrm>
            <a:off x="47160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MSIPCMContentMarking"/>
          <p:cNvSpPr/>
          <p:nvPr/>
        </p:nvSpPr>
        <p:spPr>
          <a:xfrm>
            <a:off x="3201480" y="9004680"/>
            <a:ext cx="453960" cy="9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fr-FR" sz="600" b="0" strike="noStrike" spc="-1">
                <a:solidFill>
                  <a:srgbClr val="626469"/>
                </a:solidFill>
                <a:latin typeface="Arial"/>
              </a:rPr>
              <a:t>Internal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ftr" idx="19"/>
          </p:nvPr>
        </p:nvSpPr>
        <p:spPr>
          <a:xfrm>
            <a:off x="2271600" y="8475120"/>
            <a:ext cx="231372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sldNum" idx="20"/>
          </p:nvPr>
        </p:nvSpPr>
        <p:spPr>
          <a:xfrm>
            <a:off x="484344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D9577557-093C-4139-BF7F-5BFFBD8BC883}" type="slidenum">
              <a: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‹N°›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21"/>
          </p:nvPr>
        </p:nvSpPr>
        <p:spPr>
          <a:xfrm>
            <a:off x="47160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MSIPCMContentMarking"/>
          <p:cNvSpPr/>
          <p:nvPr/>
        </p:nvSpPr>
        <p:spPr>
          <a:xfrm>
            <a:off x="3201480" y="9004680"/>
            <a:ext cx="453960" cy="9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fr-FR" sz="600" b="0" strike="noStrike" spc="-1">
                <a:solidFill>
                  <a:srgbClr val="626469"/>
                </a:solidFill>
                <a:latin typeface="Arial"/>
              </a:rPr>
              <a:t>Internal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14440" y="1496520"/>
            <a:ext cx="5828760" cy="318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4400" b="0" strike="noStrike" spc="-1">
                <a:solidFill>
                  <a:schemeClr val="dk1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ftr" idx="22"/>
          </p:nvPr>
        </p:nvSpPr>
        <p:spPr>
          <a:xfrm>
            <a:off x="2271600" y="8475120"/>
            <a:ext cx="231372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sldNum" idx="23"/>
          </p:nvPr>
        </p:nvSpPr>
        <p:spPr>
          <a:xfrm>
            <a:off x="484344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ADC6A39B-BF27-4B4E-AEA3-5ADED80DD67F}" type="slidenum">
              <a: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‹N°›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 idx="24"/>
          </p:nvPr>
        </p:nvSpPr>
        <p:spPr>
          <a:xfrm>
            <a:off x="47160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MSIPCMContentMarking"/>
          <p:cNvSpPr/>
          <p:nvPr/>
        </p:nvSpPr>
        <p:spPr>
          <a:xfrm>
            <a:off x="3201480" y="9004680"/>
            <a:ext cx="453960" cy="9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fr-FR" sz="600" b="0" strike="noStrike" spc="-1">
                <a:solidFill>
                  <a:srgbClr val="626469"/>
                </a:solidFill>
                <a:latin typeface="Arial"/>
              </a:rPr>
              <a:t>Internal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ftr" idx="25"/>
          </p:nvPr>
        </p:nvSpPr>
        <p:spPr>
          <a:xfrm>
            <a:off x="2271600" y="8475120"/>
            <a:ext cx="231372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0" name="PlaceHolder 2"/>
          <p:cNvSpPr>
            <a:spLocks noGrp="1"/>
          </p:cNvSpPr>
          <p:nvPr>
            <p:ph type="sldNum" idx="26"/>
          </p:nvPr>
        </p:nvSpPr>
        <p:spPr>
          <a:xfrm>
            <a:off x="484344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74B1C2C6-C7B7-4B81-A06A-82A525D793F4}" type="slidenum">
              <a: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‹N°›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27"/>
          </p:nvPr>
        </p:nvSpPr>
        <p:spPr>
          <a:xfrm>
            <a:off x="47160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ZoneTexte 5"/>
          <p:cNvSpPr/>
          <p:nvPr/>
        </p:nvSpPr>
        <p:spPr>
          <a:xfrm>
            <a:off x="2937600" y="146520"/>
            <a:ext cx="3985560" cy="73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fr-FR" sz="1400" b="0" strike="noStrike" spc="-1">
                <a:solidFill>
                  <a:schemeClr val="lt2">
                    <a:lumMod val="50000"/>
                  </a:schemeClr>
                </a:solidFill>
                <a:latin typeface="Malgun Gothic"/>
                <a:ea typeface="Malgun Gothic"/>
              </a:rPr>
              <a:t>Passionné de nouvelles technologies, je propose de partager mon expertise de 30 ans dans le développement informatique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" name="Image 6"/>
          <p:cNvPicPr/>
          <p:nvPr/>
        </p:nvPicPr>
        <p:blipFill>
          <a:blip r:embed="rId2"/>
          <a:srcRect l="16834" t="30698" r="82016" b="65904"/>
          <a:stretch/>
        </p:blipFill>
        <p:spPr>
          <a:xfrm>
            <a:off x="1816920" y="1031040"/>
            <a:ext cx="497520" cy="418680"/>
          </a:xfrm>
          <a:prstGeom prst="rect">
            <a:avLst/>
          </a:prstGeom>
          <a:ln w="0">
            <a:noFill/>
          </a:ln>
        </p:spPr>
      </p:pic>
      <p:sp>
        <p:nvSpPr>
          <p:cNvPr id="62" name="ZoneTexte 7"/>
          <p:cNvSpPr/>
          <p:nvPr/>
        </p:nvSpPr>
        <p:spPr>
          <a:xfrm>
            <a:off x="2276280" y="1134360"/>
            <a:ext cx="35251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fr-FR" sz="1400" b="1" strike="noStrike" spc="-1">
                <a:solidFill>
                  <a:schemeClr val="accent1">
                    <a:lumMod val="50000"/>
                  </a:schemeClr>
                </a:solidFill>
                <a:latin typeface="Malgun Gothic"/>
                <a:ea typeface="Malgun Gothic"/>
              </a:rPr>
              <a:t>Compétences techniques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3" name="Connecteur droit 9"/>
          <p:cNvCxnSpPr/>
          <p:nvPr/>
        </p:nvCxnSpPr>
        <p:spPr>
          <a:xfrm flipV="1">
            <a:off x="2379960" y="1441800"/>
            <a:ext cx="4159440" cy="9360"/>
          </a:xfrm>
          <a:prstGeom prst="straightConnector1">
            <a:avLst/>
          </a:prstGeom>
          <a:ln w="3175">
            <a:solidFill>
              <a:srgbClr val="AFABAB"/>
            </a:solidFill>
            <a:round/>
          </a:ln>
        </p:spPr>
      </p:cxnSp>
      <p:cxnSp>
        <p:nvCxnSpPr>
          <p:cNvPr id="64" name="Connecteur droit 10"/>
          <p:cNvCxnSpPr>
            <a:stCxn id="61" idx="2"/>
          </p:cNvCxnSpPr>
          <p:nvPr/>
        </p:nvCxnSpPr>
        <p:spPr>
          <a:xfrm flipH="1">
            <a:off x="2048400" y="1449720"/>
            <a:ext cx="17640" cy="7533720"/>
          </a:xfrm>
          <a:prstGeom prst="straightConnector1">
            <a:avLst/>
          </a:prstGeom>
          <a:ln w="3175">
            <a:solidFill>
              <a:srgbClr val="AFABAB"/>
            </a:solidFill>
            <a:round/>
          </a:ln>
        </p:spPr>
      </p:cxnSp>
      <p:sp>
        <p:nvSpPr>
          <p:cNvPr id="65" name="ZoneTexte 22"/>
          <p:cNvSpPr/>
          <p:nvPr/>
        </p:nvSpPr>
        <p:spPr>
          <a:xfrm>
            <a:off x="194040" y="2993760"/>
            <a:ext cx="197064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fr-FR" sz="1200" b="1" strike="noStrike" spc="-1">
                <a:solidFill>
                  <a:schemeClr val="accent1">
                    <a:lumMod val="50000"/>
                  </a:schemeClr>
                </a:solidFill>
                <a:latin typeface="Malgun Gothic"/>
                <a:ea typeface="Malgun Gothic"/>
              </a:rPr>
              <a:t>Coordonnées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6" name="Connecteur droit 23"/>
          <p:cNvCxnSpPr/>
          <p:nvPr/>
        </p:nvCxnSpPr>
        <p:spPr>
          <a:xfrm flipV="1">
            <a:off x="264960" y="3218040"/>
            <a:ext cx="1427760" cy="9720"/>
          </a:xfrm>
          <a:prstGeom prst="straightConnector1">
            <a:avLst/>
          </a:prstGeom>
          <a:ln w="3175">
            <a:solidFill>
              <a:srgbClr val="AFABAB"/>
            </a:solidFill>
            <a:round/>
          </a:ln>
        </p:spPr>
      </p:cxnSp>
      <p:sp>
        <p:nvSpPr>
          <p:cNvPr id="67" name="ZoneTexte 27"/>
          <p:cNvSpPr/>
          <p:nvPr/>
        </p:nvSpPr>
        <p:spPr>
          <a:xfrm>
            <a:off x="201600" y="6423840"/>
            <a:ext cx="197064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fr-FR" sz="1200" b="1" strike="noStrike" spc="-1">
                <a:solidFill>
                  <a:schemeClr val="accent1">
                    <a:lumMod val="50000"/>
                  </a:schemeClr>
                </a:solidFill>
                <a:latin typeface="Malgun Gothic"/>
                <a:ea typeface="Malgun Gothic"/>
              </a:rPr>
              <a:t>Savoir-être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8" name="Connecteur droit 28"/>
          <p:cNvCxnSpPr/>
          <p:nvPr/>
        </p:nvCxnSpPr>
        <p:spPr>
          <a:xfrm flipV="1">
            <a:off x="264960" y="6690600"/>
            <a:ext cx="1427760" cy="9720"/>
          </a:xfrm>
          <a:prstGeom prst="straightConnector1">
            <a:avLst/>
          </a:prstGeom>
          <a:ln w="3175">
            <a:solidFill>
              <a:srgbClr val="AFABAB"/>
            </a:solidFill>
            <a:round/>
          </a:ln>
        </p:spPr>
      </p:cxnSp>
      <p:sp>
        <p:nvSpPr>
          <p:cNvPr id="69" name="ZoneTexte 35"/>
          <p:cNvSpPr/>
          <p:nvPr/>
        </p:nvSpPr>
        <p:spPr>
          <a:xfrm>
            <a:off x="-85680" y="6706800"/>
            <a:ext cx="2151000" cy="118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171360" indent="-171360" algn="just" defTabSz="457200">
              <a:lnSpc>
                <a:spcPct val="100000"/>
              </a:lnSpc>
              <a:buClr>
                <a:srgbClr val="404040"/>
              </a:buClr>
              <a:buFont typeface="OpenSymbol"/>
              <a:buChar char="-"/>
            </a:pPr>
            <a:r>
              <a:rPr lang="fr-FR" sz="900" b="0" strike="noStrike" spc="-1">
                <a:solidFill>
                  <a:srgbClr val="404040"/>
                </a:solidFill>
                <a:latin typeface="Malgun Gothic"/>
                <a:ea typeface="Malgun Gothic"/>
              </a:rPr>
              <a:t>Autonomie,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algn="just" defTabSz="457200">
              <a:lnSpc>
                <a:spcPct val="100000"/>
              </a:lnSpc>
              <a:buClr>
                <a:srgbClr val="404040"/>
              </a:buClr>
              <a:buFont typeface="OpenSymbol"/>
              <a:buChar char="-"/>
            </a:pPr>
            <a:r>
              <a:rPr lang="fr-FR" sz="900" b="0" strike="noStrike" spc="-1">
                <a:solidFill>
                  <a:srgbClr val="404040"/>
                </a:solidFill>
                <a:latin typeface="Malgun Gothic"/>
                <a:ea typeface="Malgun Gothic"/>
              </a:rPr>
              <a:t>Ténacité, Rigueur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algn="just" defTabSz="457200">
              <a:lnSpc>
                <a:spcPct val="100000"/>
              </a:lnSpc>
              <a:buClr>
                <a:srgbClr val="404040"/>
              </a:buClr>
              <a:buFont typeface="OpenSymbol"/>
              <a:buChar char="-"/>
            </a:pPr>
            <a:r>
              <a:rPr lang="fr-FR" sz="900" b="0" strike="noStrike" spc="-1">
                <a:solidFill>
                  <a:srgbClr val="404040"/>
                </a:solidFill>
                <a:latin typeface="Malgun Gothic"/>
                <a:ea typeface="Malgun Gothic"/>
              </a:rPr>
              <a:t>Capacité relationnelle : travail d’équipe, y compris à distance, écoute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algn="just" defTabSz="457200">
              <a:lnSpc>
                <a:spcPct val="100000"/>
              </a:lnSpc>
              <a:buClr>
                <a:srgbClr val="404040"/>
              </a:buClr>
              <a:buFont typeface="OpenSymbol"/>
              <a:buChar char="-"/>
            </a:pPr>
            <a:r>
              <a:rPr lang="fr-FR" sz="900" b="0" strike="noStrike" spc="-1">
                <a:solidFill>
                  <a:srgbClr val="404040"/>
                </a:solidFill>
                <a:latin typeface="Malgun Gothic"/>
                <a:ea typeface="Malgun Gothic"/>
              </a:rPr>
              <a:t>Curiosité scientifique et technique, Adaptation à la nouveauté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ZoneTexte 40"/>
          <p:cNvSpPr/>
          <p:nvPr/>
        </p:nvSpPr>
        <p:spPr>
          <a:xfrm>
            <a:off x="2080440" y="3867840"/>
            <a:ext cx="4842720" cy="5473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fr-FR" sz="1050" b="1" strike="noStrike" spc="-1">
                <a:solidFill>
                  <a:schemeClr val="dk1"/>
                </a:solidFill>
                <a:latin typeface="Malgun Gothic"/>
                <a:ea typeface="Malgun Gothic"/>
              </a:rPr>
              <a:t>Depuis 2023.10 Chef de Projet CAO Nucléaire chez Eviden/WorldGrid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fr-FR" sz="1050" b="1" strike="noStrike" spc="-1">
                <a:solidFill>
                  <a:schemeClr val="dk1"/>
                </a:solidFill>
                <a:latin typeface="Malgun Gothic"/>
                <a:ea typeface="Malgun Gothic"/>
              </a:rPr>
              <a:t>Projet EPR2 en milieu sécurisé sur le site d’Echirolles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fr-FR" sz="1100" b="1" strike="noStrike" cap="small" spc="-1">
                <a:solidFill>
                  <a:srgbClr val="4F81BD"/>
                </a:solidFill>
                <a:latin typeface="Malgun Gothic"/>
                <a:ea typeface="Malgun Gothic"/>
              </a:rPr>
              <a:t>Animation d’une équipe de développeurs en milieu sécurisé.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fr-FR" sz="1050" b="0" strike="noStrike" spc="-1">
                <a:solidFill>
                  <a:srgbClr val="595959"/>
                </a:solidFill>
                <a:latin typeface="Malgun Gothic"/>
                <a:ea typeface="Malgun Gothic"/>
              </a:rPr>
              <a:t>Organisation des phases de développements dans un cycle en V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fr-FR" sz="1050" b="0" strike="noStrike" spc="-1">
                <a:solidFill>
                  <a:srgbClr val="595959"/>
                </a:solidFill>
                <a:latin typeface="Malgun Gothic"/>
                <a:ea typeface="Malgun Gothic"/>
              </a:rPr>
              <a:t>Animation de l’équipe et des ateliers de suivi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fr-FR" sz="1050" b="0" strike="noStrike" spc="-1">
                <a:solidFill>
                  <a:srgbClr val="595959"/>
                </a:solidFill>
                <a:latin typeface="Malgun Gothic"/>
                <a:ea typeface="Malgun Gothic"/>
              </a:rPr>
              <a:t>Participation aux Comité technique et Comité opérationnel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fr-FR" sz="1050" b="0" strike="noStrike" spc="-1">
                <a:solidFill>
                  <a:srgbClr val="595959"/>
                </a:solidFill>
                <a:latin typeface="Malgun Gothic"/>
                <a:ea typeface="Malgun Gothic"/>
              </a:rPr>
              <a:t>Mise en place de l’infrastructure de développement en C++/Qt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9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fr-FR" sz="1100" b="1" strike="noStrike" spc="-1">
                <a:solidFill>
                  <a:schemeClr val="dk1"/>
                </a:solidFill>
                <a:latin typeface="Malgun Gothic"/>
                <a:ea typeface="Malgun Gothic"/>
              </a:rPr>
              <a:t>2018 – 2023 Missions de consulting 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fr-FR" sz="1100" b="1" strike="noStrike" cap="small" spc="-1">
                <a:solidFill>
                  <a:srgbClr val="4F81BD"/>
                </a:solidFill>
                <a:latin typeface="Malgun Gothic"/>
                <a:ea typeface="Malgun Gothic"/>
              </a:rPr>
              <a:t>Scrum Master de l’équipe EcoStruxure Data Model (EDM) de Schneider en mode Safe à Eybens (Electropole) </a:t>
            </a:r>
            <a:r>
              <a:rPr lang="fr-FR" sz="1100" b="0" strike="noStrike" cap="small" spc="-1">
                <a:solidFill>
                  <a:srgbClr val="4F81BD"/>
                </a:solidFill>
                <a:latin typeface="Malgun Gothic"/>
                <a:ea typeface="Malgun Gothic"/>
              </a:rPr>
              <a:t>– 2022-05 au 2023-03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lang="fr-FR" sz="1050" b="0" strike="noStrike" spc="-1">
                <a:solidFill>
                  <a:srgbClr val="595959"/>
                </a:solidFill>
                <a:latin typeface="Malgun Gothic"/>
                <a:ea typeface="Malgun Gothic"/>
              </a:rPr>
              <a:t>Encadrement et Mise en place du framework Scrum dans une équipe pluridisciplinaire en électricité. Langage utilisé : Ruby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lang="en-US" sz="50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lang="fr-FR" sz="1100" b="1" strike="noStrike" cap="small" spc="-1">
                <a:solidFill>
                  <a:srgbClr val="4F81BD"/>
                </a:solidFill>
                <a:latin typeface="Malgun Gothic"/>
                <a:ea typeface="Cambria"/>
              </a:rPr>
              <a:t>Architecte Solutions / Scrum Master DevOps</a:t>
            </a:r>
            <a:r>
              <a:rPr lang="fr-FR" sz="1100" b="0" strike="noStrike" spc="-1">
                <a:solidFill>
                  <a:srgbClr val="4F81BD"/>
                </a:solidFill>
                <a:latin typeface="Malgun Gothic"/>
                <a:ea typeface="Calibri"/>
              </a:rPr>
              <a:t> pour la Compagnie Des Alpes à Monbonnot-Saint-Martin – 2021-05 à 2021-12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lang="fr-FR" sz="1050" b="0" strike="noStrike" spc="-1">
                <a:solidFill>
                  <a:srgbClr val="595959"/>
                </a:solidFill>
                <a:latin typeface="Malgun Gothic"/>
                <a:ea typeface="Malgun Gothic"/>
              </a:rPr>
              <a:t>Mise en place du nouvel SI basé sur les micro-services /Management de l’équipe DevOps en soutient des équipes de Dev des micro-services.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lang="fr-FR" sz="1050" b="0" strike="noStrike" spc="-1">
                <a:solidFill>
                  <a:srgbClr val="595959"/>
                </a:solidFill>
                <a:latin typeface="Malgun Gothic"/>
                <a:ea typeface="Malgun Gothic"/>
              </a:rPr>
              <a:t>Langages utilisés : Java et C++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lang="en-US" sz="5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fr-FR" sz="1100" b="1" strike="noStrike" cap="small" spc="-1">
                <a:solidFill>
                  <a:srgbClr val="4F81BD"/>
                </a:solidFill>
                <a:latin typeface="Malgun Gothic"/>
                <a:ea typeface="Malgun Gothic"/>
              </a:rPr>
              <a:t>Consultant DevOps pour Schneider à eybens </a:t>
            </a:r>
            <a:r>
              <a:rPr lang="fr-FR" sz="1100" b="0" strike="noStrike" cap="small" spc="-1">
                <a:solidFill>
                  <a:srgbClr val="4F81BD"/>
                </a:solidFill>
                <a:latin typeface="Malgun Gothic"/>
                <a:ea typeface="Malgun Gothic"/>
              </a:rPr>
              <a:t>– 2019-03 à 2021-04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lang="fr-FR" sz="1050" b="0" strike="noStrike" spc="-1">
                <a:solidFill>
                  <a:srgbClr val="595959"/>
                </a:solidFill>
                <a:latin typeface="Malgun Gothic"/>
                <a:ea typeface="Malgun Gothic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lang="fr-FR" sz="1050" b="0" strike="noStrike" spc="-1">
                <a:solidFill>
                  <a:srgbClr val="595959"/>
                </a:solidFill>
                <a:latin typeface="Malgun Gothic"/>
                <a:ea typeface="Malgun Gothic"/>
              </a:rPr>
              <a:t>Consultant DevOps pour plusieurs autres clients.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lang="en-US" sz="5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fr-FR" sz="1100" b="1" strike="noStrike" cap="small" spc="-1">
                <a:solidFill>
                  <a:srgbClr val="4F81BD"/>
                </a:solidFill>
                <a:latin typeface="Malgun Gothic"/>
                <a:ea typeface="Malgun Gothic"/>
              </a:rPr>
              <a:t>Consultant Architecte DevOps, Docker </a:t>
            </a:r>
            <a:r>
              <a:rPr lang="fr-FR" sz="1100" b="0" strike="noStrike" cap="small" spc="-1">
                <a:solidFill>
                  <a:srgbClr val="4F81BD"/>
                </a:solidFill>
                <a:latin typeface="Malgun Gothic"/>
                <a:ea typeface="Malgun Gothic"/>
              </a:rPr>
              <a:t>HARDIS</a:t>
            </a:r>
            <a:r>
              <a:rPr lang="fr-FR" sz="1100" b="1" strike="noStrike" cap="small" spc="-1">
                <a:solidFill>
                  <a:srgbClr val="4F81BD"/>
                </a:solidFill>
                <a:latin typeface="Malgun Gothic"/>
                <a:ea typeface="Malgun Gothic"/>
              </a:rPr>
              <a:t> </a:t>
            </a:r>
            <a:r>
              <a:rPr lang="fr-FR" sz="1100" b="0" strike="noStrike" cap="small" spc="-1">
                <a:solidFill>
                  <a:srgbClr val="4F81BD"/>
                </a:solidFill>
                <a:latin typeface="Malgun Gothic"/>
                <a:ea typeface="Malgun Gothic"/>
              </a:rPr>
              <a:t>– 2018-2019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r>
              <a:rPr lang="fr-FR" sz="1050" b="1" i="1" strike="noStrike" spc="-1">
                <a:solidFill>
                  <a:srgbClr val="595959"/>
                </a:solidFill>
                <a:latin typeface="Malgun Gothic"/>
                <a:ea typeface="Malgun Gothic"/>
              </a:rPr>
              <a:t>DOCKERISATION ADELIA/REFLEX </a:t>
            </a:r>
            <a:r>
              <a:rPr lang="fr-FR" sz="1050" b="0" strike="noStrike" spc="-1">
                <a:solidFill>
                  <a:srgbClr val="595959"/>
                </a:solidFill>
                <a:latin typeface="Malgun Gothic"/>
                <a:ea typeface="Malgun Gothic"/>
              </a:rPr>
              <a:t>Participation à la transformation de l’application REFLEX sous forme de conteneurs Docker. Le but est d’utiliser l’application sur le Cloud Public et/ou privé.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r>
              <a:rPr lang="fr-FR" sz="1050" b="1" i="1" strike="noStrike" spc="-1">
                <a:solidFill>
                  <a:srgbClr val="595959"/>
                </a:solidFill>
                <a:latin typeface="Malgun Gothic"/>
                <a:ea typeface="Malgun Gothic"/>
              </a:rPr>
              <a:t>CONSULTANT CLOUD PUBLIC POUR PLUSIEURS CLIENTS </a:t>
            </a:r>
            <a:r>
              <a:rPr lang="fr-FR" sz="1050" b="0" strike="noStrike" spc="-1">
                <a:solidFill>
                  <a:srgbClr val="595959"/>
                </a:solidFill>
                <a:latin typeface="Malgun Gothic"/>
                <a:ea typeface="Malgun Gothic"/>
              </a:rPr>
              <a:t>Participation à plusieurs projets clients autour du Cloud Public AWS et Azure.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r>
              <a:rPr lang="fr-FR" sz="1050" b="1" i="1" strike="noStrike" spc="-1">
                <a:solidFill>
                  <a:srgbClr val="595959"/>
                </a:solidFill>
                <a:latin typeface="Malgun Gothic"/>
                <a:ea typeface="Malgun Gothic"/>
              </a:rPr>
              <a:t>DEVELOPPEMENT SCRIPTS PYTHON </a:t>
            </a:r>
            <a:r>
              <a:rPr lang="fr-FR" sz="1050" b="0" strike="noStrike" spc="-1">
                <a:solidFill>
                  <a:srgbClr val="595959"/>
                </a:solidFill>
                <a:latin typeface="Malgun Gothic"/>
                <a:ea typeface="Malgun Gothic"/>
              </a:rPr>
              <a:t>Développement de scripts pour la supervision de serveurs et pour la gestion de tickets sous ITOP.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Image 12"/>
          <p:cNvPicPr/>
          <p:nvPr/>
        </p:nvPicPr>
        <p:blipFill>
          <a:blip r:embed="rId3"/>
          <a:srcRect l="45175" t="31785" r="48430" b="53643"/>
          <a:stretch/>
        </p:blipFill>
        <p:spPr>
          <a:xfrm>
            <a:off x="391680" y="1283040"/>
            <a:ext cx="1288080" cy="1654920"/>
          </a:xfrm>
          <a:prstGeom prst="rect">
            <a:avLst/>
          </a:prstGeom>
          <a:ln w="0">
            <a:noFill/>
          </a:ln>
        </p:spPr>
      </p:pic>
      <p:sp>
        <p:nvSpPr>
          <p:cNvPr id="72" name="ZoneTexte 16"/>
          <p:cNvSpPr/>
          <p:nvPr/>
        </p:nvSpPr>
        <p:spPr>
          <a:xfrm>
            <a:off x="2382120" y="3524040"/>
            <a:ext cx="35251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fr-FR" sz="1400" b="1" strike="noStrike" spc="-1">
                <a:solidFill>
                  <a:schemeClr val="accent1">
                    <a:lumMod val="50000"/>
                  </a:schemeClr>
                </a:solidFill>
                <a:latin typeface="Malgun Gothic"/>
                <a:ea typeface="Malgun Gothic"/>
              </a:rPr>
              <a:t>Parcours professionnel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3" name="Connecteur droit 17"/>
          <p:cNvCxnSpPr/>
          <p:nvPr/>
        </p:nvCxnSpPr>
        <p:spPr>
          <a:xfrm flipV="1">
            <a:off x="2422440" y="3845160"/>
            <a:ext cx="4159440" cy="9360"/>
          </a:xfrm>
          <a:prstGeom prst="straightConnector1">
            <a:avLst/>
          </a:prstGeom>
          <a:ln w="3175">
            <a:solidFill>
              <a:srgbClr val="AFABAB"/>
            </a:solidFill>
            <a:round/>
          </a:ln>
        </p:spPr>
      </p:cxnSp>
      <p:sp>
        <p:nvSpPr>
          <p:cNvPr id="74" name="ZoneTexte 18"/>
          <p:cNvSpPr/>
          <p:nvPr/>
        </p:nvSpPr>
        <p:spPr>
          <a:xfrm>
            <a:off x="2064600" y="1431360"/>
            <a:ext cx="4792680" cy="206064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457200">
              <a:lnSpc>
                <a:spcPct val="100000"/>
              </a:lnSpc>
            </a:pPr>
            <a:r>
              <a:rPr lang="fr-FR" sz="1100" b="1" strike="noStrike" cap="small" spc="-1" dirty="0">
                <a:solidFill>
                  <a:srgbClr val="4F81BD"/>
                </a:solidFill>
                <a:latin typeface="Malgun Gothic"/>
                <a:ea typeface="Malgun Gothic"/>
              </a:rPr>
              <a:t>Industrialisation de Process </a:t>
            </a:r>
            <a:r>
              <a:rPr lang="fr-FR" sz="1050" b="1" strike="noStrike" cap="small" spc="-1" dirty="0">
                <a:solidFill>
                  <a:srgbClr val="4F81BD"/>
                </a:solidFill>
                <a:latin typeface="Malgun Gothic"/>
                <a:ea typeface="Malgun Gothic"/>
              </a:rPr>
              <a:t>:</a:t>
            </a:r>
            <a:r>
              <a:rPr lang="fr-FR" sz="1050" b="0" strike="noStrike" spc="-1" dirty="0">
                <a:solidFill>
                  <a:srgbClr val="0070C0"/>
                </a:solidFill>
                <a:latin typeface="Malgun Gothic"/>
                <a:ea typeface="Malgun Gothic"/>
              </a:rPr>
              <a:t> </a:t>
            </a:r>
            <a:r>
              <a:rPr lang="fr-FR" sz="105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automatisation du processus d’installation de logiciels. </a:t>
            </a:r>
            <a:endParaRPr lang="en-US" sz="105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lang="en-US" sz="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lang="fr-FR" sz="1100" b="1" strike="noStrike" cap="small" spc="-1" dirty="0">
                <a:solidFill>
                  <a:srgbClr val="4F81BD"/>
                </a:solidFill>
                <a:latin typeface="Malgun Gothic"/>
                <a:ea typeface="Malgun Gothic"/>
              </a:rPr>
              <a:t>DevOps</a:t>
            </a:r>
            <a:r>
              <a:rPr lang="fr-FR" sz="105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 : mise en production, intégration / livraison continue, tests.</a:t>
            </a:r>
            <a:endParaRPr lang="en-US" sz="105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lang="en-US" sz="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lang="fr-FR" sz="1100" b="1" strike="noStrike" cap="small" spc="-1" dirty="0">
                <a:solidFill>
                  <a:srgbClr val="4F81BD"/>
                </a:solidFill>
                <a:latin typeface="Malgun Gothic"/>
                <a:ea typeface="Malgun Gothic"/>
              </a:rPr>
              <a:t>Management Technique </a:t>
            </a:r>
            <a:r>
              <a:rPr lang="fr-FR" sz="105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: </a:t>
            </a:r>
            <a:r>
              <a:rPr lang="fr-FR" sz="1050" b="0" strike="noStrike" spc="-1" dirty="0">
                <a:solidFill>
                  <a:srgbClr val="0070C0"/>
                </a:solidFill>
                <a:latin typeface="Malgun Gothic"/>
                <a:ea typeface="Malgun Gothic"/>
              </a:rPr>
              <a:t>SCRUM MASTER</a:t>
            </a:r>
            <a:r>
              <a:rPr lang="fr-FR" sz="105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 organisation, gestion des moyens et suivi des développements informatiques ; management agile</a:t>
            </a:r>
            <a:endParaRPr lang="en-US" sz="105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lang="en-US" sz="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lang="fr-FR" sz="1100" b="1" strike="noStrike" cap="small" spc="-1" dirty="0">
                <a:solidFill>
                  <a:srgbClr val="4F81BD"/>
                </a:solidFill>
                <a:latin typeface="Malgun Gothic"/>
                <a:ea typeface="Malgun Gothic"/>
              </a:rPr>
              <a:t>Cloud : </a:t>
            </a:r>
            <a:r>
              <a:rPr lang="fr-FR" sz="1050" b="0" strike="noStrike" cap="small" spc="-1" dirty="0">
                <a:solidFill>
                  <a:srgbClr val="595959"/>
                </a:solidFill>
                <a:latin typeface="Malgun Gothic"/>
                <a:ea typeface="Malgun Gothic"/>
              </a:rPr>
              <a:t>AWS, Azure</a:t>
            </a:r>
            <a:endParaRPr lang="en-US" sz="105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lang="en-US" sz="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lang="fr-FR" sz="1100" b="1" strike="noStrike" cap="small" spc="-1" dirty="0">
                <a:solidFill>
                  <a:srgbClr val="4F81BD"/>
                </a:solidFill>
                <a:latin typeface="Malgun Gothic"/>
                <a:ea typeface="Malgun Gothic"/>
              </a:rPr>
              <a:t>Langages informatiques</a:t>
            </a:r>
            <a:r>
              <a:rPr lang="fr-FR" sz="1050" b="1" strike="noStrike" cap="small" spc="-1" dirty="0">
                <a:solidFill>
                  <a:srgbClr val="595959"/>
                </a:solidFill>
                <a:latin typeface="Malgun Gothic"/>
                <a:ea typeface="Malgun Gothic"/>
              </a:rPr>
              <a:t>: </a:t>
            </a:r>
            <a:r>
              <a:rPr lang="fr-FR" sz="105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Python, Java/JEE, </a:t>
            </a:r>
            <a:r>
              <a:rPr lang="fr-FR" sz="1050" b="0" strike="noStrike" spc="-1" dirty="0" err="1">
                <a:solidFill>
                  <a:srgbClr val="595959"/>
                </a:solidFill>
                <a:latin typeface="Malgun Gothic"/>
                <a:ea typeface="Malgun Gothic"/>
              </a:rPr>
              <a:t>Kotlin</a:t>
            </a:r>
            <a:r>
              <a:rPr lang="fr-FR" sz="105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, C/C++ depuis 30 ans, Django, Prolog, C# (ASP.NET model MVC), </a:t>
            </a:r>
            <a:r>
              <a:rPr lang="fr-FR" sz="1050" b="0" strike="noStrike" spc="-1" dirty="0" err="1">
                <a:solidFill>
                  <a:srgbClr val="595959"/>
                </a:solidFill>
                <a:latin typeface="Malgun Gothic"/>
                <a:ea typeface="Malgun Gothic"/>
              </a:rPr>
              <a:t>angular</a:t>
            </a:r>
            <a:r>
              <a:rPr lang="fr-FR" sz="105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, </a:t>
            </a:r>
            <a:r>
              <a:rPr lang="fr-FR" sz="1050" b="0" strike="noStrike" spc="-1" dirty="0" err="1">
                <a:solidFill>
                  <a:srgbClr val="595959"/>
                </a:solidFill>
                <a:latin typeface="Malgun Gothic"/>
                <a:ea typeface="Malgun Gothic"/>
              </a:rPr>
              <a:t>sql</a:t>
            </a:r>
            <a:r>
              <a:rPr lang="fr-FR" sz="105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 </a:t>
            </a:r>
            <a:endParaRPr lang="en-US" sz="105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lang="en-US" sz="40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fr-FR" sz="1100" b="1" strike="noStrike" cap="small" spc="-1" dirty="0">
                <a:solidFill>
                  <a:srgbClr val="4F81BD"/>
                </a:solidFill>
                <a:latin typeface="Malgun Gothic"/>
                <a:ea typeface="Malgun Gothic"/>
              </a:rPr>
              <a:t>Outils</a:t>
            </a:r>
            <a:r>
              <a:rPr lang="fr-FR" sz="1050" b="1" strike="noStrike" cap="small" spc="-1" dirty="0">
                <a:solidFill>
                  <a:srgbClr val="4F81BD"/>
                </a:solidFill>
                <a:latin typeface="Malgun Gothic"/>
                <a:ea typeface="Malgun Gothic"/>
              </a:rPr>
              <a:t> :</a:t>
            </a:r>
            <a:r>
              <a:rPr lang="fr-FR" sz="1050" b="0" strike="noStrike" spc="-1" dirty="0">
                <a:solidFill>
                  <a:schemeClr val="dk1"/>
                </a:solidFill>
                <a:latin typeface="Malgun Gothic"/>
                <a:ea typeface="Malgun Gothic"/>
              </a:rPr>
              <a:t> </a:t>
            </a:r>
            <a:r>
              <a:rPr lang="fr-FR" sz="105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Docker (docker-compose, </a:t>
            </a:r>
            <a:r>
              <a:rPr lang="fr-FR" sz="1050" b="0" strike="noStrike" spc="-1" dirty="0" err="1">
                <a:solidFill>
                  <a:srgbClr val="595959"/>
                </a:solidFill>
                <a:latin typeface="Malgun Gothic"/>
                <a:ea typeface="Malgun Gothic"/>
              </a:rPr>
              <a:t>Helm</a:t>
            </a:r>
            <a:r>
              <a:rPr lang="fr-FR" sz="105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…), </a:t>
            </a:r>
            <a:r>
              <a:rPr lang="fr-FR" sz="1050" b="0" strike="noStrike" spc="-1" dirty="0" err="1">
                <a:solidFill>
                  <a:srgbClr val="595959"/>
                </a:solidFill>
                <a:latin typeface="Malgun Gothic"/>
                <a:ea typeface="Malgun Gothic"/>
              </a:rPr>
              <a:t>Swarm</a:t>
            </a:r>
            <a:r>
              <a:rPr lang="fr-FR" sz="105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, Kubernetes,  VirtualBox, Jenkins, </a:t>
            </a:r>
            <a:r>
              <a:rPr lang="fr-FR" sz="1050" b="0" strike="noStrike" spc="-1" dirty="0" err="1">
                <a:solidFill>
                  <a:srgbClr val="595959"/>
                </a:solidFill>
                <a:latin typeface="Malgun Gothic"/>
                <a:ea typeface="Malgun Gothic"/>
              </a:rPr>
              <a:t>Cucumber</a:t>
            </a:r>
            <a:r>
              <a:rPr lang="fr-FR" sz="105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, Ansible, Terraform, Jira, Git, </a:t>
            </a:r>
            <a:r>
              <a:rPr lang="fr-FR" sz="1050" b="0" strike="noStrike" spc="-1" dirty="0" err="1">
                <a:solidFill>
                  <a:srgbClr val="595959"/>
                </a:solidFill>
                <a:latin typeface="Malgun Gothic"/>
                <a:ea typeface="Malgun Gothic"/>
              </a:rPr>
              <a:t>wsl</a:t>
            </a:r>
            <a:r>
              <a:rPr lang="fr-FR" sz="105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.</a:t>
            </a:r>
            <a:endParaRPr lang="en-US" sz="105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ZoneTexte 20"/>
          <p:cNvSpPr/>
          <p:nvPr/>
        </p:nvSpPr>
        <p:spPr>
          <a:xfrm>
            <a:off x="201600" y="105120"/>
            <a:ext cx="2805480" cy="122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fr-FR" sz="2000" b="1" strike="noStrike" spc="-1">
                <a:solidFill>
                  <a:schemeClr val="accent5">
                    <a:lumMod val="50000"/>
                  </a:schemeClr>
                </a:solidFill>
                <a:latin typeface="Malgun Gothic"/>
                <a:ea typeface="Malgun Gothic"/>
              </a:rPr>
              <a:t>Frédéric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fr-FR" sz="2000" b="1" strike="noStrike" spc="-1">
                <a:solidFill>
                  <a:schemeClr val="accent5">
                    <a:lumMod val="50000"/>
                  </a:schemeClr>
                </a:solidFill>
                <a:latin typeface="Malgun Gothic"/>
                <a:ea typeface="Malgun Gothic"/>
              </a:rPr>
              <a:t>FROMAGER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fr-FR" sz="1200" b="1" strike="noStrike" spc="-1">
                <a:solidFill>
                  <a:schemeClr val="accent5">
                    <a:lumMod val="50000"/>
                  </a:schemeClr>
                </a:solidFill>
                <a:latin typeface="Malgun Gothic"/>
                <a:ea typeface="Malgun Gothic"/>
              </a:rPr>
              <a:t>INGENIEUR DEVELOPPEMENT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fr-FR" sz="1200" b="1" strike="noStrike" spc="-1">
                <a:solidFill>
                  <a:schemeClr val="accent5">
                    <a:lumMod val="50000"/>
                  </a:schemeClr>
                </a:solidFill>
                <a:latin typeface="Malgun Gothic"/>
                <a:ea typeface="Malgun Gothic"/>
              </a:rPr>
              <a:t>TechLead, </a:t>
            </a:r>
            <a:r>
              <a:rPr lang="fr-FR" sz="1050" b="1" strike="noStrike" spc="-1">
                <a:solidFill>
                  <a:schemeClr val="accent5">
                    <a:lumMod val="50000"/>
                  </a:schemeClr>
                </a:solidFill>
                <a:latin typeface="Malgun Gothic"/>
                <a:ea typeface="Malgun Gothic"/>
              </a:rPr>
              <a:t>Architecte Logiciel R&amp;D,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fr-FR" sz="1050" b="1" strike="noStrike" spc="-1">
                <a:solidFill>
                  <a:schemeClr val="accent5">
                    <a:lumMod val="50000"/>
                  </a:schemeClr>
                </a:solidFill>
                <a:latin typeface="Malgun Gothic"/>
                <a:ea typeface="Malgun Gothic"/>
              </a:rPr>
              <a:t>DevOps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ZoneTexte 29"/>
          <p:cNvSpPr/>
          <p:nvPr/>
        </p:nvSpPr>
        <p:spPr>
          <a:xfrm>
            <a:off x="0" y="3245040"/>
            <a:ext cx="2043000" cy="128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fr-FR" sz="900" b="1" strike="noStrike" spc="-1">
                <a:solidFill>
                  <a:schemeClr val="dk1"/>
                </a:solidFill>
                <a:latin typeface="Malgun Gothic"/>
                <a:ea typeface="Malgun Gothic"/>
              </a:rPr>
              <a:t>Secteur géographique : Grenoble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fr-FR" sz="1000" b="0" strike="noStrike" spc="-1">
                <a:solidFill>
                  <a:schemeClr val="dk1"/>
                </a:solidFill>
                <a:latin typeface="Malgun Gothic"/>
                <a:ea typeface="Malgun Gothic"/>
              </a:rPr>
              <a:t>55 ans 1 enfant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7" name="Tableau 33"/>
          <p:cNvGraphicFramePr/>
          <p:nvPr/>
        </p:nvGraphicFramePr>
        <p:xfrm>
          <a:off x="72360" y="3625920"/>
          <a:ext cx="2061000" cy="805560"/>
        </p:xfrm>
        <a:graphic>
          <a:graphicData uri="http://schemas.openxmlformats.org/drawingml/2006/table">
            <a:tbl>
              <a:tblPr/>
              <a:tblGrid>
                <a:gridCol w="233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1400">
                <a:tc>
                  <a:txBody>
                    <a:bodyPr/>
                    <a:lstStyle/>
                    <a:p>
                      <a:endParaRPr lang="fr-FR" sz="800" b="0" strike="noStrike" spc="-1">
                        <a:solidFill>
                          <a:schemeClr val="dk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6858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sz="800" b="0" strike="noStrike" spc="-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</a:rPr>
                        <a:t>0782635328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60">
                <a:tc>
                  <a:txBody>
                    <a:bodyPr/>
                    <a:lstStyle/>
                    <a:p>
                      <a:endParaRPr lang="fr-FR" sz="800" b="0" strike="noStrike" spc="-1">
                        <a:solidFill>
                          <a:schemeClr val="dk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6858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sz="800" b="0" strike="noStrike" spc="-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</a:rPr>
                        <a:t>fred.fromager@gmail.com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fr-FR" sz="800" b="0" strike="noStrike" spc="-1">
                        <a:solidFill>
                          <a:schemeClr val="dk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6858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sz="800" b="0" strike="noStrike" spc="-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</a:rPr>
                        <a:t>linkedin.com/in/frederic-fromager/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8" name="Picture 2" descr="Afficher l’image source"/>
          <p:cNvPicPr/>
          <p:nvPr/>
        </p:nvPicPr>
        <p:blipFill>
          <a:blip r:embed="rId4"/>
          <a:srcRect l="13498" r="11136"/>
          <a:stretch/>
        </p:blipFill>
        <p:spPr>
          <a:xfrm>
            <a:off x="94320" y="3858840"/>
            <a:ext cx="241920" cy="181080"/>
          </a:xfrm>
          <a:prstGeom prst="rect">
            <a:avLst/>
          </a:prstGeom>
          <a:ln w="0">
            <a:noFill/>
          </a:ln>
        </p:spPr>
      </p:pic>
      <p:pic>
        <p:nvPicPr>
          <p:cNvPr id="79" name="Picture 4" descr="LinkedIn: Recherche d'emploi – Applications sur Google Play"/>
          <p:cNvPicPr/>
          <p:nvPr/>
        </p:nvPicPr>
        <p:blipFill>
          <a:blip r:embed="rId5"/>
          <a:stretch/>
        </p:blipFill>
        <p:spPr>
          <a:xfrm>
            <a:off x="121320" y="4066200"/>
            <a:ext cx="165600" cy="165600"/>
          </a:xfrm>
          <a:prstGeom prst="rect">
            <a:avLst/>
          </a:prstGeom>
          <a:ln w="0">
            <a:noFill/>
          </a:ln>
        </p:spPr>
      </p:pic>
      <p:pic>
        <p:nvPicPr>
          <p:cNvPr id="80" name="Picture 6" descr="Afficher l’image source"/>
          <p:cNvPicPr/>
          <p:nvPr/>
        </p:nvPicPr>
        <p:blipFill>
          <a:blip r:embed="rId6"/>
          <a:stretch/>
        </p:blipFill>
        <p:spPr>
          <a:xfrm>
            <a:off x="72360" y="3607920"/>
            <a:ext cx="263880" cy="250200"/>
          </a:xfrm>
          <a:prstGeom prst="rect">
            <a:avLst/>
          </a:prstGeom>
          <a:ln w="0">
            <a:noFill/>
          </a:ln>
        </p:spPr>
      </p:pic>
      <p:sp>
        <p:nvSpPr>
          <p:cNvPr id="81" name="ZoneTexte 3"/>
          <p:cNvSpPr/>
          <p:nvPr/>
        </p:nvSpPr>
        <p:spPr>
          <a:xfrm>
            <a:off x="202320" y="8190720"/>
            <a:ext cx="197064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fr-FR" sz="1200" b="1" strike="noStrike" spc="-1">
                <a:solidFill>
                  <a:schemeClr val="accent1">
                    <a:lumMod val="50000"/>
                  </a:schemeClr>
                </a:solidFill>
                <a:latin typeface="Malgun Gothic"/>
                <a:ea typeface="Malgun Gothic"/>
              </a:rPr>
              <a:t>Langues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2" name="Connecteur droit 4"/>
          <p:cNvCxnSpPr/>
          <p:nvPr/>
        </p:nvCxnSpPr>
        <p:spPr>
          <a:xfrm flipV="1">
            <a:off x="274320" y="8455320"/>
            <a:ext cx="1427400" cy="9360"/>
          </a:xfrm>
          <a:prstGeom prst="straightConnector1">
            <a:avLst/>
          </a:prstGeom>
          <a:ln w="3175">
            <a:solidFill>
              <a:srgbClr val="AFABAB"/>
            </a:solidFill>
            <a:round/>
          </a:ln>
        </p:spPr>
      </p:cxnSp>
      <p:sp>
        <p:nvSpPr>
          <p:cNvPr id="83" name="ZoneTexte 8"/>
          <p:cNvSpPr/>
          <p:nvPr/>
        </p:nvSpPr>
        <p:spPr>
          <a:xfrm>
            <a:off x="-84240" y="8471520"/>
            <a:ext cx="2151000" cy="50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171360" indent="-171360" algn="just" defTabSz="457200">
              <a:lnSpc>
                <a:spcPct val="100000"/>
              </a:lnSpc>
              <a:buClr>
                <a:srgbClr val="404040"/>
              </a:buClr>
              <a:buFont typeface="OpenSymbol"/>
              <a:buChar char="-"/>
            </a:pPr>
            <a:r>
              <a:rPr lang="fr-FR" sz="900" b="0" strike="noStrike" spc="-1">
                <a:solidFill>
                  <a:srgbClr val="404040"/>
                </a:solidFill>
                <a:latin typeface="Malgun Gothic"/>
                <a:ea typeface="Malgun Gothic"/>
              </a:rPr>
              <a:t>Français : langue maternelle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algn="just" defTabSz="457200">
              <a:lnSpc>
                <a:spcPct val="100000"/>
              </a:lnSpc>
              <a:buClr>
                <a:srgbClr val="404040"/>
              </a:buClr>
              <a:buFont typeface="OpenSymbol"/>
              <a:buChar char="-"/>
            </a:pPr>
            <a:r>
              <a:rPr lang="fr-FR" sz="900" b="0" strike="noStrike" spc="-1">
                <a:solidFill>
                  <a:srgbClr val="404040"/>
                </a:solidFill>
                <a:latin typeface="Malgun Gothic"/>
                <a:ea typeface="Malgun Gothic"/>
              </a:rPr>
              <a:t>Anglais : courant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algn="just" defTabSz="457200">
              <a:lnSpc>
                <a:spcPct val="100000"/>
              </a:lnSpc>
              <a:buClr>
                <a:srgbClr val="404040"/>
              </a:buClr>
              <a:buFont typeface="OpenSymbol"/>
              <a:buChar char="-"/>
            </a:pPr>
            <a:r>
              <a:rPr lang="fr-FR" sz="900" b="0" strike="noStrike" spc="-1">
                <a:solidFill>
                  <a:srgbClr val="404040"/>
                </a:solidFill>
                <a:latin typeface="Malgun Gothic"/>
                <a:ea typeface="Malgun Gothic"/>
              </a:rPr>
              <a:t>Italien débutant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Image 1"/>
          <p:cNvPicPr/>
          <p:nvPr/>
        </p:nvPicPr>
        <p:blipFill>
          <a:blip r:embed="rId2"/>
          <a:srcRect l="16834" t="30698" r="82016" b="65904"/>
          <a:stretch/>
        </p:blipFill>
        <p:spPr>
          <a:xfrm>
            <a:off x="1829880" y="3484080"/>
            <a:ext cx="497520" cy="418680"/>
          </a:xfrm>
          <a:prstGeom prst="rect">
            <a:avLst/>
          </a:prstGeom>
          <a:ln w="0">
            <a:noFill/>
          </a:ln>
        </p:spPr>
      </p:pic>
      <p:sp>
        <p:nvSpPr>
          <p:cNvPr id="85" name="ZoneTexte 2"/>
          <p:cNvSpPr/>
          <p:nvPr/>
        </p:nvSpPr>
        <p:spPr>
          <a:xfrm>
            <a:off x="0" y="4843800"/>
            <a:ext cx="2079720" cy="130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457200">
              <a:lnSpc>
                <a:spcPct val="100000"/>
              </a:lnSpc>
            </a:pPr>
            <a:r>
              <a:rPr lang="fr-FR" sz="800" b="1" strike="noStrike" cap="all" spc="-1">
                <a:solidFill>
                  <a:srgbClr val="404040"/>
                </a:solidFill>
                <a:latin typeface="Malgun Gothic"/>
                <a:ea typeface="Malgun Gothic"/>
              </a:rPr>
              <a:t>DESS ing. mathematique (Master 2), opt. courbes surfaces &amp; images</a:t>
            </a:r>
            <a:r>
              <a:rPr lang="fr-FR" sz="800" b="0" strike="noStrike" cap="all" spc="-1">
                <a:solidFill>
                  <a:srgbClr val="404040"/>
                </a:solidFill>
                <a:latin typeface="Malgun Gothic"/>
                <a:ea typeface="Malgun Gothic"/>
              </a:rPr>
              <a:t>, </a:t>
            </a:r>
            <a:r>
              <a:rPr lang="fr-FR" sz="800" b="0" strike="noStrike" cap="small" spc="-1">
                <a:solidFill>
                  <a:srgbClr val="404040"/>
                </a:solidFill>
                <a:latin typeface="Malgun Gothic"/>
                <a:ea typeface="Malgun Gothic"/>
              </a:rPr>
              <a:t>UNIV.  J. FOURIER, Grenoble – Obt. 1996</a:t>
            </a:r>
            <a:endParaRPr lang="en-US" sz="80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lang="en-US" sz="80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lang="fr-FR" sz="800" b="1" strike="noStrike" cap="all" spc="-1">
                <a:solidFill>
                  <a:srgbClr val="404040"/>
                </a:solidFill>
                <a:latin typeface="Malgun Gothic"/>
                <a:ea typeface="Malgun Gothic"/>
              </a:rPr>
              <a:t>maîtrise GENIE MATH. &amp; INFORMATIQUE, / Ingénieur maître en MATH. APPLIQ. &amp; INFORMATIQUE</a:t>
            </a:r>
            <a:r>
              <a:rPr lang="fr-FR" sz="800" b="0" strike="noStrike" cap="small" spc="-1">
                <a:solidFill>
                  <a:srgbClr val="404040"/>
                </a:solidFill>
                <a:latin typeface="Malgun Gothic"/>
                <a:ea typeface="Malgun Gothic"/>
              </a:rPr>
              <a:t>, UNIV. J. FOURIER, Grenoble – Obt. 1995</a:t>
            </a:r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ZoneTexte 14"/>
          <p:cNvSpPr/>
          <p:nvPr/>
        </p:nvSpPr>
        <p:spPr>
          <a:xfrm>
            <a:off x="186120" y="4609080"/>
            <a:ext cx="197064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fr-FR" sz="1200" b="1" strike="noStrike" spc="-1">
                <a:solidFill>
                  <a:schemeClr val="accent1">
                    <a:lumMod val="50000"/>
                  </a:schemeClr>
                </a:solidFill>
                <a:latin typeface="Malgun Gothic"/>
                <a:ea typeface="Malgun Gothic"/>
              </a:rPr>
              <a:t>Formation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7" name="Connecteur droit 19"/>
          <p:cNvCxnSpPr/>
          <p:nvPr/>
        </p:nvCxnSpPr>
        <p:spPr>
          <a:xfrm flipV="1">
            <a:off x="257400" y="4833720"/>
            <a:ext cx="1427760" cy="9360"/>
          </a:xfrm>
          <a:prstGeom prst="straightConnector1">
            <a:avLst/>
          </a:prstGeom>
          <a:ln w="3175">
            <a:solidFill>
              <a:srgbClr val="AFABAB"/>
            </a:solidFill>
            <a:round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Connecteur droit 17"/>
          <p:cNvCxnSpPr/>
          <p:nvPr/>
        </p:nvCxnSpPr>
        <p:spPr>
          <a:xfrm flipH="1">
            <a:off x="905400" y="266400"/>
            <a:ext cx="41040" cy="8706600"/>
          </a:xfrm>
          <a:prstGeom prst="straightConnector1">
            <a:avLst/>
          </a:prstGeom>
          <a:ln w="3175">
            <a:solidFill>
              <a:srgbClr val="AFABAB"/>
            </a:solidFill>
            <a:round/>
          </a:ln>
        </p:spPr>
      </p:cxnSp>
      <p:sp>
        <p:nvSpPr>
          <p:cNvPr id="89" name="ZoneTexte 8"/>
          <p:cNvSpPr/>
          <p:nvPr/>
        </p:nvSpPr>
        <p:spPr>
          <a:xfrm>
            <a:off x="1460520" y="266760"/>
            <a:ext cx="5356080" cy="50460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457200">
              <a:lnSpc>
                <a:spcPct val="100000"/>
              </a:lnSpc>
            </a:pPr>
            <a:r>
              <a:rPr lang="fr-FR" sz="1000" b="1" strike="noStrike" cap="all" spc="-1" dirty="0">
                <a:solidFill>
                  <a:srgbClr val="00000A"/>
                </a:solidFill>
                <a:latin typeface="Malgun Gothic"/>
                <a:ea typeface="Malgun Gothic"/>
              </a:rPr>
              <a:t>dxc </a:t>
            </a:r>
            <a:r>
              <a:rPr lang="fr-FR" sz="1000" b="1" strike="noStrike" cap="all" spc="-1" dirty="0" err="1">
                <a:solidFill>
                  <a:srgbClr val="00000A"/>
                </a:solidFill>
                <a:latin typeface="Malgun Gothic"/>
                <a:ea typeface="Malgun Gothic"/>
              </a:rPr>
              <a:t>technology</a:t>
            </a:r>
            <a:r>
              <a:rPr lang="fr-FR" sz="1000" b="1" strike="noStrike" cap="all" spc="-1" dirty="0">
                <a:solidFill>
                  <a:srgbClr val="00000A"/>
                </a:solidFill>
                <a:latin typeface="Malgun Gothic"/>
                <a:ea typeface="Malgun Gothic"/>
              </a:rPr>
              <a:t> FINANCIAL SERVICES (anciennement CSC Financial Services) </a:t>
            </a:r>
            <a:r>
              <a:rPr lang="fr-FR" sz="1000" b="0" strike="noStrike" cap="all" spc="-1" dirty="0">
                <a:solidFill>
                  <a:srgbClr val="404040"/>
                </a:solidFill>
                <a:latin typeface="Malgun Gothic"/>
                <a:ea typeface="Malgun Gothic"/>
              </a:rPr>
              <a:t>- secteur d’activité : DEVELOPPEMENT DE PRODUITS INFORMATIQUES DESTINES AUX ASSURANCES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lang="en-US" sz="5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lang="fr-FR" sz="1000" b="1" strike="noStrike" cap="small" spc="-1" dirty="0">
                <a:solidFill>
                  <a:srgbClr val="00000A"/>
                </a:solidFill>
                <a:latin typeface="Malgun Gothic"/>
                <a:ea typeface="Malgun Gothic"/>
              </a:rPr>
              <a:t>Dernier Poste occupé </a:t>
            </a:r>
            <a:r>
              <a:rPr lang="fr-FR" sz="100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: </a:t>
            </a:r>
            <a:r>
              <a:rPr lang="fr-FR" sz="1000" b="1" strike="noStrike" cap="small" spc="-1" dirty="0">
                <a:solidFill>
                  <a:srgbClr val="4F81BD"/>
                </a:solidFill>
                <a:latin typeface="Malgun Gothic"/>
                <a:ea typeface="Malgun Gothic"/>
              </a:rPr>
              <a:t>Architecte DevOps, docker 2014-2018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lang="en-US" sz="5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lang="fr-FR" sz="1000" b="1" strike="noStrike" cap="small" spc="-1" dirty="0">
                <a:solidFill>
                  <a:srgbClr val="00000A"/>
                </a:solidFill>
                <a:latin typeface="Malgun Gothic"/>
                <a:ea typeface="Malgun Gothic"/>
              </a:rPr>
              <a:t>Postes précédents </a:t>
            </a:r>
            <a:r>
              <a:rPr lang="fr-FR" sz="100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: </a:t>
            </a:r>
            <a:r>
              <a:rPr lang="fr-FR" sz="1000" b="1" strike="noStrike" cap="small" spc="-1" dirty="0">
                <a:solidFill>
                  <a:srgbClr val="4F81BD"/>
                </a:solidFill>
                <a:latin typeface="Malgun Gothic"/>
                <a:ea typeface="Malgun Gothic"/>
              </a:rPr>
              <a:t>Chef de projets R&amp;D</a:t>
            </a:r>
            <a:r>
              <a:rPr lang="fr-FR" sz="100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 autour de GRAPHTALK AIA, management de plusieurs équipes R&amp;D en France et en Bulgarie jusqu’à 8 personnes. Développements en Java, Ruby, Chef, C++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r>
              <a:rPr lang="fr-FR" sz="1000" b="1" i="1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Exemples de projets réalisés :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r>
              <a:rPr lang="fr-FR" sz="1000" b="1" i="1" strike="noStrike" spc="-1" dirty="0">
                <a:solidFill>
                  <a:srgbClr val="0070C0"/>
                </a:solidFill>
                <a:latin typeface="Malgun Gothic"/>
                <a:ea typeface="Malgun Gothic"/>
              </a:rPr>
              <a:t>DEVOPS SUR GRAPHTALK AIA </a:t>
            </a:r>
            <a:r>
              <a:rPr lang="fr-FR" sz="100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Développement d’une chaine d’intégration et de livraison continue sous Jenkins. Création d’une chaîne de validation continue du logiciel avec tests et lancement d’alertes. Développement en Groovy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endParaRPr lang="en-US" sz="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r>
              <a:rPr lang="fr-FR" sz="1000" b="1" i="1" strike="noStrike" spc="-1" dirty="0">
                <a:solidFill>
                  <a:srgbClr val="0070C0"/>
                </a:solidFill>
                <a:latin typeface="Malgun Gothic"/>
                <a:ea typeface="Malgun Gothic"/>
              </a:rPr>
              <a:t>INDUSTRIALISATION DE L’INSTALLATION DU LOGICIEL GRAPHTALK 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r>
              <a:rPr lang="fr-FR" sz="1000" b="1" i="1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Responsable du projet Delivery Manager 2007-2014 : équipe de 5 personnes : </a:t>
            </a:r>
            <a:r>
              <a:rPr lang="fr-FR" sz="100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Outil d’automatisation de l’installation de Graphtalk AIA sur sites de production ; Développements en GDL, C++, Java, Scripts Ruby, </a:t>
            </a:r>
            <a:r>
              <a:rPr lang="fr-FR" sz="1000" b="0" strike="noStrike" spc="-1" dirty="0" err="1">
                <a:solidFill>
                  <a:srgbClr val="595959"/>
                </a:solidFill>
                <a:latin typeface="Malgun Gothic"/>
                <a:ea typeface="Malgun Gothic"/>
              </a:rPr>
              <a:t>Cucumber</a:t>
            </a:r>
            <a:r>
              <a:rPr lang="fr-FR" sz="100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, Script Shell  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endParaRPr lang="en-US" sz="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r>
              <a:rPr lang="fr-FR" sz="1000" b="1" i="1" strike="noStrike" spc="-1" dirty="0">
                <a:solidFill>
                  <a:srgbClr val="0070C0"/>
                </a:solidFill>
                <a:latin typeface="Malgun Gothic"/>
                <a:ea typeface="Malgun Gothic"/>
              </a:rPr>
              <a:t>PROJETS JOB MANAGER et IPE SOUS GRAPHTALK AIA pour la gestion de production 2003-2007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r>
              <a:rPr lang="fr-FR" sz="1000" b="1" i="1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Responsable des projets : équipe de 8 personnes en France et Bulgarie : </a:t>
            </a:r>
            <a:r>
              <a:rPr lang="fr-FR" sz="100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Job Manager : Logiciel de Lancement et d’organisation de processus asynchrones lors du traitement de contrats d’assurances / IPE : logiciel de gestion des environnements de production. 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r>
              <a:rPr lang="fr-FR" sz="100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Collaboration active au développement en Java, C++, Prolog, </a:t>
            </a:r>
            <a:r>
              <a:rPr lang="fr-FR" sz="1000" b="0" strike="noStrike" spc="-1" dirty="0" err="1">
                <a:solidFill>
                  <a:srgbClr val="595959"/>
                </a:solidFill>
                <a:latin typeface="Malgun Gothic"/>
                <a:ea typeface="Malgun Gothic"/>
              </a:rPr>
              <a:t>Gdl</a:t>
            </a:r>
            <a:r>
              <a:rPr lang="fr-FR" sz="100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, model MVC.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endParaRPr lang="en-US" sz="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r>
              <a:rPr lang="fr-FR" sz="1000" b="1" i="1" strike="noStrike" spc="-1" dirty="0">
                <a:solidFill>
                  <a:srgbClr val="0070C0"/>
                </a:solidFill>
                <a:latin typeface="Malgun Gothic"/>
                <a:ea typeface="Malgun Gothic"/>
              </a:rPr>
              <a:t>PROJET INTERFACE GRAPHIQUE (GUI) DE GRAPHTALK AIA 2000-2003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r>
              <a:rPr lang="fr-FR" sz="1000" b="1" i="1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Responsable du projet : équipe de 5 personnes en France : </a:t>
            </a:r>
            <a:r>
              <a:rPr lang="fr-FR" sz="100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Organisation et participation au développement de l’interface Graphique (Windows et Web) du logiciel GRAPHTALK AIA.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r>
              <a:rPr lang="fr-FR" sz="100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Participation au développement actif en C++, GDL, HTML, Java, Javascript, model MVC.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pos="324000" algn="l"/>
              </a:tabLst>
            </a:pP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ZoneTexte 15"/>
          <p:cNvSpPr/>
          <p:nvPr/>
        </p:nvSpPr>
        <p:spPr>
          <a:xfrm>
            <a:off x="924120" y="266760"/>
            <a:ext cx="669960" cy="50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fr-FR" sz="900" b="0" strike="noStrike" spc="-1">
                <a:solidFill>
                  <a:schemeClr val="dk1"/>
                </a:solidFill>
                <a:latin typeface="Malgun Gothic"/>
                <a:ea typeface="Malgun Gothic"/>
              </a:rPr>
              <a:t>2000.04 -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fr-FR" sz="900" b="0" strike="noStrike" spc="-1">
                <a:solidFill>
                  <a:schemeClr val="dk1"/>
                </a:solidFill>
                <a:latin typeface="Malgun Gothic"/>
                <a:ea typeface="Malgun Gothic"/>
              </a:rPr>
              <a:t>2018.04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ZoneTexte 1"/>
          <p:cNvSpPr/>
          <p:nvPr/>
        </p:nvSpPr>
        <p:spPr>
          <a:xfrm flipH="1">
            <a:off x="1459800" y="4691880"/>
            <a:ext cx="5396760" cy="326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457200">
              <a:lnSpc>
                <a:spcPct val="100000"/>
              </a:lnSpc>
            </a:pP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lang="fr-FR" sz="1000" b="1" strike="noStrike" cap="all" spc="-1" dirty="0">
                <a:solidFill>
                  <a:srgbClr val="00000A"/>
                </a:solidFill>
                <a:latin typeface="Malgun Gothic"/>
                <a:ea typeface="Malgun Gothic"/>
              </a:rPr>
              <a:t> 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lang="fr-FR" sz="1000" b="1" strike="noStrike" cap="all" spc="-1" dirty="0">
                <a:solidFill>
                  <a:srgbClr val="00000A"/>
                </a:solidFill>
                <a:latin typeface="Malgun Gothic"/>
                <a:ea typeface="Malgun Gothic"/>
              </a:rPr>
              <a:t>TAGG informatique – </a:t>
            </a:r>
            <a:r>
              <a:rPr lang="fr-FR" sz="1000" b="0" strike="noStrike" cap="all" spc="-1" dirty="0">
                <a:solidFill>
                  <a:srgbClr val="404040"/>
                </a:solidFill>
                <a:latin typeface="Malgun Gothic"/>
                <a:ea typeface="Malgun Gothic"/>
              </a:rPr>
              <a:t>secteur d’activité : TRAITEMENTS DE DONNEES, IMPRESSIONS PERSONNALISEES DE DOCUMENTS, SOLUTION DE VOTE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lang="fr-FR" sz="1000" b="1" strike="noStrike" cap="small" spc="-1" dirty="0">
                <a:solidFill>
                  <a:srgbClr val="00000A"/>
                </a:solidFill>
                <a:latin typeface="Malgun Gothic"/>
                <a:ea typeface="Malgun Gothic"/>
              </a:rPr>
              <a:t>Postes occupés </a:t>
            </a:r>
            <a:r>
              <a:rPr lang="fr-FR" sz="100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: </a:t>
            </a:r>
            <a:r>
              <a:rPr lang="fr-FR" sz="1000" b="1" strike="noStrike" cap="small" spc="-1" dirty="0">
                <a:solidFill>
                  <a:srgbClr val="4F81BD"/>
                </a:solidFill>
                <a:latin typeface="Malgun Gothic"/>
                <a:ea typeface="Malgun Gothic"/>
              </a:rPr>
              <a:t>Développeur à Chef de projets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lang="fr-FR" sz="1000" b="0" strike="noStrike" spc="-1" dirty="0">
                <a:solidFill>
                  <a:srgbClr val="0070C0"/>
                </a:solidFill>
                <a:latin typeface="Malgun Gothic"/>
                <a:ea typeface="Malgun Gothic"/>
              </a:rPr>
              <a:t>Responsable de l'équipe de développement</a:t>
            </a:r>
            <a:r>
              <a:rPr lang="fr-FR" sz="100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 : animation d’une équipe de 7 personnes.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endParaRPr lang="en-US" sz="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r>
              <a:rPr lang="fr-FR" sz="1000" b="0" strike="noStrike" spc="-1" dirty="0">
                <a:solidFill>
                  <a:srgbClr val="0070C0"/>
                </a:solidFill>
                <a:latin typeface="Malgun Gothic"/>
                <a:ea typeface="Malgun Gothic"/>
              </a:rPr>
              <a:t>Responsable du projet </a:t>
            </a:r>
            <a:r>
              <a:rPr lang="fr-FR" sz="1000" b="0" strike="noStrike" spc="-1" dirty="0" err="1">
                <a:solidFill>
                  <a:srgbClr val="0070C0"/>
                </a:solidFill>
                <a:latin typeface="Malgun Gothic"/>
                <a:ea typeface="Malgun Gothic"/>
              </a:rPr>
              <a:t>TaggImage</a:t>
            </a:r>
            <a:r>
              <a:rPr lang="fr-FR" sz="100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 : Informatisation d'un contrôle caméra de documents imprimés par comparaison de modèles. Contrôle qualité sur des impressions en très grosses quantités (plusieurs dizaines de milliers) à très grande vitesse. Développement en C++ par comparaison de model. Travail en équipe de 3 personnes (2 stagiaires).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endParaRPr lang="en-US" sz="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r>
              <a:rPr lang="fr-FR" sz="1000" b="0" strike="noStrike" spc="-1" dirty="0">
                <a:solidFill>
                  <a:srgbClr val="0070C0"/>
                </a:solidFill>
                <a:latin typeface="Malgun Gothic"/>
                <a:ea typeface="Malgun Gothic"/>
              </a:rPr>
              <a:t>Développement et Exploitation</a:t>
            </a:r>
            <a:r>
              <a:rPr lang="fr-FR" sz="100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 du logiciel </a:t>
            </a:r>
            <a:r>
              <a:rPr lang="fr-FR" sz="1000" b="0" strike="noStrike" spc="-1" dirty="0" err="1">
                <a:solidFill>
                  <a:srgbClr val="595959"/>
                </a:solidFill>
                <a:latin typeface="Malgun Gothic"/>
                <a:ea typeface="Malgun Gothic"/>
              </a:rPr>
              <a:t>VotExpress</a:t>
            </a:r>
            <a:r>
              <a:rPr lang="fr-FR" sz="100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 Développement en C++.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r>
              <a:rPr lang="fr-FR" sz="1000" b="0" strike="noStrike" spc="-1" dirty="0">
                <a:solidFill>
                  <a:schemeClr val="dk1"/>
                </a:solidFill>
                <a:latin typeface="Malgun Gothic"/>
                <a:ea typeface="Malgun Gothic"/>
              </a:rPr>
              <a:t>Stage de fin d’étude à l’hôpital Michalon de Grenoble: Développement d’un programme de simulation de l’évolution de tumeurs cérébrales non opérables.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r>
              <a:rPr lang="fr-FR" sz="100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Langage utilisé : Fortran 90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ZoneTexte 2"/>
          <p:cNvSpPr/>
          <p:nvPr/>
        </p:nvSpPr>
        <p:spPr>
          <a:xfrm>
            <a:off x="838800" y="4997880"/>
            <a:ext cx="6699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fr-FR" sz="900" b="0" strike="noStrike" spc="-1">
                <a:solidFill>
                  <a:schemeClr val="dk1"/>
                </a:solidFill>
                <a:latin typeface="Malgun Gothic"/>
                <a:ea typeface="Malgun Gothic"/>
              </a:rPr>
              <a:t>1997,05 -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fr-FR" sz="900" b="0" strike="noStrike" spc="-1">
                <a:solidFill>
                  <a:schemeClr val="dk1"/>
                </a:solidFill>
                <a:latin typeface="Malgun Gothic"/>
                <a:ea typeface="Malgun Gothic"/>
              </a:rPr>
              <a:t>2000,04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ZoneTexte 3"/>
          <p:cNvSpPr/>
          <p:nvPr/>
        </p:nvSpPr>
        <p:spPr>
          <a:xfrm>
            <a:off x="837720" y="7150320"/>
            <a:ext cx="4402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fr-FR" sz="900" b="0" strike="noStrike" spc="-1">
                <a:solidFill>
                  <a:schemeClr val="dk1"/>
                </a:solidFill>
                <a:latin typeface="Malgun Gothic"/>
                <a:ea typeface="Malgun Gothic"/>
              </a:rPr>
              <a:t>1996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ZoneTexte 11"/>
          <p:cNvSpPr/>
          <p:nvPr/>
        </p:nvSpPr>
        <p:spPr>
          <a:xfrm>
            <a:off x="1191240" y="7582320"/>
            <a:ext cx="197064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fr-FR" sz="1400" b="1" strike="noStrike" spc="-1">
                <a:solidFill>
                  <a:schemeClr val="accent1">
                    <a:lumMod val="50000"/>
                  </a:schemeClr>
                </a:solidFill>
                <a:latin typeface="Malgun Gothic"/>
                <a:ea typeface="Malgun Gothic"/>
              </a:rPr>
              <a:t>Divers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Image 12"/>
          <p:cNvPicPr/>
          <p:nvPr/>
        </p:nvPicPr>
        <p:blipFill>
          <a:blip r:embed="rId2"/>
          <a:srcRect l="16834" t="30698" r="82016" b="65904"/>
          <a:stretch/>
        </p:blipFill>
        <p:spPr>
          <a:xfrm>
            <a:off x="714960" y="7521480"/>
            <a:ext cx="497520" cy="418680"/>
          </a:xfrm>
          <a:prstGeom prst="rect">
            <a:avLst/>
          </a:prstGeom>
          <a:ln w="0">
            <a:noFill/>
          </a:ln>
        </p:spPr>
      </p:pic>
      <p:cxnSp>
        <p:nvCxnSpPr>
          <p:cNvPr id="96" name="Connecteur droit 13"/>
          <p:cNvCxnSpPr/>
          <p:nvPr/>
        </p:nvCxnSpPr>
        <p:spPr>
          <a:xfrm flipV="1">
            <a:off x="1290240" y="7880040"/>
            <a:ext cx="5322960" cy="10440"/>
          </a:xfrm>
          <a:prstGeom prst="straightConnector1">
            <a:avLst/>
          </a:prstGeom>
          <a:ln w="3175">
            <a:solidFill>
              <a:srgbClr val="AFABAB"/>
            </a:solidFill>
            <a:round/>
          </a:ln>
        </p:spPr>
      </p:cxnSp>
      <p:sp>
        <p:nvSpPr>
          <p:cNvPr id="97" name="ZoneTexte 4"/>
          <p:cNvSpPr/>
          <p:nvPr/>
        </p:nvSpPr>
        <p:spPr>
          <a:xfrm>
            <a:off x="937440" y="7903440"/>
            <a:ext cx="6024600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fr-FR" sz="1000" b="0" strike="noStrike" spc="-1" dirty="0">
                <a:solidFill>
                  <a:schemeClr val="dk1"/>
                </a:solidFill>
                <a:latin typeface="Malgun Gothic"/>
                <a:ea typeface="Malgun Gothic"/>
              </a:rPr>
              <a:t>Sport : ancien nageur de compétition (niveau national</a:t>
            </a:r>
            <a:r>
              <a:rPr lang="fr-FR" sz="1000" b="0" strike="noStrike" spc="-1">
                <a:solidFill>
                  <a:schemeClr val="dk1"/>
                </a:solidFill>
                <a:latin typeface="Malgun Gothic"/>
                <a:ea typeface="Malgun Gothic"/>
              </a:rPr>
              <a:t>) , </a:t>
            </a:r>
            <a:r>
              <a:rPr lang="fr-FR" sz="1000" b="0" strike="noStrike" spc="-1" dirty="0">
                <a:solidFill>
                  <a:schemeClr val="dk1"/>
                </a:solidFill>
                <a:latin typeface="Malgun Gothic"/>
                <a:ea typeface="Malgun Gothic"/>
              </a:rPr>
              <a:t>pratique de la course </a:t>
            </a:r>
            <a:r>
              <a:rPr lang="fr-FR" sz="1000" b="0" strike="noStrike" spc="-1">
                <a:solidFill>
                  <a:schemeClr val="dk1"/>
                </a:solidFill>
                <a:latin typeface="Malgun Gothic"/>
                <a:ea typeface="Malgun Gothic"/>
              </a:rPr>
              <a:t>à pied.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fr-FR" sz="1000" b="0" strike="noStrike" spc="-1" dirty="0">
                <a:solidFill>
                  <a:schemeClr val="dk1"/>
                </a:solidFill>
                <a:latin typeface="Malgun Gothic"/>
                <a:ea typeface="Malgun Gothic"/>
              </a:rPr>
              <a:t>Musique : pratique la guitare et le ukulélé en amateur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fr-FR" sz="1000" b="0" strike="noStrike" spc="-1" dirty="0">
                <a:solidFill>
                  <a:schemeClr val="dk1"/>
                </a:solidFill>
                <a:latin typeface="Malgun Gothic"/>
                <a:ea typeface="Malgun Gothic"/>
              </a:rPr>
              <a:t>Titulaire d’une RQTH (Reconnaissance de Qualité de Travailleur Handicapé) limitant mes déplacements professionnels (autour de Grenoble).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949</TotalTime>
  <Words>1055</Words>
  <Application>Microsoft Office PowerPoint</Application>
  <PresentationFormat>Affichage à l'écran (4:3)</PresentationFormat>
  <Paragraphs>106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11</vt:i4>
      </vt:variant>
      <vt:variant>
        <vt:lpstr>Titres des diapositives</vt:lpstr>
      </vt:variant>
      <vt:variant>
        <vt:i4>2</vt:i4>
      </vt:variant>
    </vt:vector>
  </HeadingPairs>
  <TitlesOfParts>
    <vt:vector size="20" baseType="lpstr">
      <vt:lpstr>Malgun Gothic</vt:lpstr>
      <vt:lpstr>Arial</vt:lpstr>
      <vt:lpstr>Calibri</vt:lpstr>
      <vt:lpstr>OpenSymbol</vt:lpstr>
      <vt:lpstr>Symbol</vt:lpstr>
      <vt:lpstr>Times New Roman</vt:lpstr>
      <vt:lpstr>Wingdings</vt:lpstr>
      <vt:lpstr>Thème Office</vt:lpstr>
      <vt:lpstr>Thème Office</vt:lpstr>
      <vt:lpstr>Thème Office</vt:lpstr>
      <vt:lpstr>Thème Office</vt:lpstr>
      <vt:lpstr>Thème Office</vt:lpstr>
      <vt:lpstr>Thème Office</vt:lpstr>
      <vt:lpstr>Thème Office</vt:lpstr>
      <vt:lpstr>Thème Office</vt:lpstr>
      <vt:lpstr>Thème Office</vt:lpstr>
      <vt:lpstr>Thème Office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Sophie FROMAGER</dc:creator>
  <dc:description/>
  <cp:lastModifiedBy>SOPHIE FROMAGER</cp:lastModifiedBy>
  <cp:revision>146</cp:revision>
  <cp:lastPrinted>2022-10-25T12:45:56Z</cp:lastPrinted>
  <dcterms:created xsi:type="dcterms:W3CDTF">2022-08-03T11:40:51Z</dcterms:created>
  <dcterms:modified xsi:type="dcterms:W3CDTF">2024-11-27T14:34:24Z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ActionId">
    <vt:lpwstr>6291c0a2-53cf-4843-9794-c5344fc878a8</vt:lpwstr>
  </property>
  <property fmtid="{D5CDD505-2E9C-101B-9397-08002B2CF9AE}" pid="3" name="MSIP_Label_23f93e5f-d3c2-49a7-ba94-15405423c204_ContentBits">
    <vt:lpwstr>2</vt:lpwstr>
  </property>
  <property fmtid="{D5CDD505-2E9C-101B-9397-08002B2CF9AE}" pid="4" name="MSIP_Label_23f93e5f-d3c2-49a7-ba94-15405423c204_Enabled">
    <vt:lpwstr>true</vt:lpwstr>
  </property>
  <property fmtid="{D5CDD505-2E9C-101B-9397-08002B2CF9AE}" pid="5" name="MSIP_Label_23f93e5f-d3c2-49a7-ba94-15405423c204_Method">
    <vt:lpwstr>Standard</vt:lpwstr>
  </property>
  <property fmtid="{D5CDD505-2E9C-101B-9397-08002B2CF9AE}" pid="6" name="MSIP_Label_23f93e5f-d3c2-49a7-ba94-15405423c204_Name">
    <vt:lpwstr>SE Internal</vt:lpwstr>
  </property>
  <property fmtid="{D5CDD505-2E9C-101B-9397-08002B2CF9AE}" pid="7" name="MSIP_Label_23f93e5f-d3c2-49a7-ba94-15405423c204_SetDate">
    <vt:lpwstr>2022-12-06T11:11:22Z</vt:lpwstr>
  </property>
  <property fmtid="{D5CDD505-2E9C-101B-9397-08002B2CF9AE}" pid="8" name="MSIP_Label_23f93e5f-d3c2-49a7-ba94-15405423c204_SiteId">
    <vt:lpwstr>6e51e1ad-c54b-4b39-b598-0ffe9ae68fef</vt:lpwstr>
  </property>
  <property fmtid="{D5CDD505-2E9C-101B-9397-08002B2CF9AE}" pid="9" name="MSIP_Label_e463cba9-5f6c-478d-9329-7b2295e4e8ed_ActionId">
    <vt:lpwstr>c7faaee4-dab1-4067-8231-a97791a39938</vt:lpwstr>
  </property>
  <property fmtid="{D5CDD505-2E9C-101B-9397-08002B2CF9AE}" pid="10" name="MSIP_Label_e463cba9-5f6c-478d-9329-7b2295e4e8ed_ContentBits">
    <vt:lpwstr>0</vt:lpwstr>
  </property>
  <property fmtid="{D5CDD505-2E9C-101B-9397-08002B2CF9AE}" pid="11" name="MSIP_Label_e463cba9-5f6c-478d-9329-7b2295e4e8ed_Enabled">
    <vt:lpwstr>true</vt:lpwstr>
  </property>
  <property fmtid="{D5CDD505-2E9C-101B-9397-08002B2CF9AE}" pid="12" name="MSIP_Label_e463cba9-5f6c-478d-9329-7b2295e4e8ed_Method">
    <vt:lpwstr>Standard</vt:lpwstr>
  </property>
  <property fmtid="{D5CDD505-2E9C-101B-9397-08002B2CF9AE}" pid="13" name="MSIP_Label_e463cba9-5f6c-478d-9329-7b2295e4e8ed_Name">
    <vt:lpwstr>All Employees_2</vt:lpwstr>
  </property>
  <property fmtid="{D5CDD505-2E9C-101B-9397-08002B2CF9AE}" pid="14" name="MSIP_Label_e463cba9-5f6c-478d-9329-7b2295e4e8ed_SetDate">
    <vt:lpwstr>2024-09-13T07:34:50Z</vt:lpwstr>
  </property>
  <property fmtid="{D5CDD505-2E9C-101B-9397-08002B2CF9AE}" pid="15" name="MSIP_Label_e463cba9-5f6c-478d-9329-7b2295e4e8ed_SiteId">
    <vt:lpwstr>33440fc6-b7c7-412c-bb73-0e70b0198d5a</vt:lpwstr>
  </property>
  <property fmtid="{D5CDD505-2E9C-101B-9397-08002B2CF9AE}" pid="16" name="PresentationFormat">
    <vt:lpwstr>Affichage à l'écran (4:3)</vt:lpwstr>
  </property>
  <property fmtid="{D5CDD505-2E9C-101B-9397-08002B2CF9AE}" pid="17" name="Slides">
    <vt:i4>2</vt:i4>
  </property>
</Properties>
</file>