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"/>
  </p:notesMasterIdLst>
  <p:sldIdLst>
    <p:sldId id="256" r:id="rId2"/>
    <p:sldId id="257" r:id="rId3"/>
    <p:sldId id="258" r:id="rId4"/>
  </p:sldIdLst>
  <p:sldSz cx="6858000" cy="9144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8" autoAdjust="0"/>
    <p:restoredTop sz="95848" autoAdjust="0"/>
  </p:normalViewPr>
  <p:slideViewPr>
    <p:cSldViewPr snapToGrid="0">
      <p:cViewPr varScale="1">
        <p:scale>
          <a:sx n="82" d="100"/>
          <a:sy n="82" d="100"/>
        </p:scale>
        <p:origin x="30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931C3E-6BFC-4638-BB9C-51D3F831E5AB}" type="datetimeFigureOut">
              <a:rPr lang="fr-FR" smtClean="0"/>
              <a:t>13/09/2024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1241425"/>
            <a:ext cx="25114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7DA9F3-9F33-4707-8C10-B66903529D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8290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13/09/2024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1449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13/09/2024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2107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13/09/2024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2324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13/09/2024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1885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13/09/2024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0871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13/09/2024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8225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13/09/2024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1013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13/09/2024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5035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13/09/2024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5698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13/09/2024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3518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13/09/2024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8866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F6D61-D8C0-4321-8F41-5FC8A4129D8A}" type="datetimeFigureOut">
              <a:rPr lang="fr-FR" smtClean="0"/>
              <a:t>13/09/2024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MSIPCMContentMarking" descr="{&quot;HashCode&quot;:1235388660,&quot;Placement&quot;:&quot;Footer&quot;,&quot;Top&quot;:705.346863,&quot;Left&quot;:252.0948,&quot;SlideWidth&quot;:540,&quot;SlideHeight&quot;:720}">
            <a:extLst>
              <a:ext uri="{FF2B5EF4-FFF2-40B4-BE49-F238E27FC236}">
                <a16:creationId xmlns:a16="http://schemas.microsoft.com/office/drawing/2014/main" id="{E657DDDF-A922-47C1-8482-5D9AE4A6C426}"/>
              </a:ext>
            </a:extLst>
          </p:cNvPr>
          <p:cNvSpPr txBox="1"/>
          <p:nvPr userDrawn="1"/>
        </p:nvSpPr>
        <p:spPr>
          <a:xfrm>
            <a:off x="3201604" y="8957905"/>
            <a:ext cx="454791" cy="18609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fr-FR" sz="600">
                <a:solidFill>
                  <a:srgbClr val="626469"/>
                </a:solidFill>
                <a:latin typeface="Arial" panose="020B060402020202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1147465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2937584" y="146405"/>
            <a:ext cx="398621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2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Passionné de nouvelles technologies, je propose de partager mon expertise de plus de 25 ans dans le développement informatique et le management de projets techniques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2"/>
          <a:srcRect l="16838" t="30706" r="82036" b="65923"/>
          <a:stretch/>
        </p:blipFill>
        <p:spPr>
          <a:xfrm>
            <a:off x="1817012" y="1323266"/>
            <a:ext cx="498315" cy="419477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2276175" y="1426449"/>
            <a:ext cx="3525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Compétences techniques</a:t>
            </a:r>
          </a:p>
        </p:txBody>
      </p:sp>
      <p:cxnSp>
        <p:nvCxnSpPr>
          <p:cNvPr id="10" name="Connecteur droit 9"/>
          <p:cNvCxnSpPr/>
          <p:nvPr/>
        </p:nvCxnSpPr>
        <p:spPr>
          <a:xfrm flipV="1">
            <a:off x="2380034" y="1733951"/>
            <a:ext cx="4158761" cy="879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>
            <a:cxnSpLocks/>
            <a:stCxn id="7" idx="2"/>
          </p:cNvCxnSpPr>
          <p:nvPr/>
        </p:nvCxnSpPr>
        <p:spPr>
          <a:xfrm flipH="1">
            <a:off x="2048586" y="1742743"/>
            <a:ext cx="17584" cy="7532288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201513" y="3610873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Coordonnées</a:t>
            </a:r>
          </a:p>
        </p:txBody>
      </p:sp>
      <p:cxnSp>
        <p:nvCxnSpPr>
          <p:cNvPr id="24" name="Connecteur droit 23"/>
          <p:cNvCxnSpPr/>
          <p:nvPr/>
        </p:nvCxnSpPr>
        <p:spPr>
          <a:xfrm flipV="1">
            <a:off x="265220" y="3881253"/>
            <a:ext cx="1426844" cy="879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201513" y="5349583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Savoir-être</a:t>
            </a:r>
          </a:p>
        </p:txBody>
      </p:sp>
      <p:cxnSp>
        <p:nvCxnSpPr>
          <p:cNvPr id="29" name="Connecteur droit 28"/>
          <p:cNvCxnSpPr/>
          <p:nvPr/>
        </p:nvCxnSpPr>
        <p:spPr>
          <a:xfrm flipV="1">
            <a:off x="265220" y="5616533"/>
            <a:ext cx="1426844" cy="879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-85655" y="5632401"/>
            <a:ext cx="215182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 algn="just">
              <a:buFontTx/>
              <a:buChar char="-"/>
            </a:pPr>
            <a:r>
              <a:rPr lang="fr-FR" sz="1100" b="0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Autonomie,</a:t>
            </a:r>
          </a:p>
          <a:p>
            <a:pPr marL="171450" lvl="0" indent="-171450" algn="just">
              <a:buFontTx/>
              <a:buChar char="-"/>
            </a:pPr>
            <a:r>
              <a:rPr lang="fr-FR" sz="1100" b="0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Ténacité, Rigueur</a:t>
            </a:r>
            <a:endParaRPr lang="fr-FR" sz="1100" b="1" dirty="0">
              <a:solidFill>
                <a:srgbClr val="40404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marL="171450" lvl="0" indent="-171450" algn="just">
              <a:buFontTx/>
              <a:buChar char="-"/>
            </a:pPr>
            <a:r>
              <a:rPr lang="fr-FR" sz="1100" b="0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Capacité relationnelle : travail d’équipe, y </a:t>
            </a:r>
            <a:r>
              <a:rPr lang="fr-FR" sz="1100" dirty="0">
                <a:solidFill>
                  <a:srgbClr val="40404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compris à distance, écoute</a:t>
            </a:r>
          </a:p>
          <a:p>
            <a:pPr marL="171450" lvl="0" indent="-171450" algn="just">
              <a:buFontTx/>
              <a:buChar char="-"/>
            </a:pPr>
            <a:r>
              <a:rPr lang="fr-FR" sz="1100" dirty="0">
                <a:solidFill>
                  <a:srgbClr val="40404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Curiosité scientifique et technique, Adaptation à la nouveauté</a:t>
            </a:r>
          </a:p>
        </p:txBody>
      </p:sp>
      <p:sp>
        <p:nvSpPr>
          <p:cNvPr id="41" name="ZoneTexte 40"/>
          <p:cNvSpPr txBox="1"/>
          <p:nvPr/>
        </p:nvSpPr>
        <p:spPr>
          <a:xfrm>
            <a:off x="2080347" y="4591598"/>
            <a:ext cx="484345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Depuis 2023.10 Chef de Projet CAO Nucléaire chez </a:t>
            </a:r>
            <a:r>
              <a:rPr lang="fr-FR" sz="105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Eviden</a:t>
            </a:r>
            <a:r>
              <a:rPr lang="fr-FR" sz="105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/</a:t>
            </a:r>
            <a:r>
              <a:rPr lang="fr-FR" sz="105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WorldGrid</a:t>
            </a:r>
            <a:endParaRPr lang="fr-FR" sz="105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fr-FR" sz="105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Projet EPR2 en milieu sécurisé sur le site d’Echirolles</a:t>
            </a:r>
          </a:p>
          <a:p>
            <a:endParaRPr lang="fr-FR" sz="1050" b="1" cap="small" dirty="0">
              <a:solidFill>
                <a:srgbClr val="4F81BD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r>
              <a:rPr kumimoji="0" lang="fr-FR" sz="1100" b="1" i="0" u="none" strike="noStrike" kern="1200" cap="small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Animation d’une équipe de développeurs en milieu sécurisé.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Organisation des phases de développements dans un cycle en V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Animation de l’équipe et des ateliers de suivi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Participation aux Comité technique et Comité opérationnel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Mise en place de l’infrastructure de développement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kumimoji="0" lang="fr-FR" sz="1100" i="0" u="none" strike="noStrike" kern="1200" cap="small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r>
              <a:rPr lang="fr-FR" sz="11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2018 – 2023 Missions de consulting </a:t>
            </a:r>
          </a:p>
          <a:p>
            <a:endParaRPr lang="fr-FR" sz="1100" b="1" cap="small" dirty="0">
              <a:solidFill>
                <a:srgbClr val="4F81BD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Scrum Master de l’équipe </a:t>
            </a:r>
            <a:r>
              <a:rPr lang="fr-FR" sz="1100" b="1" cap="small" dirty="0" err="1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EcoStruxure</a:t>
            </a:r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 Data Model (EDM) de Schneider en mode Safe à Eybens (</a:t>
            </a:r>
            <a:r>
              <a:rPr lang="fr-FR" sz="1100" b="1" cap="small" dirty="0" err="1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Electropole</a:t>
            </a:r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) </a:t>
            </a:r>
            <a:r>
              <a:rPr lang="fr-FR" sz="1100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– 2022-05 au 2023-03</a:t>
            </a:r>
            <a:endParaRPr lang="fr-FR" sz="110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lvl="0" algn="just">
              <a:buSzPts val="1050"/>
            </a:pPr>
            <a:r>
              <a:rPr lang="fr-FR" sz="110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Encadrement et Mise en place du </a:t>
            </a:r>
            <a:r>
              <a:rPr lang="fr-FR" sz="1100" dirty="0" err="1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framework</a:t>
            </a:r>
            <a:r>
              <a:rPr lang="fr-FR" sz="110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 Scrum dans une équipe pluridisciplinaire en </a:t>
            </a:r>
            <a:r>
              <a:rPr lang="fr-FR" sz="110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é</a:t>
            </a:r>
            <a:r>
              <a:rPr lang="fr-FR" sz="110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lectricité</a:t>
            </a:r>
          </a:p>
          <a:p>
            <a:pPr lvl="0" algn="just">
              <a:buSzPts val="1050"/>
            </a:pP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Cambria" panose="02040503050406030204" pitchFamily="18" charset="0"/>
                <a:cs typeface="Angsana New" panose="02020603050405020304" pitchFamily="18" charset="-34"/>
              </a:rPr>
              <a:t>Architecte Solutions / Scrum Master DevOps</a:t>
            </a:r>
            <a:r>
              <a:rPr lang="fr-FR" sz="1100" dirty="0">
                <a:ln>
                  <a:noFill/>
                </a:ln>
                <a:solidFill>
                  <a:srgbClr val="4F81BD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Malgun Gothic" panose="020B0503020000020004" pitchFamily="34" charset="-127"/>
                <a:ea typeface="Calibri" panose="020F0502020204030204" pitchFamily="34" charset="0"/>
                <a:cs typeface="Cordia New" panose="020B0304020202020204" pitchFamily="34" charset="-34"/>
              </a:rPr>
              <a:t> pour la Compagnie Des Alpes </a:t>
            </a:r>
            <a:r>
              <a:rPr lang="fr-FR" sz="1100" dirty="0">
                <a:solidFill>
                  <a:srgbClr val="4F81BD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Malgun Gothic" panose="020B0503020000020004" pitchFamily="34" charset="-127"/>
                <a:ea typeface="Calibri" panose="020F0502020204030204" pitchFamily="34" charset="0"/>
                <a:cs typeface="Cordia New" panose="020B0304020202020204" pitchFamily="34" charset="-34"/>
              </a:rPr>
              <a:t>à </a:t>
            </a:r>
            <a:r>
              <a:rPr lang="fr-FR" sz="1100" dirty="0" err="1">
                <a:solidFill>
                  <a:srgbClr val="4F81BD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Malgun Gothic" panose="020B0503020000020004" pitchFamily="34" charset="-127"/>
                <a:ea typeface="Calibri" panose="020F0502020204030204" pitchFamily="34" charset="0"/>
                <a:cs typeface="Cordia New" panose="020B0304020202020204" pitchFamily="34" charset="-34"/>
              </a:rPr>
              <a:t>Monbonnot-Saint-Martin</a:t>
            </a:r>
            <a:r>
              <a:rPr lang="fr-FR" sz="1100" dirty="0">
                <a:ln>
                  <a:noFill/>
                </a:ln>
                <a:solidFill>
                  <a:srgbClr val="4F81BD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Malgun Gothic" panose="020B0503020000020004" pitchFamily="34" charset="-127"/>
                <a:ea typeface="Calibri" panose="020F0502020204030204" pitchFamily="34" charset="0"/>
                <a:cs typeface="Cordia New" panose="020B0304020202020204" pitchFamily="34" charset="-34"/>
              </a:rPr>
              <a:t> – 2021-05 à 2021-12</a:t>
            </a:r>
            <a:endParaRPr lang="fr-FR" sz="110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Cambria" panose="02040503050406030204" pitchFamily="18" charset="0"/>
              <a:cs typeface="Angsana New" panose="02020603050405020304" pitchFamily="18" charset="-34"/>
            </a:endParaRPr>
          </a:p>
          <a:p>
            <a:pPr algn="just">
              <a:buSzPts val="1050"/>
            </a:pPr>
            <a:r>
              <a:rPr lang="fr-FR" sz="110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Mise en place du nouvel SI basé sur les micro-services /Management de l’équipe DevOps en soutient des équipes de Dev des micro-services</a:t>
            </a:r>
          </a:p>
          <a:p>
            <a:pPr algn="just">
              <a:buSzPts val="1050"/>
            </a:pPr>
            <a:endParaRPr lang="fr-FR" sz="110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r>
              <a:rPr lang="fr-FR" sz="1100" b="1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Consultant DevOps pour Schneider à </a:t>
            </a:r>
            <a:r>
              <a:rPr lang="fr-FR" sz="1100" b="1" cap="small" dirty="0" err="1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eybens</a:t>
            </a:r>
            <a:r>
              <a:rPr lang="fr-FR" sz="1100" b="1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 </a:t>
            </a:r>
            <a:r>
              <a:rPr lang="fr-FR" sz="1100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– 2019-03 à 2021-04</a:t>
            </a:r>
          </a:p>
          <a:p>
            <a:pPr lvl="0" algn="just">
              <a:buSzPts val="1050"/>
            </a:pPr>
            <a:r>
              <a:rPr lang="fr-FR" sz="110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Amélioration des processus de livraison sous Azure DevOps / Intégration continue des composants dans la plateforme / Intervention dans les différents processus DevOps au cœur de l’équipe R&amp;D. </a:t>
            </a:r>
          </a:p>
          <a:p>
            <a:pPr lvl="0" algn="just">
              <a:buSzPts val="1050"/>
            </a:pPr>
            <a:r>
              <a:rPr lang="fr-FR" sz="110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Consultant DevOps pour plusieurs autres clients.</a:t>
            </a:r>
          </a:p>
          <a:p>
            <a:endParaRPr kumimoji="0" lang="fr-FR" sz="1100" i="0" u="none" strike="noStrike" kern="1200" cap="small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r>
              <a:rPr kumimoji="0" lang="fr-FR" sz="11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 </a:t>
            </a:r>
            <a:endParaRPr lang="fr-FR" sz="1050" dirty="0">
              <a:solidFill>
                <a:schemeClr val="bg2">
                  <a:lumMod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60159213-6904-8A3D-C709-0C2799B919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186" t="31794" r="48444" b="53659"/>
          <a:stretch/>
        </p:blipFill>
        <p:spPr>
          <a:xfrm>
            <a:off x="391550" y="1587904"/>
            <a:ext cx="1288706" cy="1655491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D9AC954A-A92E-6AFB-813A-A8CF573464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838" t="30706" r="82036" b="65923"/>
          <a:stretch/>
        </p:blipFill>
        <p:spPr>
          <a:xfrm>
            <a:off x="1829886" y="4169714"/>
            <a:ext cx="498315" cy="419477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D48358C7-4F81-3260-1DC5-20FB07B1A66D}"/>
              </a:ext>
            </a:extLst>
          </p:cNvPr>
          <p:cNvSpPr txBox="1"/>
          <p:nvPr/>
        </p:nvSpPr>
        <p:spPr>
          <a:xfrm>
            <a:off x="2382187" y="4209843"/>
            <a:ext cx="3525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Parcours professionnel</a:t>
            </a: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16AA1349-DC53-F192-89EA-8D31AC7FDE23}"/>
              </a:ext>
            </a:extLst>
          </p:cNvPr>
          <p:cNvCxnSpPr/>
          <p:nvPr/>
        </p:nvCxnSpPr>
        <p:spPr>
          <a:xfrm flipV="1">
            <a:off x="2422692" y="4531034"/>
            <a:ext cx="4158761" cy="879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9881AC2F-840E-E33C-4705-191CDF984C2A}"/>
              </a:ext>
            </a:extLst>
          </p:cNvPr>
          <p:cNvSpPr txBox="1"/>
          <p:nvPr/>
        </p:nvSpPr>
        <p:spPr>
          <a:xfrm>
            <a:off x="2064776" y="1723408"/>
            <a:ext cx="4793224" cy="2408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Industrialisation de Process 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</a:t>
            </a:r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 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automatisation du processus d’installation de logiciels. 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endParaRPr lang="fr-FR" sz="1050" b="1" cap="small" dirty="0">
              <a:solidFill>
                <a:srgbClr val="4F81BD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DevOps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 : mise en production, intégration / livraison continue, tests.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endParaRPr lang="fr-FR" sz="1100" b="1" cap="small" dirty="0">
              <a:solidFill>
                <a:srgbClr val="4F81BD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Management Technique</a:t>
            </a:r>
            <a:r>
              <a:rPr lang="fr-FR" sz="1100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 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   </a:t>
            </a:r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Chef de projets R&amp;D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organisation, gestion des moyens et suivi des développements informatiques, optimisation du résultat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 ; 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management agile</a:t>
            </a:r>
            <a:endParaRPr lang="fr-FR" sz="105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endParaRPr lang="fr-FR" sz="1100" b="1" cap="small" dirty="0">
              <a:solidFill>
                <a:srgbClr val="4F81BD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Cloud : </a:t>
            </a:r>
            <a:r>
              <a:rPr lang="fr-FR" sz="1050" cap="small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AWS, Azure</a:t>
            </a:r>
          </a:p>
          <a:p>
            <a:pPr algn="just"/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Langages informatiques</a:t>
            </a:r>
            <a:r>
              <a:rPr lang="fr-FR" sz="1050" b="1" cap="small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: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Python, Java/JEE, C/C++, Django </a:t>
            </a:r>
            <a:endParaRPr lang="fr-FR" sz="105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Outils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 :</a:t>
            </a:r>
            <a:r>
              <a:rPr lang="fr-FR" sz="1050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Docker (docker-compose, </a:t>
            </a:r>
            <a:r>
              <a:rPr lang="fr-FR" sz="1050" dirty="0" err="1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Helm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…), </a:t>
            </a:r>
            <a:r>
              <a:rPr lang="fr-FR" sz="1050" dirty="0" err="1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Swarm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, </a:t>
            </a:r>
            <a:r>
              <a:rPr lang="fr-FR" sz="1050" dirty="0" err="1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Kubernetes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,  VirtualBox, Jenkins, Cucumber, Ansible, </a:t>
            </a:r>
            <a:r>
              <a:rPr lang="fr-FR" sz="1050" dirty="0" err="1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Terraform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, Jira.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024EF088-44E3-990E-8F74-1B2FEAF3119E}"/>
              </a:ext>
            </a:extLst>
          </p:cNvPr>
          <p:cNvSpPr txBox="1"/>
          <p:nvPr/>
        </p:nvSpPr>
        <p:spPr>
          <a:xfrm>
            <a:off x="201513" y="105024"/>
            <a:ext cx="2806057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Frédéric</a:t>
            </a:r>
          </a:p>
          <a:p>
            <a:r>
              <a:rPr lang="fr-FR" sz="200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FROMAGER</a:t>
            </a:r>
          </a:p>
          <a:p>
            <a:pPr marR="1905"/>
            <a:r>
              <a:rPr lang="fr-FR" sz="1200" b="1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SCRUM MASTER</a:t>
            </a:r>
          </a:p>
          <a:p>
            <a:r>
              <a:rPr lang="fr-FR" sz="1050" b="1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Conduite </a:t>
            </a:r>
            <a:r>
              <a:rPr lang="fr-FR" sz="105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de projets R&amp;D,</a:t>
            </a:r>
          </a:p>
          <a:p>
            <a:r>
              <a:rPr lang="fr-FR" sz="105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DevOps</a:t>
            </a:r>
          </a:p>
        </p:txBody>
      </p:sp>
      <p:sp>
        <p:nvSpPr>
          <p:cNvPr id="30" name="ZoneTexte 29"/>
          <p:cNvSpPr txBox="1"/>
          <p:nvPr/>
        </p:nvSpPr>
        <p:spPr>
          <a:xfrm>
            <a:off x="0" y="3907990"/>
            <a:ext cx="2298733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Secteurs géographiques : Annecy ou Grenoble</a:t>
            </a:r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fr-FR" sz="1000">
                <a:latin typeface="Malgun Gothic" panose="020B0503020000020004" pitchFamily="34" charset="-127"/>
                <a:ea typeface="Malgun Gothic" panose="020B0503020000020004" pitchFamily="34" charset="-127"/>
              </a:rPr>
              <a:t>55 </a:t>
            </a:r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ans 1 enfant</a:t>
            </a: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aphicFrame>
        <p:nvGraphicFramePr>
          <p:cNvPr id="34" name="Tableau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7166725"/>
              </p:ext>
            </p:extLst>
          </p:nvPr>
        </p:nvGraphicFramePr>
        <p:xfrm>
          <a:off x="72202" y="4448847"/>
          <a:ext cx="2061277" cy="80560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33862">
                  <a:extLst>
                    <a:ext uri="{9D8B030D-6E8A-4147-A177-3AD203B41FA5}">
                      <a16:colId xmlns:a16="http://schemas.microsoft.com/office/drawing/2014/main" val="3676891172"/>
                    </a:ext>
                  </a:extLst>
                </a:gridCol>
                <a:gridCol w="1827415">
                  <a:extLst>
                    <a:ext uri="{9D8B030D-6E8A-4147-A177-3AD203B41FA5}">
                      <a16:colId xmlns:a16="http://schemas.microsoft.com/office/drawing/2014/main" val="2136450169"/>
                    </a:ext>
                  </a:extLst>
                </a:gridCol>
              </a:tblGrid>
              <a:tr h="221407">
                <a:tc>
                  <a:txBody>
                    <a:bodyPr/>
                    <a:lstStyle/>
                    <a:p>
                      <a:endParaRPr lang="fr-FR" sz="800" b="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0782635328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8817226"/>
                  </a:ext>
                </a:extLst>
              </a:tr>
              <a:tr h="211016">
                <a:tc>
                  <a:txBody>
                    <a:bodyPr/>
                    <a:lstStyle/>
                    <a:p>
                      <a:endParaRPr lang="fr-FR" sz="800" b="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fred.fromager@gmail.com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8821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800" b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linkedin.com/in/</a:t>
                      </a:r>
                      <a:r>
                        <a:rPr lang="fr-FR" sz="800" b="0" dirty="0" err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frederic</a:t>
                      </a:r>
                      <a:r>
                        <a:rPr lang="fr-FR" sz="8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-fromager/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3454427"/>
                  </a:ext>
                </a:extLst>
              </a:tr>
            </a:tbl>
          </a:graphicData>
        </a:graphic>
      </p:graphicFrame>
      <p:pic>
        <p:nvPicPr>
          <p:cNvPr id="35" name="Picture 2" descr="Afficher l’image source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47" r="11105"/>
          <a:stretch/>
        </p:blipFill>
        <p:spPr bwMode="auto">
          <a:xfrm>
            <a:off x="94262" y="4681755"/>
            <a:ext cx="242546" cy="18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4" descr="LinkedIn: Recherche d'emploi – Applications sur Google Play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72" y="4889328"/>
            <a:ext cx="166265" cy="166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6" descr="Afficher l’image sourc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02" y="4430902"/>
            <a:ext cx="264606" cy="250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B9DAEDEC-F867-0B63-64BB-BA2597C8028B}"/>
              </a:ext>
            </a:extLst>
          </p:cNvPr>
          <p:cNvSpPr txBox="1"/>
          <p:nvPr/>
        </p:nvSpPr>
        <p:spPr>
          <a:xfrm>
            <a:off x="202274" y="7253310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Langues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3A86A0CF-0298-A182-6947-6BBE3EE09D89}"/>
              </a:ext>
            </a:extLst>
          </p:cNvPr>
          <p:cNvCxnSpPr/>
          <p:nvPr/>
        </p:nvCxnSpPr>
        <p:spPr>
          <a:xfrm flipV="1">
            <a:off x="274500" y="7518214"/>
            <a:ext cx="1426844" cy="879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D8FD5A52-9D24-F983-1895-8D7D137D362B}"/>
              </a:ext>
            </a:extLst>
          </p:cNvPr>
          <p:cNvSpPr txBox="1"/>
          <p:nvPr/>
        </p:nvSpPr>
        <p:spPr>
          <a:xfrm>
            <a:off x="-84326" y="7534082"/>
            <a:ext cx="215182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 algn="just">
              <a:buFontTx/>
              <a:buChar char="-"/>
            </a:pPr>
            <a:r>
              <a:rPr lang="fr-FR" sz="1100" b="0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Français : langue maternelle</a:t>
            </a:r>
          </a:p>
          <a:p>
            <a:pPr marL="171450" lvl="0" indent="-171450" algn="just">
              <a:buFontTx/>
              <a:buChar char="-"/>
            </a:pPr>
            <a:r>
              <a:rPr lang="fr-FR" sz="1100" dirty="0">
                <a:solidFill>
                  <a:srgbClr val="40404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Anglais : courant</a:t>
            </a:r>
          </a:p>
          <a:p>
            <a:pPr marL="171450" lvl="0" indent="-171450" algn="just">
              <a:buFontTx/>
              <a:buChar char="-"/>
            </a:pPr>
            <a:r>
              <a:rPr lang="fr-FR" sz="1100" dirty="0">
                <a:solidFill>
                  <a:srgbClr val="40404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Italien débutant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84A9E6E-6040-86AE-70C5-9931C4894AFF}"/>
              </a:ext>
            </a:extLst>
          </p:cNvPr>
          <p:cNvSpPr txBox="1"/>
          <p:nvPr/>
        </p:nvSpPr>
        <p:spPr>
          <a:xfrm>
            <a:off x="202274" y="3613398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Coordonnées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4CA72CE-E809-7B4D-F863-743F497711A8}"/>
              </a:ext>
            </a:extLst>
          </p:cNvPr>
          <p:cNvSpPr txBox="1"/>
          <p:nvPr/>
        </p:nvSpPr>
        <p:spPr>
          <a:xfrm>
            <a:off x="202274" y="5352108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Savoir-être</a:t>
            </a:r>
          </a:p>
        </p:txBody>
      </p:sp>
    </p:spTree>
    <p:extLst>
      <p:ext uri="{BB962C8B-B14F-4D97-AF65-F5344CB8AC3E}">
        <p14:creationId xmlns:p14="http://schemas.microsoft.com/office/powerpoint/2010/main" val="3888839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AFE05CA6-D005-1F66-06EA-C8F89BAE137C}"/>
              </a:ext>
            </a:extLst>
          </p:cNvPr>
          <p:cNvCxnSpPr>
            <a:cxnSpLocks/>
          </p:cNvCxnSpPr>
          <p:nvPr/>
        </p:nvCxnSpPr>
        <p:spPr>
          <a:xfrm flipH="1">
            <a:off x="1095925" y="266700"/>
            <a:ext cx="40596" cy="870585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DE728E87-807A-3C56-24EB-E369E36CC859}"/>
              </a:ext>
            </a:extLst>
          </p:cNvPr>
          <p:cNvSpPr txBox="1"/>
          <p:nvPr/>
        </p:nvSpPr>
        <p:spPr>
          <a:xfrm>
            <a:off x="1619439" y="266700"/>
            <a:ext cx="4843450" cy="8656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1050" dirty="0">
              <a:solidFill>
                <a:schemeClr val="bg2">
                  <a:lumMod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fr-FR" sz="1050" b="1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Consultant Architecte DevOps, Docker </a:t>
            </a:r>
            <a:r>
              <a:rPr lang="fr-FR" sz="1050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HARDIS</a:t>
            </a:r>
            <a:r>
              <a:rPr lang="fr-FR" sz="1050" b="1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 </a:t>
            </a:r>
            <a:r>
              <a:rPr lang="fr-FR" sz="1050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– 2018-2019</a:t>
            </a:r>
            <a:endParaRPr lang="fr-FR" sz="1050" dirty="0">
              <a:solidFill>
                <a:schemeClr val="bg2">
                  <a:lumMod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b="1" i="1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DOCKERISATION ADELIA/REFLEX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Participation à la transformation de l’application REFLEX sous forme de conteneurs Docker. Le but est d’utiliser l’application sur le Cloud Public et/ou privé.</a:t>
            </a: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Wingdings" panose="05000000000000000000" pitchFamily="2" charset="2"/>
            </a:endParaRP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b="1" i="1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CONSULTANT CLOUD PUBLIC POUR PLUSIEURS CLIENTS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Participation à plusieurs projets clients autour du Cloud Public AWS et Azure.</a:t>
            </a: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Wingdings" panose="05000000000000000000" pitchFamily="2" charset="2"/>
            </a:endParaRP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b="1" i="1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DEVELOPPEMENT SCRIPTS PYTHON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Développement de scripts pour la supervision de serveurs et pour la gestion de tickets sous ITOP.</a:t>
            </a: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algn="just"/>
            <a:endParaRPr lang="fr-FR" sz="1050" b="1" cap="all" dirty="0">
              <a:solidFill>
                <a:srgbClr val="00000A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ordia New" panose="020B0304020202020204" pitchFamily="34" charset="-34"/>
            </a:endParaRPr>
          </a:p>
          <a:p>
            <a:pPr algn="just"/>
            <a:r>
              <a:rPr lang="fr-FR" sz="1050" b="1" cap="all" dirty="0">
                <a:solidFill>
                  <a:srgbClr val="00000A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dxc </a:t>
            </a:r>
            <a:r>
              <a:rPr lang="fr-FR" sz="1050" b="1" cap="all" dirty="0" err="1">
                <a:solidFill>
                  <a:srgbClr val="00000A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technology</a:t>
            </a:r>
            <a:r>
              <a:rPr lang="fr-FR" sz="1050" b="1" cap="all" dirty="0">
                <a:solidFill>
                  <a:srgbClr val="00000A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 FINANCIAL SERVICES (anciennement CSC Financial Services) </a:t>
            </a:r>
            <a:r>
              <a:rPr lang="fr-FR" sz="1050" cap="all" dirty="0">
                <a:solidFill>
                  <a:srgbClr val="40404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- </a:t>
            </a:r>
            <a:r>
              <a:rPr lang="fr-FR" sz="1050" b="0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secteur d’activité : DEVELOPPEMENT DE PRODUITS INFORMATIQUES DESTINES AUX ASSURANCES</a:t>
            </a:r>
          </a:p>
          <a:p>
            <a:pPr algn="just"/>
            <a:endParaRPr lang="fr-FR" sz="1050" b="0" cap="all" dirty="0">
              <a:solidFill>
                <a:srgbClr val="40404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ordia New" panose="020B0304020202020204" pitchFamily="34" charset="-34"/>
            </a:endParaRPr>
          </a:p>
          <a:p>
            <a:pPr algn="just"/>
            <a:r>
              <a:rPr lang="fr-FR" sz="1050" b="1" cap="small" dirty="0">
                <a:solidFill>
                  <a:srgbClr val="00000A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Dernier Poste occupé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 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Architecte DevOps, docker 2014-2018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050" b="1" cap="small" dirty="0">
                <a:solidFill>
                  <a:srgbClr val="00000A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Postes précédents 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 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Chef de projets R&amp;D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 autour de GRAPHTALK AIA, m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anagement de plusieurs équipes R&amp;D en France et en Bulgarie jusqu’à 8 personnes.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>
              <a:tabLst>
                <a:tab pos="323850" algn="l"/>
              </a:tabLst>
            </a:pPr>
            <a:endParaRPr lang="fr-FR" sz="1050" b="1" i="1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algn="just"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Exemples de projets réalisés :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DEVOPS SUR GRAPHTALK AIA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Développement d’une chaine d’intégration et de livraison continue sous Jenkins. Création d’une chaîne de validation continue du logiciel avec tests et lancement d’alertes.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Wingdings" panose="05000000000000000000" pitchFamily="2" charset="2"/>
            </a:endParaRP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b="1" i="1" dirty="0">
              <a:solidFill>
                <a:srgbClr val="0070C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b="1" i="1" dirty="0">
              <a:solidFill>
                <a:srgbClr val="0070C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INDUSTRIALISATION DE L’INSTALLATION DU LOGICIEL GRAPHTALK 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Responsable du projet Delivery Manager 2007-2014 : équipe de 5 personnes :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Outil d’automatisation de l’installation de </a:t>
            </a:r>
            <a:r>
              <a:rPr lang="fr-FR" sz="1050" dirty="0" err="1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Graphtalk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AIA sur sites de production ; </a:t>
            </a: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Product </a:t>
            </a:r>
            <a:r>
              <a:rPr lang="fr-FR" sz="1050" b="1" i="1" dirty="0" err="1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Owner</a:t>
            </a: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: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Migration du logiciel </a:t>
            </a:r>
            <a:r>
              <a:rPr lang="fr-FR" sz="1050" dirty="0" err="1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Graphtalk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AIA dans le Cloud AWS </a:t>
            </a: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b="1" i="1" dirty="0">
              <a:solidFill>
                <a:srgbClr val="0070C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b="1" i="1" dirty="0">
              <a:solidFill>
                <a:srgbClr val="0070C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PROJETS JOB MANAGER et IPE SOUS GRAPHTALK AIA pour la gestion de production 2003-2007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Responsable des projets : équipe de 8 personnes en France et Bulgarie :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Job Manager : Logiciel de Lancement et d’organisation de processus asynchrones lors du traitement de contrats d’assurances 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/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IPE : logiciel de gestion des environnements de production </a:t>
            </a: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b="1" i="1" dirty="0">
              <a:solidFill>
                <a:srgbClr val="0070C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b="1" i="1" dirty="0">
              <a:solidFill>
                <a:srgbClr val="0070C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PROJET INTERFACE GRAPHIQUE (GUI) DE GRAPHTALK AIA 2000-2003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Responsable du projet : équipe de 5 personnes en France :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Organisation et participation au développement de l’interface Graphique (Windows et Web) du logiciel GRAPHTALK AIA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endParaRPr lang="fr-FR" sz="1050" dirty="0">
              <a:solidFill>
                <a:schemeClr val="bg2">
                  <a:lumMod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54B96A11-22FF-4A27-7D00-2D65E573412F}"/>
              </a:ext>
            </a:extLst>
          </p:cNvPr>
          <p:cNvSpPr txBox="1"/>
          <p:nvPr/>
        </p:nvSpPr>
        <p:spPr>
          <a:xfrm>
            <a:off x="1067177" y="2832142"/>
            <a:ext cx="73449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2000.04 -</a:t>
            </a:r>
          </a:p>
          <a:p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2018.04</a:t>
            </a: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2738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AFE05CA6-D005-1F66-06EA-C8F89BAE137C}"/>
              </a:ext>
            </a:extLst>
          </p:cNvPr>
          <p:cNvCxnSpPr>
            <a:cxnSpLocks/>
          </p:cNvCxnSpPr>
          <p:nvPr/>
        </p:nvCxnSpPr>
        <p:spPr>
          <a:xfrm flipH="1">
            <a:off x="1017397" y="372548"/>
            <a:ext cx="40596" cy="870585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2DF5A6D0-3A65-7D22-69FE-28CCF1EBCD1E}"/>
              </a:ext>
            </a:extLst>
          </p:cNvPr>
          <p:cNvSpPr txBox="1"/>
          <p:nvPr/>
        </p:nvSpPr>
        <p:spPr>
          <a:xfrm flipH="1">
            <a:off x="1591663" y="66514"/>
            <a:ext cx="5266335" cy="3162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fr-FR" sz="1050" b="1" cap="all" dirty="0">
              <a:solidFill>
                <a:srgbClr val="00000A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Cordia New" panose="020B0304020202020204" pitchFamily="34" charset="-34"/>
            </a:endParaRPr>
          </a:p>
          <a:p>
            <a:pPr algn="just"/>
            <a:r>
              <a:rPr lang="fr-FR" sz="1050" b="1" cap="all" dirty="0">
                <a:solidFill>
                  <a:srgbClr val="00000A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 </a:t>
            </a:r>
            <a:endParaRPr lang="fr-FR" sz="105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algn="just"/>
            <a:r>
              <a:rPr lang="fr-FR" sz="1050" b="1" cap="all" dirty="0">
                <a:solidFill>
                  <a:srgbClr val="00000A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TAGG informatique – </a:t>
            </a:r>
            <a:r>
              <a:rPr lang="fr-FR" sz="1050" b="0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secteur d’activité : TRAITEMENTS DE DONNEES, IMPRESSIONS PERSONNALISEES DE DOCUMENTS, SOLUTION DE VOTE</a:t>
            </a:r>
          </a:p>
          <a:p>
            <a:pPr algn="just"/>
            <a:r>
              <a:rPr lang="fr-FR" sz="1050" b="1" cap="small" dirty="0">
                <a:solidFill>
                  <a:srgbClr val="00000A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Postes occupés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 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Développeur à Chef de projets</a:t>
            </a:r>
          </a:p>
          <a:p>
            <a:pPr algn="just"/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Responsable de l'équipe de développement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 : animation d’une équipe de 7 personnes.</a:t>
            </a: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dirty="0">
              <a:solidFill>
                <a:srgbClr val="0070C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Responsable du projet </a:t>
            </a:r>
            <a:r>
              <a:rPr lang="fr-FR" sz="1050" dirty="0" err="1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TaggImage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 : Informatisation d'un contrôle caméra de documents imprimés par comparaison de modèles. Contrôle qualité sur des impressions en très grosses quantités (plusieurs dizaines de milliers) à très grande vitesse. </a:t>
            </a: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dirty="0">
              <a:solidFill>
                <a:srgbClr val="0070C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Développement et Exploitation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du logiciel </a:t>
            </a:r>
            <a:r>
              <a:rPr lang="fr-FR" sz="1050" dirty="0" err="1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VotExpress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, solution d’organisation d’élections professionnelles par traitement électronique des votes par correspondance. Ma mission a porté sur la conception, réalisation et mise en exploitation sur sites des premières versions du logiciel.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Wingdings" panose="05000000000000000000" pitchFamily="2" charset="2"/>
            </a:endParaRP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A017932-BA80-72D0-FD9B-4E78B0E98286}"/>
              </a:ext>
            </a:extLst>
          </p:cNvPr>
          <p:cNvSpPr txBox="1"/>
          <p:nvPr/>
        </p:nvSpPr>
        <p:spPr>
          <a:xfrm>
            <a:off x="1010469" y="372548"/>
            <a:ext cx="7344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1997,05 -</a:t>
            </a:r>
          </a:p>
          <a:p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2000,04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8710F0F-9B55-7017-D4B5-49C890CCEA7D}"/>
              </a:ext>
            </a:extLst>
          </p:cNvPr>
          <p:cNvSpPr txBox="1"/>
          <p:nvPr/>
        </p:nvSpPr>
        <p:spPr>
          <a:xfrm>
            <a:off x="1244754" y="3211787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Formation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2"/>
          <a:srcRect l="16838" t="30706" r="82036" b="65923"/>
          <a:stretch/>
        </p:blipFill>
        <p:spPr>
          <a:xfrm>
            <a:off x="789620" y="3109888"/>
            <a:ext cx="498315" cy="419477"/>
          </a:xfrm>
          <a:prstGeom prst="rect">
            <a:avLst/>
          </a:prstGeom>
        </p:spPr>
      </p:pic>
      <p:cxnSp>
        <p:nvCxnSpPr>
          <p:cNvPr id="10" name="Connecteur droit 9"/>
          <p:cNvCxnSpPr/>
          <p:nvPr/>
        </p:nvCxnSpPr>
        <p:spPr>
          <a:xfrm flipV="1">
            <a:off x="1343850" y="3499219"/>
            <a:ext cx="5322021" cy="30147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32413335-D863-053C-259A-33B3FD8692F3}"/>
              </a:ext>
            </a:extLst>
          </p:cNvPr>
          <p:cNvSpPr txBox="1"/>
          <p:nvPr/>
        </p:nvSpPr>
        <p:spPr>
          <a:xfrm>
            <a:off x="956929" y="3519564"/>
            <a:ext cx="5884760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05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DESS </a:t>
            </a:r>
            <a:r>
              <a:rPr lang="fr-FR" sz="1050" b="1" cap="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ing</a:t>
            </a:r>
            <a:r>
              <a:rPr lang="fr-FR" sz="105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. </a:t>
            </a:r>
            <a:r>
              <a:rPr lang="fr-FR" sz="1050" b="1" cap="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mathematique</a:t>
            </a:r>
            <a:r>
              <a:rPr lang="fr-FR" sz="105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 (Master 2), </a:t>
            </a:r>
            <a:r>
              <a:rPr lang="fr-FR" sz="1050" b="1" cap="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opt</a:t>
            </a:r>
            <a:r>
              <a:rPr lang="fr-FR" sz="105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. courbes surfaces &amp; images</a:t>
            </a:r>
            <a:r>
              <a:rPr lang="fr-FR" sz="1050" b="0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, </a:t>
            </a:r>
            <a:r>
              <a:rPr lang="fr-FR" sz="1050" b="0" cap="sm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UNIV.  J. FOURIER, Grenoble – </a:t>
            </a:r>
            <a:r>
              <a:rPr lang="fr-FR" sz="1050" b="0" cap="sm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Obt</a:t>
            </a:r>
            <a:r>
              <a:rPr lang="fr-FR" sz="1050" b="0" cap="sm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. 1996</a:t>
            </a:r>
          </a:p>
          <a:p>
            <a:pPr algn="just"/>
            <a:endParaRPr lang="fr-FR" sz="1050" b="1" cap="all" dirty="0">
              <a:solidFill>
                <a:srgbClr val="40404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ordia New" panose="020B0304020202020204" pitchFamily="34" charset="-34"/>
            </a:endParaRPr>
          </a:p>
          <a:p>
            <a:pPr algn="just"/>
            <a:r>
              <a:rPr lang="fr-FR" sz="105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maîtrise GENIE MATH. &amp; INFORMATIQUE, / Ingénieur maître en MATH. APPLIQ. &amp; INFORMATIQUE</a:t>
            </a:r>
            <a:r>
              <a:rPr lang="fr-FR" sz="1050" b="0" cap="sm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, UNIV. J. FOURIER, Grenoble – </a:t>
            </a:r>
            <a:r>
              <a:rPr lang="fr-FR" sz="1050" b="0" cap="sm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Obt</a:t>
            </a:r>
            <a:r>
              <a:rPr lang="fr-FR" sz="1050" b="0" cap="sm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. 1995</a:t>
            </a:r>
            <a:endParaRPr lang="fr-FR" sz="1050" b="1" cap="all" dirty="0">
              <a:solidFill>
                <a:srgbClr val="40404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ordia New" panose="020B0304020202020204" pitchFamily="34" charset="-34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8710F0F-9B55-7017-D4B5-49C890CCEA7D}"/>
              </a:ext>
            </a:extLst>
          </p:cNvPr>
          <p:cNvSpPr txBox="1"/>
          <p:nvPr/>
        </p:nvSpPr>
        <p:spPr>
          <a:xfrm>
            <a:off x="1230101" y="4667403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Divers</a:t>
            </a: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 rotWithShape="1">
          <a:blip r:embed="rId2"/>
          <a:srcRect l="16838" t="30706" r="82036" b="65923"/>
          <a:stretch/>
        </p:blipFill>
        <p:spPr>
          <a:xfrm>
            <a:off x="774969" y="4591885"/>
            <a:ext cx="498315" cy="419477"/>
          </a:xfrm>
          <a:prstGeom prst="rect">
            <a:avLst/>
          </a:prstGeom>
        </p:spPr>
      </p:pic>
      <p:cxnSp>
        <p:nvCxnSpPr>
          <p:cNvPr id="14" name="Connecteur droit 13"/>
          <p:cNvCxnSpPr/>
          <p:nvPr/>
        </p:nvCxnSpPr>
        <p:spPr>
          <a:xfrm flipV="1">
            <a:off x="1343850" y="5000073"/>
            <a:ext cx="5322021" cy="980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/>
          <p:cNvSpPr txBox="1"/>
          <p:nvPr/>
        </p:nvSpPr>
        <p:spPr>
          <a:xfrm>
            <a:off x="956929" y="5033939"/>
            <a:ext cx="6025467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Sport : ancien nageur de compétition (niveau national) ; pratique de la course à pied en compétition.</a:t>
            </a:r>
          </a:p>
          <a:p>
            <a:endParaRPr lang="fr-FR" sz="105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fr-FR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Titulaire d’une RQTH (Reconnaissance de Qualité de Travailleur Handicapé) ne nécessitant pas</a:t>
            </a:r>
          </a:p>
          <a:p>
            <a:r>
              <a:rPr lang="fr-FR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d’aménagement.</a:t>
            </a:r>
          </a:p>
        </p:txBody>
      </p:sp>
    </p:spTree>
    <p:extLst>
      <p:ext uri="{BB962C8B-B14F-4D97-AF65-F5344CB8AC3E}">
        <p14:creationId xmlns:p14="http://schemas.microsoft.com/office/powerpoint/2010/main" val="62501375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814</TotalTime>
  <Words>918</Words>
  <Application>Microsoft Office PowerPoint</Application>
  <PresentationFormat>Affichage à l'écran (4:3)</PresentationFormat>
  <Paragraphs>114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Malgun Gothic</vt:lpstr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Sophie FROMAGER</dc:creator>
  <cp:lastModifiedBy>FREDERIC FROMAGER (Old)</cp:lastModifiedBy>
  <cp:revision>100</cp:revision>
  <cp:lastPrinted>2022-10-25T12:45:56Z</cp:lastPrinted>
  <dcterms:created xsi:type="dcterms:W3CDTF">2022-08-03T11:40:51Z</dcterms:created>
  <dcterms:modified xsi:type="dcterms:W3CDTF">2024-09-13T08:25:12Z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3f93e5f-d3c2-49a7-ba94-15405423c204_Enabled">
    <vt:lpwstr>true</vt:lpwstr>
  </property>
  <property fmtid="{D5CDD505-2E9C-101B-9397-08002B2CF9AE}" pid="3" name="MSIP_Label_23f93e5f-d3c2-49a7-ba94-15405423c204_SetDate">
    <vt:lpwstr>2022-12-06T11:11:22Z</vt:lpwstr>
  </property>
  <property fmtid="{D5CDD505-2E9C-101B-9397-08002B2CF9AE}" pid="4" name="MSIP_Label_23f93e5f-d3c2-49a7-ba94-15405423c204_Method">
    <vt:lpwstr>Standard</vt:lpwstr>
  </property>
  <property fmtid="{D5CDD505-2E9C-101B-9397-08002B2CF9AE}" pid="5" name="MSIP_Label_23f93e5f-d3c2-49a7-ba94-15405423c204_Name">
    <vt:lpwstr>SE Internal</vt:lpwstr>
  </property>
  <property fmtid="{D5CDD505-2E9C-101B-9397-08002B2CF9AE}" pid="6" name="MSIP_Label_23f93e5f-d3c2-49a7-ba94-15405423c204_SiteId">
    <vt:lpwstr>6e51e1ad-c54b-4b39-b598-0ffe9ae68fef</vt:lpwstr>
  </property>
  <property fmtid="{D5CDD505-2E9C-101B-9397-08002B2CF9AE}" pid="7" name="MSIP_Label_23f93e5f-d3c2-49a7-ba94-15405423c204_ActionId">
    <vt:lpwstr>6291c0a2-53cf-4843-9794-c5344fc878a8</vt:lpwstr>
  </property>
  <property fmtid="{D5CDD505-2E9C-101B-9397-08002B2CF9AE}" pid="8" name="MSIP_Label_23f93e5f-d3c2-49a7-ba94-15405423c204_ContentBits">
    <vt:lpwstr>2</vt:lpwstr>
  </property>
  <property fmtid="{D5CDD505-2E9C-101B-9397-08002B2CF9AE}" pid="9" name="MSIP_Label_e463cba9-5f6c-478d-9329-7b2295e4e8ed_Enabled">
    <vt:lpwstr>true</vt:lpwstr>
  </property>
  <property fmtid="{D5CDD505-2E9C-101B-9397-08002B2CF9AE}" pid="10" name="MSIP_Label_e463cba9-5f6c-478d-9329-7b2295e4e8ed_SetDate">
    <vt:lpwstr>2024-09-13T07:34:50Z</vt:lpwstr>
  </property>
  <property fmtid="{D5CDD505-2E9C-101B-9397-08002B2CF9AE}" pid="11" name="MSIP_Label_e463cba9-5f6c-478d-9329-7b2295e4e8ed_Method">
    <vt:lpwstr>Standard</vt:lpwstr>
  </property>
  <property fmtid="{D5CDD505-2E9C-101B-9397-08002B2CF9AE}" pid="12" name="MSIP_Label_e463cba9-5f6c-478d-9329-7b2295e4e8ed_Name">
    <vt:lpwstr>All Employees_2</vt:lpwstr>
  </property>
  <property fmtid="{D5CDD505-2E9C-101B-9397-08002B2CF9AE}" pid="13" name="MSIP_Label_e463cba9-5f6c-478d-9329-7b2295e4e8ed_SiteId">
    <vt:lpwstr>33440fc6-b7c7-412c-bb73-0e70b0198d5a</vt:lpwstr>
  </property>
  <property fmtid="{D5CDD505-2E9C-101B-9397-08002B2CF9AE}" pid="14" name="MSIP_Label_e463cba9-5f6c-478d-9329-7b2295e4e8ed_ActionId">
    <vt:lpwstr>c7faaee4-dab1-4067-8231-a97791a39938</vt:lpwstr>
  </property>
  <property fmtid="{D5CDD505-2E9C-101B-9397-08002B2CF9AE}" pid="15" name="MSIP_Label_e463cba9-5f6c-478d-9329-7b2295e4e8ed_ContentBits">
    <vt:lpwstr>0</vt:lpwstr>
  </property>
</Properties>
</file>