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9" r:id="rId2"/>
    <p:sldId id="261" r:id="rId3"/>
  </p:sldIdLst>
  <p:sldSz cx="7562850" cy="10688638"/>
  <p:notesSz cx="6797675" cy="9926638"/>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404042"/>
    <a:srgbClr val="58585A"/>
    <a:srgbClr val="E7E7EA"/>
    <a:srgbClr val="FFCC09"/>
    <a:srgbClr val="FEF300"/>
    <a:srgbClr val="7E7F82"/>
    <a:srgbClr val="2E3A40"/>
    <a:srgbClr val="FCD800"/>
    <a:srgbClr val="5898B8"/>
    <a:srgbClr val="B1BE3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00"/>
    <p:restoredTop sz="94586"/>
  </p:normalViewPr>
  <p:slideViewPr>
    <p:cSldViewPr snapToGrid="0" snapToObjects="1">
      <p:cViewPr>
        <p:scale>
          <a:sx n="124" d="100"/>
          <a:sy n="124" d="100"/>
        </p:scale>
        <p:origin x="1205" y="-4541"/>
      </p:cViewPr>
      <p:guideLst>
        <p:guide orient="horz" pos="3367"/>
        <p:guide pos="238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6BFF9852-8A9D-FA43-9BC6-1FE6D867865C}" type="datetimeFigureOut">
              <a:t>14/02/2020</a:t>
            </a:fld>
            <a:endParaRPr lang="en-US"/>
          </a:p>
        </p:txBody>
      </p:sp>
      <p:sp>
        <p:nvSpPr>
          <p:cNvPr id="4" name="Slide Image Placeholder 3"/>
          <p:cNvSpPr>
            <a:spLocks noGrp="1" noRot="1" noChangeAspect="1"/>
          </p:cNvSpPr>
          <p:nvPr>
            <p:ph type="sldImg" idx="2"/>
          </p:nvPr>
        </p:nvSpPr>
        <p:spPr>
          <a:xfrm>
            <a:off x="2214563" y="1241425"/>
            <a:ext cx="2368550"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EC68FC55-56A1-8E40-9B86-97BA77CFC2EF}" type="slidenum">
              <a:t>‹N°›</a:t>
            </a:fld>
            <a:endParaRPr lang="en-US"/>
          </a:p>
        </p:txBody>
      </p:sp>
    </p:spTree>
    <p:extLst>
      <p:ext uri="{BB962C8B-B14F-4D97-AF65-F5344CB8AC3E}">
        <p14:creationId xmlns:p14="http://schemas.microsoft.com/office/powerpoint/2010/main" val="1740745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8FC55-56A1-8E40-9B86-97BA77CFC2EF}" type="slidenum">
              <a:t>1</a:t>
            </a:fld>
            <a:endParaRPr lang="en-US"/>
          </a:p>
        </p:txBody>
      </p:sp>
    </p:spTree>
    <p:extLst>
      <p:ext uri="{BB962C8B-B14F-4D97-AF65-F5344CB8AC3E}">
        <p14:creationId xmlns:p14="http://schemas.microsoft.com/office/powerpoint/2010/main" val="437153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8FC55-56A1-8E40-9B86-97BA77CFC2EF}" type="slidenum">
              <a:t>2</a:t>
            </a:fld>
            <a:endParaRPr lang="en-US"/>
          </a:p>
        </p:txBody>
      </p:sp>
    </p:spTree>
    <p:extLst>
      <p:ext uri="{BB962C8B-B14F-4D97-AF65-F5344CB8AC3E}">
        <p14:creationId xmlns:p14="http://schemas.microsoft.com/office/powerpoint/2010/main" val="215632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567214" y="3320407"/>
            <a:ext cx="6428423" cy="2291129"/>
          </a:xfrm>
        </p:spPr>
        <p:txBody>
          <a:bodyPr/>
          <a:lstStyle/>
          <a:p>
            <a:r>
              <a:rPr lang="fr-FR"/>
              <a:t>Cliquez et modifiez le titre</a:t>
            </a:r>
          </a:p>
        </p:txBody>
      </p:sp>
      <p:sp>
        <p:nvSpPr>
          <p:cNvPr id="3" name="Sous-titre 2"/>
          <p:cNvSpPr>
            <a:spLocks noGrp="1"/>
          </p:cNvSpPr>
          <p:nvPr>
            <p:ph type="subTitle" idx="1"/>
          </p:nvPr>
        </p:nvSpPr>
        <p:spPr>
          <a:xfrm>
            <a:off x="1134428" y="6056895"/>
            <a:ext cx="5293995" cy="2731541"/>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8CF0904D-930F-FD46-A326-BF7152BF9E0A}" type="datetimeFigureOut">
              <a:rPr lang="fr-FR" smtClean="0"/>
              <a:t>14/02/2020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3068178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CF0904D-930F-FD46-A326-BF7152BF9E0A}" type="datetimeFigureOut">
              <a:rPr lang="fr-FR" smtClean="0"/>
              <a:t>14/02/2020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1391079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4535084" y="668040"/>
            <a:ext cx="1407530" cy="14214405"/>
          </a:xfrm>
        </p:spPr>
        <p:txBody>
          <a:bodyPr vert="eaVert"/>
          <a:lstStyle/>
          <a:p>
            <a:r>
              <a:rPr lang="fr-FR"/>
              <a:t>Cliquez et modifiez le titre</a:t>
            </a:r>
          </a:p>
        </p:txBody>
      </p:sp>
      <p:sp>
        <p:nvSpPr>
          <p:cNvPr id="3" name="Espace réservé du texte vertical 2"/>
          <p:cNvSpPr>
            <a:spLocks noGrp="1"/>
          </p:cNvSpPr>
          <p:nvPr>
            <p:ph type="body" orient="vert" idx="1"/>
          </p:nvPr>
        </p:nvSpPr>
        <p:spPr>
          <a:xfrm>
            <a:off x="312493" y="668040"/>
            <a:ext cx="4096544" cy="1421440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CF0904D-930F-FD46-A326-BF7152BF9E0A}" type="datetimeFigureOut">
              <a:rPr lang="fr-FR" smtClean="0"/>
              <a:t>14/02/2020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1804268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CF0904D-930F-FD46-A326-BF7152BF9E0A}" type="datetimeFigureOut">
              <a:rPr lang="fr-FR" smtClean="0"/>
              <a:t>14/02/2020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385820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597413" y="6868441"/>
            <a:ext cx="6428423" cy="2122882"/>
          </a:xfrm>
        </p:spPr>
        <p:txBody>
          <a:bodyPr anchor="t"/>
          <a:lstStyle>
            <a:lvl1pPr algn="l">
              <a:defRPr sz="4000" b="1" cap="all"/>
            </a:lvl1pPr>
          </a:lstStyle>
          <a:p>
            <a:r>
              <a:rPr lang="fr-FR"/>
              <a:t>Cliquez et modifiez le titre</a:t>
            </a:r>
          </a:p>
        </p:txBody>
      </p:sp>
      <p:sp>
        <p:nvSpPr>
          <p:cNvPr id="3" name="Espace réservé du texte 2"/>
          <p:cNvSpPr>
            <a:spLocks noGrp="1"/>
          </p:cNvSpPr>
          <p:nvPr>
            <p:ph type="body" idx="1"/>
          </p:nvPr>
        </p:nvSpPr>
        <p:spPr>
          <a:xfrm>
            <a:off x="597413" y="4530301"/>
            <a:ext cx="6428423" cy="233813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8CF0904D-930F-FD46-A326-BF7152BF9E0A}" type="datetimeFigureOut">
              <a:rPr lang="fr-FR" smtClean="0"/>
              <a:t>14/02/2020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3916584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sz="half" idx="1"/>
          </p:nvPr>
        </p:nvSpPr>
        <p:spPr>
          <a:xfrm>
            <a:off x="312493" y="3887003"/>
            <a:ext cx="2752037" cy="109954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3190577" y="3887003"/>
            <a:ext cx="2752037" cy="109954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8CF0904D-930F-FD46-A326-BF7152BF9E0A}" type="datetimeFigureOut">
              <a:rPr lang="fr-FR" smtClean="0"/>
              <a:t>14/02/2020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418213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378143" y="428041"/>
            <a:ext cx="6806565" cy="1781440"/>
          </a:xfrm>
        </p:spPr>
        <p:txBody>
          <a:bodyPr/>
          <a:lstStyle>
            <a:lvl1pPr>
              <a:defRPr/>
            </a:lvl1pPr>
          </a:lstStyle>
          <a:p>
            <a:r>
              <a:rPr lang="fr-FR"/>
              <a:t>Cliquez et modifiez le titre</a:t>
            </a:r>
          </a:p>
        </p:txBody>
      </p:sp>
      <p:sp>
        <p:nvSpPr>
          <p:cNvPr id="3" name="Espace réservé du texte 2"/>
          <p:cNvSpPr>
            <a:spLocks noGrp="1"/>
          </p:cNvSpPr>
          <p:nvPr>
            <p:ph type="body" idx="1"/>
          </p:nvPr>
        </p:nvSpPr>
        <p:spPr>
          <a:xfrm>
            <a:off x="378143" y="2392573"/>
            <a:ext cx="3341572" cy="9971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378143" y="3389684"/>
            <a:ext cx="3341572" cy="61583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3841823" y="2392573"/>
            <a:ext cx="3342885" cy="9971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3841823" y="3389684"/>
            <a:ext cx="3342885" cy="61583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8CF0904D-930F-FD46-A326-BF7152BF9E0A}" type="datetimeFigureOut">
              <a:rPr lang="fr-FR" smtClean="0"/>
              <a:t>14/02/2020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4214897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e la date 2"/>
          <p:cNvSpPr>
            <a:spLocks noGrp="1"/>
          </p:cNvSpPr>
          <p:nvPr>
            <p:ph type="dt" sz="half" idx="10"/>
          </p:nvPr>
        </p:nvSpPr>
        <p:spPr/>
        <p:txBody>
          <a:bodyPr/>
          <a:lstStyle/>
          <a:p>
            <a:fld id="{8CF0904D-930F-FD46-A326-BF7152BF9E0A}" type="datetimeFigureOut">
              <a:rPr lang="fr-FR" smtClean="0"/>
              <a:t>14/02/2020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3274726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CF0904D-930F-FD46-A326-BF7152BF9E0A}" type="datetimeFigureOut">
              <a:rPr lang="fr-FR" smtClean="0"/>
              <a:t>14/02/2020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3278184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378143" y="425566"/>
            <a:ext cx="2488126" cy="1811130"/>
          </a:xfrm>
        </p:spPr>
        <p:txBody>
          <a:bodyPr anchor="b"/>
          <a:lstStyle>
            <a:lvl1pPr algn="l">
              <a:defRPr sz="2000" b="1"/>
            </a:lvl1pPr>
          </a:lstStyle>
          <a:p>
            <a:r>
              <a:rPr lang="fr-FR"/>
              <a:t>Cliquez et modifiez le titre</a:t>
            </a:r>
          </a:p>
        </p:txBody>
      </p:sp>
      <p:sp>
        <p:nvSpPr>
          <p:cNvPr id="3" name="Espace réservé du contenu 2"/>
          <p:cNvSpPr>
            <a:spLocks noGrp="1"/>
          </p:cNvSpPr>
          <p:nvPr>
            <p:ph idx="1"/>
          </p:nvPr>
        </p:nvSpPr>
        <p:spPr>
          <a:xfrm>
            <a:off x="2956864" y="425567"/>
            <a:ext cx="4227843" cy="912245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378143" y="2236697"/>
            <a:ext cx="2488126" cy="73113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8CF0904D-930F-FD46-A326-BF7152BF9E0A}" type="datetimeFigureOut">
              <a:rPr lang="fr-FR" smtClean="0"/>
              <a:t>14/02/2020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3712155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482372" y="7482047"/>
            <a:ext cx="4537710" cy="883298"/>
          </a:xfrm>
        </p:spPr>
        <p:txBody>
          <a:bodyPr anchor="b"/>
          <a:lstStyle>
            <a:lvl1pPr algn="l">
              <a:defRPr sz="2000" b="1"/>
            </a:lvl1pPr>
          </a:lstStyle>
          <a:p>
            <a:r>
              <a:rPr lang="fr-FR"/>
              <a:t>Cliquez et modifiez le titre</a:t>
            </a:r>
          </a:p>
        </p:txBody>
      </p:sp>
      <p:sp>
        <p:nvSpPr>
          <p:cNvPr id="3" name="Espace réservé pour une image  2"/>
          <p:cNvSpPr>
            <a:spLocks noGrp="1"/>
          </p:cNvSpPr>
          <p:nvPr>
            <p:ph type="pic" idx="1"/>
          </p:nvPr>
        </p:nvSpPr>
        <p:spPr>
          <a:xfrm>
            <a:off x="1482372" y="955049"/>
            <a:ext cx="4537710" cy="641318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482372" y="8365344"/>
            <a:ext cx="4537710" cy="1254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8CF0904D-930F-FD46-A326-BF7152BF9E0A}" type="datetimeFigureOut">
              <a:rPr lang="fr-FR" smtClean="0"/>
              <a:t>14/02/2020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358615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378143" y="428041"/>
            <a:ext cx="6806565" cy="1781440"/>
          </a:xfrm>
          <a:prstGeom prst="rect">
            <a:avLst/>
          </a:prstGeom>
        </p:spPr>
        <p:txBody>
          <a:bodyPr vert="horz" lIns="91440" tIns="45720" rIns="91440" bIns="45720" rtlCol="0" anchor="ctr">
            <a:normAutofit/>
          </a:bodyPr>
          <a:lstStyle/>
          <a:p>
            <a:r>
              <a:rPr lang="fr-FR"/>
              <a:t>Cliquez et modifiez le titre</a:t>
            </a:r>
          </a:p>
        </p:txBody>
      </p:sp>
      <p:sp>
        <p:nvSpPr>
          <p:cNvPr id="3" name="Espace réservé du texte 2"/>
          <p:cNvSpPr>
            <a:spLocks noGrp="1"/>
          </p:cNvSpPr>
          <p:nvPr>
            <p:ph type="body" idx="1"/>
          </p:nvPr>
        </p:nvSpPr>
        <p:spPr>
          <a:xfrm>
            <a:off x="378143" y="2494016"/>
            <a:ext cx="6806565" cy="705400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378143" y="9906785"/>
            <a:ext cx="1764665" cy="569071"/>
          </a:xfrm>
          <a:prstGeom prst="rect">
            <a:avLst/>
          </a:prstGeom>
        </p:spPr>
        <p:txBody>
          <a:bodyPr vert="horz" lIns="91440" tIns="45720" rIns="91440" bIns="45720" rtlCol="0" anchor="ctr"/>
          <a:lstStyle>
            <a:lvl1pPr algn="l">
              <a:defRPr sz="1200">
                <a:solidFill>
                  <a:schemeClr val="tx1">
                    <a:tint val="75000"/>
                  </a:schemeClr>
                </a:solidFill>
              </a:defRPr>
            </a:lvl1pPr>
          </a:lstStyle>
          <a:p>
            <a:fld id="{8CF0904D-930F-FD46-A326-BF7152BF9E0A}" type="datetimeFigureOut">
              <a:rPr lang="fr-FR" smtClean="0"/>
              <a:t>14/02/2020</a:t>
            </a:fld>
            <a:endParaRPr lang="fr-FR"/>
          </a:p>
        </p:txBody>
      </p:sp>
      <p:sp>
        <p:nvSpPr>
          <p:cNvPr id="5" name="Espace réservé du pied de page 4"/>
          <p:cNvSpPr>
            <a:spLocks noGrp="1"/>
          </p:cNvSpPr>
          <p:nvPr>
            <p:ph type="ftr" sz="quarter" idx="3"/>
          </p:nvPr>
        </p:nvSpPr>
        <p:spPr>
          <a:xfrm>
            <a:off x="2583974" y="9906785"/>
            <a:ext cx="2394903" cy="5690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5420043" y="9906785"/>
            <a:ext cx="1764665" cy="569071"/>
          </a:xfrm>
          <a:prstGeom prst="rect">
            <a:avLst/>
          </a:prstGeom>
        </p:spPr>
        <p:txBody>
          <a:bodyPr vert="horz" lIns="91440" tIns="45720" rIns="91440" bIns="45720" rtlCol="0" anchor="ctr"/>
          <a:lstStyle>
            <a:lvl1pPr algn="r">
              <a:defRPr sz="1200">
                <a:solidFill>
                  <a:schemeClr val="tx1">
                    <a:tint val="75000"/>
                  </a:schemeClr>
                </a:solidFill>
              </a:defRPr>
            </a:lvl1pPr>
          </a:lstStyle>
          <a:p>
            <a:fld id="{5F2BAB27-56FE-0F4B-AD23-F85EC639443E}" type="slidenum">
              <a:rPr lang="fr-FR" smtClean="0"/>
              <a:t>‹N°›</a:t>
            </a:fld>
            <a:endParaRPr lang="fr-FR"/>
          </a:p>
        </p:txBody>
      </p:sp>
    </p:spTree>
    <p:extLst>
      <p:ext uri="{BB962C8B-B14F-4D97-AF65-F5344CB8AC3E}">
        <p14:creationId xmlns:p14="http://schemas.microsoft.com/office/powerpoint/2010/main" val="3576098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ectangle 90"/>
          <p:cNvSpPr/>
          <p:nvPr/>
        </p:nvSpPr>
        <p:spPr>
          <a:xfrm>
            <a:off x="1861470" y="2650244"/>
            <a:ext cx="992133" cy="8038394"/>
          </a:xfrm>
          <a:prstGeom prst="rect">
            <a:avLst/>
          </a:prstGeom>
          <a:solidFill>
            <a:srgbClr val="E7E7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12700" y="9287933"/>
            <a:ext cx="2120900" cy="139919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p:cNvSpPr/>
          <p:nvPr/>
        </p:nvSpPr>
        <p:spPr>
          <a:xfrm>
            <a:off x="-12700" y="2650244"/>
            <a:ext cx="1883696" cy="6637689"/>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2700" y="451369"/>
            <a:ext cx="7575550" cy="211551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2019299" y="451369"/>
            <a:ext cx="4542866" cy="523220"/>
          </a:xfrm>
          <a:prstGeom prst="rect">
            <a:avLst/>
          </a:prstGeom>
          <a:noFill/>
        </p:spPr>
        <p:txBody>
          <a:bodyPr wrap="square" rtlCol="0">
            <a:spAutoFit/>
          </a:bodyPr>
          <a:lstStyle/>
          <a:p>
            <a:r>
              <a:rPr lang="en-US" sz="2800" b="1" dirty="0">
                <a:solidFill>
                  <a:schemeClr val="bg1"/>
                </a:solidFill>
              </a:rPr>
              <a:t>Frédéric FROMAGER</a:t>
            </a:r>
          </a:p>
        </p:txBody>
      </p:sp>
      <p:sp>
        <p:nvSpPr>
          <p:cNvPr id="48" name="TextBox 47"/>
          <p:cNvSpPr txBox="1"/>
          <p:nvPr/>
        </p:nvSpPr>
        <p:spPr>
          <a:xfrm>
            <a:off x="2019300" y="870469"/>
            <a:ext cx="5543550" cy="584775"/>
          </a:xfrm>
          <a:prstGeom prst="rect">
            <a:avLst/>
          </a:prstGeom>
          <a:noFill/>
        </p:spPr>
        <p:txBody>
          <a:bodyPr wrap="square" rtlCol="0">
            <a:spAutoFit/>
          </a:bodyPr>
          <a:lstStyle/>
          <a:p>
            <a:r>
              <a:rPr lang="fr-FR" sz="1600" b="1" dirty="0">
                <a:solidFill>
                  <a:schemeClr val="bg1"/>
                </a:solidFill>
              </a:rPr>
              <a:t>ARCHITECTE /CHEF DE PROJETS APPLICATION</a:t>
            </a:r>
          </a:p>
          <a:p>
            <a:r>
              <a:rPr lang="fr-FR" sz="1200" dirty="0">
                <a:solidFill>
                  <a:schemeClr val="bg1"/>
                </a:solidFill>
              </a:rPr>
              <a:t>Conduite de projets R&amp;D, Anglais courant</a:t>
            </a:r>
            <a:r>
              <a:rPr lang="fr-FR" sz="1600" b="1" dirty="0">
                <a:solidFill>
                  <a:schemeClr val="bg1"/>
                </a:solidFill>
              </a:rPr>
              <a:t> </a:t>
            </a:r>
            <a:endParaRPr lang="fr-FR" sz="1600" dirty="0">
              <a:solidFill>
                <a:schemeClr val="bg1"/>
              </a:solidFill>
            </a:endParaRPr>
          </a:p>
        </p:txBody>
      </p:sp>
      <p:cxnSp>
        <p:nvCxnSpPr>
          <p:cNvPr id="6" name="Straight Connector 5"/>
          <p:cNvCxnSpPr/>
          <p:nvPr/>
        </p:nvCxnSpPr>
        <p:spPr>
          <a:xfrm>
            <a:off x="2120900" y="1529698"/>
            <a:ext cx="50673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2019300" y="1591024"/>
            <a:ext cx="5543550" cy="954107"/>
          </a:xfrm>
          <a:prstGeom prst="rect">
            <a:avLst/>
          </a:prstGeom>
          <a:noFill/>
        </p:spPr>
        <p:txBody>
          <a:bodyPr wrap="square" rtlCol="0">
            <a:spAutoFit/>
          </a:bodyPr>
          <a:lstStyle/>
          <a:p>
            <a:pPr defTabSz="685800">
              <a:defRPr/>
            </a:pPr>
            <a:r>
              <a:rPr lang="fr-FR" sz="1400" b="1" dirty="0">
                <a:solidFill>
                  <a:schemeClr val="bg1"/>
                </a:solidFill>
              </a:rPr>
              <a:t>Passionné de nouvelles technologies, je propose de partager mon expertise dans le développement informatique et la gestion de projets techniques, avec la maîtrise d’une double compétence métier chef de projets et architecte.</a:t>
            </a:r>
            <a:endParaRPr lang="fr-FR" sz="1400" dirty="0">
              <a:solidFill>
                <a:schemeClr val="bg1"/>
              </a:solidFill>
              <a:latin typeface="Myriad Pro Cond" pitchFamily="34" charset="0"/>
            </a:endParaRPr>
          </a:p>
        </p:txBody>
      </p:sp>
      <p:cxnSp>
        <p:nvCxnSpPr>
          <p:cNvPr id="54" name="Straight Connector 53"/>
          <p:cNvCxnSpPr/>
          <p:nvPr/>
        </p:nvCxnSpPr>
        <p:spPr>
          <a:xfrm>
            <a:off x="-12700" y="2604516"/>
            <a:ext cx="7575550" cy="0"/>
          </a:xfrm>
          <a:prstGeom prst="line">
            <a:avLst/>
          </a:prstGeom>
          <a:ln w="76200">
            <a:solidFill>
              <a:schemeClr val="accent4">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12700" y="3005640"/>
            <a:ext cx="1936750" cy="227043"/>
          </a:xfrm>
          <a:custGeom>
            <a:avLst/>
            <a:gdLst>
              <a:gd name="connsiteX0" fmla="*/ 0 w 1936750"/>
              <a:gd name="connsiteY0" fmla="*/ 0 h 227043"/>
              <a:gd name="connsiteX1" fmla="*/ 1936750 w 1936750"/>
              <a:gd name="connsiteY1" fmla="*/ 0 h 227043"/>
              <a:gd name="connsiteX2" fmla="*/ 1936750 w 1936750"/>
              <a:gd name="connsiteY2" fmla="*/ 227043 h 227043"/>
              <a:gd name="connsiteX3" fmla="*/ 0 w 1936750"/>
              <a:gd name="connsiteY3" fmla="*/ 227043 h 227043"/>
              <a:gd name="connsiteX4" fmla="*/ 0 w 1936750"/>
              <a:gd name="connsiteY4" fmla="*/ 0 h 227043"/>
              <a:gd name="connsiteX0" fmla="*/ 0 w 1936750"/>
              <a:gd name="connsiteY0" fmla="*/ 0 h 227043"/>
              <a:gd name="connsiteX1" fmla="*/ 1936750 w 1936750"/>
              <a:gd name="connsiteY1" fmla="*/ 0 h 227043"/>
              <a:gd name="connsiteX2" fmla="*/ 1587500 w 1936750"/>
              <a:gd name="connsiteY2" fmla="*/ 138143 h 227043"/>
              <a:gd name="connsiteX3" fmla="*/ 0 w 1936750"/>
              <a:gd name="connsiteY3" fmla="*/ 227043 h 227043"/>
              <a:gd name="connsiteX4" fmla="*/ 0 w 1936750"/>
              <a:gd name="connsiteY4" fmla="*/ 0 h 227043"/>
              <a:gd name="connsiteX0" fmla="*/ 0 w 1936750"/>
              <a:gd name="connsiteY0" fmla="*/ 0 h 227043"/>
              <a:gd name="connsiteX1" fmla="*/ 1936750 w 1936750"/>
              <a:gd name="connsiteY1" fmla="*/ 0 h 227043"/>
              <a:gd name="connsiteX2" fmla="*/ 1511300 w 1936750"/>
              <a:gd name="connsiteY2" fmla="*/ 227043 h 227043"/>
              <a:gd name="connsiteX3" fmla="*/ 0 w 1936750"/>
              <a:gd name="connsiteY3" fmla="*/ 227043 h 227043"/>
              <a:gd name="connsiteX4" fmla="*/ 0 w 1936750"/>
              <a:gd name="connsiteY4" fmla="*/ 0 h 227043"/>
              <a:gd name="connsiteX0" fmla="*/ 0 w 1936750"/>
              <a:gd name="connsiteY0" fmla="*/ 0 h 227043"/>
              <a:gd name="connsiteX1" fmla="*/ 1936750 w 1936750"/>
              <a:gd name="connsiteY1" fmla="*/ 0 h 227043"/>
              <a:gd name="connsiteX2" fmla="*/ 1771650 w 1936750"/>
              <a:gd name="connsiteY2" fmla="*/ 227043 h 227043"/>
              <a:gd name="connsiteX3" fmla="*/ 0 w 1936750"/>
              <a:gd name="connsiteY3" fmla="*/ 227043 h 227043"/>
              <a:gd name="connsiteX4" fmla="*/ 0 w 1936750"/>
              <a:gd name="connsiteY4" fmla="*/ 0 h 227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6750" h="227043">
                <a:moveTo>
                  <a:pt x="0" y="0"/>
                </a:moveTo>
                <a:lnTo>
                  <a:pt x="1936750" y="0"/>
                </a:lnTo>
                <a:lnTo>
                  <a:pt x="1771650" y="227043"/>
                </a:lnTo>
                <a:lnTo>
                  <a:pt x="0" y="227043"/>
                </a:lnTo>
                <a:lnTo>
                  <a:pt x="0" y="0"/>
                </a:lnTo>
                <a:close/>
              </a:path>
            </a:pathLst>
          </a:custGeom>
          <a:ln>
            <a:noFill/>
          </a:ln>
        </p:spPr>
        <p:style>
          <a:lnRef idx="2">
            <a:schemeClr val="accent3"/>
          </a:lnRef>
          <a:fillRef idx="1">
            <a:schemeClr val="lt1"/>
          </a:fillRef>
          <a:effectRef idx="0">
            <a:schemeClr val="accent3"/>
          </a:effectRef>
          <a:fontRef idx="minor">
            <a:schemeClr val="dk1"/>
          </a:fontRef>
        </p:style>
        <p:txBody>
          <a:bodyPr rtlCol="0" anchor="ctr"/>
          <a:lstStyle/>
          <a:p>
            <a:pPr marL="711200"/>
            <a:r>
              <a:rPr lang="en-US" sz="1400" b="1" dirty="0"/>
              <a:t>Savoir-</a:t>
            </a:r>
            <a:r>
              <a:rPr lang="en-US" sz="1400" b="1" dirty="0" err="1"/>
              <a:t>être</a:t>
            </a:r>
            <a:endParaRPr lang="en-US" sz="1400" b="1" dirty="0"/>
          </a:p>
        </p:txBody>
      </p:sp>
      <p:sp>
        <p:nvSpPr>
          <p:cNvPr id="10" name="Oval 9"/>
          <p:cNvSpPr/>
          <p:nvPr/>
        </p:nvSpPr>
        <p:spPr>
          <a:xfrm>
            <a:off x="156210" y="2874195"/>
            <a:ext cx="491490" cy="491490"/>
          </a:xfrm>
          <a:prstGeom prst="ellipse">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aphicFrame>
        <p:nvGraphicFramePr>
          <p:cNvPr id="88" name="Tableau 19"/>
          <p:cNvGraphicFramePr>
            <a:graphicFrameLocks noGrp="1"/>
          </p:cNvGraphicFramePr>
          <p:nvPr>
            <p:extLst>
              <p:ext uri="{D42A27DB-BD31-4B8C-83A1-F6EECF244321}">
                <p14:modId xmlns:p14="http://schemas.microsoft.com/office/powerpoint/2010/main" val="1044772188"/>
              </p:ext>
            </p:extLst>
          </p:nvPr>
        </p:nvGraphicFramePr>
        <p:xfrm>
          <a:off x="60960" y="9597688"/>
          <a:ext cx="1958340" cy="973920"/>
        </p:xfrm>
        <a:graphic>
          <a:graphicData uri="http://schemas.openxmlformats.org/drawingml/2006/table">
            <a:tbl>
              <a:tblPr firstRow="1" bandRow="1">
                <a:tableStyleId>{2D5ABB26-0587-4C30-8999-92F81FD0307C}</a:tableStyleId>
              </a:tblPr>
              <a:tblGrid>
                <a:gridCol w="1958340">
                  <a:extLst>
                    <a:ext uri="{9D8B030D-6E8A-4147-A177-3AD203B41FA5}">
                      <a16:colId xmlns:a16="http://schemas.microsoft.com/office/drawing/2014/main" val="20000"/>
                    </a:ext>
                  </a:extLst>
                </a:gridCol>
              </a:tblGrid>
              <a:tr h="273600">
                <a:tc>
                  <a:txBody>
                    <a:bodyPr/>
                    <a:lstStyle/>
                    <a:p>
                      <a:pPr marL="7938" indent="0" algn="ctr">
                        <a:lnSpc>
                          <a:spcPct val="100000"/>
                        </a:lnSpc>
                        <a:buFont typeface="Courier New" charset="0"/>
                        <a:buNone/>
                        <a:tabLst/>
                      </a:pPr>
                      <a:r>
                        <a:rPr lang="fr-FR" sz="1100" b="1" i="0" noProof="0" dirty="0">
                          <a:solidFill>
                            <a:srgbClr val="58585A"/>
                          </a:solidFill>
                          <a:latin typeface="+mn-lt"/>
                          <a:ea typeface="Times New Roman" charset="0"/>
                          <a:cs typeface="Times New Roman" charset="0"/>
                        </a:rPr>
                        <a:t>+33 7 82 63 53 28</a:t>
                      </a:r>
                    </a:p>
                  </a:txBody>
                  <a:tcPr anchor="ctr"/>
                </a:tc>
                <a:extLst>
                  <a:ext uri="{0D108BD9-81ED-4DB2-BD59-A6C34878D82A}">
                    <a16:rowId xmlns:a16="http://schemas.microsoft.com/office/drawing/2014/main" val="10000"/>
                  </a:ext>
                </a:extLst>
              </a:tr>
              <a:tr h="273600">
                <a:tc>
                  <a:txBody>
                    <a:bodyPr/>
                    <a:lstStyle/>
                    <a:p>
                      <a:pPr marL="7938" indent="0" algn="ctr">
                        <a:lnSpc>
                          <a:spcPct val="100000"/>
                        </a:lnSpc>
                        <a:buFont typeface="Courier New" charset="0"/>
                        <a:buNone/>
                        <a:tabLst/>
                      </a:pPr>
                      <a:r>
                        <a:rPr lang="fr-FR" sz="1100" b="1" i="0" noProof="0" dirty="0">
                          <a:solidFill>
                            <a:srgbClr val="58585A"/>
                          </a:solidFill>
                          <a:latin typeface="+mn-lt"/>
                          <a:ea typeface="Times New Roman" charset="0"/>
                          <a:cs typeface="Times New Roman" charset="0"/>
                        </a:rPr>
                        <a:t>fred.fromager@gmail.com</a:t>
                      </a:r>
                    </a:p>
                  </a:txBody>
                  <a:tcPr anchor="ctr"/>
                </a:tc>
                <a:extLst>
                  <a:ext uri="{0D108BD9-81ED-4DB2-BD59-A6C34878D82A}">
                    <a16:rowId xmlns:a16="http://schemas.microsoft.com/office/drawing/2014/main" val="10001"/>
                  </a:ext>
                </a:extLst>
              </a:tr>
              <a:tr h="273600">
                <a:tc>
                  <a:txBody>
                    <a:bodyPr/>
                    <a:lstStyle/>
                    <a:p>
                      <a:pPr marL="7938" indent="0" algn="ctr">
                        <a:lnSpc>
                          <a:spcPct val="100000"/>
                        </a:lnSpc>
                        <a:buFont typeface="Courier New" charset="0"/>
                        <a:buNone/>
                        <a:tabLst/>
                      </a:pPr>
                      <a:r>
                        <a:rPr lang="fr-FR" sz="1100" b="1" i="0" noProof="0" dirty="0">
                          <a:solidFill>
                            <a:srgbClr val="58585A"/>
                          </a:solidFill>
                          <a:latin typeface="+mn-lt"/>
                          <a:ea typeface="Times New Roman" charset="0"/>
                          <a:cs typeface="Times New Roman" charset="0"/>
                        </a:rPr>
                        <a:t>71 place de la Cluse</a:t>
                      </a:r>
                      <a:r>
                        <a:rPr lang="fr-FR" sz="1100" b="1" i="0" baseline="0" noProof="0" dirty="0">
                          <a:solidFill>
                            <a:srgbClr val="58585A"/>
                          </a:solidFill>
                          <a:latin typeface="+mn-lt"/>
                          <a:ea typeface="Times New Roman" charset="0"/>
                          <a:cs typeface="Times New Roman" charset="0"/>
                        </a:rPr>
                        <a:t> – 38920 CROLLES</a:t>
                      </a:r>
                      <a:endParaRPr lang="fr-FR" sz="1100" b="1" i="0" noProof="0" dirty="0">
                        <a:solidFill>
                          <a:srgbClr val="58585A"/>
                        </a:solidFill>
                        <a:latin typeface="+mn-lt"/>
                        <a:ea typeface="Times New Roman" charset="0"/>
                        <a:cs typeface="Times New Roman" charset="0"/>
                      </a:endParaRPr>
                    </a:p>
                  </a:txBody>
                  <a:tcPr anchor="ctr"/>
                </a:tc>
                <a:extLst>
                  <a:ext uri="{0D108BD9-81ED-4DB2-BD59-A6C34878D82A}">
                    <a16:rowId xmlns:a16="http://schemas.microsoft.com/office/drawing/2014/main" val="10002"/>
                  </a:ext>
                </a:extLst>
              </a:tr>
            </a:tbl>
          </a:graphicData>
        </a:graphic>
      </p:graphicFrame>
      <p:cxnSp>
        <p:nvCxnSpPr>
          <p:cNvPr id="92" name="Straight Connector 91"/>
          <p:cNvCxnSpPr/>
          <p:nvPr/>
        </p:nvCxnSpPr>
        <p:spPr>
          <a:xfrm>
            <a:off x="3110681" y="6798771"/>
            <a:ext cx="4114800" cy="0"/>
          </a:xfrm>
          <a:prstGeom prst="line">
            <a:avLst/>
          </a:prstGeom>
          <a:ln w="38100">
            <a:solidFill>
              <a:srgbClr val="E7E7EA"/>
            </a:solidFill>
          </a:ln>
          <a:effectLst/>
        </p:spPr>
        <p:style>
          <a:lnRef idx="2">
            <a:schemeClr val="accent1"/>
          </a:lnRef>
          <a:fillRef idx="0">
            <a:schemeClr val="accent1"/>
          </a:fillRef>
          <a:effectRef idx="1">
            <a:schemeClr val="accent1"/>
          </a:effectRef>
          <a:fontRef idx="minor">
            <a:schemeClr val="tx1"/>
          </a:fontRef>
        </p:style>
      </p:cxnSp>
      <p:graphicFrame>
        <p:nvGraphicFramePr>
          <p:cNvPr id="100" name="Tableau 13"/>
          <p:cNvGraphicFramePr>
            <a:graphicFrameLocks noGrp="1"/>
          </p:cNvGraphicFramePr>
          <p:nvPr>
            <p:extLst>
              <p:ext uri="{D42A27DB-BD31-4B8C-83A1-F6EECF244321}">
                <p14:modId xmlns:p14="http://schemas.microsoft.com/office/powerpoint/2010/main" val="145408939"/>
              </p:ext>
            </p:extLst>
          </p:nvPr>
        </p:nvGraphicFramePr>
        <p:xfrm>
          <a:off x="1845311" y="2985985"/>
          <a:ext cx="5650864" cy="3746111"/>
        </p:xfrm>
        <a:graphic>
          <a:graphicData uri="http://schemas.openxmlformats.org/drawingml/2006/table">
            <a:tbl>
              <a:tblPr firstRow="1" bandRow="1">
                <a:tableStyleId>{5940675A-B579-460E-94D1-54222C63F5DA}</a:tableStyleId>
              </a:tblPr>
              <a:tblGrid>
                <a:gridCol w="974089">
                  <a:extLst>
                    <a:ext uri="{9D8B030D-6E8A-4147-A177-3AD203B41FA5}">
                      <a16:colId xmlns:a16="http://schemas.microsoft.com/office/drawing/2014/main" val="20000"/>
                    </a:ext>
                  </a:extLst>
                </a:gridCol>
                <a:gridCol w="4676775">
                  <a:extLst>
                    <a:ext uri="{9D8B030D-6E8A-4147-A177-3AD203B41FA5}">
                      <a16:colId xmlns:a16="http://schemas.microsoft.com/office/drawing/2014/main" val="20001"/>
                    </a:ext>
                  </a:extLst>
                </a:gridCol>
              </a:tblGrid>
              <a:tr h="3746111">
                <a:tc>
                  <a:txBody>
                    <a:bodyPr/>
                    <a:lstStyle/>
                    <a:p>
                      <a:pPr marL="7938" marR="0" indent="0" algn="l" defTabSz="457200" rtl="0" eaLnBrk="1" fontAlgn="auto" latinLnBrk="0" hangingPunct="1">
                        <a:lnSpc>
                          <a:spcPct val="100000"/>
                        </a:lnSpc>
                        <a:spcBef>
                          <a:spcPts val="0"/>
                        </a:spcBef>
                        <a:spcAft>
                          <a:spcPts val="0"/>
                        </a:spcAft>
                        <a:buClrTx/>
                        <a:buSzTx/>
                        <a:buFontTx/>
                        <a:buNone/>
                        <a:tabLst/>
                        <a:defRPr/>
                      </a:pPr>
                      <a:endParaRPr lang="fr-FR" sz="1200" b="1" i="0" dirty="0">
                        <a:solidFill>
                          <a:srgbClr val="58585A"/>
                        </a:solidFill>
                        <a:latin typeface="+mj-lt"/>
                        <a:ea typeface="Times New Roman" charset="0"/>
                        <a:cs typeface="Times New Roman" charset="0"/>
                      </a:endParaRP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20000"/>
                        </a:lnSpc>
                        <a:spcBef>
                          <a:spcPts val="200"/>
                        </a:spcBef>
                        <a:spcAft>
                          <a:spcPts val="0"/>
                        </a:spcAft>
                      </a:pPr>
                      <a:r>
                        <a:rPr lang="fr-FR" sz="1200" b="1" kern="1200" cap="small" dirty="0">
                          <a:solidFill>
                            <a:srgbClr val="4F81BD"/>
                          </a:solidFill>
                          <a:effectLst/>
                          <a:latin typeface="+mj-lt"/>
                          <a:ea typeface="Cambria" panose="02040503050406030204" pitchFamily="18" charset="0"/>
                          <a:cs typeface="Angsana New"/>
                        </a:rPr>
                        <a:t>Industrialisation de </a:t>
                      </a:r>
                      <a:r>
                        <a:rPr lang="fr-FR" sz="1200" b="1" kern="1200" cap="small" dirty="0" err="1">
                          <a:solidFill>
                            <a:srgbClr val="4F81BD"/>
                          </a:solidFill>
                          <a:effectLst/>
                          <a:latin typeface="+mj-lt"/>
                          <a:ea typeface="Cambria" panose="02040503050406030204" pitchFamily="18" charset="0"/>
                          <a:cs typeface="Angsana New"/>
                        </a:rPr>
                        <a:t>process</a:t>
                      </a:r>
                      <a:r>
                        <a:rPr lang="fr-FR" sz="1200" b="1" cap="small" dirty="0">
                          <a:solidFill>
                            <a:schemeClr val="tx1"/>
                          </a:solidFill>
                          <a:effectLst/>
                          <a:latin typeface="+mj-lt"/>
                          <a:ea typeface="Cambria" panose="02040503050406030204" pitchFamily="18" charset="0"/>
                          <a:cs typeface="Angsana New"/>
                        </a:rPr>
                        <a:t> </a:t>
                      </a:r>
                      <a:r>
                        <a:rPr lang="fr-FR" sz="1050" b="1" cap="small" dirty="0">
                          <a:solidFill>
                            <a:schemeClr val="tx1"/>
                          </a:solidFill>
                          <a:effectLst/>
                          <a:latin typeface="+mj-lt"/>
                          <a:ea typeface="Cambria" panose="02040503050406030204" pitchFamily="18" charset="0"/>
                          <a:cs typeface="Angsana New"/>
                        </a:rPr>
                        <a:t>:</a:t>
                      </a:r>
                      <a:r>
                        <a:rPr lang="fr-FR" sz="1050" dirty="0">
                          <a:solidFill>
                            <a:schemeClr val="tx1"/>
                          </a:solidFill>
                          <a:effectLst/>
                          <a:latin typeface="+mj-lt"/>
                          <a:ea typeface="Cambria" panose="02040503050406030204" pitchFamily="18" charset="0"/>
                          <a:cs typeface="Calibri" panose="020F0502020204030204" pitchFamily="34" charset="0"/>
                        </a:rPr>
                        <a:t> </a:t>
                      </a:r>
                      <a:r>
                        <a:rPr lang="fr-FR" sz="1100" dirty="0">
                          <a:solidFill>
                            <a:schemeClr val="tx1"/>
                          </a:solidFill>
                          <a:effectLst/>
                          <a:latin typeface="+mj-lt"/>
                          <a:ea typeface="Cambria" panose="02040503050406030204" pitchFamily="18" charset="0"/>
                          <a:cs typeface="Calibri" panose="020F0502020204030204" pitchFamily="34" charset="0"/>
                        </a:rPr>
                        <a:t>automatisation du processus d’installation du logiciel </a:t>
                      </a:r>
                      <a:r>
                        <a:rPr lang="fr-FR" sz="1100" dirty="0" err="1">
                          <a:solidFill>
                            <a:schemeClr val="tx1"/>
                          </a:solidFill>
                          <a:effectLst/>
                          <a:latin typeface="+mj-lt"/>
                          <a:ea typeface="Cambria" panose="02040503050406030204" pitchFamily="18" charset="0"/>
                          <a:cs typeface="Calibri" panose="020F0502020204030204" pitchFamily="34" charset="0"/>
                        </a:rPr>
                        <a:t>Graphtalk</a:t>
                      </a:r>
                      <a:r>
                        <a:rPr lang="fr-FR" sz="1100" dirty="0">
                          <a:solidFill>
                            <a:schemeClr val="tx1"/>
                          </a:solidFill>
                          <a:effectLst/>
                          <a:latin typeface="+mj-lt"/>
                          <a:ea typeface="Cambria" panose="02040503050406030204" pitchFamily="18" charset="0"/>
                          <a:cs typeface="Calibri" panose="020F0502020204030204" pitchFamily="34" charset="0"/>
                        </a:rPr>
                        <a:t> AIA de DXC, et des composants de la plateforme d’</a:t>
                      </a:r>
                      <a:r>
                        <a:rPr lang="fr-FR" sz="1100" dirty="0" err="1">
                          <a:solidFill>
                            <a:schemeClr val="tx1"/>
                          </a:solidFill>
                          <a:effectLst/>
                          <a:latin typeface="+mj-lt"/>
                          <a:ea typeface="Cambria" panose="02040503050406030204" pitchFamily="18" charset="0"/>
                          <a:cs typeface="Calibri" panose="020F0502020204030204" pitchFamily="34" charset="0"/>
                        </a:rPr>
                        <a:t>Iot</a:t>
                      </a:r>
                      <a:r>
                        <a:rPr lang="fr-FR" sz="1100" dirty="0">
                          <a:solidFill>
                            <a:schemeClr val="tx1"/>
                          </a:solidFill>
                          <a:effectLst/>
                          <a:latin typeface="+mj-lt"/>
                          <a:ea typeface="Cambria" panose="02040503050406030204" pitchFamily="18" charset="0"/>
                          <a:cs typeface="Calibri" panose="020F0502020204030204" pitchFamily="34" charset="0"/>
                        </a:rPr>
                        <a:t> DSP chez Schneider. Intégration Continue, sécurisation des données à l’aide de Docker, Jenkins, Azure </a:t>
                      </a:r>
                      <a:r>
                        <a:rPr lang="fr-FR" sz="1100" dirty="0" err="1">
                          <a:solidFill>
                            <a:schemeClr val="tx1"/>
                          </a:solidFill>
                          <a:effectLst/>
                          <a:latin typeface="+mj-lt"/>
                          <a:ea typeface="Cambria" panose="02040503050406030204" pitchFamily="18" charset="0"/>
                          <a:cs typeface="Calibri" panose="020F0502020204030204" pitchFamily="34" charset="0"/>
                        </a:rPr>
                        <a:t>DevOps</a:t>
                      </a:r>
                      <a:r>
                        <a:rPr lang="fr-FR" sz="1100" dirty="0">
                          <a:solidFill>
                            <a:schemeClr val="tx1"/>
                          </a:solidFill>
                          <a:effectLst/>
                          <a:latin typeface="+mj-lt"/>
                          <a:ea typeface="Cambria" panose="02040503050406030204" pitchFamily="18" charset="0"/>
                          <a:cs typeface="Calibri" panose="020F0502020204030204" pitchFamily="34" charset="0"/>
                        </a:rPr>
                        <a:t> et des outils DEVOPS.  </a:t>
                      </a:r>
                      <a:endParaRPr lang="fr-FR" sz="1100" dirty="0">
                        <a:solidFill>
                          <a:schemeClr val="tx1"/>
                        </a:solidFill>
                        <a:effectLst/>
                        <a:latin typeface="+mj-lt"/>
                        <a:ea typeface="Cambria" panose="02040503050406030204" pitchFamily="18" charset="0"/>
                        <a:cs typeface="Angsana New"/>
                      </a:endParaRPr>
                    </a:p>
                    <a:p>
                      <a:pPr algn="just">
                        <a:lnSpc>
                          <a:spcPct val="120000"/>
                        </a:lnSpc>
                        <a:spcBef>
                          <a:spcPts val="200"/>
                        </a:spcBef>
                        <a:spcAft>
                          <a:spcPts val="0"/>
                        </a:spcAft>
                      </a:pPr>
                      <a:r>
                        <a:rPr lang="fr-FR" sz="1200" b="1" kern="1200" cap="small" dirty="0" err="1">
                          <a:solidFill>
                            <a:srgbClr val="4F81BD"/>
                          </a:solidFill>
                          <a:effectLst/>
                          <a:latin typeface="+mj-lt"/>
                          <a:ea typeface="Cambria" panose="02040503050406030204" pitchFamily="18" charset="0"/>
                          <a:cs typeface="Angsana New"/>
                        </a:rPr>
                        <a:t>DevOps</a:t>
                      </a:r>
                      <a:r>
                        <a:rPr lang="fr-FR" sz="1050" dirty="0">
                          <a:solidFill>
                            <a:schemeClr val="tx1"/>
                          </a:solidFill>
                          <a:effectLst/>
                          <a:latin typeface="+mj-lt"/>
                          <a:ea typeface="Cambria" panose="02040503050406030204" pitchFamily="18" charset="0"/>
                          <a:cs typeface="Calibri" panose="020F0502020204030204" pitchFamily="34" charset="0"/>
                        </a:rPr>
                        <a:t> : </a:t>
                      </a:r>
                      <a:r>
                        <a:rPr lang="fr-FR" sz="1100" kern="1200" dirty="0">
                          <a:solidFill>
                            <a:schemeClr val="tx1"/>
                          </a:solidFill>
                          <a:effectLst/>
                          <a:latin typeface="+mj-lt"/>
                          <a:ea typeface="Cambria" panose="02040503050406030204" pitchFamily="18" charset="0"/>
                          <a:cs typeface="Calibri" panose="020F0502020204030204" pitchFamily="34" charset="0"/>
                        </a:rPr>
                        <a:t>mise en production, intégration continue, tests.</a:t>
                      </a:r>
                    </a:p>
                    <a:p>
                      <a:pPr algn="just">
                        <a:lnSpc>
                          <a:spcPct val="120000"/>
                        </a:lnSpc>
                        <a:spcBef>
                          <a:spcPts val="200"/>
                        </a:spcBef>
                        <a:spcAft>
                          <a:spcPts val="0"/>
                        </a:spcAft>
                      </a:pPr>
                      <a:r>
                        <a:rPr lang="fr-FR" sz="1200" b="1" kern="1200" cap="small" dirty="0">
                          <a:solidFill>
                            <a:srgbClr val="4F81BD"/>
                          </a:solidFill>
                          <a:effectLst/>
                          <a:latin typeface="+mj-lt"/>
                          <a:ea typeface="Cambria" panose="02040503050406030204" pitchFamily="18" charset="0"/>
                          <a:cs typeface="Angsana New"/>
                        </a:rPr>
                        <a:t>Management Technique</a:t>
                      </a:r>
                      <a:r>
                        <a:rPr lang="fr-FR" sz="1050" dirty="0">
                          <a:solidFill>
                            <a:schemeClr val="tx1"/>
                          </a:solidFill>
                          <a:effectLst/>
                          <a:latin typeface="+mj-lt"/>
                          <a:ea typeface="Cambria" panose="02040503050406030204" pitchFamily="18" charset="0"/>
                          <a:cs typeface="Angsana New"/>
                        </a:rPr>
                        <a:t> : </a:t>
                      </a:r>
                      <a:r>
                        <a:rPr lang="fr-FR" sz="1100" kern="1200" dirty="0">
                          <a:solidFill>
                            <a:schemeClr val="tx1"/>
                          </a:solidFill>
                          <a:effectLst/>
                          <a:latin typeface="+mj-lt"/>
                          <a:ea typeface="Cambria" panose="02040503050406030204" pitchFamily="18" charset="0"/>
                          <a:cs typeface="Calibri" panose="020F0502020204030204" pitchFamily="34" charset="0"/>
                        </a:rPr>
                        <a:t>Chef de projets R&amp;D organisation, gestion des moyens et suivi des développements informatiques, optimisation du résultat ; Management Agile utilisation du protocole </a:t>
                      </a:r>
                      <a:r>
                        <a:rPr lang="fr-FR" sz="1100" kern="1200" dirty="0" err="1">
                          <a:solidFill>
                            <a:schemeClr val="tx1"/>
                          </a:solidFill>
                          <a:effectLst/>
                          <a:latin typeface="+mj-lt"/>
                          <a:ea typeface="Cambria" panose="02040503050406030204" pitchFamily="18" charset="0"/>
                          <a:cs typeface="Calibri" panose="020F0502020204030204" pitchFamily="34" charset="0"/>
                        </a:rPr>
                        <a:t>Scrum</a:t>
                      </a:r>
                      <a:r>
                        <a:rPr lang="fr-FR" sz="1100" kern="1200" dirty="0">
                          <a:solidFill>
                            <a:schemeClr val="tx1"/>
                          </a:solidFill>
                          <a:effectLst/>
                          <a:latin typeface="+mj-lt"/>
                          <a:ea typeface="Cambria" panose="02040503050406030204" pitchFamily="18" charset="0"/>
                          <a:cs typeface="Calibri" panose="020F0502020204030204" pitchFamily="34" charset="0"/>
                        </a:rPr>
                        <a:t> : un suivi régulier afin d’anticiper les problèmes à résoudre et les améliorations à apporter.</a:t>
                      </a:r>
                    </a:p>
                    <a:p>
                      <a:pPr algn="just">
                        <a:lnSpc>
                          <a:spcPct val="120000"/>
                        </a:lnSpc>
                        <a:spcBef>
                          <a:spcPts val="200"/>
                        </a:spcBef>
                        <a:spcAft>
                          <a:spcPts val="0"/>
                        </a:spcAft>
                      </a:pPr>
                      <a:r>
                        <a:rPr lang="fr-FR" sz="1200" b="1" kern="1200" cap="small" dirty="0">
                          <a:solidFill>
                            <a:srgbClr val="4F81BD"/>
                          </a:solidFill>
                          <a:effectLst/>
                          <a:latin typeface="+mj-lt"/>
                          <a:ea typeface="Cambria" panose="02040503050406030204" pitchFamily="18" charset="0"/>
                          <a:cs typeface="Angsana New"/>
                        </a:rPr>
                        <a:t>Certification cloud</a:t>
                      </a:r>
                      <a:r>
                        <a:rPr lang="fr-FR" sz="1200" b="1" cap="small" dirty="0">
                          <a:solidFill>
                            <a:schemeClr val="tx1"/>
                          </a:solidFill>
                          <a:effectLst/>
                          <a:latin typeface="+mj-lt"/>
                          <a:ea typeface="Cambria" panose="02040503050406030204" pitchFamily="18" charset="0"/>
                          <a:cs typeface="Angsana New"/>
                        </a:rPr>
                        <a:t> </a:t>
                      </a:r>
                      <a:r>
                        <a:rPr lang="fr-FR" sz="1050" b="1" cap="small" dirty="0">
                          <a:solidFill>
                            <a:schemeClr val="tx1"/>
                          </a:solidFill>
                          <a:effectLst/>
                          <a:latin typeface="+mj-lt"/>
                          <a:ea typeface="Cambria" panose="02040503050406030204" pitchFamily="18" charset="0"/>
                          <a:cs typeface="Angsana New"/>
                        </a:rPr>
                        <a:t>:</a:t>
                      </a:r>
                      <a:r>
                        <a:rPr lang="fr-FR" sz="1050" dirty="0">
                          <a:solidFill>
                            <a:schemeClr val="tx1"/>
                          </a:solidFill>
                          <a:effectLst/>
                          <a:latin typeface="+mj-lt"/>
                          <a:ea typeface="Cambria" panose="02040503050406030204" pitchFamily="18" charset="0"/>
                          <a:cs typeface="Calibri" panose="020F0502020204030204" pitchFamily="34" charset="0"/>
                        </a:rPr>
                        <a:t> </a:t>
                      </a:r>
                      <a:r>
                        <a:rPr lang="fr-FR" sz="1100" kern="1200" dirty="0">
                          <a:solidFill>
                            <a:schemeClr val="tx1"/>
                          </a:solidFill>
                          <a:effectLst/>
                          <a:latin typeface="+mj-lt"/>
                          <a:ea typeface="Cambria" panose="02040503050406030204" pitchFamily="18" charset="0"/>
                          <a:cs typeface="Calibri" panose="020F0502020204030204" pitchFamily="34" charset="0"/>
                        </a:rPr>
                        <a:t>AWS Business Professional </a:t>
                      </a:r>
                      <a:r>
                        <a:rPr lang="fr-FR" sz="1100" kern="1200" dirty="0" err="1">
                          <a:solidFill>
                            <a:schemeClr val="tx1"/>
                          </a:solidFill>
                          <a:effectLst/>
                          <a:latin typeface="+mj-lt"/>
                          <a:ea typeface="Cambria" panose="02040503050406030204" pitchFamily="18" charset="0"/>
                          <a:cs typeface="Calibri" panose="020F0502020204030204" pitchFamily="34" charset="0"/>
                        </a:rPr>
                        <a:t>Accreditation</a:t>
                      </a:r>
                      <a:r>
                        <a:rPr lang="fr-FR" sz="1100" kern="1200" dirty="0">
                          <a:solidFill>
                            <a:schemeClr val="tx1"/>
                          </a:solidFill>
                          <a:effectLst/>
                          <a:latin typeface="+mj-lt"/>
                          <a:ea typeface="Cambria" panose="02040503050406030204" pitchFamily="18" charset="0"/>
                          <a:cs typeface="Calibri" panose="020F0502020204030204" pitchFamily="34" charset="0"/>
                        </a:rPr>
                        <a:t>, AWS </a:t>
                      </a:r>
                      <a:r>
                        <a:rPr lang="fr-FR" sz="1100" kern="1200" dirty="0" err="1">
                          <a:solidFill>
                            <a:schemeClr val="tx1"/>
                          </a:solidFill>
                          <a:effectLst/>
                          <a:latin typeface="+mj-lt"/>
                          <a:ea typeface="Cambria" panose="02040503050406030204" pitchFamily="18" charset="0"/>
                          <a:cs typeface="Calibri" panose="020F0502020204030204" pitchFamily="34" charset="0"/>
                        </a:rPr>
                        <a:t>Technical</a:t>
                      </a:r>
                      <a:r>
                        <a:rPr lang="fr-FR" sz="1100" kern="1200" dirty="0">
                          <a:solidFill>
                            <a:schemeClr val="tx1"/>
                          </a:solidFill>
                          <a:effectLst/>
                          <a:latin typeface="+mj-lt"/>
                          <a:ea typeface="Cambria" panose="02040503050406030204" pitchFamily="18" charset="0"/>
                          <a:cs typeface="Calibri" panose="020F0502020204030204" pitchFamily="34" charset="0"/>
                        </a:rPr>
                        <a:t> Professional </a:t>
                      </a:r>
                      <a:r>
                        <a:rPr lang="fr-FR" sz="1100" kern="1200" dirty="0" err="1">
                          <a:solidFill>
                            <a:schemeClr val="tx1"/>
                          </a:solidFill>
                          <a:effectLst/>
                          <a:latin typeface="+mj-lt"/>
                          <a:ea typeface="Cambria" panose="02040503050406030204" pitchFamily="18" charset="0"/>
                          <a:cs typeface="Calibri" panose="020F0502020204030204" pitchFamily="34" charset="0"/>
                        </a:rPr>
                        <a:t>Accreditation</a:t>
                      </a:r>
                      <a:r>
                        <a:rPr lang="fr-FR" sz="1100" kern="1200" dirty="0">
                          <a:solidFill>
                            <a:schemeClr val="tx1"/>
                          </a:solidFill>
                          <a:effectLst/>
                          <a:latin typeface="+mj-lt"/>
                          <a:ea typeface="Cambria" panose="02040503050406030204" pitchFamily="18" charset="0"/>
                          <a:cs typeface="Calibri" panose="020F0502020204030204" pitchFamily="34" charset="0"/>
                        </a:rPr>
                        <a:t>. </a:t>
                      </a:r>
                    </a:p>
                    <a:p>
                      <a:pPr algn="just">
                        <a:lnSpc>
                          <a:spcPct val="120000"/>
                        </a:lnSpc>
                        <a:spcBef>
                          <a:spcPts val="200"/>
                        </a:spcBef>
                        <a:spcAft>
                          <a:spcPts val="0"/>
                        </a:spcAft>
                      </a:pPr>
                      <a:r>
                        <a:rPr lang="fr-FR" sz="1200" b="1" kern="1200" cap="small" dirty="0">
                          <a:solidFill>
                            <a:srgbClr val="4F81BD"/>
                          </a:solidFill>
                          <a:effectLst/>
                          <a:latin typeface="+mj-lt"/>
                          <a:ea typeface="Cambria" panose="02040503050406030204" pitchFamily="18" charset="0"/>
                          <a:cs typeface="Angsana New"/>
                        </a:rPr>
                        <a:t>Environnements de Travail </a:t>
                      </a:r>
                      <a:r>
                        <a:rPr lang="fr-FR" sz="1200" b="1" cap="small" dirty="0">
                          <a:solidFill>
                            <a:schemeClr val="tx1"/>
                          </a:solidFill>
                          <a:effectLst/>
                          <a:latin typeface="+mj-lt"/>
                          <a:ea typeface="Cambria" panose="02040503050406030204" pitchFamily="18" charset="0"/>
                          <a:cs typeface="Angsana New"/>
                        </a:rPr>
                        <a:t>:</a:t>
                      </a:r>
                      <a:r>
                        <a:rPr lang="fr-FR" sz="1050" dirty="0">
                          <a:solidFill>
                            <a:schemeClr val="tx1"/>
                          </a:solidFill>
                          <a:effectLst/>
                          <a:latin typeface="+mj-lt"/>
                          <a:ea typeface="Cambria" panose="02040503050406030204" pitchFamily="18" charset="0"/>
                          <a:cs typeface="Calibri" panose="020F0502020204030204" pitchFamily="34" charset="0"/>
                        </a:rPr>
                        <a:t> </a:t>
                      </a:r>
                      <a:r>
                        <a:rPr lang="fr-FR" sz="1100" kern="1200" dirty="0">
                          <a:solidFill>
                            <a:schemeClr val="tx1"/>
                          </a:solidFill>
                          <a:effectLst/>
                          <a:latin typeface="+mj-lt"/>
                          <a:ea typeface="Cambria" panose="02040503050406030204" pitchFamily="18" charset="0"/>
                          <a:cs typeface="Calibri" panose="020F0502020204030204" pitchFamily="34" charset="0"/>
                        </a:rPr>
                        <a:t>langages Java/JEE, C/C++, C#/.NET, </a:t>
                      </a:r>
                      <a:r>
                        <a:rPr lang="fr-FR" sz="1100" kern="1200" dirty="0" err="1">
                          <a:solidFill>
                            <a:schemeClr val="tx1"/>
                          </a:solidFill>
                          <a:effectLst/>
                          <a:latin typeface="+mj-lt"/>
                          <a:ea typeface="Cambria" panose="02040503050406030204" pitchFamily="18" charset="0"/>
                          <a:cs typeface="Calibri" panose="020F0502020204030204" pitchFamily="34" charset="0"/>
                        </a:rPr>
                        <a:t>AngularJS</a:t>
                      </a:r>
                      <a:r>
                        <a:rPr lang="fr-FR" sz="1100" kern="1200" dirty="0">
                          <a:solidFill>
                            <a:schemeClr val="tx1"/>
                          </a:solidFill>
                          <a:effectLst/>
                          <a:latin typeface="+mj-lt"/>
                          <a:ea typeface="Cambria" panose="02040503050406030204" pitchFamily="18" charset="0"/>
                          <a:cs typeface="Calibri" panose="020F0502020204030204" pitchFamily="34" charset="0"/>
                        </a:rPr>
                        <a:t>, SQL, Ruby/Chef, Systèmes d’exploitation Windows et Linux, Environnement Amazon AWS, Environnement Azure </a:t>
                      </a:r>
                      <a:r>
                        <a:rPr lang="fr-FR" sz="1100" kern="1200" dirty="0" err="1">
                          <a:solidFill>
                            <a:schemeClr val="tx1"/>
                          </a:solidFill>
                          <a:effectLst/>
                          <a:latin typeface="+mj-lt"/>
                          <a:ea typeface="Cambria" panose="02040503050406030204" pitchFamily="18" charset="0"/>
                          <a:cs typeface="Calibri" panose="020F0502020204030204" pitchFamily="34" charset="0"/>
                        </a:rPr>
                        <a:t>DevOps</a:t>
                      </a:r>
                      <a:r>
                        <a:rPr lang="fr-FR" sz="1100" kern="1200" dirty="0">
                          <a:solidFill>
                            <a:schemeClr val="tx1"/>
                          </a:solidFill>
                          <a:effectLst/>
                          <a:latin typeface="+mj-lt"/>
                          <a:ea typeface="Cambria" panose="02040503050406030204" pitchFamily="18" charset="0"/>
                          <a:cs typeface="Calibri" panose="020F0502020204030204" pitchFamily="34" charset="0"/>
                        </a:rPr>
                        <a:t>.</a:t>
                      </a:r>
                    </a:p>
                    <a:p>
                      <a:pPr algn="just">
                        <a:lnSpc>
                          <a:spcPct val="120000"/>
                        </a:lnSpc>
                        <a:spcBef>
                          <a:spcPts val="200"/>
                        </a:spcBef>
                        <a:spcAft>
                          <a:spcPts val="0"/>
                        </a:spcAft>
                      </a:pPr>
                      <a:r>
                        <a:rPr lang="en-US" sz="1200" b="1" kern="1200" cap="small" dirty="0" err="1">
                          <a:solidFill>
                            <a:srgbClr val="4F81BD"/>
                          </a:solidFill>
                          <a:effectLst/>
                          <a:latin typeface="+mj-lt"/>
                          <a:ea typeface="Cambria" panose="02040503050406030204" pitchFamily="18" charset="0"/>
                          <a:cs typeface="Angsana New"/>
                        </a:rPr>
                        <a:t>Outils</a:t>
                      </a:r>
                      <a:r>
                        <a:rPr lang="en-US" sz="1050" b="1" cap="small" dirty="0">
                          <a:solidFill>
                            <a:schemeClr val="tx1"/>
                          </a:solidFill>
                          <a:effectLst/>
                          <a:latin typeface="+mj-lt"/>
                          <a:ea typeface="Cambria" panose="02040503050406030204" pitchFamily="18" charset="0"/>
                          <a:cs typeface="Angsana New"/>
                        </a:rPr>
                        <a:t> :</a:t>
                      </a:r>
                      <a:r>
                        <a:rPr lang="en-US" sz="1050" dirty="0">
                          <a:solidFill>
                            <a:schemeClr val="tx1"/>
                          </a:solidFill>
                          <a:effectLst/>
                          <a:latin typeface="+mj-lt"/>
                          <a:ea typeface="Cambria" panose="02040503050406030204" pitchFamily="18" charset="0"/>
                          <a:cs typeface="Calibri" panose="020F0502020204030204" pitchFamily="34" charset="0"/>
                        </a:rPr>
                        <a:t> </a:t>
                      </a:r>
                      <a:r>
                        <a:rPr lang="en-US" sz="1100" dirty="0" err="1">
                          <a:solidFill>
                            <a:schemeClr val="tx1"/>
                          </a:solidFill>
                          <a:effectLst/>
                          <a:latin typeface="+mj-lt"/>
                          <a:ea typeface="Cambria" panose="02040503050406030204" pitchFamily="18" charset="0"/>
                          <a:cs typeface="Calibri" panose="020F0502020204030204" pitchFamily="34" charset="0"/>
                        </a:rPr>
                        <a:t>Conteneurs</a:t>
                      </a:r>
                      <a:r>
                        <a:rPr lang="en-US" sz="1100" dirty="0">
                          <a:solidFill>
                            <a:schemeClr val="tx1"/>
                          </a:solidFill>
                          <a:effectLst/>
                          <a:latin typeface="+mj-lt"/>
                          <a:ea typeface="Cambria" panose="02040503050406030204" pitchFamily="18" charset="0"/>
                          <a:cs typeface="Calibri" panose="020F0502020204030204" pitchFamily="34" charset="0"/>
                        </a:rPr>
                        <a:t> Docker (</a:t>
                      </a:r>
                      <a:r>
                        <a:rPr lang="en-US" sz="1100" dirty="0" err="1">
                          <a:solidFill>
                            <a:schemeClr val="tx1"/>
                          </a:solidFill>
                          <a:effectLst/>
                          <a:latin typeface="+mj-lt"/>
                          <a:ea typeface="Cambria" panose="02040503050406030204" pitchFamily="18" charset="0"/>
                          <a:cs typeface="Calibri" panose="020F0502020204030204" pitchFamily="34" charset="0"/>
                        </a:rPr>
                        <a:t>docker</a:t>
                      </a:r>
                      <a:r>
                        <a:rPr lang="en-US" sz="1100" dirty="0">
                          <a:solidFill>
                            <a:schemeClr val="tx1"/>
                          </a:solidFill>
                          <a:effectLst/>
                          <a:latin typeface="+mj-lt"/>
                          <a:ea typeface="Cambria" panose="02040503050406030204" pitchFamily="18" charset="0"/>
                          <a:cs typeface="Calibri" panose="020F0502020204030204" pitchFamily="34" charset="0"/>
                        </a:rPr>
                        <a:t>-compose, Helm…)  </a:t>
                      </a:r>
                      <a:r>
                        <a:rPr lang="fr-FR" sz="1100" dirty="0">
                          <a:solidFill>
                            <a:schemeClr val="tx1"/>
                          </a:solidFill>
                          <a:effectLst/>
                          <a:latin typeface="+mj-lt"/>
                          <a:ea typeface="Cambria" panose="02040503050406030204" pitchFamily="18" charset="0"/>
                          <a:cs typeface="Calibri" panose="020F0502020204030204" pitchFamily="34" charset="0"/>
                        </a:rPr>
                        <a:t>sous Amazon AWS et Microsoft Azure, </a:t>
                      </a:r>
                      <a:r>
                        <a:rPr lang="fr-FR" sz="1100" dirty="0" err="1">
                          <a:solidFill>
                            <a:schemeClr val="tx1"/>
                          </a:solidFill>
                          <a:effectLst/>
                          <a:latin typeface="+mj-lt"/>
                          <a:ea typeface="Cambria" panose="02040503050406030204" pitchFamily="18" charset="0"/>
                          <a:cs typeface="Calibri" panose="020F0502020204030204" pitchFamily="34" charset="0"/>
                        </a:rPr>
                        <a:t>VirtualBox</a:t>
                      </a:r>
                      <a:r>
                        <a:rPr lang="fr-FR" sz="1100" dirty="0">
                          <a:solidFill>
                            <a:schemeClr val="tx1"/>
                          </a:solidFill>
                          <a:effectLst/>
                          <a:latin typeface="+mj-lt"/>
                          <a:ea typeface="Cambria" panose="02040503050406030204" pitchFamily="18" charset="0"/>
                          <a:cs typeface="Calibri" panose="020F0502020204030204" pitchFamily="34" charset="0"/>
                        </a:rPr>
                        <a:t>, </a:t>
                      </a:r>
                      <a:r>
                        <a:rPr lang="fr-FR" sz="1100" dirty="0" err="1">
                          <a:solidFill>
                            <a:schemeClr val="tx1"/>
                          </a:solidFill>
                          <a:effectLst/>
                          <a:latin typeface="+mj-lt"/>
                          <a:ea typeface="Cambria" panose="02040503050406030204" pitchFamily="18" charset="0"/>
                          <a:cs typeface="Calibri" panose="020F0502020204030204" pitchFamily="34" charset="0"/>
                        </a:rPr>
                        <a:t>Vagrant</a:t>
                      </a:r>
                      <a:r>
                        <a:rPr lang="fr-FR" sz="1100" dirty="0">
                          <a:solidFill>
                            <a:schemeClr val="tx1"/>
                          </a:solidFill>
                          <a:effectLst/>
                          <a:latin typeface="+mj-lt"/>
                          <a:ea typeface="Cambria" panose="02040503050406030204" pitchFamily="18" charset="0"/>
                          <a:cs typeface="Calibri" panose="020F0502020204030204" pitchFamily="34" charset="0"/>
                        </a:rPr>
                        <a:t>, Ruby, Jenkins, </a:t>
                      </a:r>
                      <a:r>
                        <a:rPr lang="fr-FR" sz="1100" dirty="0" err="1">
                          <a:solidFill>
                            <a:schemeClr val="tx1"/>
                          </a:solidFill>
                          <a:effectLst/>
                          <a:latin typeface="+mj-lt"/>
                          <a:ea typeface="Cambria" panose="02040503050406030204" pitchFamily="18" charset="0"/>
                          <a:cs typeface="Calibri" panose="020F0502020204030204" pitchFamily="34" charset="0"/>
                        </a:rPr>
                        <a:t>Cucumber</a:t>
                      </a:r>
                      <a:r>
                        <a:rPr lang="fr-FR" sz="1100" dirty="0">
                          <a:solidFill>
                            <a:schemeClr val="tx1"/>
                          </a:solidFill>
                          <a:effectLst/>
                          <a:latin typeface="+mj-lt"/>
                          <a:ea typeface="Cambria" panose="02040503050406030204" pitchFamily="18" charset="0"/>
                          <a:cs typeface="Calibri" panose="020F0502020204030204" pitchFamily="34" charset="0"/>
                        </a:rPr>
                        <a:t>, </a:t>
                      </a:r>
                      <a:r>
                        <a:rPr lang="fr-FR" sz="1100" dirty="0" err="1">
                          <a:solidFill>
                            <a:schemeClr val="tx1"/>
                          </a:solidFill>
                          <a:effectLst/>
                          <a:latin typeface="+mj-lt"/>
                          <a:ea typeface="Cambria" panose="02040503050406030204" pitchFamily="18" charset="0"/>
                          <a:cs typeface="Calibri" panose="020F0502020204030204" pitchFamily="34" charset="0"/>
                        </a:rPr>
                        <a:t>Ansible</a:t>
                      </a:r>
                      <a:r>
                        <a:rPr lang="fr-FR" sz="1100" dirty="0">
                          <a:solidFill>
                            <a:schemeClr val="tx1"/>
                          </a:solidFill>
                          <a:effectLst/>
                          <a:latin typeface="+mj-lt"/>
                          <a:ea typeface="Cambria" panose="02040503050406030204" pitchFamily="18" charset="0"/>
                          <a:cs typeface="Calibri" panose="020F0502020204030204" pitchFamily="34" charset="0"/>
                        </a:rPr>
                        <a:t>, </a:t>
                      </a:r>
                      <a:r>
                        <a:rPr lang="fr-FR" sz="1100" dirty="0" err="1">
                          <a:solidFill>
                            <a:schemeClr val="tx1"/>
                          </a:solidFill>
                          <a:effectLst/>
                          <a:latin typeface="+mj-lt"/>
                          <a:ea typeface="Cambria" panose="02040503050406030204" pitchFamily="18" charset="0"/>
                          <a:cs typeface="Calibri" panose="020F0502020204030204" pitchFamily="34" charset="0"/>
                        </a:rPr>
                        <a:t>Terraform</a:t>
                      </a:r>
                      <a:r>
                        <a:rPr lang="fr-FR" sz="1100" dirty="0">
                          <a:solidFill>
                            <a:schemeClr val="tx1"/>
                          </a:solidFill>
                          <a:effectLst/>
                          <a:latin typeface="+mj-lt"/>
                          <a:ea typeface="Cambria" panose="02040503050406030204" pitchFamily="18" charset="0"/>
                          <a:cs typeface="Calibri" panose="020F0502020204030204" pitchFamily="34" charset="0"/>
                        </a:rPr>
                        <a:t>, AKS. Azure </a:t>
                      </a:r>
                      <a:r>
                        <a:rPr lang="fr-FR" sz="1100" dirty="0" err="1">
                          <a:solidFill>
                            <a:schemeClr val="tx1"/>
                          </a:solidFill>
                          <a:effectLst/>
                          <a:latin typeface="+mj-lt"/>
                          <a:ea typeface="Cambria" panose="02040503050406030204" pitchFamily="18" charset="0"/>
                          <a:cs typeface="Calibri" panose="020F0502020204030204" pitchFamily="34" charset="0"/>
                        </a:rPr>
                        <a:t>DevOps</a:t>
                      </a:r>
                      <a:endParaRPr lang="fr-FR" sz="1100" dirty="0">
                        <a:solidFill>
                          <a:schemeClr val="tx1"/>
                        </a:solidFill>
                        <a:effectLst/>
                        <a:latin typeface="+mj-lt"/>
                        <a:ea typeface="Cambria" panose="02040503050406030204" pitchFamily="18" charset="0"/>
                        <a:cs typeface="Angsana New"/>
                      </a:endParaRP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103" name="TextBox 102"/>
          <p:cNvSpPr txBox="1"/>
          <p:nvPr/>
        </p:nvSpPr>
        <p:spPr>
          <a:xfrm>
            <a:off x="2884640" y="2679596"/>
            <a:ext cx="2828925" cy="323165"/>
          </a:xfrm>
          <a:prstGeom prst="rect">
            <a:avLst/>
          </a:prstGeom>
          <a:noFill/>
        </p:spPr>
        <p:txBody>
          <a:bodyPr wrap="square" rtlCol="0">
            <a:spAutoFit/>
          </a:bodyPr>
          <a:lstStyle/>
          <a:p>
            <a:r>
              <a:rPr lang="en-US" sz="1500" b="1" dirty="0" err="1">
                <a:solidFill>
                  <a:srgbClr val="404042"/>
                </a:solidFill>
              </a:rPr>
              <a:t>Compétences</a:t>
            </a:r>
            <a:endParaRPr lang="en-US" sz="1500" b="1" dirty="0">
              <a:solidFill>
                <a:srgbClr val="404042"/>
              </a:solidFill>
            </a:endParaRPr>
          </a:p>
        </p:txBody>
      </p:sp>
      <p:sp>
        <p:nvSpPr>
          <p:cNvPr id="2" name="Rectangle à coins arrondis 1"/>
          <p:cNvSpPr/>
          <p:nvPr/>
        </p:nvSpPr>
        <p:spPr>
          <a:xfrm>
            <a:off x="400855" y="9118600"/>
            <a:ext cx="1307295" cy="296333"/>
          </a:xfrm>
          <a:prstGeom prst="round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 name="Rectangle 2"/>
          <p:cNvSpPr/>
          <p:nvPr/>
        </p:nvSpPr>
        <p:spPr>
          <a:xfrm>
            <a:off x="533636" y="9089136"/>
            <a:ext cx="917559" cy="369332"/>
          </a:xfrm>
          <a:prstGeom prst="rect">
            <a:avLst/>
          </a:prstGeom>
        </p:spPr>
        <p:txBody>
          <a:bodyPr wrap="none">
            <a:spAutoFit/>
          </a:bodyPr>
          <a:lstStyle/>
          <a:p>
            <a:pPr marL="7938" indent="0">
              <a:lnSpc>
                <a:spcPct val="100000"/>
              </a:lnSpc>
              <a:buFont typeface="Courier New" charset="0"/>
              <a:buNone/>
              <a:tabLst/>
            </a:pPr>
            <a:r>
              <a:rPr lang="fr-FR" dirty="0">
                <a:solidFill>
                  <a:schemeClr val="bg1"/>
                </a:solidFill>
                <a:ea typeface="Times New Roman" charset="0"/>
                <a:cs typeface="Times New Roman" charset="0"/>
              </a:rPr>
              <a:t>Contact</a:t>
            </a:r>
          </a:p>
        </p:txBody>
      </p:sp>
      <p:sp>
        <p:nvSpPr>
          <p:cNvPr id="5" name="Rectangle 4"/>
          <p:cNvSpPr/>
          <p:nvPr/>
        </p:nvSpPr>
        <p:spPr>
          <a:xfrm>
            <a:off x="-12700" y="0"/>
            <a:ext cx="7575550" cy="442812"/>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pic>
        <p:nvPicPr>
          <p:cNvPr id="86"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15" y="256093"/>
            <a:ext cx="1667935" cy="1667935"/>
          </a:xfrm>
          <a:prstGeom prst="ellipse">
            <a:avLst/>
          </a:prstGeom>
          <a:ln w="38100">
            <a:solidFill>
              <a:schemeClr val="bg1"/>
            </a:solidFill>
          </a:ln>
        </p:spPr>
      </p:pic>
      <p:sp>
        <p:nvSpPr>
          <p:cNvPr id="44" name="Oval 96"/>
          <p:cNvSpPr/>
          <p:nvPr/>
        </p:nvSpPr>
        <p:spPr>
          <a:xfrm>
            <a:off x="2152552" y="6795483"/>
            <a:ext cx="415986" cy="415986"/>
          </a:xfrm>
          <a:prstGeom prst="ellipse">
            <a:avLst/>
          </a:prstGeom>
          <a:solidFill>
            <a:srgbClr val="404042"/>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5" name="TextBox 101"/>
          <p:cNvSpPr txBox="1"/>
          <p:nvPr/>
        </p:nvSpPr>
        <p:spPr>
          <a:xfrm>
            <a:off x="2862262" y="6811809"/>
            <a:ext cx="2828925" cy="323165"/>
          </a:xfrm>
          <a:prstGeom prst="rect">
            <a:avLst/>
          </a:prstGeom>
          <a:noFill/>
        </p:spPr>
        <p:txBody>
          <a:bodyPr wrap="square" rtlCol="0">
            <a:spAutoFit/>
          </a:bodyPr>
          <a:lstStyle/>
          <a:p>
            <a:r>
              <a:rPr lang="en-US" sz="1500" b="1" dirty="0" err="1">
                <a:solidFill>
                  <a:srgbClr val="404042"/>
                </a:solidFill>
              </a:rPr>
              <a:t>Expérience</a:t>
            </a:r>
            <a:r>
              <a:rPr lang="en-US" sz="1500" b="1" dirty="0">
                <a:solidFill>
                  <a:srgbClr val="404042"/>
                </a:solidFill>
              </a:rPr>
              <a:t> </a:t>
            </a:r>
            <a:r>
              <a:rPr lang="en-US" sz="1500" b="1" dirty="0" err="1">
                <a:solidFill>
                  <a:srgbClr val="404042"/>
                </a:solidFill>
              </a:rPr>
              <a:t>professionnelle</a:t>
            </a:r>
            <a:endParaRPr lang="en-US" sz="1500" b="1" dirty="0">
              <a:solidFill>
                <a:srgbClr val="404042"/>
              </a:solidFill>
            </a:endParaRPr>
          </a:p>
        </p:txBody>
      </p:sp>
      <p:pic>
        <p:nvPicPr>
          <p:cNvPr id="46"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2882" y="6901232"/>
            <a:ext cx="212286" cy="212286"/>
          </a:xfrm>
          <a:prstGeom prst="rect">
            <a:avLst/>
          </a:prstGeom>
        </p:spPr>
      </p:pic>
      <p:graphicFrame>
        <p:nvGraphicFramePr>
          <p:cNvPr id="47" name="Tableau 13"/>
          <p:cNvGraphicFramePr>
            <a:graphicFrameLocks noGrp="1"/>
          </p:cNvGraphicFramePr>
          <p:nvPr>
            <p:extLst>
              <p:ext uri="{D42A27DB-BD31-4B8C-83A1-F6EECF244321}">
                <p14:modId xmlns:p14="http://schemas.microsoft.com/office/powerpoint/2010/main" val="556102378"/>
              </p:ext>
            </p:extLst>
          </p:nvPr>
        </p:nvGraphicFramePr>
        <p:xfrm>
          <a:off x="2468033" y="20955219"/>
          <a:ext cx="5027082" cy="15906972"/>
        </p:xfrm>
        <a:graphic>
          <a:graphicData uri="http://schemas.openxmlformats.org/drawingml/2006/table">
            <a:tbl>
              <a:tblPr firstRow="1" bandRow="1">
                <a:tableStyleId>{5940675A-B579-460E-94D1-54222C63F5DA}</a:tableStyleId>
              </a:tblPr>
              <a:tblGrid>
                <a:gridCol w="912283">
                  <a:extLst>
                    <a:ext uri="{9D8B030D-6E8A-4147-A177-3AD203B41FA5}">
                      <a16:colId xmlns:a16="http://schemas.microsoft.com/office/drawing/2014/main" val="20000"/>
                    </a:ext>
                  </a:extLst>
                </a:gridCol>
                <a:gridCol w="4114799">
                  <a:extLst>
                    <a:ext uri="{9D8B030D-6E8A-4147-A177-3AD203B41FA5}">
                      <a16:colId xmlns:a16="http://schemas.microsoft.com/office/drawing/2014/main" val="20001"/>
                    </a:ext>
                  </a:extLst>
                </a:gridCol>
              </a:tblGrid>
              <a:tr h="324722">
                <a:tc>
                  <a:txBody>
                    <a:bodyPr/>
                    <a:lstStyle/>
                    <a:p>
                      <a:pPr marL="7938" marR="0" indent="0" algn="l" defTabSz="457200" rtl="0" eaLnBrk="1" fontAlgn="auto" latinLnBrk="0" hangingPunct="1">
                        <a:lnSpc>
                          <a:spcPct val="100000"/>
                        </a:lnSpc>
                        <a:spcBef>
                          <a:spcPts val="0"/>
                        </a:spcBef>
                        <a:spcAft>
                          <a:spcPts val="0"/>
                        </a:spcAft>
                        <a:buClrTx/>
                        <a:buSzTx/>
                        <a:buFontTx/>
                        <a:buNone/>
                        <a:tabLst/>
                        <a:defRPr/>
                      </a:pPr>
                      <a:r>
                        <a:rPr lang="fr-FR" sz="1100" b="1" i="0" dirty="0">
                          <a:solidFill>
                            <a:srgbClr val="58585A"/>
                          </a:solidFill>
                          <a:latin typeface="+mn-lt"/>
                          <a:ea typeface="Times New Roman" charset="0"/>
                          <a:cs typeface="Times New Roman" charset="0"/>
                        </a:rPr>
                        <a:t>2010 - 2013</a:t>
                      </a: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20000"/>
                        </a:lnSpc>
                        <a:spcBef>
                          <a:spcPts val="200"/>
                        </a:spcBef>
                        <a:spcAft>
                          <a:spcPts val="200"/>
                        </a:spcAft>
                      </a:pPr>
                      <a:r>
                        <a:rPr lang="fr-FR" sz="1050" b="1" cap="all" dirty="0">
                          <a:solidFill>
                            <a:srgbClr val="00000A"/>
                          </a:solidFill>
                          <a:effectLst/>
                          <a:latin typeface="Cambria" panose="02040503050406030204" pitchFamily="18" charset="0"/>
                          <a:ea typeface="Calibri" panose="020F0502020204030204" pitchFamily="34" charset="0"/>
                          <a:cs typeface="Cordia New"/>
                        </a:rPr>
                        <a:t>S</a:t>
                      </a:r>
                      <a:r>
                        <a:rPr lang="fr-FR" sz="1050" b="1" cap="all" dirty="0">
                          <a:solidFill>
                            <a:srgbClr val="00000A"/>
                          </a:solidFill>
                          <a:effectLst/>
                          <a:latin typeface="Calibri" panose="020F0502020204030204" pitchFamily="34" charset="0"/>
                          <a:ea typeface="Calibri" panose="020F0502020204030204" pitchFamily="34" charset="0"/>
                          <a:cs typeface="Cordia New"/>
                        </a:rPr>
                        <a:t>CHNEIDER POUR CONAN JEKEN CONSULTING DEPUIS AVRIL 2019 </a:t>
                      </a:r>
                      <a:endParaRPr lang="fr-FR" sz="1000" b="1" cap="all" dirty="0">
                        <a:solidFill>
                          <a:srgbClr val="404040"/>
                        </a:solidFill>
                        <a:effectLst/>
                        <a:latin typeface="Calibri" panose="020F0502020204030204" pitchFamily="34" charset="0"/>
                        <a:ea typeface="Calibri" panose="020F0502020204030204" pitchFamily="34" charset="0"/>
                        <a:cs typeface="Cordia New"/>
                      </a:endParaRPr>
                    </a:p>
                    <a:p>
                      <a:pPr>
                        <a:lnSpc>
                          <a:spcPct val="120000"/>
                        </a:lnSpc>
                        <a:spcBef>
                          <a:spcPts val="200"/>
                        </a:spcBef>
                        <a:spcAft>
                          <a:spcPts val="800"/>
                        </a:spcAft>
                      </a:pPr>
                      <a:r>
                        <a:rPr lang="fr-FR" sz="1000" dirty="0">
                          <a:solidFill>
                            <a:srgbClr val="595959"/>
                          </a:solidFill>
                          <a:effectLst/>
                          <a:latin typeface="Cambria" panose="02040503050406030204" pitchFamily="18" charset="0"/>
                          <a:ea typeface="Cambria" panose="02040503050406030204" pitchFamily="18" charset="0"/>
                          <a:cs typeface="Angsana New"/>
                        </a:rPr>
                        <a:t>Poste occupé : </a:t>
                      </a:r>
                      <a:r>
                        <a:rPr lang="fr-FR" sz="1100" b="1" cap="small" dirty="0">
                          <a:solidFill>
                            <a:srgbClr val="4F81BD"/>
                          </a:solidFill>
                          <a:effectLst/>
                          <a:latin typeface="Cambria" panose="02040503050406030204" pitchFamily="18" charset="0"/>
                          <a:ea typeface="Cambria" panose="02040503050406030204" pitchFamily="18" charset="0"/>
                          <a:cs typeface="Angsana New"/>
                        </a:rPr>
                        <a:t>Consultant </a:t>
                      </a:r>
                      <a:r>
                        <a:rPr lang="fr-FR" sz="1100" b="1" cap="small" dirty="0" err="1">
                          <a:solidFill>
                            <a:srgbClr val="4F81BD"/>
                          </a:solidFill>
                          <a:effectLst/>
                          <a:latin typeface="Cambria" panose="02040503050406030204" pitchFamily="18" charset="0"/>
                          <a:ea typeface="Cambria" panose="02040503050406030204" pitchFamily="18" charset="0"/>
                          <a:cs typeface="Angsana New"/>
                        </a:rPr>
                        <a:t>DevOps</a:t>
                      </a:r>
                      <a:r>
                        <a:rPr lang="fr-FR" sz="1100" b="1" cap="small" dirty="0">
                          <a:solidFill>
                            <a:srgbClr val="4F81BD"/>
                          </a:solidFill>
                          <a:effectLst/>
                          <a:latin typeface="Cambria" panose="02040503050406030204" pitchFamily="18" charset="0"/>
                          <a:ea typeface="Cambria" panose="02040503050406030204" pitchFamily="18" charset="0"/>
                          <a:cs typeface="Angsana New"/>
                        </a:rPr>
                        <a:t> dans l’équipe R&amp;D </a:t>
                      </a:r>
                      <a:r>
                        <a:rPr lang="fr-FR" sz="1100" b="1" cap="small" dirty="0" err="1">
                          <a:solidFill>
                            <a:srgbClr val="4F81BD"/>
                          </a:solidFill>
                          <a:effectLst/>
                          <a:latin typeface="Cambria" panose="02040503050406030204" pitchFamily="18" charset="0"/>
                          <a:ea typeface="Cambria" panose="02040503050406030204" pitchFamily="18" charset="0"/>
                          <a:cs typeface="Angsana New"/>
                        </a:rPr>
                        <a:t>DmnPint</a:t>
                      </a:r>
                      <a:r>
                        <a:rPr lang="fr-FR" sz="1100" b="1" cap="small" dirty="0">
                          <a:solidFill>
                            <a:srgbClr val="4F81BD"/>
                          </a:solidFill>
                          <a:effectLst/>
                          <a:latin typeface="Cambria" panose="02040503050406030204" pitchFamily="18" charset="0"/>
                          <a:ea typeface="Cambria" panose="02040503050406030204" pitchFamily="18" charset="0"/>
                          <a:cs typeface="Angsana New"/>
                        </a:rPr>
                        <a:t> sur la plateforme de gestion d’objets connectés ETP (</a:t>
                      </a:r>
                      <a:r>
                        <a:rPr lang="fr-FR" sz="1100" b="1" cap="small" dirty="0" err="1">
                          <a:solidFill>
                            <a:srgbClr val="4F81BD"/>
                          </a:solidFill>
                          <a:effectLst/>
                          <a:latin typeface="Cambria" panose="02040503050406030204" pitchFamily="18" charset="0"/>
                          <a:ea typeface="Cambria" panose="02040503050406030204" pitchFamily="18" charset="0"/>
                          <a:cs typeface="Angsana New"/>
                        </a:rPr>
                        <a:t>Exostruxure</a:t>
                      </a:r>
                      <a:r>
                        <a:rPr lang="fr-FR" sz="1100" b="1" cap="small" dirty="0">
                          <a:solidFill>
                            <a:srgbClr val="4F81BD"/>
                          </a:solidFill>
                          <a:effectLst/>
                          <a:latin typeface="Cambria" panose="02040503050406030204" pitchFamily="18" charset="0"/>
                          <a:ea typeface="Cambria" panose="02040503050406030204" pitchFamily="18" charset="0"/>
                          <a:cs typeface="Angsana New"/>
                        </a:rPr>
                        <a:t> </a:t>
                      </a:r>
                      <a:r>
                        <a:rPr lang="fr-FR" sz="1100" b="1" cap="small" dirty="0" err="1">
                          <a:solidFill>
                            <a:srgbClr val="4F81BD"/>
                          </a:solidFill>
                          <a:effectLst/>
                          <a:latin typeface="Cambria" panose="02040503050406030204" pitchFamily="18" charset="0"/>
                          <a:ea typeface="Cambria" panose="02040503050406030204" pitchFamily="18" charset="0"/>
                          <a:cs typeface="Angsana New"/>
                        </a:rPr>
                        <a:t>Technology</a:t>
                      </a:r>
                      <a:r>
                        <a:rPr lang="fr-FR" sz="1100" b="1" cap="small" dirty="0">
                          <a:solidFill>
                            <a:srgbClr val="4F81BD"/>
                          </a:solidFill>
                          <a:effectLst/>
                          <a:latin typeface="Cambria" panose="02040503050406030204" pitchFamily="18" charset="0"/>
                          <a:ea typeface="Cambria" panose="02040503050406030204" pitchFamily="18" charset="0"/>
                          <a:cs typeface="Angsana New"/>
                        </a:rPr>
                        <a:t> </a:t>
                      </a:r>
                      <a:r>
                        <a:rPr lang="fr-FR" sz="1100" b="1" cap="small" dirty="0" err="1">
                          <a:solidFill>
                            <a:srgbClr val="4F81BD"/>
                          </a:solidFill>
                          <a:effectLst/>
                          <a:latin typeface="Cambria" panose="02040503050406030204" pitchFamily="18" charset="0"/>
                          <a:ea typeface="Cambria" panose="02040503050406030204" pitchFamily="18" charset="0"/>
                          <a:cs typeface="Angsana New"/>
                        </a:rPr>
                        <a:t>Plateform</a:t>
                      </a:r>
                      <a:r>
                        <a:rPr lang="fr-FR" sz="1100" b="1" cap="small" dirty="0">
                          <a:solidFill>
                            <a:srgbClr val="4F81BD"/>
                          </a:solidFill>
                          <a:effectLst/>
                          <a:latin typeface="Cambria" panose="02040503050406030204" pitchFamily="18" charset="0"/>
                          <a:ea typeface="Cambria" panose="02040503050406030204" pitchFamily="18" charset="0"/>
                          <a:cs typeface="Angsana New"/>
                        </a:rPr>
                        <a:t>)</a:t>
                      </a:r>
                      <a:r>
                        <a:rPr lang="fr-FR" sz="1000" dirty="0">
                          <a:solidFill>
                            <a:srgbClr val="595959"/>
                          </a:solidFill>
                          <a:effectLst/>
                          <a:latin typeface="Cambria" panose="02040503050406030204" pitchFamily="18" charset="0"/>
                          <a:ea typeface="Cambria" panose="02040503050406030204" pitchFamily="18" charset="0"/>
                          <a:cs typeface="Angsana New"/>
                        </a:rPr>
                        <a:t>.</a:t>
                      </a:r>
                    </a:p>
                    <a:p>
                      <a:pPr marL="342900" lvl="0" indent="-342900" algn="just">
                        <a:lnSpc>
                          <a:spcPct val="120000"/>
                        </a:lnSpc>
                        <a:spcBef>
                          <a:spcPts val="200"/>
                        </a:spcBef>
                        <a:spcAft>
                          <a:spcPts val="0"/>
                        </a:spcAft>
                        <a:buSzPts val="1050"/>
                        <a:buFont typeface="Wingdings" panose="05000000000000000000" pitchFamily="2" charset="2"/>
                        <a:buChar char=""/>
                      </a:pPr>
                      <a:r>
                        <a:rPr lang="fr-FR" sz="1000" b="1" dirty="0">
                          <a:solidFill>
                            <a:srgbClr val="595959"/>
                          </a:solidFill>
                          <a:effectLst/>
                          <a:latin typeface="Cambria" panose="02040503050406030204" pitchFamily="18" charset="0"/>
                          <a:ea typeface="Cambria" panose="02040503050406030204" pitchFamily="18" charset="0"/>
                          <a:cs typeface="Angsana New"/>
                        </a:rPr>
                        <a:t>Amélioration des processus de livraison sous Azure </a:t>
                      </a:r>
                      <a:r>
                        <a:rPr lang="fr-FR" sz="1000" b="1" dirty="0" err="1">
                          <a:solidFill>
                            <a:srgbClr val="595959"/>
                          </a:solidFill>
                          <a:effectLst/>
                          <a:latin typeface="Cambria" panose="02040503050406030204" pitchFamily="18" charset="0"/>
                          <a:ea typeface="Cambria" panose="02040503050406030204" pitchFamily="18" charset="0"/>
                          <a:cs typeface="Angsana New"/>
                        </a:rPr>
                        <a:t>DevOps</a:t>
                      </a:r>
                      <a:r>
                        <a:rPr lang="fr-FR" sz="1000" b="1" dirty="0">
                          <a:solidFill>
                            <a:srgbClr val="595959"/>
                          </a:solidFill>
                          <a:effectLst/>
                          <a:latin typeface="Cambria" panose="02040503050406030204" pitchFamily="18" charset="0"/>
                          <a:ea typeface="Cambria" panose="02040503050406030204" pitchFamily="18" charset="0"/>
                          <a:cs typeface="Angsana New"/>
                        </a:rPr>
                        <a:t> dans l’environnement de production (pipelines)</a:t>
                      </a:r>
                      <a:endParaRPr lang="fr-FR" sz="1000" dirty="0">
                        <a:solidFill>
                          <a:srgbClr val="595959"/>
                        </a:solidFill>
                        <a:effectLst/>
                        <a:latin typeface="Cambria" panose="02040503050406030204" pitchFamily="18" charset="0"/>
                        <a:ea typeface="Cambria" panose="02040503050406030204" pitchFamily="18" charset="0"/>
                        <a:cs typeface="Angsana New"/>
                      </a:endParaRPr>
                    </a:p>
                    <a:p>
                      <a:pPr marL="342900" lvl="0" indent="-342900" algn="just">
                        <a:lnSpc>
                          <a:spcPct val="120000"/>
                        </a:lnSpc>
                        <a:spcAft>
                          <a:spcPts val="0"/>
                        </a:spcAft>
                        <a:buSzPts val="1050"/>
                        <a:buFont typeface="Wingdings" panose="05000000000000000000" pitchFamily="2" charset="2"/>
                        <a:buChar char=""/>
                      </a:pPr>
                      <a:r>
                        <a:rPr lang="fr-FR" sz="1000" b="1" dirty="0">
                          <a:solidFill>
                            <a:srgbClr val="595959"/>
                          </a:solidFill>
                          <a:effectLst/>
                          <a:latin typeface="Cambria" panose="02040503050406030204" pitchFamily="18" charset="0"/>
                          <a:ea typeface="Cambria" panose="02040503050406030204" pitchFamily="18" charset="0"/>
                          <a:cs typeface="Angsana New"/>
                        </a:rPr>
                        <a:t>Intégration continue des composants dans la plateforme </a:t>
                      </a:r>
                      <a:endParaRPr lang="fr-FR" sz="1000" dirty="0">
                        <a:solidFill>
                          <a:srgbClr val="595959"/>
                        </a:solidFill>
                        <a:effectLst/>
                        <a:latin typeface="Cambria" panose="02040503050406030204" pitchFamily="18" charset="0"/>
                        <a:ea typeface="Cambria" panose="02040503050406030204" pitchFamily="18" charset="0"/>
                        <a:cs typeface="Angsana New"/>
                      </a:endParaRPr>
                    </a:p>
                    <a:p>
                      <a:pPr marL="342900" lvl="0" indent="-342900" algn="just">
                        <a:lnSpc>
                          <a:spcPct val="120000"/>
                        </a:lnSpc>
                        <a:spcAft>
                          <a:spcPts val="0"/>
                        </a:spcAft>
                        <a:buSzPts val="1050"/>
                        <a:buFont typeface="Wingdings" panose="05000000000000000000" pitchFamily="2" charset="2"/>
                        <a:buChar char=""/>
                      </a:pPr>
                      <a:r>
                        <a:rPr lang="fr-FR" sz="1000" b="1" dirty="0">
                          <a:solidFill>
                            <a:srgbClr val="595959"/>
                          </a:solidFill>
                          <a:effectLst/>
                          <a:latin typeface="Cambria" panose="02040503050406030204" pitchFamily="18" charset="0"/>
                          <a:ea typeface="Cambria" panose="02040503050406030204" pitchFamily="18" charset="0"/>
                          <a:cs typeface="Angsana New"/>
                        </a:rPr>
                        <a:t>Intervention dans les différents processus </a:t>
                      </a:r>
                      <a:r>
                        <a:rPr lang="fr-FR" sz="1000" b="1" dirty="0" err="1">
                          <a:solidFill>
                            <a:srgbClr val="595959"/>
                          </a:solidFill>
                          <a:effectLst/>
                          <a:latin typeface="Cambria" panose="02040503050406030204" pitchFamily="18" charset="0"/>
                          <a:ea typeface="Cambria" panose="02040503050406030204" pitchFamily="18" charset="0"/>
                          <a:cs typeface="Angsana New"/>
                        </a:rPr>
                        <a:t>DevOps</a:t>
                      </a:r>
                      <a:r>
                        <a:rPr lang="fr-FR" sz="1000" b="1" dirty="0">
                          <a:solidFill>
                            <a:srgbClr val="595959"/>
                          </a:solidFill>
                          <a:effectLst/>
                          <a:latin typeface="Cambria" panose="02040503050406030204" pitchFamily="18" charset="0"/>
                          <a:ea typeface="Cambria" panose="02040503050406030204" pitchFamily="18" charset="0"/>
                          <a:cs typeface="Angsana New"/>
                        </a:rPr>
                        <a:t> au cœur de l’équipe R&amp;D</a:t>
                      </a:r>
                      <a:endParaRPr lang="fr-FR" sz="1000" dirty="0">
                        <a:solidFill>
                          <a:srgbClr val="595959"/>
                        </a:solidFill>
                        <a:effectLst/>
                        <a:latin typeface="Cambria" panose="02040503050406030204" pitchFamily="18" charset="0"/>
                        <a:ea typeface="Cambria" panose="02040503050406030204" pitchFamily="18" charset="0"/>
                        <a:cs typeface="Angsana New"/>
                      </a:endParaRPr>
                    </a:p>
                    <a:p>
                      <a:pPr marL="457200" algn="just">
                        <a:lnSpc>
                          <a:spcPct val="120000"/>
                        </a:lnSpc>
                        <a:spcAft>
                          <a:spcPts val="800"/>
                        </a:spcAft>
                      </a:pPr>
                      <a:r>
                        <a:rPr lang="fr-FR" sz="1000" b="1" dirty="0">
                          <a:solidFill>
                            <a:srgbClr val="595959"/>
                          </a:solidFill>
                          <a:effectLst/>
                          <a:latin typeface="Cambria" panose="02040503050406030204" pitchFamily="18" charset="0"/>
                          <a:ea typeface="Cambria" panose="02040503050406030204" pitchFamily="18" charset="0"/>
                          <a:cs typeface="Angsana New"/>
                        </a:rPr>
                        <a:t> </a:t>
                      </a:r>
                      <a:endParaRPr lang="fr-FR" sz="1000" dirty="0">
                        <a:solidFill>
                          <a:srgbClr val="595959"/>
                        </a:solidFill>
                        <a:effectLst/>
                        <a:latin typeface="Cambria" panose="02040503050406030204" pitchFamily="18" charset="0"/>
                        <a:ea typeface="Cambria" panose="02040503050406030204" pitchFamily="18" charset="0"/>
                        <a:cs typeface="Angsana New"/>
                      </a:endParaRPr>
                    </a:p>
                    <a:p>
                      <a:pPr algn="just">
                        <a:lnSpc>
                          <a:spcPct val="120000"/>
                        </a:lnSpc>
                        <a:spcBef>
                          <a:spcPts val="200"/>
                        </a:spcBef>
                        <a:spcAft>
                          <a:spcPts val="200"/>
                        </a:spcAft>
                      </a:pPr>
                      <a:r>
                        <a:rPr lang="fr-FR" sz="1050" b="1" cap="all" dirty="0">
                          <a:solidFill>
                            <a:srgbClr val="00000A"/>
                          </a:solidFill>
                          <a:effectLst/>
                          <a:latin typeface="Cambria" panose="02040503050406030204" pitchFamily="18" charset="0"/>
                          <a:ea typeface="Calibri" panose="020F0502020204030204" pitchFamily="34" charset="0"/>
                          <a:cs typeface="Cordia New"/>
                        </a:rPr>
                        <a:t>HARDIS GROUP D</a:t>
                      </a:r>
                      <a:r>
                        <a:rPr lang="fr-FR" sz="1050" b="1" cap="all" dirty="0">
                          <a:solidFill>
                            <a:srgbClr val="00000A"/>
                          </a:solidFill>
                          <a:effectLst/>
                          <a:latin typeface="Calibri" panose="020F0502020204030204" pitchFamily="34" charset="0"/>
                          <a:ea typeface="Calibri" panose="020F0502020204030204" pitchFamily="34" charset="0"/>
                          <a:cs typeface="Cordia New"/>
                        </a:rPr>
                        <a:t>E</a:t>
                      </a:r>
                      <a:r>
                        <a:rPr lang="fr-FR" sz="1050" b="1" cap="all" dirty="0">
                          <a:solidFill>
                            <a:srgbClr val="00000A"/>
                          </a:solidFill>
                          <a:effectLst/>
                          <a:latin typeface="Cambria" panose="02040503050406030204" pitchFamily="18" charset="0"/>
                          <a:ea typeface="Calibri" panose="020F0502020204030204" pitchFamily="34" charset="0"/>
                          <a:cs typeface="Cordia New"/>
                        </a:rPr>
                        <a:t> A</a:t>
                      </a:r>
                      <a:r>
                        <a:rPr lang="fr-FR" sz="1050" b="1" cap="all" dirty="0">
                          <a:solidFill>
                            <a:srgbClr val="00000A"/>
                          </a:solidFill>
                          <a:effectLst/>
                          <a:latin typeface="Calibri" panose="020F0502020204030204" pitchFamily="34" charset="0"/>
                          <a:ea typeface="Calibri" panose="020F0502020204030204" pitchFamily="34" charset="0"/>
                          <a:cs typeface="Cordia New"/>
                        </a:rPr>
                        <a:t>VRIL</a:t>
                      </a:r>
                      <a:r>
                        <a:rPr lang="fr-FR" sz="1050" b="1" cap="all" dirty="0">
                          <a:solidFill>
                            <a:srgbClr val="00000A"/>
                          </a:solidFill>
                          <a:effectLst/>
                          <a:latin typeface="Cambria" panose="02040503050406030204" pitchFamily="18" charset="0"/>
                          <a:ea typeface="Calibri" panose="020F0502020204030204" pitchFamily="34" charset="0"/>
                          <a:cs typeface="Cordia New"/>
                        </a:rPr>
                        <a:t> 2018 </a:t>
                      </a:r>
                      <a:r>
                        <a:rPr lang="fr-FR" sz="1050" b="1" cap="all" dirty="0">
                          <a:solidFill>
                            <a:srgbClr val="00000A"/>
                          </a:solidFill>
                          <a:effectLst/>
                          <a:latin typeface="Calibri" panose="020F0502020204030204" pitchFamily="34" charset="0"/>
                          <a:ea typeface="Calibri" panose="020F0502020204030204" pitchFamily="34" charset="0"/>
                          <a:cs typeface="Cordia New"/>
                        </a:rPr>
                        <a:t>A JANVIER 2019</a:t>
                      </a:r>
                      <a:endParaRPr lang="fr-FR" sz="1000" b="1" cap="all" dirty="0">
                        <a:solidFill>
                          <a:srgbClr val="404040"/>
                        </a:solidFill>
                        <a:effectLst/>
                        <a:latin typeface="Calibri" panose="020F0502020204030204" pitchFamily="34" charset="0"/>
                        <a:ea typeface="Calibri" panose="020F0502020204030204" pitchFamily="34" charset="0"/>
                        <a:cs typeface="Cordia New"/>
                      </a:endParaRPr>
                    </a:p>
                    <a:p>
                      <a:pPr>
                        <a:lnSpc>
                          <a:spcPct val="120000"/>
                        </a:lnSpc>
                        <a:spcBef>
                          <a:spcPts val="200"/>
                        </a:spcBef>
                        <a:spcAft>
                          <a:spcPts val="800"/>
                        </a:spcAft>
                      </a:pPr>
                      <a:r>
                        <a:rPr lang="fr-FR" sz="1000" dirty="0">
                          <a:solidFill>
                            <a:srgbClr val="595959"/>
                          </a:solidFill>
                          <a:effectLst/>
                          <a:latin typeface="Cambria" panose="02040503050406030204" pitchFamily="18" charset="0"/>
                          <a:ea typeface="Cambria" panose="02040503050406030204" pitchFamily="18" charset="0"/>
                          <a:cs typeface="Angsana New"/>
                        </a:rPr>
                        <a:t>Poste occupé : </a:t>
                      </a:r>
                      <a:r>
                        <a:rPr lang="fr-FR" sz="1100" b="1" cap="small" dirty="0">
                          <a:solidFill>
                            <a:srgbClr val="4F81BD"/>
                          </a:solidFill>
                          <a:effectLst/>
                          <a:latin typeface="Cambria" panose="02040503050406030204" pitchFamily="18" charset="0"/>
                          <a:ea typeface="Cambria" panose="02040503050406030204" pitchFamily="18" charset="0"/>
                          <a:cs typeface="Angsana New"/>
                        </a:rPr>
                        <a:t>Architecte </a:t>
                      </a:r>
                      <a:r>
                        <a:rPr lang="fr-FR" sz="1100" b="1" cap="small" dirty="0" err="1">
                          <a:solidFill>
                            <a:srgbClr val="4F81BD"/>
                          </a:solidFill>
                          <a:effectLst/>
                          <a:latin typeface="Cambria" panose="02040503050406030204" pitchFamily="18" charset="0"/>
                          <a:ea typeface="Cambria" panose="02040503050406030204" pitchFamily="18" charset="0"/>
                          <a:cs typeface="Angsana New"/>
                        </a:rPr>
                        <a:t>DevOps</a:t>
                      </a:r>
                      <a:r>
                        <a:rPr lang="fr-FR" sz="1100" b="1" cap="small" dirty="0">
                          <a:solidFill>
                            <a:srgbClr val="4F81BD"/>
                          </a:solidFill>
                          <a:effectLst/>
                          <a:latin typeface="Cambria" panose="02040503050406030204" pitchFamily="18" charset="0"/>
                          <a:ea typeface="Cambria" panose="02040503050406030204" pitchFamily="18" charset="0"/>
                          <a:cs typeface="Angsana New"/>
                        </a:rPr>
                        <a:t>, docker</a:t>
                      </a:r>
                      <a:endParaRPr lang="fr-FR" sz="1000" dirty="0">
                        <a:solidFill>
                          <a:srgbClr val="595959"/>
                        </a:solidFill>
                        <a:effectLst/>
                        <a:latin typeface="Cambria" panose="02040503050406030204" pitchFamily="18" charset="0"/>
                        <a:ea typeface="Cambria" panose="02040503050406030204" pitchFamily="18" charset="0"/>
                        <a:cs typeface="Angsana New"/>
                      </a:endParaRPr>
                    </a:p>
                    <a:p>
                      <a:pPr marL="342900" lvl="0" indent="-342900" algn="just">
                        <a:lnSpc>
                          <a:spcPct val="120000"/>
                        </a:lnSpc>
                        <a:spcBef>
                          <a:spcPts val="200"/>
                        </a:spcBef>
                        <a:spcAft>
                          <a:spcPts val="0"/>
                        </a:spcAft>
                        <a:buSzPts val="1050"/>
                        <a:buFont typeface="Wingdings" panose="05000000000000000000" pitchFamily="2" charset="2"/>
                        <a:buChar char=""/>
                        <a:tabLst>
                          <a:tab pos="323850" algn="l"/>
                        </a:tabLst>
                      </a:pPr>
                      <a:r>
                        <a:rPr lang="fr-FR" sz="1000" b="1" i="1" dirty="0">
                          <a:solidFill>
                            <a:srgbClr val="0070C0"/>
                          </a:solidFill>
                          <a:effectLst/>
                          <a:latin typeface="Cambria" panose="02040503050406030204" pitchFamily="18" charset="0"/>
                          <a:ea typeface="Cambria" panose="02040503050406030204" pitchFamily="18" charset="0"/>
                          <a:cs typeface="Calibri" panose="020F0502020204030204" pitchFamily="34" charset="0"/>
                        </a:rPr>
                        <a:t>DOCKERISATION ADELIA/REFLEX </a:t>
                      </a:r>
                      <a:r>
                        <a:rPr lang="fr-FR" sz="1000" dirty="0">
                          <a:solidFill>
                            <a:srgbClr val="595959"/>
                          </a:solidFill>
                          <a:effectLst/>
                          <a:latin typeface="Cambria" panose="02040503050406030204" pitchFamily="18" charset="0"/>
                          <a:ea typeface="Cambria" panose="02040503050406030204" pitchFamily="18" charset="0"/>
                          <a:cs typeface="Calibri" panose="020F0502020204030204" pitchFamily="34" charset="0"/>
                        </a:rPr>
                        <a:t>Participation à la transformation de l’application REFLEX sous forme de conteneurs Docker. Le but est d’utiliser l’application sur le Cloud Public et/ou privé.</a:t>
                      </a:r>
                      <a:endParaRPr lang="fr-FR" sz="1000" dirty="0">
                        <a:solidFill>
                          <a:srgbClr val="595959"/>
                        </a:solidFill>
                        <a:effectLst/>
                        <a:latin typeface="Cambria" panose="02040503050406030204" pitchFamily="18" charset="0"/>
                        <a:ea typeface="Cambria" panose="02040503050406030204" pitchFamily="18" charset="0"/>
                        <a:cs typeface="Wingdings" panose="05000000000000000000" pitchFamily="2" charset="2"/>
                      </a:endParaRPr>
                    </a:p>
                    <a:p>
                      <a:pPr marL="342900" lvl="0" indent="-342900" algn="just">
                        <a:lnSpc>
                          <a:spcPct val="120000"/>
                        </a:lnSpc>
                        <a:spcAft>
                          <a:spcPts val="0"/>
                        </a:spcAft>
                        <a:buSzPts val="1050"/>
                        <a:buFont typeface="Wingdings" panose="05000000000000000000" pitchFamily="2" charset="2"/>
                        <a:buChar char=""/>
                        <a:tabLst>
                          <a:tab pos="323850" algn="l"/>
                        </a:tabLst>
                      </a:pPr>
                      <a:r>
                        <a:rPr lang="fr-FR" sz="1000" b="1" i="1" dirty="0">
                          <a:solidFill>
                            <a:srgbClr val="0070C0"/>
                          </a:solidFill>
                          <a:effectLst/>
                          <a:latin typeface="Cambria" panose="02040503050406030204" pitchFamily="18" charset="0"/>
                          <a:ea typeface="Cambria" panose="02040503050406030204" pitchFamily="18" charset="0"/>
                          <a:cs typeface="Calibri" panose="020F0502020204030204" pitchFamily="34" charset="0"/>
                        </a:rPr>
                        <a:t>CONSULTANT CLOUD PUBLIC POUR PLUSIEURS CLIENTS </a:t>
                      </a:r>
                      <a:r>
                        <a:rPr lang="fr-FR" sz="1000" dirty="0">
                          <a:solidFill>
                            <a:srgbClr val="595959"/>
                          </a:solidFill>
                          <a:effectLst/>
                          <a:latin typeface="Cambria" panose="02040503050406030204" pitchFamily="18" charset="0"/>
                          <a:ea typeface="Cambria" panose="02040503050406030204" pitchFamily="18" charset="0"/>
                          <a:cs typeface="Calibri" panose="020F0502020204030204" pitchFamily="34" charset="0"/>
                        </a:rPr>
                        <a:t>Participation à plusieurs projets clients autour du Cloud Public AWS et Azure.</a:t>
                      </a:r>
                      <a:endParaRPr lang="fr-FR" sz="1000" dirty="0">
                        <a:solidFill>
                          <a:srgbClr val="595959"/>
                        </a:solidFill>
                        <a:effectLst/>
                        <a:latin typeface="Cambria" panose="02040503050406030204" pitchFamily="18" charset="0"/>
                        <a:ea typeface="Cambria" panose="02040503050406030204" pitchFamily="18" charset="0"/>
                        <a:cs typeface="Wingdings" panose="05000000000000000000" pitchFamily="2" charset="2"/>
                      </a:endParaRPr>
                    </a:p>
                    <a:p>
                      <a:pPr marL="342900" lvl="0" indent="-342900" algn="just">
                        <a:lnSpc>
                          <a:spcPct val="120000"/>
                        </a:lnSpc>
                        <a:spcAft>
                          <a:spcPts val="0"/>
                        </a:spcAft>
                        <a:buSzPts val="1050"/>
                        <a:buFont typeface="Wingdings" panose="05000000000000000000" pitchFamily="2" charset="2"/>
                        <a:buChar char=""/>
                        <a:tabLst>
                          <a:tab pos="323850" algn="l"/>
                        </a:tabLst>
                      </a:pPr>
                      <a:r>
                        <a:rPr lang="fr-FR" sz="1000" b="1" i="1" dirty="0">
                          <a:solidFill>
                            <a:srgbClr val="0070C0"/>
                          </a:solidFill>
                          <a:effectLst/>
                          <a:latin typeface="Cambria" panose="02040503050406030204" pitchFamily="18" charset="0"/>
                          <a:ea typeface="Cambria" panose="02040503050406030204" pitchFamily="18" charset="0"/>
                          <a:cs typeface="Calibri" panose="020F0502020204030204" pitchFamily="34" charset="0"/>
                        </a:rPr>
                        <a:t>DEVELOPPEMENT SCRIPTS PYTHON </a:t>
                      </a:r>
                      <a:r>
                        <a:rPr lang="fr-FR" sz="1000" dirty="0">
                          <a:solidFill>
                            <a:srgbClr val="595959"/>
                          </a:solidFill>
                          <a:effectLst/>
                          <a:latin typeface="Cambria" panose="02040503050406030204" pitchFamily="18" charset="0"/>
                          <a:ea typeface="Cambria" panose="02040503050406030204" pitchFamily="18" charset="0"/>
                          <a:cs typeface="Calibri" panose="020F0502020204030204" pitchFamily="34" charset="0"/>
                        </a:rPr>
                        <a:t>Développement de scripts pour la supervision de serveurs et pour la gestion de tickets sous ITOP.</a:t>
                      </a:r>
                      <a:endParaRPr lang="fr-FR" sz="1000" dirty="0">
                        <a:solidFill>
                          <a:srgbClr val="595959"/>
                        </a:solidFill>
                        <a:effectLst/>
                        <a:latin typeface="Cambria" panose="02040503050406030204" pitchFamily="18" charset="0"/>
                        <a:ea typeface="Cambria" panose="02040503050406030204" pitchFamily="18" charset="0"/>
                        <a:cs typeface="Wingdings" panose="05000000000000000000" pitchFamily="2" charset="2"/>
                      </a:endParaRP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4722">
                <a:tc>
                  <a:txBody>
                    <a:bodyPr/>
                    <a:lstStyle/>
                    <a:p>
                      <a:pPr marL="7938" marR="0" indent="0" algn="l" defTabSz="457200" rtl="0" eaLnBrk="1" fontAlgn="auto" latinLnBrk="0" hangingPunct="1">
                        <a:lnSpc>
                          <a:spcPct val="100000"/>
                        </a:lnSpc>
                        <a:spcBef>
                          <a:spcPts val="0"/>
                        </a:spcBef>
                        <a:spcAft>
                          <a:spcPts val="0"/>
                        </a:spcAft>
                        <a:buClrTx/>
                        <a:buSzTx/>
                        <a:buFontTx/>
                        <a:buNone/>
                        <a:tabLst/>
                        <a:defRPr/>
                      </a:pPr>
                      <a:r>
                        <a:rPr lang="fr-FR" sz="1100" b="1" i="0" dirty="0">
                          <a:solidFill>
                            <a:srgbClr val="58585A"/>
                          </a:solidFill>
                          <a:latin typeface="+mn-lt"/>
                          <a:ea typeface="Times New Roman" charset="0"/>
                          <a:cs typeface="Times New Roman" charset="0"/>
                        </a:rPr>
                        <a:t>2010 - 2013</a:t>
                      </a: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20000"/>
                        </a:lnSpc>
                        <a:spcBef>
                          <a:spcPts val="200"/>
                        </a:spcBef>
                        <a:spcAft>
                          <a:spcPts val="200"/>
                        </a:spcAft>
                      </a:pPr>
                      <a:r>
                        <a:rPr lang="fr-FR" sz="1050" b="1" cap="all" dirty="0">
                          <a:solidFill>
                            <a:srgbClr val="00000A"/>
                          </a:solidFill>
                          <a:effectLst/>
                          <a:latin typeface="Cambria" panose="02040503050406030204" pitchFamily="18" charset="0"/>
                          <a:ea typeface="Calibri" panose="020F0502020204030204" pitchFamily="34" charset="0"/>
                          <a:cs typeface="Cordia New"/>
                        </a:rPr>
                        <a:t>dxc </a:t>
                      </a:r>
                      <a:r>
                        <a:rPr lang="fr-FR" sz="1050" b="1" cap="all" dirty="0" err="1">
                          <a:solidFill>
                            <a:srgbClr val="00000A"/>
                          </a:solidFill>
                          <a:effectLst/>
                          <a:latin typeface="Cambria" panose="02040503050406030204" pitchFamily="18" charset="0"/>
                          <a:ea typeface="Calibri" panose="020F0502020204030204" pitchFamily="34" charset="0"/>
                          <a:cs typeface="Cordia New"/>
                        </a:rPr>
                        <a:t>technology</a:t>
                      </a:r>
                      <a:r>
                        <a:rPr lang="fr-FR" sz="1050" b="1" cap="all" dirty="0">
                          <a:solidFill>
                            <a:srgbClr val="00000A"/>
                          </a:solidFill>
                          <a:effectLst/>
                          <a:latin typeface="Cambria" panose="02040503050406030204" pitchFamily="18" charset="0"/>
                          <a:ea typeface="Calibri" panose="020F0502020204030204" pitchFamily="34" charset="0"/>
                          <a:cs typeface="Cordia New"/>
                        </a:rPr>
                        <a:t> FINANCIAL SERVICES (anciennement CSC Financial Services) de 2000 à 2018</a:t>
                      </a:r>
                      <a:endParaRPr lang="fr-FR" sz="1000" b="1" cap="all" dirty="0">
                        <a:solidFill>
                          <a:srgbClr val="404040"/>
                        </a:solidFill>
                        <a:effectLst/>
                        <a:latin typeface="Calibri" panose="020F0502020204030204" pitchFamily="34" charset="0"/>
                        <a:ea typeface="Calibri" panose="020F0502020204030204" pitchFamily="34" charset="0"/>
                        <a:cs typeface="Cordia New"/>
                      </a:endParaRPr>
                    </a:p>
                    <a:p>
                      <a:pPr algn="just">
                        <a:lnSpc>
                          <a:spcPct val="120000"/>
                        </a:lnSpc>
                        <a:spcBef>
                          <a:spcPts val="200"/>
                        </a:spcBef>
                        <a:spcAft>
                          <a:spcPts val="200"/>
                        </a:spcAft>
                      </a:pPr>
                      <a:r>
                        <a:rPr lang="fr-FR" sz="800" b="0" cap="all" dirty="0">
                          <a:solidFill>
                            <a:srgbClr val="404040"/>
                          </a:solidFill>
                          <a:effectLst/>
                          <a:latin typeface="Cambria" panose="02040503050406030204" pitchFamily="18" charset="0"/>
                          <a:ea typeface="Calibri" panose="020F0502020204030204" pitchFamily="34" charset="0"/>
                          <a:cs typeface="Cordia New"/>
                        </a:rPr>
                        <a:t>secteur d’activité : DEVELOPPEMENT DE PRODUITS INFORMATIQUES DESTINES AUX ASSURANCES</a:t>
                      </a:r>
                      <a:endParaRPr lang="fr-FR" sz="1000" b="1" cap="all" dirty="0">
                        <a:solidFill>
                          <a:srgbClr val="404040"/>
                        </a:solidFill>
                        <a:effectLst/>
                        <a:latin typeface="Calibri" panose="020F0502020204030204" pitchFamily="34" charset="0"/>
                        <a:ea typeface="Calibri" panose="020F0502020204030204" pitchFamily="34" charset="0"/>
                        <a:cs typeface="Cordia New"/>
                      </a:endParaRPr>
                    </a:p>
                    <a:p>
                      <a:pPr algn="just">
                        <a:lnSpc>
                          <a:spcPct val="120000"/>
                        </a:lnSpc>
                        <a:spcBef>
                          <a:spcPts val="200"/>
                        </a:spcBef>
                        <a:spcAft>
                          <a:spcPts val="0"/>
                        </a:spcAft>
                      </a:pPr>
                      <a:r>
                        <a:rPr lang="fr-FR" sz="1000" dirty="0">
                          <a:solidFill>
                            <a:srgbClr val="595959"/>
                          </a:solidFill>
                          <a:effectLst/>
                          <a:latin typeface="Cambria" panose="02040503050406030204" pitchFamily="18" charset="0"/>
                          <a:ea typeface="Cambria" panose="02040503050406030204" pitchFamily="18" charset="0"/>
                          <a:cs typeface="Angsana New"/>
                        </a:rPr>
                        <a:t>Dernier Poste occupé : </a:t>
                      </a:r>
                      <a:r>
                        <a:rPr lang="fr-FR" sz="1100" b="1" cap="small" dirty="0">
                          <a:solidFill>
                            <a:srgbClr val="4F81BD"/>
                          </a:solidFill>
                          <a:effectLst/>
                          <a:latin typeface="Cambria" panose="02040503050406030204" pitchFamily="18" charset="0"/>
                          <a:ea typeface="Cambria" panose="02040503050406030204" pitchFamily="18" charset="0"/>
                          <a:cs typeface="Angsana New"/>
                        </a:rPr>
                        <a:t>Architecte </a:t>
                      </a:r>
                      <a:r>
                        <a:rPr lang="fr-FR" sz="1100" b="1" cap="small" dirty="0" err="1">
                          <a:solidFill>
                            <a:srgbClr val="4F81BD"/>
                          </a:solidFill>
                          <a:effectLst/>
                          <a:latin typeface="Cambria" panose="02040503050406030204" pitchFamily="18" charset="0"/>
                          <a:ea typeface="Cambria" panose="02040503050406030204" pitchFamily="18" charset="0"/>
                          <a:cs typeface="Angsana New"/>
                        </a:rPr>
                        <a:t>DevOps</a:t>
                      </a:r>
                      <a:r>
                        <a:rPr lang="fr-FR" sz="1100" b="1" cap="small" dirty="0">
                          <a:solidFill>
                            <a:srgbClr val="4F81BD"/>
                          </a:solidFill>
                          <a:effectLst/>
                          <a:latin typeface="Cambria" panose="02040503050406030204" pitchFamily="18" charset="0"/>
                          <a:ea typeface="Cambria" panose="02040503050406030204" pitchFamily="18" charset="0"/>
                          <a:cs typeface="Angsana New"/>
                        </a:rPr>
                        <a:t>, docker 2014-2018</a:t>
                      </a:r>
                      <a:endParaRPr lang="fr-FR" sz="1000" dirty="0">
                        <a:solidFill>
                          <a:srgbClr val="595959"/>
                        </a:solidFill>
                        <a:effectLst/>
                        <a:latin typeface="Cambria" panose="02040503050406030204" pitchFamily="18" charset="0"/>
                        <a:ea typeface="Cambria" panose="02040503050406030204" pitchFamily="18" charset="0"/>
                        <a:cs typeface="Angsana New"/>
                      </a:endParaRPr>
                    </a:p>
                    <a:p>
                      <a:pPr algn="just">
                        <a:lnSpc>
                          <a:spcPct val="120000"/>
                        </a:lnSpc>
                        <a:spcBef>
                          <a:spcPts val="200"/>
                        </a:spcBef>
                        <a:spcAft>
                          <a:spcPts val="0"/>
                        </a:spcAft>
                      </a:pPr>
                      <a:r>
                        <a:rPr lang="fr-FR" sz="1000" dirty="0">
                          <a:solidFill>
                            <a:srgbClr val="595959"/>
                          </a:solidFill>
                          <a:effectLst/>
                          <a:latin typeface="Cambria" panose="02040503050406030204" pitchFamily="18" charset="0"/>
                          <a:ea typeface="Cambria" panose="02040503050406030204" pitchFamily="18" charset="0"/>
                          <a:cs typeface="Angsana New"/>
                        </a:rPr>
                        <a:t>Postes précédents : </a:t>
                      </a:r>
                      <a:r>
                        <a:rPr lang="fr-FR" sz="1100" b="1" cap="small" dirty="0">
                          <a:solidFill>
                            <a:srgbClr val="4F81BD"/>
                          </a:solidFill>
                          <a:effectLst/>
                          <a:latin typeface="Cambria" panose="02040503050406030204" pitchFamily="18" charset="0"/>
                          <a:ea typeface="Cambria" panose="02040503050406030204" pitchFamily="18" charset="0"/>
                          <a:cs typeface="Angsana New"/>
                        </a:rPr>
                        <a:t>Chef de projets R&amp;D</a:t>
                      </a:r>
                      <a:r>
                        <a:rPr lang="fr-FR" sz="1000" dirty="0">
                          <a:solidFill>
                            <a:srgbClr val="595959"/>
                          </a:solidFill>
                          <a:effectLst/>
                          <a:latin typeface="Cambria" panose="02040503050406030204" pitchFamily="18" charset="0"/>
                          <a:ea typeface="Cambria" panose="02040503050406030204" pitchFamily="18" charset="0"/>
                          <a:cs typeface="Angsana New"/>
                        </a:rPr>
                        <a:t> autour de GRAPHTALK AIA, m</a:t>
                      </a:r>
                      <a:r>
                        <a:rPr lang="fr-FR" sz="1000" dirty="0">
                          <a:solidFill>
                            <a:srgbClr val="595959"/>
                          </a:solidFill>
                          <a:effectLst/>
                          <a:latin typeface="Cambria" panose="02040503050406030204" pitchFamily="18" charset="0"/>
                          <a:ea typeface="Cambria" panose="02040503050406030204" pitchFamily="18" charset="0"/>
                          <a:cs typeface="Calibri" panose="020F0502020204030204" pitchFamily="34" charset="0"/>
                        </a:rPr>
                        <a:t>anagement de plusieurs équipes R&amp;D en France et en Bulgarie jusqu’à 8 personnes.</a:t>
                      </a:r>
                      <a:endParaRPr lang="fr-FR" sz="1000" dirty="0">
                        <a:solidFill>
                          <a:srgbClr val="595959"/>
                        </a:solidFill>
                        <a:effectLst/>
                        <a:latin typeface="Cambria" panose="02040503050406030204" pitchFamily="18" charset="0"/>
                        <a:ea typeface="Cambria" panose="02040503050406030204" pitchFamily="18" charset="0"/>
                        <a:cs typeface="Angsana New"/>
                      </a:endParaRPr>
                    </a:p>
                    <a:p>
                      <a:pPr algn="just">
                        <a:lnSpc>
                          <a:spcPct val="120000"/>
                        </a:lnSpc>
                        <a:spcBef>
                          <a:spcPts val="200"/>
                        </a:spcBef>
                        <a:spcAft>
                          <a:spcPts val="0"/>
                        </a:spcAft>
                        <a:tabLst>
                          <a:tab pos="323850" algn="l"/>
                        </a:tabLst>
                      </a:pPr>
                      <a:r>
                        <a:rPr lang="fr-FR" sz="1000" dirty="0">
                          <a:solidFill>
                            <a:srgbClr val="595959"/>
                          </a:solidFill>
                          <a:effectLst/>
                          <a:latin typeface="Cambria" panose="02040503050406030204" pitchFamily="18" charset="0"/>
                          <a:ea typeface="Cambria" panose="02040503050406030204" pitchFamily="18" charset="0"/>
                          <a:cs typeface="Calibri" panose="020F0502020204030204" pitchFamily="34" charset="0"/>
                        </a:rPr>
                        <a:t> </a:t>
                      </a:r>
                      <a:endParaRPr lang="fr-FR" sz="1000" dirty="0">
                        <a:solidFill>
                          <a:srgbClr val="595959"/>
                        </a:solidFill>
                        <a:effectLst/>
                        <a:latin typeface="Cambria" panose="02040503050406030204" pitchFamily="18" charset="0"/>
                        <a:ea typeface="Cambria" panose="02040503050406030204" pitchFamily="18" charset="0"/>
                        <a:cs typeface="Angsana New"/>
                      </a:endParaRPr>
                    </a:p>
                    <a:p>
                      <a:pPr algn="just">
                        <a:lnSpc>
                          <a:spcPct val="120000"/>
                        </a:lnSpc>
                        <a:spcBef>
                          <a:spcPts val="200"/>
                        </a:spcBef>
                        <a:spcAft>
                          <a:spcPts val="0"/>
                        </a:spcAft>
                        <a:tabLst>
                          <a:tab pos="323850" algn="l"/>
                        </a:tabLst>
                      </a:pPr>
                      <a:r>
                        <a:rPr lang="fr-FR" sz="1000" b="1" i="1" dirty="0">
                          <a:solidFill>
                            <a:srgbClr val="595959"/>
                          </a:solidFill>
                          <a:effectLst/>
                          <a:latin typeface="Cambria" panose="02040503050406030204" pitchFamily="18" charset="0"/>
                          <a:ea typeface="Cambria" panose="02040503050406030204" pitchFamily="18" charset="0"/>
                          <a:cs typeface="Calibri" panose="020F0502020204030204" pitchFamily="34" charset="0"/>
                        </a:rPr>
                        <a:t>Exemples de projets réalisés :</a:t>
                      </a:r>
                      <a:endParaRPr lang="fr-FR" sz="1000" dirty="0">
                        <a:solidFill>
                          <a:srgbClr val="595959"/>
                        </a:solidFill>
                        <a:effectLst/>
                        <a:latin typeface="Cambria" panose="02040503050406030204" pitchFamily="18" charset="0"/>
                        <a:ea typeface="Cambria" panose="02040503050406030204" pitchFamily="18" charset="0"/>
                        <a:cs typeface="Angsana New"/>
                      </a:endParaRPr>
                    </a:p>
                    <a:p>
                      <a:pPr marL="342900" lvl="0" indent="-342900" algn="just">
                        <a:lnSpc>
                          <a:spcPct val="120000"/>
                        </a:lnSpc>
                        <a:spcBef>
                          <a:spcPts val="200"/>
                        </a:spcBef>
                        <a:spcAft>
                          <a:spcPts val="0"/>
                        </a:spcAft>
                        <a:buSzPts val="1050"/>
                        <a:buFont typeface="Wingdings" panose="05000000000000000000" pitchFamily="2" charset="2"/>
                        <a:buChar char=""/>
                        <a:tabLst>
                          <a:tab pos="323850" algn="l"/>
                        </a:tabLst>
                      </a:pPr>
                      <a:r>
                        <a:rPr lang="fr-FR" sz="1000" b="1" i="1" dirty="0">
                          <a:solidFill>
                            <a:srgbClr val="0070C0"/>
                          </a:solidFill>
                          <a:effectLst/>
                          <a:latin typeface="Cambria" panose="02040503050406030204" pitchFamily="18" charset="0"/>
                          <a:ea typeface="Cambria" panose="02040503050406030204" pitchFamily="18" charset="0"/>
                          <a:cs typeface="Calibri" panose="020F0502020204030204" pitchFamily="34" charset="0"/>
                        </a:rPr>
                        <a:t>MIGRATION DOCKER </a:t>
                      </a:r>
                      <a:r>
                        <a:rPr lang="fr-FR" sz="1000" dirty="0">
                          <a:solidFill>
                            <a:srgbClr val="595959"/>
                          </a:solidFill>
                          <a:effectLst/>
                          <a:latin typeface="Cambria" panose="02040503050406030204" pitchFamily="18" charset="0"/>
                          <a:ea typeface="Cambria" panose="02040503050406030204" pitchFamily="18" charset="0"/>
                          <a:cs typeface="Calibri" panose="020F0502020204030204" pitchFamily="34" charset="0"/>
                        </a:rPr>
                        <a:t>Transformation de l’application GRAPHTALK et de son environnement en conteneurs Docker, </a:t>
                      </a:r>
                      <a:r>
                        <a:rPr lang="fr-FR" sz="1000" dirty="0">
                          <a:solidFill>
                            <a:srgbClr val="595959"/>
                          </a:solidFill>
                          <a:effectLst/>
                          <a:latin typeface="Cambria" panose="02040503050406030204" pitchFamily="18" charset="0"/>
                          <a:ea typeface="Cambria" panose="02040503050406030204" pitchFamily="18" charset="0"/>
                          <a:cs typeface="Wingdings" panose="05000000000000000000" pitchFamily="2" charset="2"/>
                        </a:rPr>
                        <a:t>Installation sous ECS de l’application GRAPHTALK AIA avec création de conteneurs pour les différents modules du logiciel.</a:t>
                      </a:r>
                    </a:p>
                    <a:p>
                      <a:pPr marL="342900" lvl="0" indent="-342900" algn="just">
                        <a:lnSpc>
                          <a:spcPct val="120000"/>
                        </a:lnSpc>
                        <a:spcAft>
                          <a:spcPts val="0"/>
                        </a:spcAft>
                        <a:buSzPts val="1050"/>
                        <a:buFont typeface="Wingdings" panose="05000000000000000000" pitchFamily="2" charset="2"/>
                        <a:buChar char=""/>
                        <a:tabLst>
                          <a:tab pos="323850" algn="l"/>
                        </a:tabLst>
                      </a:pPr>
                      <a:r>
                        <a:rPr lang="fr-FR" sz="1000" b="1" i="1" dirty="0">
                          <a:solidFill>
                            <a:srgbClr val="0070C0"/>
                          </a:solidFill>
                          <a:effectLst/>
                          <a:latin typeface="Cambria" panose="02040503050406030204" pitchFamily="18" charset="0"/>
                          <a:ea typeface="Cambria" panose="02040503050406030204" pitchFamily="18" charset="0"/>
                          <a:cs typeface="Calibri" panose="020F0502020204030204" pitchFamily="34" charset="0"/>
                        </a:rPr>
                        <a:t>INTEGRATION CONTINUE </a:t>
                      </a:r>
                      <a:r>
                        <a:rPr lang="fr-FR" sz="1000" dirty="0">
                          <a:solidFill>
                            <a:srgbClr val="595959"/>
                          </a:solidFill>
                          <a:effectLst/>
                          <a:latin typeface="Cambria" panose="02040503050406030204" pitchFamily="18" charset="0"/>
                          <a:ea typeface="Cambria" panose="02040503050406030204" pitchFamily="18" charset="0"/>
                          <a:cs typeface="Wingdings" panose="05000000000000000000" pitchFamily="2" charset="2"/>
                        </a:rPr>
                        <a:t>Automatisation de la livraison du logiciel GRAPHTALK AIA</a:t>
                      </a:r>
                    </a:p>
                    <a:p>
                      <a:pPr marL="342900" lvl="0" indent="-342900" algn="just">
                        <a:lnSpc>
                          <a:spcPct val="120000"/>
                        </a:lnSpc>
                        <a:spcAft>
                          <a:spcPts val="0"/>
                        </a:spcAft>
                        <a:buSzPts val="1050"/>
                        <a:buFont typeface="Wingdings" panose="05000000000000000000" pitchFamily="2" charset="2"/>
                        <a:buChar char=""/>
                        <a:tabLst>
                          <a:tab pos="323850" algn="l"/>
                        </a:tabLst>
                      </a:pPr>
                      <a:r>
                        <a:rPr lang="fr-FR" sz="1000" b="1" i="1" dirty="0">
                          <a:solidFill>
                            <a:srgbClr val="0070C0"/>
                          </a:solidFill>
                          <a:effectLst/>
                          <a:latin typeface="Cambria" panose="02040503050406030204" pitchFamily="18" charset="0"/>
                          <a:ea typeface="Cambria" panose="02040503050406030204" pitchFamily="18" charset="0"/>
                          <a:cs typeface="Calibri" panose="020F0502020204030204" pitchFamily="34" charset="0"/>
                        </a:rPr>
                        <a:t>DEVOPS SUR GRAPHTALK AIA </a:t>
                      </a:r>
                      <a:r>
                        <a:rPr lang="fr-FR" sz="1000" dirty="0">
                          <a:solidFill>
                            <a:srgbClr val="595959"/>
                          </a:solidFill>
                          <a:effectLst/>
                          <a:latin typeface="Cambria" panose="02040503050406030204" pitchFamily="18" charset="0"/>
                          <a:ea typeface="Cambria" panose="02040503050406030204" pitchFamily="18" charset="0"/>
                          <a:cs typeface="Calibri" panose="020F0502020204030204" pitchFamily="34" charset="0"/>
                        </a:rPr>
                        <a:t>Développement d’une chaine d’intégration continue sous Jenkins. Création d’une chaîne de validation continue du logiciel GRAPHTALK AIA avec tests et lancement d’alertes.</a:t>
                      </a:r>
                      <a:endParaRPr lang="fr-FR" sz="1000" dirty="0">
                        <a:solidFill>
                          <a:srgbClr val="595959"/>
                        </a:solidFill>
                        <a:effectLst/>
                        <a:latin typeface="Cambria" panose="02040503050406030204" pitchFamily="18" charset="0"/>
                        <a:ea typeface="Cambria" panose="02040503050406030204" pitchFamily="18" charset="0"/>
                        <a:cs typeface="Wingdings" panose="05000000000000000000" pitchFamily="2" charset="2"/>
                      </a:endParaRPr>
                    </a:p>
                    <a:p>
                      <a:pPr marL="342900" lvl="0" indent="-342900" algn="just">
                        <a:lnSpc>
                          <a:spcPct val="120000"/>
                        </a:lnSpc>
                        <a:spcAft>
                          <a:spcPts val="0"/>
                        </a:spcAft>
                        <a:buSzPts val="1050"/>
                        <a:buFont typeface="Wingdings" panose="05000000000000000000" pitchFamily="2" charset="2"/>
                        <a:buChar char=""/>
                        <a:tabLst>
                          <a:tab pos="323850" algn="l"/>
                        </a:tabLst>
                      </a:pPr>
                      <a:r>
                        <a:rPr lang="fr-FR" sz="1000" b="1" i="1" dirty="0">
                          <a:solidFill>
                            <a:srgbClr val="0070C0"/>
                          </a:solidFill>
                          <a:effectLst/>
                          <a:latin typeface="Cambria" panose="02040503050406030204" pitchFamily="18" charset="0"/>
                          <a:ea typeface="Cambria" panose="02040503050406030204" pitchFamily="18" charset="0"/>
                          <a:cs typeface="Calibri" panose="020F0502020204030204" pitchFamily="34" charset="0"/>
                        </a:rPr>
                        <a:t>INDUSTRIALISATION DE L’INSTALLATION DU LOGICIEL GRAPHTALK jusqu’en 2014</a:t>
                      </a:r>
                      <a:endParaRPr lang="fr-FR" sz="1000" dirty="0">
                        <a:solidFill>
                          <a:srgbClr val="595959"/>
                        </a:solidFill>
                        <a:effectLst/>
                        <a:latin typeface="Cambria" panose="02040503050406030204" pitchFamily="18" charset="0"/>
                        <a:ea typeface="Cambria" panose="02040503050406030204" pitchFamily="18" charset="0"/>
                        <a:cs typeface="Wingdings" panose="05000000000000000000" pitchFamily="2" charset="2"/>
                      </a:endParaRPr>
                    </a:p>
                    <a:p>
                      <a:pPr marL="742950" lvl="1" indent="-285750" algn="just">
                        <a:lnSpc>
                          <a:spcPct val="120000"/>
                        </a:lnSpc>
                        <a:spcAft>
                          <a:spcPts val="0"/>
                        </a:spcAft>
                        <a:buClr>
                          <a:srgbClr val="002060"/>
                        </a:buClr>
                        <a:buFont typeface="Courier New" panose="02070309020205020404" pitchFamily="49" charset="0"/>
                        <a:buChar char="o"/>
                      </a:pPr>
                      <a:r>
                        <a:rPr lang="fr-FR" sz="1000" b="1" i="1" dirty="0">
                          <a:solidFill>
                            <a:srgbClr val="595959"/>
                          </a:solidFill>
                          <a:effectLst/>
                          <a:latin typeface="Cambria" panose="02040503050406030204" pitchFamily="18" charset="0"/>
                          <a:ea typeface="Cambria" panose="02040503050406030204" pitchFamily="18" charset="0"/>
                          <a:cs typeface="Calibri" panose="020F0502020204030204" pitchFamily="34" charset="0"/>
                        </a:rPr>
                        <a:t>Responsable du projet Delivery Manager 2007-2014 : équipe de 5 personnes</a:t>
                      </a:r>
                      <a:endParaRPr lang="fr-FR" sz="1000" dirty="0">
                        <a:solidFill>
                          <a:srgbClr val="595959"/>
                        </a:solidFill>
                        <a:effectLst/>
                        <a:latin typeface="Cambria" panose="02040503050406030204" pitchFamily="18" charset="0"/>
                        <a:ea typeface="Cambria" panose="02040503050406030204" pitchFamily="18" charset="0"/>
                        <a:cs typeface="Angsana New"/>
                      </a:endParaRPr>
                    </a:p>
                    <a:p>
                      <a:pPr marL="701675" algn="just">
                        <a:lnSpc>
                          <a:spcPct val="120000"/>
                        </a:lnSpc>
                        <a:spcAft>
                          <a:spcPts val="0"/>
                        </a:spcAft>
                      </a:pPr>
                      <a:r>
                        <a:rPr lang="fr-FR" sz="1000" dirty="0">
                          <a:solidFill>
                            <a:srgbClr val="595959"/>
                          </a:solidFill>
                          <a:effectLst/>
                          <a:latin typeface="Cambria" panose="02040503050406030204" pitchFamily="18" charset="0"/>
                          <a:ea typeface="Cambria" panose="02040503050406030204" pitchFamily="18" charset="0"/>
                          <a:cs typeface="Calibri" panose="020F0502020204030204" pitchFamily="34" charset="0"/>
                        </a:rPr>
                        <a:t>Outil d’automatisation de l’installation de </a:t>
                      </a:r>
                      <a:r>
                        <a:rPr lang="fr-FR" sz="1000" dirty="0" err="1">
                          <a:solidFill>
                            <a:srgbClr val="595959"/>
                          </a:solidFill>
                          <a:effectLst/>
                          <a:latin typeface="Cambria" panose="02040503050406030204" pitchFamily="18" charset="0"/>
                          <a:ea typeface="Cambria" panose="02040503050406030204" pitchFamily="18" charset="0"/>
                          <a:cs typeface="Calibri" panose="020F0502020204030204" pitchFamily="34" charset="0"/>
                        </a:rPr>
                        <a:t>Graphtalk</a:t>
                      </a:r>
                      <a:r>
                        <a:rPr lang="fr-FR" sz="1000" dirty="0">
                          <a:solidFill>
                            <a:srgbClr val="595959"/>
                          </a:solidFill>
                          <a:effectLst/>
                          <a:latin typeface="Cambria" panose="02040503050406030204" pitchFamily="18" charset="0"/>
                          <a:ea typeface="Cambria" panose="02040503050406030204" pitchFamily="18" charset="0"/>
                          <a:cs typeface="Calibri" panose="020F0502020204030204" pitchFamily="34" charset="0"/>
                        </a:rPr>
                        <a:t> AIA sur sites de production</a:t>
                      </a:r>
                      <a:endParaRPr lang="fr-FR" sz="1000" dirty="0">
                        <a:solidFill>
                          <a:srgbClr val="595959"/>
                        </a:solidFill>
                        <a:effectLst/>
                        <a:latin typeface="Cambria" panose="02040503050406030204" pitchFamily="18" charset="0"/>
                        <a:ea typeface="Cambria" panose="02040503050406030204" pitchFamily="18" charset="0"/>
                        <a:cs typeface="Angsana New"/>
                      </a:endParaRPr>
                    </a:p>
                    <a:p>
                      <a:pPr marL="742950" lvl="1" indent="-285750" algn="just">
                        <a:lnSpc>
                          <a:spcPct val="120000"/>
                        </a:lnSpc>
                        <a:spcAft>
                          <a:spcPts val="0"/>
                        </a:spcAft>
                        <a:buClr>
                          <a:srgbClr val="002060"/>
                        </a:buClr>
                        <a:buFont typeface="Courier New" panose="02070309020205020404" pitchFamily="49" charset="0"/>
                        <a:buChar char="o"/>
                      </a:pPr>
                      <a:r>
                        <a:rPr lang="fr-FR" sz="1000" b="1" i="1" dirty="0">
                          <a:solidFill>
                            <a:srgbClr val="595959"/>
                          </a:solidFill>
                          <a:effectLst/>
                          <a:latin typeface="Cambria" panose="02040503050406030204" pitchFamily="18" charset="0"/>
                          <a:ea typeface="Cambria" panose="02040503050406030204" pitchFamily="18" charset="0"/>
                          <a:cs typeface="Calibri" panose="020F0502020204030204" pitchFamily="34" charset="0"/>
                        </a:rPr>
                        <a:t>Proxy Product </a:t>
                      </a:r>
                      <a:r>
                        <a:rPr lang="fr-FR" sz="1000" b="1" i="1" dirty="0" err="1">
                          <a:solidFill>
                            <a:srgbClr val="595959"/>
                          </a:solidFill>
                          <a:effectLst/>
                          <a:latin typeface="Cambria" panose="02040503050406030204" pitchFamily="18" charset="0"/>
                          <a:ea typeface="Cambria" panose="02040503050406030204" pitchFamily="18" charset="0"/>
                          <a:cs typeface="Calibri" panose="020F0502020204030204" pitchFamily="34" charset="0"/>
                        </a:rPr>
                        <a:t>Owner</a:t>
                      </a:r>
                      <a:r>
                        <a:rPr lang="fr-FR" sz="1000" b="1" i="1" dirty="0">
                          <a:solidFill>
                            <a:srgbClr val="595959"/>
                          </a:solidFill>
                          <a:effectLst/>
                          <a:latin typeface="Cambria" panose="02040503050406030204" pitchFamily="18" charset="0"/>
                          <a:ea typeface="Cambria" panose="02040503050406030204" pitchFamily="18" charset="0"/>
                          <a:cs typeface="Calibri" panose="020F0502020204030204" pitchFamily="34" charset="0"/>
                        </a:rPr>
                        <a:t>, Gestion de la </a:t>
                      </a:r>
                      <a:r>
                        <a:rPr lang="fr-FR" sz="1000" b="1" i="1" dirty="0" err="1">
                          <a:solidFill>
                            <a:srgbClr val="595959"/>
                          </a:solidFill>
                          <a:effectLst/>
                          <a:latin typeface="Cambria" panose="02040503050406030204" pitchFamily="18" charset="0"/>
                          <a:ea typeface="Cambria" panose="02040503050406030204" pitchFamily="18" charset="0"/>
                          <a:cs typeface="Calibri" panose="020F0502020204030204" pitchFamily="34" charset="0"/>
                        </a:rPr>
                        <a:t>backlog</a:t>
                      </a:r>
                      <a:r>
                        <a:rPr lang="fr-FR" sz="1000" b="1" i="1" dirty="0">
                          <a:solidFill>
                            <a:srgbClr val="595959"/>
                          </a:solidFill>
                          <a:effectLst/>
                          <a:latin typeface="Cambria" panose="02040503050406030204" pitchFamily="18" charset="0"/>
                          <a:ea typeface="Cambria" panose="02040503050406030204" pitchFamily="18" charset="0"/>
                          <a:cs typeface="Calibri" panose="020F0502020204030204" pitchFamily="34" charset="0"/>
                        </a:rPr>
                        <a:t> du projet, Consultant </a:t>
                      </a:r>
                      <a:r>
                        <a:rPr lang="fr-FR" sz="1000" b="1" i="1" dirty="0">
                          <a:solidFill>
                            <a:srgbClr val="595959"/>
                          </a:solidFill>
                          <a:effectLst/>
                          <a:latin typeface="Cambria" panose="02040503050406030204" pitchFamily="18" charset="0"/>
                          <a:ea typeface="Times New Roman" panose="02020603050405020304" pitchFamily="18" charset="0"/>
                          <a:cs typeface="Calibri" panose="020F0502020204030204" pitchFamily="34" charset="0"/>
                        </a:rPr>
                        <a:t>2013-2014</a:t>
                      </a:r>
                      <a:endParaRPr lang="fr-FR" sz="1000" dirty="0">
                        <a:solidFill>
                          <a:srgbClr val="595959"/>
                        </a:solidFill>
                        <a:effectLst/>
                        <a:latin typeface="Cambria" panose="02040503050406030204" pitchFamily="18" charset="0"/>
                        <a:ea typeface="Cambria" panose="02040503050406030204" pitchFamily="18" charset="0"/>
                        <a:cs typeface="Angsana New"/>
                      </a:endParaRPr>
                    </a:p>
                    <a:p>
                      <a:pPr marL="701675" algn="just">
                        <a:lnSpc>
                          <a:spcPct val="120000"/>
                        </a:lnSpc>
                        <a:spcAft>
                          <a:spcPts val="0"/>
                        </a:spcAft>
                      </a:pPr>
                      <a:r>
                        <a:rPr lang="fr-FR" sz="1000" dirty="0">
                          <a:solidFill>
                            <a:srgbClr val="595959"/>
                          </a:solidFill>
                          <a:effectLst/>
                          <a:latin typeface="Cambria" panose="02040503050406030204" pitchFamily="18" charset="0"/>
                          <a:ea typeface="Times New Roman" panose="02020603050405020304" pitchFamily="18" charset="0"/>
                          <a:cs typeface="Calibri" panose="020F0502020204030204" pitchFamily="34" charset="0"/>
                        </a:rPr>
                        <a:t>Migration du logiciel </a:t>
                      </a:r>
                      <a:r>
                        <a:rPr lang="fr-FR" sz="1000" dirty="0" err="1">
                          <a:solidFill>
                            <a:srgbClr val="595959"/>
                          </a:solidFill>
                          <a:effectLst/>
                          <a:latin typeface="Cambria" panose="02040503050406030204" pitchFamily="18" charset="0"/>
                          <a:ea typeface="Times New Roman" panose="02020603050405020304" pitchFamily="18" charset="0"/>
                          <a:cs typeface="Calibri" panose="020F0502020204030204" pitchFamily="34" charset="0"/>
                        </a:rPr>
                        <a:t>Graphtalk</a:t>
                      </a:r>
                      <a:r>
                        <a:rPr lang="fr-FR" sz="1000" dirty="0">
                          <a:solidFill>
                            <a:srgbClr val="595959"/>
                          </a:solidFill>
                          <a:effectLst/>
                          <a:latin typeface="Cambria" panose="02040503050406030204" pitchFamily="18" charset="0"/>
                          <a:ea typeface="Times New Roman" panose="02020603050405020304" pitchFamily="18" charset="0"/>
                          <a:cs typeface="Calibri" panose="020F0502020204030204" pitchFamily="34" charset="0"/>
                        </a:rPr>
                        <a:t> AIA dans le Cloud AWS </a:t>
                      </a:r>
                      <a:endParaRPr lang="fr-FR" sz="1000" dirty="0">
                        <a:solidFill>
                          <a:srgbClr val="595959"/>
                        </a:solidFill>
                        <a:effectLst/>
                        <a:latin typeface="Cambria" panose="02040503050406030204" pitchFamily="18" charset="0"/>
                        <a:ea typeface="Cambria" panose="02040503050406030204" pitchFamily="18" charset="0"/>
                        <a:cs typeface="Angsana New"/>
                      </a:endParaRPr>
                    </a:p>
                    <a:p>
                      <a:pPr marL="342900" lvl="0" indent="-342900" algn="just">
                        <a:lnSpc>
                          <a:spcPct val="120000"/>
                        </a:lnSpc>
                        <a:spcAft>
                          <a:spcPts val="0"/>
                        </a:spcAft>
                        <a:buSzPts val="1050"/>
                        <a:buFont typeface="Wingdings" panose="05000000000000000000" pitchFamily="2" charset="2"/>
                        <a:buChar char=""/>
                        <a:tabLst>
                          <a:tab pos="323850" algn="l"/>
                        </a:tabLst>
                      </a:pPr>
                      <a:r>
                        <a:rPr lang="fr-FR" sz="1000" b="1" i="1" dirty="0">
                          <a:solidFill>
                            <a:srgbClr val="0070C0"/>
                          </a:solidFill>
                          <a:effectLst/>
                          <a:latin typeface="Cambria" panose="02040503050406030204" pitchFamily="18" charset="0"/>
                          <a:ea typeface="Cambria" panose="02040503050406030204" pitchFamily="18" charset="0"/>
                          <a:cs typeface="Calibri" panose="020F0502020204030204" pitchFamily="34" charset="0"/>
                        </a:rPr>
                        <a:t>PROJETS JOB MANAGER et IPE SOUS GRAPHTALK AIA 2003-2007</a:t>
                      </a:r>
                      <a:endParaRPr lang="fr-FR" sz="1000" dirty="0">
                        <a:solidFill>
                          <a:srgbClr val="595959"/>
                        </a:solidFill>
                        <a:effectLst/>
                        <a:latin typeface="Cambria" panose="02040503050406030204" pitchFamily="18" charset="0"/>
                        <a:ea typeface="Cambria" panose="02040503050406030204" pitchFamily="18" charset="0"/>
                        <a:cs typeface="Wingdings" panose="05000000000000000000" pitchFamily="2" charset="2"/>
                      </a:endParaRPr>
                    </a:p>
                    <a:p>
                      <a:pPr marL="742950" lvl="1" indent="-285750" algn="just">
                        <a:lnSpc>
                          <a:spcPct val="120000"/>
                        </a:lnSpc>
                        <a:spcAft>
                          <a:spcPts val="0"/>
                        </a:spcAft>
                        <a:buClr>
                          <a:srgbClr val="002060"/>
                        </a:buClr>
                        <a:buFont typeface="Courier New" panose="02070309020205020404" pitchFamily="49" charset="0"/>
                        <a:buChar char="o"/>
                        <a:tabLst>
                          <a:tab pos="323850" algn="l"/>
                        </a:tabLst>
                      </a:pPr>
                      <a:r>
                        <a:rPr lang="fr-FR" sz="1000" b="1" i="1" dirty="0">
                          <a:solidFill>
                            <a:srgbClr val="595959"/>
                          </a:solidFill>
                          <a:effectLst/>
                          <a:latin typeface="Cambria" panose="02040503050406030204" pitchFamily="18" charset="0"/>
                          <a:ea typeface="Cambria" panose="02040503050406030204" pitchFamily="18" charset="0"/>
                          <a:cs typeface="Angsana New"/>
                        </a:rPr>
                        <a:t>Responsable des projets : équipe de 8 personnes en France et Bulgarie</a:t>
                      </a:r>
                      <a:endParaRPr lang="fr-FR" sz="1000" dirty="0">
                        <a:solidFill>
                          <a:srgbClr val="595959"/>
                        </a:solidFill>
                        <a:effectLst/>
                        <a:latin typeface="Cambria" panose="02040503050406030204" pitchFamily="18" charset="0"/>
                        <a:ea typeface="Cambria" panose="02040503050406030204" pitchFamily="18" charset="0"/>
                        <a:cs typeface="Angsana New"/>
                      </a:endParaRPr>
                    </a:p>
                    <a:p>
                      <a:pPr marL="701675" algn="just">
                        <a:lnSpc>
                          <a:spcPct val="120000"/>
                        </a:lnSpc>
                        <a:spcAft>
                          <a:spcPts val="0"/>
                        </a:spcAft>
                        <a:tabLst>
                          <a:tab pos="323850" algn="l"/>
                        </a:tabLst>
                      </a:pPr>
                      <a:r>
                        <a:rPr lang="fr-FR" sz="1000" dirty="0">
                          <a:solidFill>
                            <a:srgbClr val="595959"/>
                          </a:solidFill>
                          <a:effectLst/>
                          <a:latin typeface="Cambria" panose="02040503050406030204" pitchFamily="18" charset="0"/>
                          <a:ea typeface="Cambria" panose="02040503050406030204" pitchFamily="18" charset="0"/>
                          <a:cs typeface="Calibri" panose="020F0502020204030204" pitchFamily="34" charset="0"/>
                        </a:rPr>
                        <a:t>Job Manager : Logiciel de Lancement et d’organisation de processus asynchrones lors du traitement de contrats d’assurances </a:t>
                      </a:r>
                      <a:endParaRPr lang="fr-FR" sz="1000" dirty="0">
                        <a:solidFill>
                          <a:srgbClr val="595959"/>
                        </a:solidFill>
                        <a:effectLst/>
                        <a:latin typeface="Cambria" panose="02040503050406030204" pitchFamily="18" charset="0"/>
                        <a:ea typeface="Cambria" panose="02040503050406030204" pitchFamily="18" charset="0"/>
                        <a:cs typeface="Angsana New"/>
                      </a:endParaRPr>
                    </a:p>
                    <a:p>
                      <a:pPr marL="701675" algn="just">
                        <a:lnSpc>
                          <a:spcPct val="120000"/>
                        </a:lnSpc>
                        <a:spcAft>
                          <a:spcPts val="0"/>
                        </a:spcAft>
                        <a:tabLst>
                          <a:tab pos="323850" algn="l"/>
                        </a:tabLst>
                      </a:pPr>
                      <a:r>
                        <a:rPr lang="fr-FR" sz="1000" dirty="0">
                          <a:solidFill>
                            <a:srgbClr val="595959"/>
                          </a:solidFill>
                          <a:effectLst/>
                          <a:latin typeface="Cambria" panose="02040503050406030204" pitchFamily="18" charset="0"/>
                          <a:ea typeface="Cambria" panose="02040503050406030204" pitchFamily="18" charset="0"/>
                          <a:cs typeface="Calibri" panose="020F0502020204030204" pitchFamily="34" charset="0"/>
                        </a:rPr>
                        <a:t>IPE : logiciel de gestion des environnements de production </a:t>
                      </a:r>
                      <a:endParaRPr lang="fr-FR" sz="1000" dirty="0">
                        <a:solidFill>
                          <a:srgbClr val="595959"/>
                        </a:solidFill>
                        <a:effectLst/>
                        <a:latin typeface="Cambria" panose="02040503050406030204" pitchFamily="18" charset="0"/>
                        <a:ea typeface="Cambria" panose="02040503050406030204" pitchFamily="18" charset="0"/>
                        <a:cs typeface="Angsana New"/>
                      </a:endParaRPr>
                    </a:p>
                    <a:p>
                      <a:pPr marL="342900" lvl="0" indent="-342900" algn="just">
                        <a:lnSpc>
                          <a:spcPct val="120000"/>
                        </a:lnSpc>
                        <a:spcAft>
                          <a:spcPts val="0"/>
                        </a:spcAft>
                        <a:buSzPts val="1050"/>
                        <a:buFont typeface="Wingdings" panose="05000000000000000000" pitchFamily="2" charset="2"/>
                        <a:buChar char=""/>
                        <a:tabLst>
                          <a:tab pos="323850" algn="l"/>
                        </a:tabLst>
                      </a:pPr>
                      <a:r>
                        <a:rPr lang="fr-FR" sz="1000" b="1" i="1" dirty="0">
                          <a:solidFill>
                            <a:srgbClr val="0070C0"/>
                          </a:solidFill>
                          <a:effectLst/>
                          <a:latin typeface="Cambria" panose="02040503050406030204" pitchFamily="18" charset="0"/>
                          <a:ea typeface="Cambria" panose="02040503050406030204" pitchFamily="18" charset="0"/>
                          <a:cs typeface="Calibri" panose="020F0502020204030204" pitchFamily="34" charset="0"/>
                        </a:rPr>
                        <a:t>PROJET INTERFACE GRAPHIQUE (GUI) DE GRAPHTALK AIA 2000-2003</a:t>
                      </a:r>
                      <a:endParaRPr lang="fr-FR" sz="1000" dirty="0">
                        <a:solidFill>
                          <a:srgbClr val="595959"/>
                        </a:solidFill>
                        <a:effectLst/>
                        <a:latin typeface="Cambria" panose="02040503050406030204" pitchFamily="18" charset="0"/>
                        <a:ea typeface="Cambria" panose="02040503050406030204" pitchFamily="18" charset="0"/>
                        <a:cs typeface="Wingdings" panose="05000000000000000000" pitchFamily="2" charset="2"/>
                      </a:endParaRPr>
                    </a:p>
                    <a:p>
                      <a:pPr marL="742950" lvl="1" indent="-285750" algn="just">
                        <a:lnSpc>
                          <a:spcPct val="120000"/>
                        </a:lnSpc>
                        <a:spcAft>
                          <a:spcPts val="0"/>
                        </a:spcAft>
                        <a:buClr>
                          <a:srgbClr val="002060"/>
                        </a:buClr>
                        <a:buFont typeface="Courier New" panose="02070309020205020404" pitchFamily="49" charset="0"/>
                        <a:buChar char="o"/>
                        <a:tabLst>
                          <a:tab pos="323850" algn="l"/>
                        </a:tabLst>
                      </a:pPr>
                      <a:r>
                        <a:rPr lang="fr-FR" sz="1000" b="1" i="1" dirty="0">
                          <a:solidFill>
                            <a:srgbClr val="595959"/>
                          </a:solidFill>
                          <a:effectLst/>
                          <a:latin typeface="Cambria" panose="02040503050406030204" pitchFamily="18" charset="0"/>
                          <a:ea typeface="Cambria" panose="02040503050406030204" pitchFamily="18" charset="0"/>
                          <a:cs typeface="Angsana New"/>
                        </a:rPr>
                        <a:t>Responsable du projet : équipe de 5 personnes en France</a:t>
                      </a:r>
                      <a:endParaRPr lang="fr-FR" sz="1000" dirty="0">
                        <a:solidFill>
                          <a:srgbClr val="595959"/>
                        </a:solidFill>
                        <a:effectLst/>
                        <a:latin typeface="Cambria" panose="02040503050406030204" pitchFamily="18" charset="0"/>
                        <a:ea typeface="Cambria" panose="02040503050406030204" pitchFamily="18" charset="0"/>
                        <a:cs typeface="Angsana New"/>
                      </a:endParaRPr>
                    </a:p>
                    <a:p>
                      <a:pPr marL="701675" algn="just">
                        <a:lnSpc>
                          <a:spcPct val="120000"/>
                        </a:lnSpc>
                        <a:spcBef>
                          <a:spcPts val="200"/>
                        </a:spcBef>
                        <a:spcAft>
                          <a:spcPts val="0"/>
                        </a:spcAft>
                        <a:tabLst>
                          <a:tab pos="701675" algn="l"/>
                        </a:tabLst>
                      </a:pPr>
                      <a:r>
                        <a:rPr lang="fr-FR" sz="1000" dirty="0">
                          <a:solidFill>
                            <a:srgbClr val="595959"/>
                          </a:solidFill>
                          <a:effectLst/>
                          <a:latin typeface="Cambria" panose="02040503050406030204" pitchFamily="18" charset="0"/>
                          <a:ea typeface="Cambria" panose="02040503050406030204" pitchFamily="18" charset="0"/>
                          <a:cs typeface="Angsana New"/>
                        </a:rPr>
                        <a:t>Organisation et participation au développement de l’interface Graphique (Windows et Web) du logiciel GRAPHTALK AIA</a:t>
                      </a:r>
                      <a:r>
                        <a:rPr lang="fr-FR" sz="1000" dirty="0">
                          <a:solidFill>
                            <a:srgbClr val="595959"/>
                          </a:solidFill>
                          <a:effectLst/>
                          <a:latin typeface="Cambria" panose="02040503050406030204" pitchFamily="18" charset="0"/>
                          <a:ea typeface="Cambria" panose="02040503050406030204" pitchFamily="18" charset="0"/>
                          <a:cs typeface="Calibri" panose="020F0502020204030204" pitchFamily="34" charset="0"/>
                        </a:rPr>
                        <a:t>.</a:t>
                      </a:r>
                      <a:endParaRPr lang="fr-FR" sz="1000" dirty="0">
                        <a:solidFill>
                          <a:srgbClr val="595959"/>
                        </a:solidFill>
                        <a:effectLst/>
                        <a:latin typeface="Cambria" panose="02040503050406030204" pitchFamily="18" charset="0"/>
                        <a:ea typeface="Cambria" panose="02040503050406030204" pitchFamily="18" charset="0"/>
                        <a:cs typeface="Angsana New"/>
                      </a:endParaRP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4722">
                <a:tc>
                  <a:txBody>
                    <a:bodyPr/>
                    <a:lstStyle/>
                    <a:p>
                      <a:pPr marL="7938" marR="0" indent="0" algn="l" defTabSz="457200" rtl="0" eaLnBrk="1" fontAlgn="auto" latinLnBrk="0" hangingPunct="1">
                        <a:lnSpc>
                          <a:spcPct val="100000"/>
                        </a:lnSpc>
                        <a:spcBef>
                          <a:spcPts val="0"/>
                        </a:spcBef>
                        <a:spcAft>
                          <a:spcPts val="0"/>
                        </a:spcAft>
                        <a:buClrTx/>
                        <a:buSzTx/>
                        <a:buFontTx/>
                        <a:buNone/>
                        <a:tabLst/>
                        <a:defRPr/>
                      </a:pPr>
                      <a:r>
                        <a:rPr lang="fr-FR" sz="1100" b="1" i="0" dirty="0">
                          <a:solidFill>
                            <a:srgbClr val="58585A"/>
                          </a:solidFill>
                          <a:latin typeface="+mn-lt"/>
                          <a:ea typeface="Times New Roman" charset="0"/>
                          <a:cs typeface="Times New Roman" charset="0"/>
                        </a:rPr>
                        <a:t>2010 - 2013</a:t>
                      </a: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20000"/>
                        </a:lnSpc>
                        <a:spcBef>
                          <a:spcPts val="200"/>
                        </a:spcBef>
                        <a:spcAft>
                          <a:spcPts val="200"/>
                        </a:spcAft>
                      </a:pPr>
                      <a:r>
                        <a:rPr lang="fr-FR" sz="1050" b="1" cap="all" dirty="0">
                          <a:solidFill>
                            <a:srgbClr val="00000A"/>
                          </a:solidFill>
                          <a:effectLst/>
                          <a:latin typeface="Cambria" panose="02040503050406030204" pitchFamily="18" charset="0"/>
                          <a:ea typeface="Calibri" panose="020F0502020204030204" pitchFamily="34" charset="0"/>
                          <a:cs typeface="Cordia New"/>
                        </a:rPr>
                        <a:t>TAGG informatique </a:t>
                      </a:r>
                      <a:r>
                        <a:rPr lang="fr-FR" sz="1100" b="1" cap="all" dirty="0">
                          <a:solidFill>
                            <a:srgbClr val="00000A"/>
                          </a:solidFill>
                          <a:effectLst/>
                          <a:latin typeface="Cambria" panose="02040503050406030204" pitchFamily="18" charset="0"/>
                          <a:ea typeface="Calibri" panose="020F0502020204030204" pitchFamily="34" charset="0"/>
                          <a:cs typeface="Cordia New"/>
                        </a:rPr>
                        <a:t>– </a:t>
                      </a:r>
                      <a:r>
                        <a:rPr lang="fr-FR" sz="1000" b="0" cap="all" dirty="0">
                          <a:solidFill>
                            <a:srgbClr val="404040"/>
                          </a:solidFill>
                          <a:effectLst/>
                          <a:latin typeface="Cambria" panose="02040503050406030204" pitchFamily="18" charset="0"/>
                          <a:ea typeface="Calibri" panose="020F0502020204030204" pitchFamily="34" charset="0"/>
                          <a:cs typeface="Cordia New"/>
                        </a:rPr>
                        <a:t>1997 a 2000, secteur d’activité : TRAITEMENTS DE DONNEES, IMPRESSIONS PERSONNALISEES DE DOCUMENTS, SOLUTION DE VOTE</a:t>
                      </a:r>
                      <a:endParaRPr lang="fr-FR" sz="1000" b="1" cap="all" dirty="0">
                        <a:solidFill>
                          <a:srgbClr val="404040"/>
                        </a:solidFill>
                        <a:effectLst/>
                        <a:latin typeface="Calibri" panose="020F0502020204030204" pitchFamily="34" charset="0"/>
                        <a:ea typeface="Calibri" panose="020F0502020204030204" pitchFamily="34" charset="0"/>
                        <a:cs typeface="Cordia New"/>
                      </a:endParaRPr>
                    </a:p>
                    <a:p>
                      <a:pPr algn="just">
                        <a:lnSpc>
                          <a:spcPct val="120000"/>
                        </a:lnSpc>
                        <a:spcBef>
                          <a:spcPts val="200"/>
                        </a:spcBef>
                        <a:spcAft>
                          <a:spcPts val="0"/>
                        </a:spcAft>
                      </a:pPr>
                      <a:r>
                        <a:rPr lang="fr-FR" sz="1000" dirty="0">
                          <a:solidFill>
                            <a:srgbClr val="595959"/>
                          </a:solidFill>
                          <a:effectLst/>
                          <a:latin typeface="Cambria" panose="02040503050406030204" pitchFamily="18" charset="0"/>
                          <a:ea typeface="Cambria" panose="02040503050406030204" pitchFamily="18" charset="0"/>
                          <a:cs typeface="Angsana New"/>
                        </a:rPr>
                        <a:t>Postes occupés : </a:t>
                      </a:r>
                      <a:r>
                        <a:rPr lang="fr-FR" sz="1100" b="1" cap="small" dirty="0">
                          <a:solidFill>
                            <a:srgbClr val="4F81BD"/>
                          </a:solidFill>
                          <a:effectLst/>
                          <a:latin typeface="Cambria" panose="02040503050406030204" pitchFamily="18" charset="0"/>
                          <a:ea typeface="Cambria" panose="02040503050406030204" pitchFamily="18" charset="0"/>
                          <a:cs typeface="Angsana New"/>
                        </a:rPr>
                        <a:t>Développeur à Chef de projets</a:t>
                      </a:r>
                      <a:endParaRPr lang="fr-FR" sz="1000" dirty="0">
                        <a:solidFill>
                          <a:srgbClr val="595959"/>
                        </a:solidFill>
                        <a:effectLst/>
                        <a:latin typeface="Cambria" panose="02040503050406030204" pitchFamily="18" charset="0"/>
                        <a:ea typeface="Cambria" panose="02040503050406030204" pitchFamily="18" charset="0"/>
                        <a:cs typeface="Angsana New"/>
                      </a:endParaRPr>
                    </a:p>
                    <a:p>
                      <a:pPr algn="just">
                        <a:lnSpc>
                          <a:spcPct val="120000"/>
                        </a:lnSpc>
                        <a:spcBef>
                          <a:spcPts val="200"/>
                        </a:spcBef>
                        <a:spcAft>
                          <a:spcPts val="0"/>
                        </a:spcAft>
                      </a:pPr>
                      <a:r>
                        <a:rPr lang="fr-FR" sz="400" dirty="0">
                          <a:solidFill>
                            <a:srgbClr val="595959"/>
                          </a:solidFill>
                          <a:effectLst/>
                          <a:latin typeface="Cambria" panose="02040503050406030204" pitchFamily="18" charset="0"/>
                          <a:ea typeface="Cambria" panose="02040503050406030204" pitchFamily="18" charset="0"/>
                          <a:cs typeface="Angsana New"/>
                        </a:rPr>
                        <a:t> </a:t>
                      </a:r>
                      <a:endParaRPr lang="fr-FR" sz="1000" dirty="0">
                        <a:solidFill>
                          <a:srgbClr val="595959"/>
                        </a:solidFill>
                        <a:effectLst/>
                        <a:latin typeface="Cambria" panose="02040503050406030204" pitchFamily="18" charset="0"/>
                        <a:ea typeface="Cambria" panose="02040503050406030204" pitchFamily="18" charset="0"/>
                        <a:cs typeface="Angsana New"/>
                      </a:endParaRPr>
                    </a:p>
                    <a:p>
                      <a:pPr marL="342900" lvl="0" indent="-342900" algn="just">
                        <a:lnSpc>
                          <a:spcPct val="120000"/>
                        </a:lnSpc>
                        <a:spcBef>
                          <a:spcPts val="200"/>
                        </a:spcBef>
                        <a:spcAft>
                          <a:spcPts val="0"/>
                        </a:spcAft>
                        <a:buSzPts val="1050"/>
                        <a:buFont typeface="Wingdings" panose="05000000000000000000" pitchFamily="2" charset="2"/>
                        <a:buChar char=""/>
                        <a:tabLst>
                          <a:tab pos="323850" algn="l"/>
                        </a:tabLst>
                      </a:pPr>
                      <a:r>
                        <a:rPr lang="fr-FR" sz="1000" dirty="0">
                          <a:solidFill>
                            <a:srgbClr val="0070C0"/>
                          </a:solidFill>
                          <a:effectLst/>
                          <a:latin typeface="Cambria" panose="02040503050406030204" pitchFamily="18" charset="0"/>
                          <a:ea typeface="Cambria" panose="02040503050406030204" pitchFamily="18" charset="0"/>
                          <a:cs typeface="Calibri" panose="020F0502020204030204" pitchFamily="34" charset="0"/>
                        </a:rPr>
                        <a:t>Responsable de l'équipe de développement</a:t>
                      </a:r>
                      <a:r>
                        <a:rPr lang="fr-FR" sz="1000" dirty="0">
                          <a:solidFill>
                            <a:srgbClr val="595959"/>
                          </a:solidFill>
                          <a:effectLst/>
                          <a:latin typeface="Cambria" panose="02040503050406030204" pitchFamily="18" charset="0"/>
                          <a:ea typeface="Cambria" panose="02040503050406030204" pitchFamily="18" charset="0"/>
                          <a:cs typeface="Calibri" panose="020F0502020204030204" pitchFamily="34" charset="0"/>
                        </a:rPr>
                        <a:t> : animation d’une équipe de 7 personnes.</a:t>
                      </a:r>
                      <a:endParaRPr lang="fr-FR" sz="1000" dirty="0">
                        <a:solidFill>
                          <a:srgbClr val="595959"/>
                        </a:solidFill>
                        <a:effectLst/>
                        <a:latin typeface="Cambria" panose="02040503050406030204" pitchFamily="18" charset="0"/>
                        <a:ea typeface="Cambria" panose="02040503050406030204" pitchFamily="18" charset="0"/>
                        <a:cs typeface="Wingdings" panose="05000000000000000000" pitchFamily="2" charset="2"/>
                      </a:endParaRPr>
                    </a:p>
                    <a:p>
                      <a:pPr marL="342900" lvl="0" indent="-342900" algn="just">
                        <a:lnSpc>
                          <a:spcPct val="120000"/>
                        </a:lnSpc>
                        <a:spcBef>
                          <a:spcPts val="200"/>
                        </a:spcBef>
                        <a:spcAft>
                          <a:spcPts val="0"/>
                        </a:spcAft>
                        <a:buSzPts val="1050"/>
                        <a:buFont typeface="Wingdings" panose="05000000000000000000" pitchFamily="2" charset="2"/>
                        <a:buChar char=""/>
                        <a:tabLst>
                          <a:tab pos="323850" algn="l"/>
                        </a:tabLst>
                      </a:pPr>
                      <a:r>
                        <a:rPr lang="fr-FR" sz="1000" dirty="0">
                          <a:solidFill>
                            <a:srgbClr val="0070C0"/>
                          </a:solidFill>
                          <a:effectLst/>
                          <a:latin typeface="Cambria" panose="02040503050406030204" pitchFamily="18" charset="0"/>
                          <a:ea typeface="Cambria" panose="02040503050406030204" pitchFamily="18" charset="0"/>
                          <a:cs typeface="Calibri" panose="020F0502020204030204" pitchFamily="34" charset="0"/>
                        </a:rPr>
                        <a:t>Responsable du projet </a:t>
                      </a:r>
                      <a:r>
                        <a:rPr lang="fr-FR" sz="1000" dirty="0" err="1">
                          <a:solidFill>
                            <a:srgbClr val="0070C0"/>
                          </a:solidFill>
                          <a:effectLst/>
                          <a:latin typeface="Cambria" panose="02040503050406030204" pitchFamily="18" charset="0"/>
                          <a:ea typeface="Cambria" panose="02040503050406030204" pitchFamily="18" charset="0"/>
                          <a:cs typeface="Calibri" panose="020F0502020204030204" pitchFamily="34" charset="0"/>
                        </a:rPr>
                        <a:t>TaggImage</a:t>
                      </a:r>
                      <a:r>
                        <a:rPr lang="fr-FR" sz="1000" dirty="0">
                          <a:solidFill>
                            <a:srgbClr val="595959"/>
                          </a:solidFill>
                          <a:effectLst/>
                          <a:latin typeface="Cambria" panose="02040503050406030204" pitchFamily="18" charset="0"/>
                          <a:ea typeface="Cambria" panose="02040503050406030204" pitchFamily="18" charset="0"/>
                          <a:cs typeface="Calibri" panose="020F0502020204030204" pitchFamily="34" charset="0"/>
                        </a:rPr>
                        <a:t> : Informatisation d'un contrôle caméra de documents imprimés par comparaison de modèles. Contrôle qualité sur des impressions en très grosses quantités (plusieurs dizaines de milliers) à très grande vitesse. </a:t>
                      </a:r>
                      <a:endParaRPr lang="fr-FR" sz="1000" dirty="0">
                        <a:solidFill>
                          <a:srgbClr val="595959"/>
                        </a:solidFill>
                        <a:effectLst/>
                        <a:latin typeface="Cambria" panose="02040503050406030204" pitchFamily="18" charset="0"/>
                        <a:ea typeface="Cambria" panose="02040503050406030204" pitchFamily="18" charset="0"/>
                        <a:cs typeface="Wingdings" panose="05000000000000000000" pitchFamily="2" charset="2"/>
                      </a:endParaRPr>
                    </a:p>
                    <a:p>
                      <a:r>
                        <a:rPr lang="fr-FR" sz="1000" dirty="0">
                          <a:solidFill>
                            <a:srgbClr val="0070C0"/>
                          </a:solidFill>
                          <a:effectLst/>
                          <a:latin typeface="Cambria" panose="02040503050406030204" pitchFamily="18" charset="0"/>
                          <a:ea typeface="Cambria" panose="02040503050406030204" pitchFamily="18" charset="0"/>
                          <a:cs typeface="Calibri" panose="020F0502020204030204" pitchFamily="34" charset="0"/>
                        </a:rPr>
                        <a:t>Développement et Exploitation</a:t>
                      </a:r>
                      <a:r>
                        <a:rPr lang="fr-FR" sz="1000" dirty="0">
                          <a:effectLst/>
                          <a:latin typeface="Cambria" panose="02040503050406030204" pitchFamily="18" charset="0"/>
                          <a:ea typeface="Cambria" panose="02040503050406030204" pitchFamily="18" charset="0"/>
                          <a:cs typeface="Calibri" panose="020F0502020204030204" pitchFamily="34" charset="0"/>
                        </a:rPr>
                        <a:t> du logiciel </a:t>
                      </a:r>
                      <a:r>
                        <a:rPr lang="fr-FR" sz="1000" dirty="0" err="1">
                          <a:effectLst/>
                          <a:latin typeface="Cambria" panose="02040503050406030204" pitchFamily="18" charset="0"/>
                          <a:ea typeface="Cambria" panose="02040503050406030204" pitchFamily="18" charset="0"/>
                          <a:cs typeface="Calibri" panose="020F0502020204030204" pitchFamily="34" charset="0"/>
                        </a:rPr>
                        <a:t>VotExpress</a:t>
                      </a:r>
                      <a:r>
                        <a:rPr lang="fr-FR" sz="1000" dirty="0">
                          <a:effectLst/>
                          <a:latin typeface="Cambria" panose="02040503050406030204" pitchFamily="18" charset="0"/>
                          <a:ea typeface="Cambria" panose="02040503050406030204" pitchFamily="18" charset="0"/>
                          <a:cs typeface="Calibri" panose="020F0502020204030204" pitchFamily="34" charset="0"/>
                        </a:rPr>
                        <a:t>, solution d’organisation d’élections professionnelles par traitement électronique des votes par correspondance. Ma mission a porté sur la conception, réalisation et mise en exploitation sur sites des premières versions du logiciel.</a:t>
                      </a:r>
                      <a:endParaRPr lang="en-GB" sz="1050" b="0" i="0" kern="1200" dirty="0">
                        <a:solidFill>
                          <a:srgbClr val="7F7F7F"/>
                        </a:solidFill>
                        <a:latin typeface="+mn-lt"/>
                        <a:ea typeface="Times New Roman" charset="0"/>
                        <a:cs typeface="Times New Roman" charset="0"/>
                      </a:endParaRP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11" name="ZoneTexte 10"/>
          <p:cNvSpPr txBox="1"/>
          <p:nvPr/>
        </p:nvSpPr>
        <p:spPr>
          <a:xfrm>
            <a:off x="8162925" y="6990951"/>
            <a:ext cx="184731" cy="369332"/>
          </a:xfrm>
          <a:prstGeom prst="rect">
            <a:avLst/>
          </a:prstGeom>
          <a:noFill/>
        </p:spPr>
        <p:txBody>
          <a:bodyPr wrap="none" rtlCol="0">
            <a:spAutoFit/>
          </a:bodyPr>
          <a:lstStyle/>
          <a:p>
            <a:endParaRPr lang="fr-FR" dirty="0"/>
          </a:p>
        </p:txBody>
      </p:sp>
      <p:graphicFrame>
        <p:nvGraphicFramePr>
          <p:cNvPr id="50" name="Tableau 13"/>
          <p:cNvGraphicFramePr>
            <a:graphicFrameLocks noGrp="1"/>
          </p:cNvGraphicFramePr>
          <p:nvPr>
            <p:extLst>
              <p:ext uri="{D42A27DB-BD31-4B8C-83A1-F6EECF244321}">
                <p14:modId xmlns:p14="http://schemas.microsoft.com/office/powerpoint/2010/main" val="3221015783"/>
              </p:ext>
            </p:extLst>
          </p:nvPr>
        </p:nvGraphicFramePr>
        <p:xfrm>
          <a:off x="1850456" y="7162401"/>
          <a:ext cx="5674294" cy="4067844"/>
        </p:xfrm>
        <a:graphic>
          <a:graphicData uri="http://schemas.openxmlformats.org/drawingml/2006/table">
            <a:tbl>
              <a:tblPr firstRow="1" bandRow="1">
                <a:tableStyleId>{5940675A-B579-460E-94D1-54222C63F5DA}</a:tableStyleId>
              </a:tblPr>
              <a:tblGrid>
                <a:gridCol w="959419">
                  <a:extLst>
                    <a:ext uri="{9D8B030D-6E8A-4147-A177-3AD203B41FA5}">
                      <a16:colId xmlns:a16="http://schemas.microsoft.com/office/drawing/2014/main" val="20000"/>
                    </a:ext>
                  </a:extLst>
                </a:gridCol>
                <a:gridCol w="4714875">
                  <a:extLst>
                    <a:ext uri="{9D8B030D-6E8A-4147-A177-3AD203B41FA5}">
                      <a16:colId xmlns:a16="http://schemas.microsoft.com/office/drawing/2014/main" val="20001"/>
                    </a:ext>
                  </a:extLst>
                </a:gridCol>
              </a:tblGrid>
              <a:tr h="1552974">
                <a:tc>
                  <a:txBody>
                    <a:bodyPr/>
                    <a:lstStyle/>
                    <a:p>
                      <a:pPr marL="7938" marR="0" indent="0" algn="ctr" defTabSz="457200" rtl="0" eaLnBrk="1" fontAlgn="auto" latinLnBrk="0" hangingPunct="1">
                        <a:lnSpc>
                          <a:spcPct val="100000"/>
                        </a:lnSpc>
                        <a:spcBef>
                          <a:spcPts val="0"/>
                        </a:spcBef>
                        <a:spcAft>
                          <a:spcPts val="0"/>
                        </a:spcAft>
                        <a:buClrTx/>
                        <a:buSzTx/>
                        <a:buFontTx/>
                        <a:buNone/>
                        <a:tabLst/>
                        <a:defRPr/>
                      </a:pPr>
                      <a:r>
                        <a:rPr lang="fr-FR" sz="1050" b="1" i="0" dirty="0">
                          <a:solidFill>
                            <a:srgbClr val="58585A"/>
                          </a:solidFill>
                          <a:latin typeface="+mj-lt"/>
                          <a:ea typeface="Times New Roman" charset="0"/>
                          <a:cs typeface="Times New Roman" charset="0"/>
                        </a:rPr>
                        <a:t>Depuis avril 2019</a:t>
                      </a: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00000"/>
                        </a:lnSpc>
                        <a:spcBef>
                          <a:spcPts val="0"/>
                        </a:spcBef>
                        <a:spcAft>
                          <a:spcPts val="200"/>
                        </a:spcAft>
                      </a:pPr>
                      <a:r>
                        <a:rPr lang="fr-FR" sz="1100" b="1" cap="all" dirty="0">
                          <a:solidFill>
                            <a:srgbClr val="00000A"/>
                          </a:solidFill>
                          <a:effectLst/>
                          <a:latin typeface="+mj-lt"/>
                          <a:ea typeface="Calibri" panose="020F0502020204030204" pitchFamily="34" charset="0"/>
                          <a:cs typeface="Cordia New"/>
                        </a:rPr>
                        <a:t>SCHNEIDER POUR CONAN JEKEN CONSULTING</a:t>
                      </a:r>
                      <a:endParaRPr lang="fr-FR" sz="1100" b="1" cap="all" dirty="0">
                        <a:solidFill>
                          <a:srgbClr val="404040"/>
                        </a:solidFill>
                        <a:effectLst/>
                        <a:latin typeface="+mj-lt"/>
                        <a:ea typeface="Calibri" panose="020F0502020204030204" pitchFamily="34" charset="0"/>
                        <a:cs typeface="Cordia New"/>
                      </a:endParaRPr>
                    </a:p>
                    <a:p>
                      <a:pPr>
                        <a:lnSpc>
                          <a:spcPct val="100000"/>
                        </a:lnSpc>
                        <a:spcBef>
                          <a:spcPts val="0"/>
                        </a:spcBef>
                        <a:spcAft>
                          <a:spcPts val="800"/>
                        </a:spcAft>
                      </a:pPr>
                      <a:r>
                        <a:rPr lang="fr-FR" sz="1050" dirty="0">
                          <a:solidFill>
                            <a:srgbClr val="595959"/>
                          </a:solidFill>
                          <a:effectLst/>
                          <a:latin typeface="+mj-lt"/>
                          <a:ea typeface="Cambria" panose="02040503050406030204" pitchFamily="18" charset="0"/>
                          <a:cs typeface="Angsana New"/>
                        </a:rPr>
                        <a:t>Poste occupé : </a:t>
                      </a:r>
                      <a:r>
                        <a:rPr lang="fr-FR" sz="1050" b="1" cap="small" dirty="0">
                          <a:solidFill>
                            <a:srgbClr val="4F81BD"/>
                          </a:solidFill>
                          <a:effectLst/>
                          <a:latin typeface="+mj-lt"/>
                          <a:ea typeface="Cambria" panose="02040503050406030204" pitchFamily="18" charset="0"/>
                          <a:cs typeface="Angsana New"/>
                        </a:rPr>
                        <a:t>Consultant </a:t>
                      </a:r>
                      <a:r>
                        <a:rPr lang="fr-FR" sz="1050" b="1" cap="small" dirty="0" err="1">
                          <a:solidFill>
                            <a:srgbClr val="4F81BD"/>
                          </a:solidFill>
                          <a:effectLst/>
                          <a:latin typeface="+mj-lt"/>
                          <a:ea typeface="Cambria" panose="02040503050406030204" pitchFamily="18" charset="0"/>
                          <a:cs typeface="Angsana New"/>
                        </a:rPr>
                        <a:t>DevOps</a:t>
                      </a:r>
                      <a:r>
                        <a:rPr lang="fr-FR" sz="1050" b="1" cap="small" dirty="0">
                          <a:solidFill>
                            <a:srgbClr val="4F81BD"/>
                          </a:solidFill>
                          <a:effectLst/>
                          <a:latin typeface="+mj-lt"/>
                          <a:ea typeface="Cambria" panose="02040503050406030204" pitchFamily="18" charset="0"/>
                          <a:cs typeface="Angsana New"/>
                        </a:rPr>
                        <a:t> dans l’équipe R&amp;D </a:t>
                      </a:r>
                      <a:r>
                        <a:rPr lang="fr-FR" sz="1050" b="1" cap="small" dirty="0" err="1">
                          <a:solidFill>
                            <a:srgbClr val="4F81BD"/>
                          </a:solidFill>
                          <a:effectLst/>
                          <a:latin typeface="+mj-lt"/>
                          <a:ea typeface="Cambria" panose="02040503050406030204" pitchFamily="18" charset="0"/>
                          <a:cs typeface="Angsana New"/>
                        </a:rPr>
                        <a:t>DmnPint</a:t>
                      </a:r>
                      <a:r>
                        <a:rPr lang="fr-FR" sz="1050" b="1" cap="small" dirty="0">
                          <a:solidFill>
                            <a:srgbClr val="4F81BD"/>
                          </a:solidFill>
                          <a:effectLst/>
                          <a:latin typeface="+mj-lt"/>
                          <a:ea typeface="Cambria" panose="02040503050406030204" pitchFamily="18" charset="0"/>
                          <a:cs typeface="Angsana New"/>
                        </a:rPr>
                        <a:t> sur la plateforme de gestion d’objets connectés ETP (</a:t>
                      </a:r>
                      <a:r>
                        <a:rPr lang="fr-FR" sz="1050" b="1" cap="small" dirty="0" err="1">
                          <a:solidFill>
                            <a:srgbClr val="4F81BD"/>
                          </a:solidFill>
                          <a:effectLst/>
                          <a:latin typeface="+mj-lt"/>
                          <a:ea typeface="Cambria" panose="02040503050406030204" pitchFamily="18" charset="0"/>
                          <a:cs typeface="Angsana New"/>
                        </a:rPr>
                        <a:t>Exostruxure</a:t>
                      </a:r>
                      <a:r>
                        <a:rPr lang="fr-FR" sz="1050" b="1" cap="small" dirty="0">
                          <a:solidFill>
                            <a:srgbClr val="4F81BD"/>
                          </a:solidFill>
                          <a:effectLst/>
                          <a:latin typeface="+mj-lt"/>
                          <a:ea typeface="Cambria" panose="02040503050406030204" pitchFamily="18" charset="0"/>
                          <a:cs typeface="Angsana New"/>
                        </a:rPr>
                        <a:t> </a:t>
                      </a:r>
                      <a:r>
                        <a:rPr lang="fr-FR" sz="1050" b="1" cap="small" dirty="0" err="1">
                          <a:solidFill>
                            <a:srgbClr val="4F81BD"/>
                          </a:solidFill>
                          <a:effectLst/>
                          <a:latin typeface="+mj-lt"/>
                          <a:ea typeface="Cambria" panose="02040503050406030204" pitchFamily="18" charset="0"/>
                          <a:cs typeface="Angsana New"/>
                        </a:rPr>
                        <a:t>Technology</a:t>
                      </a:r>
                      <a:r>
                        <a:rPr lang="fr-FR" sz="1050" b="1" cap="small" dirty="0">
                          <a:solidFill>
                            <a:srgbClr val="4F81BD"/>
                          </a:solidFill>
                          <a:effectLst/>
                          <a:latin typeface="+mj-lt"/>
                          <a:ea typeface="Cambria" panose="02040503050406030204" pitchFamily="18" charset="0"/>
                          <a:cs typeface="Angsana New"/>
                        </a:rPr>
                        <a:t> </a:t>
                      </a:r>
                      <a:r>
                        <a:rPr lang="fr-FR" sz="1050" b="1" cap="small" dirty="0" err="1">
                          <a:solidFill>
                            <a:srgbClr val="4F81BD"/>
                          </a:solidFill>
                          <a:effectLst/>
                          <a:latin typeface="+mj-lt"/>
                          <a:ea typeface="Cambria" panose="02040503050406030204" pitchFamily="18" charset="0"/>
                          <a:cs typeface="Angsana New"/>
                        </a:rPr>
                        <a:t>Plateform</a:t>
                      </a:r>
                      <a:r>
                        <a:rPr lang="fr-FR" sz="1050" b="1" cap="small" dirty="0">
                          <a:solidFill>
                            <a:srgbClr val="4F81BD"/>
                          </a:solidFill>
                          <a:effectLst/>
                          <a:latin typeface="+mj-lt"/>
                          <a:ea typeface="Cambria" panose="02040503050406030204" pitchFamily="18" charset="0"/>
                          <a:cs typeface="Angsana New"/>
                        </a:rPr>
                        <a:t>)</a:t>
                      </a:r>
                      <a:r>
                        <a:rPr lang="fr-FR" sz="1050" dirty="0">
                          <a:solidFill>
                            <a:srgbClr val="595959"/>
                          </a:solidFill>
                          <a:effectLst/>
                          <a:latin typeface="+mj-lt"/>
                          <a:ea typeface="Cambria" panose="02040503050406030204" pitchFamily="18" charset="0"/>
                          <a:cs typeface="Angsana New"/>
                        </a:rPr>
                        <a:t>.</a:t>
                      </a:r>
                    </a:p>
                    <a:p>
                      <a:pPr marL="0" lvl="0" indent="0" algn="just">
                        <a:lnSpc>
                          <a:spcPct val="120000"/>
                        </a:lnSpc>
                        <a:spcBef>
                          <a:spcPts val="200"/>
                        </a:spcBef>
                        <a:spcAft>
                          <a:spcPts val="0"/>
                        </a:spcAft>
                        <a:buSzPts val="1050"/>
                        <a:buFont typeface="Wingdings" panose="05000000000000000000" pitchFamily="2" charset="2"/>
                        <a:buNone/>
                      </a:pPr>
                      <a:r>
                        <a:rPr lang="fr-FR" sz="1050" b="1" dirty="0">
                          <a:solidFill>
                            <a:srgbClr val="595959"/>
                          </a:solidFill>
                          <a:effectLst/>
                          <a:latin typeface="+mj-lt"/>
                          <a:ea typeface="Cambria" panose="02040503050406030204" pitchFamily="18" charset="0"/>
                          <a:cs typeface="Angsana New"/>
                        </a:rPr>
                        <a:t>Optimisation </a:t>
                      </a:r>
                      <a:r>
                        <a:rPr lang="fr-FR" sz="1050" b="1">
                          <a:solidFill>
                            <a:srgbClr val="595959"/>
                          </a:solidFill>
                          <a:effectLst/>
                          <a:latin typeface="+mj-lt"/>
                          <a:ea typeface="Cambria" panose="02040503050406030204" pitchFamily="18" charset="0"/>
                          <a:cs typeface="Angsana New"/>
                        </a:rPr>
                        <a:t>et création </a:t>
                      </a:r>
                      <a:r>
                        <a:rPr lang="fr-FR" sz="1050" b="1" dirty="0">
                          <a:solidFill>
                            <a:srgbClr val="595959"/>
                          </a:solidFill>
                          <a:effectLst/>
                          <a:latin typeface="+mj-lt"/>
                          <a:ea typeface="Cambria" panose="02040503050406030204" pitchFamily="18" charset="0"/>
                          <a:cs typeface="Angsana New"/>
                        </a:rPr>
                        <a:t>des processus de livraison sous Azure </a:t>
                      </a:r>
                      <a:r>
                        <a:rPr lang="fr-FR" sz="1050" b="1" dirty="0" err="1">
                          <a:solidFill>
                            <a:srgbClr val="595959"/>
                          </a:solidFill>
                          <a:effectLst/>
                          <a:latin typeface="+mj-lt"/>
                          <a:ea typeface="Cambria" panose="02040503050406030204" pitchFamily="18" charset="0"/>
                          <a:cs typeface="Angsana New"/>
                        </a:rPr>
                        <a:t>DevOps</a:t>
                      </a:r>
                      <a:r>
                        <a:rPr lang="fr-FR" sz="1050" b="1" dirty="0">
                          <a:solidFill>
                            <a:srgbClr val="595959"/>
                          </a:solidFill>
                          <a:effectLst/>
                          <a:latin typeface="+mj-lt"/>
                          <a:ea typeface="Cambria" panose="02040503050406030204" pitchFamily="18" charset="0"/>
                          <a:cs typeface="Angsana New"/>
                        </a:rPr>
                        <a:t> dans l’environnement de production (pipelines)</a:t>
                      </a:r>
                      <a:endParaRPr lang="fr-FR" sz="1050" dirty="0">
                        <a:solidFill>
                          <a:srgbClr val="595959"/>
                        </a:solidFill>
                        <a:effectLst/>
                        <a:latin typeface="+mj-lt"/>
                        <a:ea typeface="Cambria" panose="02040503050406030204" pitchFamily="18" charset="0"/>
                        <a:cs typeface="Angsana New"/>
                      </a:endParaRPr>
                    </a:p>
                    <a:p>
                      <a:pPr marL="0" lvl="0" indent="0" algn="just">
                        <a:lnSpc>
                          <a:spcPct val="120000"/>
                        </a:lnSpc>
                        <a:spcAft>
                          <a:spcPts val="0"/>
                        </a:spcAft>
                        <a:buSzPts val="1050"/>
                        <a:buFont typeface="Wingdings" panose="05000000000000000000" pitchFamily="2" charset="2"/>
                        <a:buNone/>
                      </a:pPr>
                      <a:r>
                        <a:rPr lang="fr-FR" sz="1050" b="1" dirty="0">
                          <a:solidFill>
                            <a:srgbClr val="595959"/>
                          </a:solidFill>
                          <a:effectLst/>
                          <a:latin typeface="+mj-lt"/>
                          <a:ea typeface="Cambria" panose="02040503050406030204" pitchFamily="18" charset="0"/>
                          <a:cs typeface="Angsana New"/>
                        </a:rPr>
                        <a:t>Intégration continue des composants dans la plateforme </a:t>
                      </a:r>
                      <a:endParaRPr lang="fr-FR" sz="1050" dirty="0">
                        <a:solidFill>
                          <a:srgbClr val="595959"/>
                        </a:solidFill>
                        <a:effectLst/>
                        <a:latin typeface="+mj-lt"/>
                        <a:ea typeface="Cambria" panose="02040503050406030204" pitchFamily="18" charset="0"/>
                        <a:cs typeface="Angsana New"/>
                      </a:endParaRPr>
                    </a:p>
                    <a:p>
                      <a:pPr marL="0" lvl="0" indent="0" algn="just">
                        <a:lnSpc>
                          <a:spcPct val="120000"/>
                        </a:lnSpc>
                        <a:spcAft>
                          <a:spcPts val="0"/>
                        </a:spcAft>
                        <a:buSzPts val="1050"/>
                        <a:buFont typeface="Wingdings" panose="05000000000000000000" pitchFamily="2" charset="2"/>
                        <a:buNone/>
                      </a:pPr>
                      <a:r>
                        <a:rPr lang="fr-FR" sz="1050" b="1" dirty="0">
                          <a:solidFill>
                            <a:srgbClr val="595959"/>
                          </a:solidFill>
                          <a:effectLst/>
                          <a:latin typeface="+mj-lt"/>
                          <a:ea typeface="Cambria" panose="02040503050406030204" pitchFamily="18" charset="0"/>
                          <a:cs typeface="Angsana New"/>
                        </a:rPr>
                        <a:t>Intervention dans les différents processus </a:t>
                      </a:r>
                      <a:r>
                        <a:rPr lang="fr-FR" sz="1050" b="1" dirty="0" err="1">
                          <a:solidFill>
                            <a:srgbClr val="595959"/>
                          </a:solidFill>
                          <a:effectLst/>
                          <a:latin typeface="+mj-lt"/>
                          <a:ea typeface="Cambria" panose="02040503050406030204" pitchFamily="18" charset="0"/>
                          <a:cs typeface="Angsana New"/>
                        </a:rPr>
                        <a:t>DevOps</a:t>
                      </a:r>
                      <a:r>
                        <a:rPr lang="fr-FR" sz="1050" b="1" dirty="0">
                          <a:solidFill>
                            <a:srgbClr val="595959"/>
                          </a:solidFill>
                          <a:effectLst/>
                          <a:latin typeface="+mj-lt"/>
                          <a:ea typeface="Cambria" panose="02040503050406030204" pitchFamily="18" charset="0"/>
                          <a:cs typeface="Angsana New"/>
                        </a:rPr>
                        <a:t> au cœur de l’équipe R&amp;D </a:t>
                      </a:r>
                      <a:endParaRPr lang="fr-FR" sz="1050" dirty="0">
                        <a:solidFill>
                          <a:srgbClr val="595959"/>
                        </a:solidFill>
                        <a:effectLst/>
                        <a:latin typeface="+mj-lt"/>
                        <a:ea typeface="Cambria" panose="02040503050406030204" pitchFamily="18" charset="0"/>
                        <a:cs typeface="Angsana New"/>
                      </a:endParaRP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514870">
                <a:tc>
                  <a:txBody>
                    <a:bodyPr/>
                    <a:lstStyle/>
                    <a:p>
                      <a:pPr marL="7938" marR="0" indent="0" algn="ctr" defTabSz="457200" rtl="0" eaLnBrk="1" fontAlgn="auto" latinLnBrk="0" hangingPunct="1">
                        <a:lnSpc>
                          <a:spcPct val="100000"/>
                        </a:lnSpc>
                        <a:spcBef>
                          <a:spcPts val="0"/>
                        </a:spcBef>
                        <a:spcAft>
                          <a:spcPts val="0"/>
                        </a:spcAft>
                        <a:buClrTx/>
                        <a:buSzTx/>
                        <a:buFontTx/>
                        <a:buNone/>
                        <a:tabLst/>
                        <a:defRPr/>
                      </a:pPr>
                      <a:r>
                        <a:rPr lang="fr-FR" sz="1050" b="1" i="0" dirty="0">
                          <a:solidFill>
                            <a:srgbClr val="58585A"/>
                          </a:solidFill>
                          <a:latin typeface="+mj-lt"/>
                          <a:ea typeface="Times New Roman" charset="0"/>
                          <a:cs typeface="Times New Roman" charset="0"/>
                        </a:rPr>
                        <a:t>04/2</a:t>
                      </a:r>
                      <a:r>
                        <a:rPr lang="fr-FR" sz="1050" b="1" i="0" baseline="0" dirty="0">
                          <a:solidFill>
                            <a:srgbClr val="58585A"/>
                          </a:solidFill>
                          <a:latin typeface="+mj-lt"/>
                          <a:ea typeface="Times New Roman" charset="0"/>
                          <a:cs typeface="Times New Roman" charset="0"/>
                        </a:rPr>
                        <a:t>018</a:t>
                      </a:r>
                      <a:r>
                        <a:rPr lang="fr-FR" sz="1050" b="1" i="0" dirty="0">
                          <a:solidFill>
                            <a:srgbClr val="58585A"/>
                          </a:solidFill>
                          <a:latin typeface="+mj-lt"/>
                          <a:ea typeface="Times New Roman" charset="0"/>
                          <a:cs typeface="Times New Roman" charset="0"/>
                        </a:rPr>
                        <a:t> – 01/2019</a:t>
                      </a: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00000"/>
                        </a:lnSpc>
                        <a:spcBef>
                          <a:spcPts val="0"/>
                        </a:spcBef>
                        <a:spcAft>
                          <a:spcPts val="200"/>
                        </a:spcAft>
                      </a:pPr>
                      <a:r>
                        <a:rPr lang="fr-FR" sz="1100" b="1" cap="all" dirty="0">
                          <a:solidFill>
                            <a:srgbClr val="00000A"/>
                          </a:solidFill>
                          <a:effectLst/>
                          <a:latin typeface="+mj-lt"/>
                          <a:ea typeface="Calibri" panose="020F0502020204030204" pitchFamily="34" charset="0"/>
                          <a:cs typeface="Cordia New"/>
                        </a:rPr>
                        <a:t>HARDIS GROUP</a:t>
                      </a:r>
                      <a:endParaRPr lang="fr-FR" sz="1100" b="1" cap="all" dirty="0">
                        <a:solidFill>
                          <a:srgbClr val="404040"/>
                        </a:solidFill>
                        <a:effectLst/>
                        <a:latin typeface="+mj-lt"/>
                        <a:ea typeface="Calibri" panose="020F0502020204030204" pitchFamily="34" charset="0"/>
                        <a:cs typeface="Cordia New"/>
                      </a:endParaRPr>
                    </a:p>
                    <a:p>
                      <a:pPr>
                        <a:lnSpc>
                          <a:spcPct val="100000"/>
                        </a:lnSpc>
                        <a:spcBef>
                          <a:spcPts val="0"/>
                        </a:spcBef>
                        <a:spcAft>
                          <a:spcPts val="800"/>
                        </a:spcAft>
                      </a:pPr>
                      <a:r>
                        <a:rPr lang="fr-FR" sz="1050" dirty="0">
                          <a:solidFill>
                            <a:srgbClr val="595959"/>
                          </a:solidFill>
                          <a:effectLst/>
                          <a:latin typeface="+mj-lt"/>
                          <a:ea typeface="Cambria" panose="02040503050406030204" pitchFamily="18" charset="0"/>
                          <a:cs typeface="Angsana New"/>
                        </a:rPr>
                        <a:t>Poste occupé : </a:t>
                      </a:r>
                      <a:r>
                        <a:rPr lang="fr-FR" sz="1050" b="1" cap="small" dirty="0">
                          <a:solidFill>
                            <a:srgbClr val="4F81BD"/>
                          </a:solidFill>
                          <a:effectLst/>
                          <a:latin typeface="+mj-lt"/>
                          <a:ea typeface="Cambria" panose="02040503050406030204" pitchFamily="18" charset="0"/>
                          <a:cs typeface="Angsana New"/>
                        </a:rPr>
                        <a:t>Architecte </a:t>
                      </a:r>
                      <a:r>
                        <a:rPr lang="fr-FR" sz="1050" b="1" cap="small" dirty="0" err="1">
                          <a:solidFill>
                            <a:srgbClr val="4F81BD"/>
                          </a:solidFill>
                          <a:effectLst/>
                          <a:latin typeface="+mj-lt"/>
                          <a:ea typeface="Cambria" panose="02040503050406030204" pitchFamily="18" charset="0"/>
                          <a:cs typeface="Angsana New"/>
                        </a:rPr>
                        <a:t>DevOps</a:t>
                      </a:r>
                      <a:r>
                        <a:rPr lang="fr-FR" sz="1050" b="1" cap="small" dirty="0">
                          <a:solidFill>
                            <a:srgbClr val="4F81BD"/>
                          </a:solidFill>
                          <a:effectLst/>
                          <a:latin typeface="+mj-lt"/>
                          <a:ea typeface="Cambria" panose="02040503050406030204" pitchFamily="18" charset="0"/>
                          <a:cs typeface="Angsana New"/>
                        </a:rPr>
                        <a:t>, docker</a:t>
                      </a:r>
                      <a:endParaRPr lang="fr-FR" sz="1050" dirty="0">
                        <a:solidFill>
                          <a:srgbClr val="595959"/>
                        </a:solidFill>
                        <a:effectLst/>
                        <a:latin typeface="+mj-lt"/>
                        <a:ea typeface="Cambria" panose="02040503050406030204" pitchFamily="18" charset="0"/>
                        <a:cs typeface="Angsana New"/>
                      </a:endParaRPr>
                    </a:p>
                    <a:p>
                      <a:pPr marL="0" lvl="0" indent="0" algn="just">
                        <a:lnSpc>
                          <a:spcPct val="120000"/>
                        </a:lnSpc>
                        <a:spcBef>
                          <a:spcPts val="200"/>
                        </a:spcBef>
                        <a:spcAft>
                          <a:spcPts val="0"/>
                        </a:spcAft>
                        <a:buSzPts val="1050"/>
                        <a:buFont typeface="Wingdings" panose="05000000000000000000" pitchFamily="2" charset="2"/>
                        <a:buNone/>
                        <a:tabLst>
                          <a:tab pos="323850" algn="l"/>
                        </a:tabLst>
                      </a:pPr>
                      <a:r>
                        <a:rPr lang="fr-FR" sz="1050" b="1" i="1" dirty="0">
                          <a:solidFill>
                            <a:srgbClr val="0070C0"/>
                          </a:solidFill>
                          <a:effectLst/>
                          <a:latin typeface="+mj-lt"/>
                          <a:ea typeface="Cambria" panose="02040503050406030204" pitchFamily="18" charset="0"/>
                          <a:cs typeface="Calibri" panose="020F0502020204030204" pitchFamily="34" charset="0"/>
                        </a:rPr>
                        <a:t>DOCKERISATION ADELIA/REFLEX </a:t>
                      </a:r>
                      <a:r>
                        <a:rPr lang="fr-FR" sz="1050" dirty="0">
                          <a:solidFill>
                            <a:srgbClr val="595959"/>
                          </a:solidFill>
                          <a:effectLst/>
                          <a:latin typeface="+mj-lt"/>
                          <a:ea typeface="Cambria" panose="02040503050406030204" pitchFamily="18" charset="0"/>
                          <a:cs typeface="Calibri" panose="020F0502020204030204" pitchFamily="34" charset="0"/>
                        </a:rPr>
                        <a:t>Participation à la transformation de l’application REFLEX sous forme de conteneurs Docker. Le but est d’utiliser l’application sur le Cloud Public et/ou privé.</a:t>
                      </a:r>
                      <a:endParaRPr lang="fr-FR" sz="1050" dirty="0">
                        <a:solidFill>
                          <a:srgbClr val="595959"/>
                        </a:solidFill>
                        <a:effectLst/>
                        <a:latin typeface="+mj-lt"/>
                        <a:ea typeface="Cambria" panose="02040503050406030204" pitchFamily="18" charset="0"/>
                        <a:cs typeface="Wingdings" panose="05000000000000000000" pitchFamily="2" charset="2"/>
                      </a:endParaRPr>
                    </a:p>
                    <a:p>
                      <a:pPr marL="0" lvl="0" indent="0" algn="just">
                        <a:lnSpc>
                          <a:spcPct val="120000"/>
                        </a:lnSpc>
                        <a:spcAft>
                          <a:spcPts val="0"/>
                        </a:spcAft>
                        <a:buSzPts val="1050"/>
                        <a:buFont typeface="Wingdings" panose="05000000000000000000" pitchFamily="2" charset="2"/>
                        <a:buNone/>
                        <a:tabLst>
                          <a:tab pos="323850" algn="l"/>
                        </a:tabLst>
                      </a:pPr>
                      <a:r>
                        <a:rPr lang="fr-FR" sz="1050" b="1" i="1" dirty="0">
                          <a:solidFill>
                            <a:srgbClr val="0070C0"/>
                          </a:solidFill>
                          <a:effectLst/>
                          <a:latin typeface="+mj-lt"/>
                          <a:ea typeface="Cambria" panose="02040503050406030204" pitchFamily="18" charset="0"/>
                          <a:cs typeface="Calibri" panose="020F0502020204030204" pitchFamily="34" charset="0"/>
                        </a:rPr>
                        <a:t>CONSULTANT CLOUD PUBLIC POUR PLUSIEURS CLIENTS </a:t>
                      </a:r>
                      <a:r>
                        <a:rPr lang="fr-FR" sz="1050" dirty="0">
                          <a:solidFill>
                            <a:srgbClr val="595959"/>
                          </a:solidFill>
                          <a:effectLst/>
                          <a:latin typeface="+mj-lt"/>
                          <a:ea typeface="Cambria" panose="02040503050406030204" pitchFamily="18" charset="0"/>
                          <a:cs typeface="Calibri" panose="020F0502020204030204" pitchFamily="34" charset="0"/>
                        </a:rPr>
                        <a:t>Participation à plusieurs projets clients autour du Cloud Public AWS et Azure.</a:t>
                      </a:r>
                      <a:endParaRPr lang="fr-FR" sz="1050" dirty="0">
                        <a:solidFill>
                          <a:srgbClr val="595959"/>
                        </a:solidFill>
                        <a:effectLst/>
                        <a:latin typeface="+mj-lt"/>
                        <a:ea typeface="Cambria" panose="02040503050406030204" pitchFamily="18" charset="0"/>
                        <a:cs typeface="Wingdings" panose="05000000000000000000" pitchFamily="2" charset="2"/>
                      </a:endParaRPr>
                    </a:p>
                    <a:p>
                      <a:pPr marL="0" lvl="0" indent="0" algn="just">
                        <a:lnSpc>
                          <a:spcPct val="120000"/>
                        </a:lnSpc>
                        <a:spcAft>
                          <a:spcPts val="0"/>
                        </a:spcAft>
                        <a:buSzPts val="1050"/>
                        <a:buFont typeface="Wingdings" panose="05000000000000000000" pitchFamily="2" charset="2"/>
                        <a:buNone/>
                        <a:tabLst>
                          <a:tab pos="323850" algn="l"/>
                        </a:tabLst>
                      </a:pPr>
                      <a:r>
                        <a:rPr lang="fr-FR" sz="1050" b="1" i="1" dirty="0">
                          <a:solidFill>
                            <a:srgbClr val="0070C0"/>
                          </a:solidFill>
                          <a:effectLst/>
                          <a:latin typeface="+mj-lt"/>
                          <a:ea typeface="Cambria" panose="02040503050406030204" pitchFamily="18" charset="0"/>
                          <a:cs typeface="Calibri" panose="020F0502020204030204" pitchFamily="34" charset="0"/>
                        </a:rPr>
                        <a:t>DEVELOPPEMENT SCRIPTS PYTHON </a:t>
                      </a:r>
                      <a:r>
                        <a:rPr lang="fr-FR" sz="1050" dirty="0">
                          <a:solidFill>
                            <a:srgbClr val="595959"/>
                          </a:solidFill>
                          <a:effectLst/>
                          <a:latin typeface="+mj-lt"/>
                          <a:ea typeface="Cambria" panose="02040503050406030204" pitchFamily="18" charset="0"/>
                          <a:cs typeface="Calibri" panose="020F0502020204030204" pitchFamily="34" charset="0"/>
                        </a:rPr>
                        <a:t>Développement de scripts pour la supervision de serveurs et pour la gestion de tickets sous ITOP.</a:t>
                      </a:r>
                      <a:endParaRPr lang="fr-FR" sz="1050" dirty="0">
                        <a:solidFill>
                          <a:srgbClr val="595959"/>
                        </a:solidFill>
                        <a:effectLst/>
                        <a:latin typeface="+mj-lt"/>
                        <a:ea typeface="Cambria" panose="02040503050406030204" pitchFamily="18" charset="0"/>
                        <a:cs typeface="Wingdings" panose="05000000000000000000" pitchFamily="2" charset="2"/>
                      </a:endParaRP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55" name="Oval 96"/>
          <p:cNvSpPr/>
          <p:nvPr/>
        </p:nvSpPr>
        <p:spPr>
          <a:xfrm>
            <a:off x="2152552" y="2662071"/>
            <a:ext cx="415986" cy="415986"/>
          </a:xfrm>
          <a:prstGeom prst="ellipse">
            <a:avLst/>
          </a:prstGeom>
          <a:solidFill>
            <a:srgbClr val="404042"/>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56" name="Picture 14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55227" y="2756736"/>
            <a:ext cx="246025" cy="246025"/>
          </a:xfrm>
          <a:prstGeom prst="rect">
            <a:avLst/>
          </a:prstGeom>
        </p:spPr>
      </p:pic>
      <p:sp>
        <p:nvSpPr>
          <p:cNvPr id="13" name="Ellipse 12"/>
          <p:cNvSpPr/>
          <p:nvPr/>
        </p:nvSpPr>
        <p:spPr>
          <a:xfrm>
            <a:off x="182652" y="2914272"/>
            <a:ext cx="425511" cy="414927"/>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pic>
        <p:nvPicPr>
          <p:cNvPr id="57" name="Image 56"/>
          <p:cNvPicPr>
            <a:picLocks noChangeAspect="1"/>
          </p:cNvPicPr>
          <p:nvPr/>
        </p:nvPicPr>
        <p:blipFill rotWithShape="1">
          <a:blip r:embed="rId6"/>
          <a:srcRect l="15385" t="29820" r="70113" b="23537"/>
          <a:stretch/>
        </p:blipFill>
        <p:spPr>
          <a:xfrm>
            <a:off x="257180" y="2963822"/>
            <a:ext cx="276456" cy="293284"/>
          </a:xfrm>
          <a:prstGeom prst="rect">
            <a:avLst/>
          </a:prstGeom>
        </p:spPr>
      </p:pic>
      <p:sp>
        <p:nvSpPr>
          <p:cNvPr id="14" name="ZoneTexte 13"/>
          <p:cNvSpPr txBox="1"/>
          <p:nvPr/>
        </p:nvSpPr>
        <p:spPr>
          <a:xfrm>
            <a:off x="-79099" y="3437719"/>
            <a:ext cx="1950095" cy="1546577"/>
          </a:xfrm>
          <a:prstGeom prst="rect">
            <a:avLst/>
          </a:prstGeom>
          <a:noFill/>
        </p:spPr>
        <p:txBody>
          <a:bodyPr wrap="square" rtlCol="0">
            <a:spAutoFit/>
          </a:bodyPr>
          <a:lstStyle/>
          <a:p>
            <a:pPr lvl="0"/>
            <a:r>
              <a:rPr lang="fr-FR" sz="1050" dirty="0">
                <a:solidFill>
                  <a:schemeClr val="bg1"/>
                </a:solidFill>
                <a:latin typeface="Cambria" panose="02040503050406030204" pitchFamily="18" charset="0"/>
                <a:ea typeface="Cambria" panose="02040503050406030204" pitchFamily="18" charset="0"/>
              </a:rPr>
              <a:t>Autonomie, Ténacité, Rigueur</a:t>
            </a:r>
            <a:endParaRPr lang="fr-FR" sz="1050" b="1" dirty="0">
              <a:solidFill>
                <a:schemeClr val="bg1"/>
              </a:solidFill>
              <a:latin typeface="Cambria" panose="02040503050406030204" pitchFamily="18" charset="0"/>
              <a:ea typeface="Cambria" panose="02040503050406030204" pitchFamily="18" charset="0"/>
            </a:endParaRPr>
          </a:p>
          <a:p>
            <a:pPr lvl="0"/>
            <a:endParaRPr lang="fr-FR" sz="1050" dirty="0">
              <a:solidFill>
                <a:schemeClr val="bg1"/>
              </a:solidFill>
              <a:latin typeface="Cambria" panose="02040503050406030204" pitchFamily="18" charset="0"/>
              <a:ea typeface="Cambria" panose="02040503050406030204" pitchFamily="18" charset="0"/>
            </a:endParaRPr>
          </a:p>
          <a:p>
            <a:pPr lvl="0"/>
            <a:r>
              <a:rPr lang="fr-FR" sz="1050" dirty="0">
                <a:solidFill>
                  <a:schemeClr val="bg1"/>
                </a:solidFill>
                <a:latin typeface="Cambria" panose="02040503050406030204" pitchFamily="18" charset="0"/>
                <a:ea typeface="Cambria" panose="02040503050406030204" pitchFamily="18" charset="0"/>
              </a:rPr>
              <a:t>Capacité relationnelle : travail d’équipe, y compris à distance, écoute</a:t>
            </a:r>
          </a:p>
          <a:p>
            <a:pPr lvl="0"/>
            <a:endParaRPr lang="fr-FR" sz="1050" b="1" dirty="0">
              <a:solidFill>
                <a:schemeClr val="bg1"/>
              </a:solidFill>
              <a:latin typeface="Cambria" panose="02040503050406030204" pitchFamily="18" charset="0"/>
              <a:ea typeface="Cambria" panose="02040503050406030204" pitchFamily="18" charset="0"/>
            </a:endParaRPr>
          </a:p>
          <a:p>
            <a:r>
              <a:rPr lang="fr-FR" sz="1050" dirty="0">
                <a:solidFill>
                  <a:schemeClr val="bg1"/>
                </a:solidFill>
                <a:latin typeface="Cambria" panose="02040503050406030204" pitchFamily="18" charset="0"/>
                <a:ea typeface="Cambria" panose="02040503050406030204" pitchFamily="18" charset="0"/>
              </a:rPr>
              <a:t>Curiosité scientifique et technique, Adaptation à la nouveauté</a:t>
            </a:r>
          </a:p>
        </p:txBody>
      </p:sp>
      <p:sp>
        <p:nvSpPr>
          <p:cNvPr id="59" name="Rectangle 58"/>
          <p:cNvSpPr/>
          <p:nvPr/>
        </p:nvSpPr>
        <p:spPr>
          <a:xfrm>
            <a:off x="61057" y="6502847"/>
            <a:ext cx="1761490" cy="86088"/>
          </a:xfrm>
          <a:prstGeom prst="rect">
            <a:avLst/>
          </a:prstGeom>
          <a:solidFill>
            <a:srgbClr val="7E7F8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p:cNvSpPr/>
          <p:nvPr/>
        </p:nvSpPr>
        <p:spPr>
          <a:xfrm>
            <a:off x="61056" y="6502125"/>
            <a:ext cx="1372991" cy="86909"/>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Oval 62"/>
          <p:cNvSpPr/>
          <p:nvPr/>
        </p:nvSpPr>
        <p:spPr>
          <a:xfrm>
            <a:off x="149662" y="5703373"/>
            <a:ext cx="491490" cy="491490"/>
          </a:xfrm>
          <a:prstGeom prst="ellipse">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7" name="Rectangle 8"/>
          <p:cNvSpPr/>
          <p:nvPr/>
        </p:nvSpPr>
        <p:spPr>
          <a:xfrm>
            <a:off x="-12700" y="5825040"/>
            <a:ext cx="1936750" cy="227043"/>
          </a:xfrm>
          <a:custGeom>
            <a:avLst/>
            <a:gdLst>
              <a:gd name="connsiteX0" fmla="*/ 0 w 1936750"/>
              <a:gd name="connsiteY0" fmla="*/ 0 h 227043"/>
              <a:gd name="connsiteX1" fmla="*/ 1936750 w 1936750"/>
              <a:gd name="connsiteY1" fmla="*/ 0 h 227043"/>
              <a:gd name="connsiteX2" fmla="*/ 1936750 w 1936750"/>
              <a:gd name="connsiteY2" fmla="*/ 227043 h 227043"/>
              <a:gd name="connsiteX3" fmla="*/ 0 w 1936750"/>
              <a:gd name="connsiteY3" fmla="*/ 227043 h 227043"/>
              <a:gd name="connsiteX4" fmla="*/ 0 w 1936750"/>
              <a:gd name="connsiteY4" fmla="*/ 0 h 227043"/>
              <a:gd name="connsiteX0" fmla="*/ 0 w 1936750"/>
              <a:gd name="connsiteY0" fmla="*/ 0 h 227043"/>
              <a:gd name="connsiteX1" fmla="*/ 1936750 w 1936750"/>
              <a:gd name="connsiteY1" fmla="*/ 0 h 227043"/>
              <a:gd name="connsiteX2" fmla="*/ 1587500 w 1936750"/>
              <a:gd name="connsiteY2" fmla="*/ 138143 h 227043"/>
              <a:gd name="connsiteX3" fmla="*/ 0 w 1936750"/>
              <a:gd name="connsiteY3" fmla="*/ 227043 h 227043"/>
              <a:gd name="connsiteX4" fmla="*/ 0 w 1936750"/>
              <a:gd name="connsiteY4" fmla="*/ 0 h 227043"/>
              <a:gd name="connsiteX0" fmla="*/ 0 w 1936750"/>
              <a:gd name="connsiteY0" fmla="*/ 0 h 227043"/>
              <a:gd name="connsiteX1" fmla="*/ 1936750 w 1936750"/>
              <a:gd name="connsiteY1" fmla="*/ 0 h 227043"/>
              <a:gd name="connsiteX2" fmla="*/ 1511300 w 1936750"/>
              <a:gd name="connsiteY2" fmla="*/ 227043 h 227043"/>
              <a:gd name="connsiteX3" fmla="*/ 0 w 1936750"/>
              <a:gd name="connsiteY3" fmla="*/ 227043 h 227043"/>
              <a:gd name="connsiteX4" fmla="*/ 0 w 1936750"/>
              <a:gd name="connsiteY4" fmla="*/ 0 h 227043"/>
              <a:gd name="connsiteX0" fmla="*/ 0 w 1936750"/>
              <a:gd name="connsiteY0" fmla="*/ 0 h 227043"/>
              <a:gd name="connsiteX1" fmla="*/ 1936750 w 1936750"/>
              <a:gd name="connsiteY1" fmla="*/ 0 h 227043"/>
              <a:gd name="connsiteX2" fmla="*/ 1771650 w 1936750"/>
              <a:gd name="connsiteY2" fmla="*/ 227043 h 227043"/>
              <a:gd name="connsiteX3" fmla="*/ 0 w 1936750"/>
              <a:gd name="connsiteY3" fmla="*/ 227043 h 227043"/>
              <a:gd name="connsiteX4" fmla="*/ 0 w 1936750"/>
              <a:gd name="connsiteY4" fmla="*/ 0 h 227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6750" h="227043">
                <a:moveTo>
                  <a:pt x="0" y="0"/>
                </a:moveTo>
                <a:lnTo>
                  <a:pt x="1936750" y="0"/>
                </a:lnTo>
                <a:lnTo>
                  <a:pt x="1771650" y="227043"/>
                </a:lnTo>
                <a:lnTo>
                  <a:pt x="0" y="227043"/>
                </a:lnTo>
                <a:lnTo>
                  <a:pt x="0" y="0"/>
                </a:lnTo>
                <a:close/>
              </a:path>
            </a:pathLst>
          </a:custGeom>
          <a:ln>
            <a:noFill/>
          </a:ln>
        </p:spPr>
        <p:style>
          <a:lnRef idx="2">
            <a:schemeClr val="accent3"/>
          </a:lnRef>
          <a:fillRef idx="1">
            <a:schemeClr val="lt1"/>
          </a:fillRef>
          <a:effectRef idx="0">
            <a:schemeClr val="accent3"/>
          </a:effectRef>
          <a:fontRef idx="minor">
            <a:schemeClr val="dk1"/>
          </a:fontRef>
        </p:style>
        <p:txBody>
          <a:bodyPr rtlCol="0" anchor="ctr"/>
          <a:lstStyle/>
          <a:p>
            <a:pPr marL="711200"/>
            <a:r>
              <a:rPr lang="en-US" sz="1400" b="1" dirty="0" err="1"/>
              <a:t>Langues</a:t>
            </a:r>
            <a:endParaRPr lang="en-US" sz="1400" b="1" dirty="0"/>
          </a:p>
        </p:txBody>
      </p:sp>
      <p:pic>
        <p:nvPicPr>
          <p:cNvPr id="68"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3209" y="5776386"/>
            <a:ext cx="317492" cy="317492"/>
          </a:xfrm>
          <a:prstGeom prst="rect">
            <a:avLst/>
          </a:prstGeom>
        </p:spPr>
      </p:pic>
      <p:sp>
        <p:nvSpPr>
          <p:cNvPr id="16" name="ZoneTexte 15"/>
          <p:cNvSpPr txBox="1"/>
          <p:nvPr/>
        </p:nvSpPr>
        <p:spPr>
          <a:xfrm>
            <a:off x="-608" y="6210207"/>
            <a:ext cx="667747" cy="276999"/>
          </a:xfrm>
          <a:prstGeom prst="rect">
            <a:avLst/>
          </a:prstGeom>
          <a:noFill/>
        </p:spPr>
        <p:txBody>
          <a:bodyPr wrap="none" rtlCol="0">
            <a:spAutoFit/>
          </a:bodyPr>
          <a:lstStyle/>
          <a:p>
            <a:r>
              <a:rPr lang="fr-FR" sz="1200" dirty="0">
                <a:solidFill>
                  <a:schemeClr val="bg1"/>
                </a:solidFill>
                <a:latin typeface="Cambria" panose="02040503050406030204" pitchFamily="18" charset="0"/>
                <a:ea typeface="Cambria" panose="02040503050406030204" pitchFamily="18" charset="0"/>
              </a:rPr>
              <a:t>Anglais</a:t>
            </a:r>
          </a:p>
        </p:txBody>
      </p:sp>
      <p:sp>
        <p:nvSpPr>
          <p:cNvPr id="41" name="Rectangle 8"/>
          <p:cNvSpPr/>
          <p:nvPr/>
        </p:nvSpPr>
        <p:spPr>
          <a:xfrm>
            <a:off x="-12700" y="7472865"/>
            <a:ext cx="1936750" cy="227043"/>
          </a:xfrm>
          <a:custGeom>
            <a:avLst/>
            <a:gdLst>
              <a:gd name="connsiteX0" fmla="*/ 0 w 1936750"/>
              <a:gd name="connsiteY0" fmla="*/ 0 h 227043"/>
              <a:gd name="connsiteX1" fmla="*/ 1936750 w 1936750"/>
              <a:gd name="connsiteY1" fmla="*/ 0 h 227043"/>
              <a:gd name="connsiteX2" fmla="*/ 1936750 w 1936750"/>
              <a:gd name="connsiteY2" fmla="*/ 227043 h 227043"/>
              <a:gd name="connsiteX3" fmla="*/ 0 w 1936750"/>
              <a:gd name="connsiteY3" fmla="*/ 227043 h 227043"/>
              <a:gd name="connsiteX4" fmla="*/ 0 w 1936750"/>
              <a:gd name="connsiteY4" fmla="*/ 0 h 227043"/>
              <a:gd name="connsiteX0" fmla="*/ 0 w 1936750"/>
              <a:gd name="connsiteY0" fmla="*/ 0 h 227043"/>
              <a:gd name="connsiteX1" fmla="*/ 1936750 w 1936750"/>
              <a:gd name="connsiteY1" fmla="*/ 0 h 227043"/>
              <a:gd name="connsiteX2" fmla="*/ 1587500 w 1936750"/>
              <a:gd name="connsiteY2" fmla="*/ 138143 h 227043"/>
              <a:gd name="connsiteX3" fmla="*/ 0 w 1936750"/>
              <a:gd name="connsiteY3" fmla="*/ 227043 h 227043"/>
              <a:gd name="connsiteX4" fmla="*/ 0 w 1936750"/>
              <a:gd name="connsiteY4" fmla="*/ 0 h 227043"/>
              <a:gd name="connsiteX0" fmla="*/ 0 w 1936750"/>
              <a:gd name="connsiteY0" fmla="*/ 0 h 227043"/>
              <a:gd name="connsiteX1" fmla="*/ 1936750 w 1936750"/>
              <a:gd name="connsiteY1" fmla="*/ 0 h 227043"/>
              <a:gd name="connsiteX2" fmla="*/ 1511300 w 1936750"/>
              <a:gd name="connsiteY2" fmla="*/ 227043 h 227043"/>
              <a:gd name="connsiteX3" fmla="*/ 0 w 1936750"/>
              <a:gd name="connsiteY3" fmla="*/ 227043 h 227043"/>
              <a:gd name="connsiteX4" fmla="*/ 0 w 1936750"/>
              <a:gd name="connsiteY4" fmla="*/ 0 h 227043"/>
              <a:gd name="connsiteX0" fmla="*/ 0 w 1936750"/>
              <a:gd name="connsiteY0" fmla="*/ 0 h 227043"/>
              <a:gd name="connsiteX1" fmla="*/ 1936750 w 1936750"/>
              <a:gd name="connsiteY1" fmla="*/ 0 h 227043"/>
              <a:gd name="connsiteX2" fmla="*/ 1771650 w 1936750"/>
              <a:gd name="connsiteY2" fmla="*/ 227043 h 227043"/>
              <a:gd name="connsiteX3" fmla="*/ 0 w 1936750"/>
              <a:gd name="connsiteY3" fmla="*/ 227043 h 227043"/>
              <a:gd name="connsiteX4" fmla="*/ 0 w 1936750"/>
              <a:gd name="connsiteY4" fmla="*/ 0 h 227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6750" h="227043">
                <a:moveTo>
                  <a:pt x="0" y="0"/>
                </a:moveTo>
                <a:lnTo>
                  <a:pt x="1936750" y="0"/>
                </a:lnTo>
                <a:lnTo>
                  <a:pt x="1771650" y="227043"/>
                </a:lnTo>
                <a:lnTo>
                  <a:pt x="0" y="227043"/>
                </a:lnTo>
                <a:lnTo>
                  <a:pt x="0" y="0"/>
                </a:lnTo>
                <a:close/>
              </a:path>
            </a:pathLst>
          </a:custGeom>
          <a:ln>
            <a:noFill/>
          </a:ln>
        </p:spPr>
        <p:style>
          <a:lnRef idx="2">
            <a:schemeClr val="accent3"/>
          </a:lnRef>
          <a:fillRef idx="1">
            <a:schemeClr val="lt1"/>
          </a:fillRef>
          <a:effectRef idx="0">
            <a:schemeClr val="accent3"/>
          </a:effectRef>
          <a:fontRef idx="minor">
            <a:schemeClr val="dk1"/>
          </a:fontRef>
        </p:style>
        <p:txBody>
          <a:bodyPr rtlCol="0" anchor="ctr"/>
          <a:lstStyle/>
          <a:p>
            <a:pPr marL="711200"/>
            <a:r>
              <a:rPr lang="en-US" sz="1400" b="1" dirty="0" err="1"/>
              <a:t>Etat</a:t>
            </a:r>
            <a:r>
              <a:rPr lang="en-US" sz="1400" b="1" dirty="0"/>
              <a:t> civil</a:t>
            </a:r>
          </a:p>
        </p:txBody>
      </p:sp>
      <p:sp>
        <p:nvSpPr>
          <p:cNvPr id="43" name="ZoneTexte 42"/>
          <p:cNvSpPr txBox="1"/>
          <p:nvPr/>
        </p:nvSpPr>
        <p:spPr>
          <a:xfrm>
            <a:off x="-608" y="7858032"/>
            <a:ext cx="1064715" cy="461665"/>
          </a:xfrm>
          <a:prstGeom prst="rect">
            <a:avLst/>
          </a:prstGeom>
          <a:noFill/>
        </p:spPr>
        <p:txBody>
          <a:bodyPr wrap="none" rtlCol="0">
            <a:spAutoFit/>
          </a:bodyPr>
          <a:lstStyle/>
          <a:p>
            <a:r>
              <a:rPr lang="fr-FR" sz="1200" dirty="0">
                <a:solidFill>
                  <a:schemeClr val="bg1"/>
                </a:solidFill>
                <a:latin typeface="Cambria" panose="02040503050406030204" pitchFamily="18" charset="0"/>
                <a:ea typeface="Cambria" panose="02040503050406030204" pitchFamily="18" charset="0"/>
              </a:rPr>
              <a:t>50 ans, Marié</a:t>
            </a:r>
          </a:p>
          <a:p>
            <a:r>
              <a:rPr lang="fr-FR" sz="1200" dirty="0">
                <a:solidFill>
                  <a:schemeClr val="bg1"/>
                </a:solidFill>
                <a:latin typeface="Cambria" panose="02040503050406030204" pitchFamily="18" charset="0"/>
                <a:ea typeface="Cambria" panose="02040503050406030204" pitchFamily="18" charset="0"/>
              </a:rPr>
              <a:t>Un enfant</a:t>
            </a:r>
          </a:p>
        </p:txBody>
      </p:sp>
      <p:sp>
        <p:nvSpPr>
          <p:cNvPr id="51" name="Oval 62"/>
          <p:cNvSpPr/>
          <p:nvPr/>
        </p:nvSpPr>
        <p:spPr>
          <a:xfrm>
            <a:off x="149662" y="7351198"/>
            <a:ext cx="491490" cy="491490"/>
          </a:xfrm>
          <a:prstGeom prst="ellipse">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53" name="Image 52"/>
          <p:cNvPicPr>
            <a:picLocks noChangeAspect="1"/>
          </p:cNvPicPr>
          <p:nvPr/>
        </p:nvPicPr>
        <p:blipFill rotWithShape="1">
          <a:blip r:embed="rId8"/>
          <a:srcRect l="35891" t="17393" r="61705" b="77034"/>
          <a:stretch/>
        </p:blipFill>
        <p:spPr>
          <a:xfrm>
            <a:off x="210242" y="7472865"/>
            <a:ext cx="370329" cy="282300"/>
          </a:xfrm>
          <a:prstGeom prst="rect">
            <a:avLst/>
          </a:prstGeom>
        </p:spPr>
      </p:pic>
    </p:spTree>
    <p:extLst>
      <p:ext uri="{BB962C8B-B14F-4D97-AF65-F5344CB8AC3E}">
        <p14:creationId xmlns:p14="http://schemas.microsoft.com/office/powerpoint/2010/main" val="2762036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ectangle 90"/>
          <p:cNvSpPr/>
          <p:nvPr/>
        </p:nvSpPr>
        <p:spPr>
          <a:xfrm>
            <a:off x="19050" y="28176"/>
            <a:ext cx="965200" cy="8328909"/>
          </a:xfrm>
          <a:prstGeom prst="rect">
            <a:avLst/>
          </a:prstGeom>
          <a:solidFill>
            <a:srgbClr val="E7E7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12700" y="9287933"/>
            <a:ext cx="2120900" cy="139919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44" name="Oval 96"/>
          <p:cNvSpPr/>
          <p:nvPr/>
        </p:nvSpPr>
        <p:spPr>
          <a:xfrm>
            <a:off x="262917" y="81792"/>
            <a:ext cx="415986" cy="415986"/>
          </a:xfrm>
          <a:prstGeom prst="ellipse">
            <a:avLst/>
          </a:prstGeom>
          <a:solidFill>
            <a:srgbClr val="404042"/>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5" name="TextBox 101"/>
          <p:cNvSpPr txBox="1"/>
          <p:nvPr/>
        </p:nvSpPr>
        <p:spPr>
          <a:xfrm>
            <a:off x="953577" y="86760"/>
            <a:ext cx="2828925" cy="323165"/>
          </a:xfrm>
          <a:prstGeom prst="rect">
            <a:avLst/>
          </a:prstGeom>
          <a:noFill/>
        </p:spPr>
        <p:txBody>
          <a:bodyPr wrap="square" rtlCol="0">
            <a:spAutoFit/>
          </a:bodyPr>
          <a:lstStyle/>
          <a:p>
            <a:r>
              <a:rPr lang="en-US" sz="1500" b="1" dirty="0" err="1">
                <a:solidFill>
                  <a:srgbClr val="404042"/>
                </a:solidFill>
              </a:rPr>
              <a:t>Expérience</a:t>
            </a:r>
            <a:r>
              <a:rPr lang="en-US" sz="1500" b="1" dirty="0">
                <a:solidFill>
                  <a:srgbClr val="404042"/>
                </a:solidFill>
              </a:rPr>
              <a:t> </a:t>
            </a:r>
            <a:r>
              <a:rPr lang="en-US" sz="1500" b="1" dirty="0" err="1">
                <a:solidFill>
                  <a:srgbClr val="404042"/>
                </a:solidFill>
              </a:rPr>
              <a:t>professionnelle</a:t>
            </a:r>
            <a:endParaRPr lang="en-US" sz="1500" b="1" dirty="0">
              <a:solidFill>
                <a:srgbClr val="404042"/>
              </a:solidFill>
            </a:endParaRPr>
          </a:p>
        </p:txBody>
      </p:sp>
      <p:pic>
        <p:nvPicPr>
          <p:cNvPr id="46"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247" y="158966"/>
            <a:ext cx="212286" cy="212286"/>
          </a:xfrm>
          <a:prstGeom prst="rect">
            <a:avLst/>
          </a:prstGeom>
        </p:spPr>
      </p:pic>
      <p:graphicFrame>
        <p:nvGraphicFramePr>
          <p:cNvPr id="35" name="Tableau 13"/>
          <p:cNvGraphicFramePr>
            <a:graphicFrameLocks noGrp="1"/>
          </p:cNvGraphicFramePr>
          <p:nvPr>
            <p:extLst>
              <p:ext uri="{D42A27DB-BD31-4B8C-83A1-F6EECF244321}">
                <p14:modId xmlns:p14="http://schemas.microsoft.com/office/powerpoint/2010/main" val="785551635"/>
              </p:ext>
            </p:extLst>
          </p:nvPr>
        </p:nvGraphicFramePr>
        <p:xfrm>
          <a:off x="19050" y="516368"/>
          <a:ext cx="7543799" cy="8390124"/>
        </p:xfrm>
        <a:graphic>
          <a:graphicData uri="http://schemas.openxmlformats.org/drawingml/2006/table">
            <a:tbl>
              <a:tblPr firstRow="1" bandRow="1">
                <a:tableStyleId>{5940675A-B579-460E-94D1-54222C63F5DA}</a:tableStyleId>
              </a:tblPr>
              <a:tblGrid>
                <a:gridCol w="923925">
                  <a:extLst>
                    <a:ext uri="{9D8B030D-6E8A-4147-A177-3AD203B41FA5}">
                      <a16:colId xmlns:a16="http://schemas.microsoft.com/office/drawing/2014/main" val="20000"/>
                    </a:ext>
                  </a:extLst>
                </a:gridCol>
                <a:gridCol w="6619874">
                  <a:extLst>
                    <a:ext uri="{9D8B030D-6E8A-4147-A177-3AD203B41FA5}">
                      <a16:colId xmlns:a16="http://schemas.microsoft.com/office/drawing/2014/main" val="20001"/>
                    </a:ext>
                  </a:extLst>
                </a:gridCol>
              </a:tblGrid>
              <a:tr h="5360557">
                <a:tc>
                  <a:txBody>
                    <a:bodyPr/>
                    <a:lstStyle/>
                    <a:p>
                      <a:pPr marL="7938" marR="0" indent="0" algn="l" defTabSz="457200" rtl="0" eaLnBrk="1" fontAlgn="auto" latinLnBrk="0" hangingPunct="1">
                        <a:lnSpc>
                          <a:spcPct val="100000"/>
                        </a:lnSpc>
                        <a:spcBef>
                          <a:spcPts val="0"/>
                        </a:spcBef>
                        <a:spcAft>
                          <a:spcPts val="0"/>
                        </a:spcAft>
                        <a:buClrTx/>
                        <a:buSzTx/>
                        <a:buFontTx/>
                        <a:buNone/>
                        <a:tabLst/>
                        <a:defRPr/>
                      </a:pPr>
                      <a:r>
                        <a:rPr lang="fr-FR" sz="1200" b="1" i="0" dirty="0">
                          <a:solidFill>
                            <a:srgbClr val="58585A"/>
                          </a:solidFill>
                          <a:latin typeface="+mj-lt"/>
                          <a:ea typeface="Times New Roman" charset="0"/>
                          <a:cs typeface="Times New Roman" charset="0"/>
                        </a:rPr>
                        <a:t>2000 - 2018</a:t>
                      </a: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00000"/>
                        </a:lnSpc>
                        <a:spcBef>
                          <a:spcPts val="0"/>
                        </a:spcBef>
                        <a:spcAft>
                          <a:spcPts val="200"/>
                        </a:spcAft>
                      </a:pPr>
                      <a:r>
                        <a:rPr lang="fr-FR" sz="1100" b="1" cap="all" dirty="0">
                          <a:solidFill>
                            <a:srgbClr val="00000A"/>
                          </a:solidFill>
                          <a:effectLst/>
                          <a:latin typeface="+mj-lt"/>
                          <a:ea typeface="Calibri" panose="020F0502020204030204" pitchFamily="34" charset="0"/>
                          <a:cs typeface="Cordia New"/>
                        </a:rPr>
                        <a:t>dxc </a:t>
                      </a:r>
                      <a:r>
                        <a:rPr lang="fr-FR" sz="1100" b="1" cap="all" dirty="0" err="1">
                          <a:solidFill>
                            <a:srgbClr val="00000A"/>
                          </a:solidFill>
                          <a:effectLst/>
                          <a:latin typeface="+mj-lt"/>
                          <a:ea typeface="Calibri" panose="020F0502020204030204" pitchFamily="34" charset="0"/>
                          <a:cs typeface="Cordia New"/>
                        </a:rPr>
                        <a:t>technology</a:t>
                      </a:r>
                      <a:r>
                        <a:rPr lang="fr-FR" sz="1100" b="1" cap="all" dirty="0">
                          <a:solidFill>
                            <a:srgbClr val="00000A"/>
                          </a:solidFill>
                          <a:effectLst/>
                          <a:latin typeface="+mj-lt"/>
                          <a:ea typeface="Calibri" panose="020F0502020204030204" pitchFamily="34" charset="0"/>
                          <a:cs typeface="Cordia New"/>
                        </a:rPr>
                        <a:t> FINANCIAL SERVICES (anciennement CSC Financial Services) </a:t>
                      </a:r>
                    </a:p>
                    <a:p>
                      <a:pPr algn="just">
                        <a:lnSpc>
                          <a:spcPct val="100000"/>
                        </a:lnSpc>
                        <a:spcBef>
                          <a:spcPts val="0"/>
                        </a:spcBef>
                        <a:spcAft>
                          <a:spcPts val="200"/>
                        </a:spcAft>
                      </a:pPr>
                      <a:r>
                        <a:rPr lang="fr-FR" sz="900" b="0" cap="all" dirty="0">
                          <a:solidFill>
                            <a:srgbClr val="404040"/>
                          </a:solidFill>
                          <a:effectLst/>
                          <a:latin typeface="+mj-lt"/>
                          <a:ea typeface="Calibri" panose="020F0502020204030204" pitchFamily="34" charset="0"/>
                          <a:cs typeface="Cordia New"/>
                        </a:rPr>
                        <a:t>secteur d’activité : DEVELOPPEMENT DE PRODUITS INFORMATIQUES DESTINES AUX ASSURANCES</a:t>
                      </a:r>
                      <a:endParaRPr lang="fr-FR" sz="1050" b="1" cap="all" dirty="0">
                        <a:solidFill>
                          <a:srgbClr val="404040"/>
                        </a:solidFill>
                        <a:effectLst/>
                        <a:latin typeface="+mj-lt"/>
                        <a:ea typeface="Calibri" panose="020F0502020204030204" pitchFamily="34" charset="0"/>
                        <a:cs typeface="Cordia New"/>
                      </a:endParaRPr>
                    </a:p>
                    <a:p>
                      <a:pPr algn="just">
                        <a:lnSpc>
                          <a:spcPct val="120000"/>
                        </a:lnSpc>
                        <a:spcBef>
                          <a:spcPts val="200"/>
                        </a:spcBef>
                        <a:spcAft>
                          <a:spcPts val="0"/>
                        </a:spcAft>
                      </a:pPr>
                      <a:r>
                        <a:rPr lang="fr-FR" sz="1050" dirty="0">
                          <a:solidFill>
                            <a:srgbClr val="595959"/>
                          </a:solidFill>
                          <a:effectLst/>
                          <a:latin typeface="+mj-lt"/>
                          <a:ea typeface="Cambria" panose="02040503050406030204" pitchFamily="18" charset="0"/>
                          <a:cs typeface="Angsana New"/>
                        </a:rPr>
                        <a:t>Dernier Poste occupé : </a:t>
                      </a:r>
                      <a:r>
                        <a:rPr lang="fr-FR" sz="1200" b="1" cap="small" dirty="0">
                          <a:solidFill>
                            <a:srgbClr val="4F81BD"/>
                          </a:solidFill>
                          <a:effectLst/>
                          <a:latin typeface="+mj-lt"/>
                          <a:ea typeface="Cambria" panose="02040503050406030204" pitchFamily="18" charset="0"/>
                          <a:cs typeface="Angsana New"/>
                        </a:rPr>
                        <a:t>Architecte </a:t>
                      </a:r>
                      <a:r>
                        <a:rPr lang="fr-FR" sz="1200" b="1" cap="small" dirty="0" err="1">
                          <a:solidFill>
                            <a:srgbClr val="4F81BD"/>
                          </a:solidFill>
                          <a:effectLst/>
                          <a:latin typeface="+mj-lt"/>
                          <a:ea typeface="Cambria" panose="02040503050406030204" pitchFamily="18" charset="0"/>
                          <a:cs typeface="Angsana New"/>
                        </a:rPr>
                        <a:t>DevOps</a:t>
                      </a:r>
                      <a:r>
                        <a:rPr lang="fr-FR" sz="1200" b="1" cap="small" dirty="0">
                          <a:solidFill>
                            <a:srgbClr val="4F81BD"/>
                          </a:solidFill>
                          <a:effectLst/>
                          <a:latin typeface="+mj-lt"/>
                          <a:ea typeface="Cambria" panose="02040503050406030204" pitchFamily="18" charset="0"/>
                          <a:cs typeface="Angsana New"/>
                        </a:rPr>
                        <a:t>, docker 2014-2018</a:t>
                      </a:r>
                      <a:endParaRPr lang="fr-FR" sz="1050" dirty="0">
                        <a:solidFill>
                          <a:srgbClr val="595959"/>
                        </a:solidFill>
                        <a:effectLst/>
                        <a:latin typeface="+mj-lt"/>
                        <a:ea typeface="Cambria" panose="02040503050406030204" pitchFamily="18" charset="0"/>
                        <a:cs typeface="Angsana New"/>
                      </a:endParaRPr>
                    </a:p>
                    <a:p>
                      <a:pPr algn="just">
                        <a:lnSpc>
                          <a:spcPct val="120000"/>
                        </a:lnSpc>
                        <a:spcBef>
                          <a:spcPts val="200"/>
                        </a:spcBef>
                        <a:spcAft>
                          <a:spcPts val="0"/>
                        </a:spcAft>
                      </a:pPr>
                      <a:r>
                        <a:rPr lang="fr-FR" sz="1050" dirty="0">
                          <a:solidFill>
                            <a:srgbClr val="595959"/>
                          </a:solidFill>
                          <a:effectLst/>
                          <a:latin typeface="+mj-lt"/>
                          <a:ea typeface="Cambria" panose="02040503050406030204" pitchFamily="18" charset="0"/>
                          <a:cs typeface="Angsana New"/>
                        </a:rPr>
                        <a:t>Postes précédents : </a:t>
                      </a:r>
                      <a:r>
                        <a:rPr lang="fr-FR" sz="1200" b="1" cap="small" dirty="0">
                          <a:solidFill>
                            <a:srgbClr val="4F81BD"/>
                          </a:solidFill>
                          <a:effectLst/>
                          <a:latin typeface="+mj-lt"/>
                          <a:ea typeface="Cambria" panose="02040503050406030204" pitchFamily="18" charset="0"/>
                          <a:cs typeface="Angsana New"/>
                        </a:rPr>
                        <a:t>Chef de projets R&amp;D</a:t>
                      </a:r>
                      <a:r>
                        <a:rPr lang="fr-FR" sz="1050" dirty="0">
                          <a:solidFill>
                            <a:srgbClr val="595959"/>
                          </a:solidFill>
                          <a:effectLst/>
                          <a:latin typeface="+mj-lt"/>
                          <a:ea typeface="Cambria" panose="02040503050406030204" pitchFamily="18" charset="0"/>
                          <a:cs typeface="Angsana New"/>
                        </a:rPr>
                        <a:t> autour de GRAPHTALK AIA, m</a:t>
                      </a:r>
                      <a:r>
                        <a:rPr lang="fr-FR" sz="1050" dirty="0">
                          <a:solidFill>
                            <a:srgbClr val="595959"/>
                          </a:solidFill>
                          <a:effectLst/>
                          <a:latin typeface="+mj-lt"/>
                          <a:ea typeface="Cambria" panose="02040503050406030204" pitchFamily="18" charset="0"/>
                          <a:cs typeface="Calibri" panose="020F0502020204030204" pitchFamily="34" charset="0"/>
                        </a:rPr>
                        <a:t>anagement de plusieurs équipes R&amp;D en France et en Bulgarie jusqu’à 8 personnes.</a:t>
                      </a:r>
                      <a:endParaRPr lang="fr-FR" sz="1050" dirty="0">
                        <a:solidFill>
                          <a:srgbClr val="595959"/>
                        </a:solidFill>
                        <a:effectLst/>
                        <a:latin typeface="+mj-lt"/>
                        <a:ea typeface="Cambria" panose="02040503050406030204" pitchFamily="18" charset="0"/>
                        <a:cs typeface="Angsana New"/>
                      </a:endParaRPr>
                    </a:p>
                    <a:p>
                      <a:pPr algn="just">
                        <a:lnSpc>
                          <a:spcPct val="120000"/>
                        </a:lnSpc>
                        <a:spcBef>
                          <a:spcPts val="200"/>
                        </a:spcBef>
                        <a:spcAft>
                          <a:spcPts val="0"/>
                        </a:spcAft>
                        <a:tabLst>
                          <a:tab pos="323850" algn="l"/>
                        </a:tabLst>
                      </a:pPr>
                      <a:r>
                        <a:rPr lang="fr-FR" sz="1050" dirty="0">
                          <a:solidFill>
                            <a:srgbClr val="595959"/>
                          </a:solidFill>
                          <a:effectLst/>
                          <a:latin typeface="+mj-lt"/>
                          <a:ea typeface="Cambria" panose="02040503050406030204" pitchFamily="18" charset="0"/>
                          <a:cs typeface="Calibri" panose="020F0502020204030204" pitchFamily="34" charset="0"/>
                        </a:rPr>
                        <a:t> </a:t>
                      </a:r>
                      <a:endParaRPr lang="fr-FR" sz="1050" dirty="0">
                        <a:solidFill>
                          <a:srgbClr val="595959"/>
                        </a:solidFill>
                        <a:effectLst/>
                        <a:latin typeface="+mj-lt"/>
                        <a:ea typeface="Cambria" panose="02040503050406030204" pitchFamily="18" charset="0"/>
                        <a:cs typeface="Angsana New"/>
                      </a:endParaRPr>
                    </a:p>
                    <a:p>
                      <a:pPr algn="just">
                        <a:lnSpc>
                          <a:spcPct val="120000"/>
                        </a:lnSpc>
                        <a:spcBef>
                          <a:spcPts val="200"/>
                        </a:spcBef>
                        <a:spcAft>
                          <a:spcPts val="0"/>
                        </a:spcAft>
                        <a:tabLst>
                          <a:tab pos="323850" algn="l"/>
                        </a:tabLst>
                      </a:pPr>
                      <a:r>
                        <a:rPr lang="fr-FR" sz="1050" b="1" i="1" dirty="0">
                          <a:solidFill>
                            <a:srgbClr val="595959"/>
                          </a:solidFill>
                          <a:effectLst/>
                          <a:latin typeface="+mj-lt"/>
                          <a:ea typeface="Cambria" panose="02040503050406030204" pitchFamily="18" charset="0"/>
                          <a:cs typeface="Calibri" panose="020F0502020204030204" pitchFamily="34" charset="0"/>
                        </a:rPr>
                        <a:t>Exemples de projets réalisés :</a:t>
                      </a:r>
                      <a:endParaRPr lang="fr-FR" sz="1050" dirty="0">
                        <a:solidFill>
                          <a:srgbClr val="595959"/>
                        </a:solidFill>
                        <a:effectLst/>
                        <a:latin typeface="+mj-lt"/>
                        <a:ea typeface="Cambria" panose="02040503050406030204" pitchFamily="18" charset="0"/>
                        <a:cs typeface="Angsana New"/>
                      </a:endParaRPr>
                    </a:p>
                    <a:p>
                      <a:pPr marL="0" lvl="0" indent="0" algn="just">
                        <a:lnSpc>
                          <a:spcPct val="120000"/>
                        </a:lnSpc>
                        <a:spcBef>
                          <a:spcPts val="200"/>
                        </a:spcBef>
                        <a:spcAft>
                          <a:spcPts val="0"/>
                        </a:spcAft>
                        <a:buSzPts val="1050"/>
                        <a:buFont typeface="Wingdings" panose="05000000000000000000" pitchFamily="2" charset="2"/>
                        <a:buNone/>
                        <a:tabLst>
                          <a:tab pos="323850" algn="l"/>
                        </a:tabLst>
                      </a:pPr>
                      <a:r>
                        <a:rPr lang="fr-FR" sz="1050" b="1" i="1" dirty="0">
                          <a:solidFill>
                            <a:srgbClr val="0070C0"/>
                          </a:solidFill>
                          <a:effectLst/>
                          <a:latin typeface="+mj-lt"/>
                          <a:ea typeface="Cambria" panose="02040503050406030204" pitchFamily="18" charset="0"/>
                          <a:cs typeface="Calibri" panose="020F0502020204030204" pitchFamily="34" charset="0"/>
                        </a:rPr>
                        <a:t>MIGRATION DOCKER </a:t>
                      </a:r>
                      <a:r>
                        <a:rPr lang="fr-FR" sz="1050" dirty="0">
                          <a:solidFill>
                            <a:srgbClr val="595959"/>
                          </a:solidFill>
                          <a:effectLst/>
                          <a:latin typeface="+mj-lt"/>
                          <a:ea typeface="Cambria" panose="02040503050406030204" pitchFamily="18" charset="0"/>
                          <a:cs typeface="Calibri" panose="020F0502020204030204" pitchFamily="34" charset="0"/>
                        </a:rPr>
                        <a:t>Transformation de l’application GRAPHTALK et de son environnement en conteneurs Docker, </a:t>
                      </a:r>
                      <a:r>
                        <a:rPr lang="fr-FR" sz="1050" dirty="0">
                          <a:solidFill>
                            <a:srgbClr val="595959"/>
                          </a:solidFill>
                          <a:effectLst/>
                          <a:latin typeface="+mj-lt"/>
                          <a:ea typeface="Cambria" panose="02040503050406030204" pitchFamily="18" charset="0"/>
                          <a:cs typeface="Wingdings" panose="05000000000000000000" pitchFamily="2" charset="2"/>
                        </a:rPr>
                        <a:t>Installation sous ECS de l’application GRAPHTALK AIA avec création de conteneurs pour les différents modules du logiciel.</a:t>
                      </a:r>
                    </a:p>
                    <a:p>
                      <a:pPr marL="0" lvl="0" indent="0" algn="just">
                        <a:lnSpc>
                          <a:spcPct val="120000"/>
                        </a:lnSpc>
                        <a:spcAft>
                          <a:spcPts val="0"/>
                        </a:spcAft>
                        <a:buSzPts val="1050"/>
                        <a:buFont typeface="Wingdings" panose="05000000000000000000" pitchFamily="2" charset="2"/>
                        <a:buNone/>
                        <a:tabLst>
                          <a:tab pos="323850" algn="l"/>
                        </a:tabLst>
                      </a:pPr>
                      <a:r>
                        <a:rPr lang="fr-FR" sz="1050" b="1" i="1" dirty="0">
                          <a:solidFill>
                            <a:srgbClr val="0070C0"/>
                          </a:solidFill>
                          <a:effectLst/>
                          <a:latin typeface="+mj-lt"/>
                          <a:ea typeface="Cambria" panose="02040503050406030204" pitchFamily="18" charset="0"/>
                          <a:cs typeface="Calibri" panose="020F0502020204030204" pitchFamily="34" charset="0"/>
                        </a:rPr>
                        <a:t>INTEGRATION CONTINUE </a:t>
                      </a:r>
                      <a:r>
                        <a:rPr lang="fr-FR" sz="1050" dirty="0">
                          <a:solidFill>
                            <a:srgbClr val="595959"/>
                          </a:solidFill>
                          <a:effectLst/>
                          <a:latin typeface="+mj-lt"/>
                          <a:ea typeface="Cambria" panose="02040503050406030204" pitchFamily="18" charset="0"/>
                          <a:cs typeface="Wingdings" panose="05000000000000000000" pitchFamily="2" charset="2"/>
                        </a:rPr>
                        <a:t>Automatisation de la livraison du logiciel GRAPHTALK AIA</a:t>
                      </a:r>
                    </a:p>
                    <a:p>
                      <a:pPr marL="0" lvl="0" indent="0" algn="just">
                        <a:lnSpc>
                          <a:spcPct val="120000"/>
                        </a:lnSpc>
                        <a:spcAft>
                          <a:spcPts val="0"/>
                        </a:spcAft>
                        <a:buSzPts val="1050"/>
                        <a:buFont typeface="Wingdings" panose="05000000000000000000" pitchFamily="2" charset="2"/>
                        <a:buNone/>
                        <a:tabLst>
                          <a:tab pos="323850" algn="l"/>
                        </a:tabLst>
                      </a:pPr>
                      <a:r>
                        <a:rPr lang="fr-FR" sz="1050" b="1" i="1" dirty="0">
                          <a:solidFill>
                            <a:srgbClr val="0070C0"/>
                          </a:solidFill>
                          <a:effectLst/>
                          <a:latin typeface="+mj-lt"/>
                          <a:ea typeface="Cambria" panose="02040503050406030204" pitchFamily="18" charset="0"/>
                          <a:cs typeface="Calibri" panose="020F0502020204030204" pitchFamily="34" charset="0"/>
                        </a:rPr>
                        <a:t>DEVOPS SUR GRAPHTALK AIA </a:t>
                      </a:r>
                      <a:r>
                        <a:rPr lang="fr-FR" sz="1050" dirty="0">
                          <a:solidFill>
                            <a:srgbClr val="595959"/>
                          </a:solidFill>
                          <a:effectLst/>
                          <a:latin typeface="+mj-lt"/>
                          <a:ea typeface="Cambria" panose="02040503050406030204" pitchFamily="18" charset="0"/>
                          <a:cs typeface="Calibri" panose="020F0502020204030204" pitchFamily="34" charset="0"/>
                        </a:rPr>
                        <a:t>Développement d’une chaine d’intégration continue sous Jenkins. Création d’une chaîne de validation continue du logiciel GRAPHTALK AIA avec tests et lancement d’alertes.</a:t>
                      </a:r>
                      <a:endParaRPr lang="fr-FR" sz="1050" dirty="0">
                        <a:solidFill>
                          <a:srgbClr val="595959"/>
                        </a:solidFill>
                        <a:effectLst/>
                        <a:latin typeface="+mj-lt"/>
                        <a:ea typeface="Cambria" panose="02040503050406030204" pitchFamily="18" charset="0"/>
                        <a:cs typeface="Wingdings" panose="05000000000000000000" pitchFamily="2" charset="2"/>
                      </a:endParaRPr>
                    </a:p>
                    <a:p>
                      <a:pPr marL="0" lvl="0" indent="0" algn="just">
                        <a:lnSpc>
                          <a:spcPct val="120000"/>
                        </a:lnSpc>
                        <a:spcAft>
                          <a:spcPts val="0"/>
                        </a:spcAft>
                        <a:buSzPts val="1050"/>
                        <a:buFont typeface="Wingdings" panose="05000000000000000000" pitchFamily="2" charset="2"/>
                        <a:buNone/>
                        <a:tabLst>
                          <a:tab pos="323850" algn="l"/>
                        </a:tabLst>
                      </a:pPr>
                      <a:r>
                        <a:rPr lang="fr-FR" sz="1050" b="1" i="1" dirty="0">
                          <a:solidFill>
                            <a:srgbClr val="0070C0"/>
                          </a:solidFill>
                          <a:effectLst/>
                          <a:latin typeface="+mj-lt"/>
                          <a:ea typeface="Cambria" panose="02040503050406030204" pitchFamily="18" charset="0"/>
                          <a:cs typeface="Calibri" panose="020F0502020204030204" pitchFamily="34" charset="0"/>
                        </a:rPr>
                        <a:t>INDUSTRIALISATION DE L’INSTALLATION DU LOGICIEL GRAPHTALK jusqu’en 2014</a:t>
                      </a:r>
                      <a:endParaRPr lang="fr-FR" sz="1050" dirty="0">
                        <a:solidFill>
                          <a:srgbClr val="595959"/>
                        </a:solidFill>
                        <a:effectLst/>
                        <a:latin typeface="+mj-lt"/>
                        <a:ea typeface="Cambria" panose="02040503050406030204" pitchFamily="18" charset="0"/>
                        <a:cs typeface="Wingdings" panose="05000000000000000000" pitchFamily="2" charset="2"/>
                      </a:endParaRPr>
                    </a:p>
                    <a:p>
                      <a:pPr marL="742950" lvl="1" indent="-285750" algn="just">
                        <a:lnSpc>
                          <a:spcPct val="120000"/>
                        </a:lnSpc>
                        <a:spcAft>
                          <a:spcPts val="0"/>
                        </a:spcAft>
                        <a:buClr>
                          <a:srgbClr val="002060"/>
                        </a:buClr>
                        <a:buFont typeface="Courier New" panose="02070309020205020404" pitchFamily="49" charset="0"/>
                        <a:buChar char="o"/>
                      </a:pPr>
                      <a:r>
                        <a:rPr lang="fr-FR" sz="1050" b="1" i="1" dirty="0">
                          <a:solidFill>
                            <a:srgbClr val="595959"/>
                          </a:solidFill>
                          <a:effectLst/>
                          <a:latin typeface="+mj-lt"/>
                          <a:ea typeface="Cambria" panose="02040503050406030204" pitchFamily="18" charset="0"/>
                          <a:cs typeface="Calibri" panose="020F0502020204030204" pitchFamily="34" charset="0"/>
                        </a:rPr>
                        <a:t>Responsable du projet Delivery Manager 2007-2014 : équipe de 5 personnes</a:t>
                      </a:r>
                      <a:endParaRPr lang="fr-FR" sz="1050" dirty="0">
                        <a:solidFill>
                          <a:srgbClr val="595959"/>
                        </a:solidFill>
                        <a:effectLst/>
                        <a:latin typeface="+mj-lt"/>
                        <a:ea typeface="Cambria" panose="02040503050406030204" pitchFamily="18" charset="0"/>
                        <a:cs typeface="Angsana New"/>
                      </a:endParaRPr>
                    </a:p>
                    <a:p>
                      <a:pPr marL="701675" algn="just">
                        <a:lnSpc>
                          <a:spcPct val="120000"/>
                        </a:lnSpc>
                        <a:spcAft>
                          <a:spcPts val="0"/>
                        </a:spcAft>
                      </a:pPr>
                      <a:r>
                        <a:rPr lang="fr-FR" sz="1050" dirty="0">
                          <a:solidFill>
                            <a:srgbClr val="595959"/>
                          </a:solidFill>
                          <a:effectLst/>
                          <a:latin typeface="+mj-lt"/>
                          <a:ea typeface="Cambria" panose="02040503050406030204" pitchFamily="18" charset="0"/>
                          <a:cs typeface="Calibri" panose="020F0502020204030204" pitchFamily="34" charset="0"/>
                        </a:rPr>
                        <a:t>Outil d’automatisation de l’installation de </a:t>
                      </a:r>
                      <a:r>
                        <a:rPr lang="fr-FR" sz="1050" dirty="0" err="1">
                          <a:solidFill>
                            <a:srgbClr val="595959"/>
                          </a:solidFill>
                          <a:effectLst/>
                          <a:latin typeface="+mj-lt"/>
                          <a:ea typeface="Cambria" panose="02040503050406030204" pitchFamily="18" charset="0"/>
                          <a:cs typeface="Calibri" panose="020F0502020204030204" pitchFamily="34" charset="0"/>
                        </a:rPr>
                        <a:t>Graphtalk</a:t>
                      </a:r>
                      <a:r>
                        <a:rPr lang="fr-FR" sz="1050" dirty="0">
                          <a:solidFill>
                            <a:srgbClr val="595959"/>
                          </a:solidFill>
                          <a:effectLst/>
                          <a:latin typeface="+mj-lt"/>
                          <a:ea typeface="Cambria" panose="02040503050406030204" pitchFamily="18" charset="0"/>
                          <a:cs typeface="Calibri" panose="020F0502020204030204" pitchFamily="34" charset="0"/>
                        </a:rPr>
                        <a:t> AIA sur sites de production</a:t>
                      </a:r>
                      <a:endParaRPr lang="fr-FR" sz="1050" dirty="0">
                        <a:solidFill>
                          <a:srgbClr val="595959"/>
                        </a:solidFill>
                        <a:effectLst/>
                        <a:latin typeface="+mj-lt"/>
                        <a:ea typeface="Cambria" panose="02040503050406030204" pitchFamily="18" charset="0"/>
                        <a:cs typeface="Angsana New"/>
                      </a:endParaRPr>
                    </a:p>
                    <a:p>
                      <a:pPr marL="742950" lvl="1" indent="-285750" algn="just">
                        <a:lnSpc>
                          <a:spcPct val="120000"/>
                        </a:lnSpc>
                        <a:spcAft>
                          <a:spcPts val="0"/>
                        </a:spcAft>
                        <a:buClr>
                          <a:srgbClr val="002060"/>
                        </a:buClr>
                        <a:buFont typeface="Courier New" panose="02070309020205020404" pitchFamily="49" charset="0"/>
                        <a:buChar char="o"/>
                      </a:pPr>
                      <a:r>
                        <a:rPr lang="fr-FR" sz="1050" b="1" i="1" dirty="0">
                          <a:solidFill>
                            <a:srgbClr val="595959"/>
                          </a:solidFill>
                          <a:effectLst/>
                          <a:latin typeface="+mj-lt"/>
                          <a:ea typeface="Cambria" panose="02040503050406030204" pitchFamily="18" charset="0"/>
                          <a:cs typeface="Calibri" panose="020F0502020204030204" pitchFamily="34" charset="0"/>
                        </a:rPr>
                        <a:t>Proxy Product </a:t>
                      </a:r>
                      <a:r>
                        <a:rPr lang="fr-FR" sz="1050" b="1" i="1" dirty="0" err="1">
                          <a:solidFill>
                            <a:srgbClr val="595959"/>
                          </a:solidFill>
                          <a:effectLst/>
                          <a:latin typeface="+mj-lt"/>
                          <a:ea typeface="Cambria" panose="02040503050406030204" pitchFamily="18" charset="0"/>
                          <a:cs typeface="Calibri" panose="020F0502020204030204" pitchFamily="34" charset="0"/>
                        </a:rPr>
                        <a:t>Owner</a:t>
                      </a:r>
                      <a:r>
                        <a:rPr lang="fr-FR" sz="1050" b="1" i="1" dirty="0">
                          <a:solidFill>
                            <a:srgbClr val="595959"/>
                          </a:solidFill>
                          <a:effectLst/>
                          <a:latin typeface="+mj-lt"/>
                          <a:ea typeface="Cambria" panose="02040503050406030204" pitchFamily="18" charset="0"/>
                          <a:cs typeface="Calibri" panose="020F0502020204030204" pitchFamily="34" charset="0"/>
                        </a:rPr>
                        <a:t>, Gestion de la </a:t>
                      </a:r>
                      <a:r>
                        <a:rPr lang="fr-FR" sz="1050" b="1" i="1" dirty="0" err="1">
                          <a:solidFill>
                            <a:srgbClr val="595959"/>
                          </a:solidFill>
                          <a:effectLst/>
                          <a:latin typeface="+mj-lt"/>
                          <a:ea typeface="Cambria" panose="02040503050406030204" pitchFamily="18" charset="0"/>
                          <a:cs typeface="Calibri" panose="020F0502020204030204" pitchFamily="34" charset="0"/>
                        </a:rPr>
                        <a:t>backlog</a:t>
                      </a:r>
                      <a:r>
                        <a:rPr lang="fr-FR" sz="1050" b="1" i="1" dirty="0">
                          <a:solidFill>
                            <a:srgbClr val="595959"/>
                          </a:solidFill>
                          <a:effectLst/>
                          <a:latin typeface="+mj-lt"/>
                          <a:ea typeface="Cambria" panose="02040503050406030204" pitchFamily="18" charset="0"/>
                          <a:cs typeface="Calibri" panose="020F0502020204030204" pitchFamily="34" charset="0"/>
                        </a:rPr>
                        <a:t> du projet, Consultant </a:t>
                      </a:r>
                      <a:r>
                        <a:rPr lang="fr-FR" sz="1050" b="1" i="1" dirty="0">
                          <a:solidFill>
                            <a:srgbClr val="595959"/>
                          </a:solidFill>
                          <a:effectLst/>
                          <a:latin typeface="+mj-lt"/>
                          <a:ea typeface="Times New Roman" panose="02020603050405020304" pitchFamily="18" charset="0"/>
                          <a:cs typeface="Calibri" panose="020F0502020204030204" pitchFamily="34" charset="0"/>
                        </a:rPr>
                        <a:t>2013-2014</a:t>
                      </a:r>
                      <a:endParaRPr lang="fr-FR" sz="1050" dirty="0">
                        <a:solidFill>
                          <a:srgbClr val="595959"/>
                        </a:solidFill>
                        <a:effectLst/>
                        <a:latin typeface="+mj-lt"/>
                        <a:ea typeface="Cambria" panose="02040503050406030204" pitchFamily="18" charset="0"/>
                        <a:cs typeface="Angsana New"/>
                      </a:endParaRPr>
                    </a:p>
                    <a:p>
                      <a:pPr marL="701675" algn="just">
                        <a:lnSpc>
                          <a:spcPct val="120000"/>
                        </a:lnSpc>
                        <a:spcAft>
                          <a:spcPts val="0"/>
                        </a:spcAft>
                      </a:pPr>
                      <a:r>
                        <a:rPr lang="fr-FR" sz="1050" dirty="0">
                          <a:solidFill>
                            <a:srgbClr val="595959"/>
                          </a:solidFill>
                          <a:effectLst/>
                          <a:latin typeface="+mj-lt"/>
                          <a:ea typeface="Times New Roman" panose="02020603050405020304" pitchFamily="18" charset="0"/>
                          <a:cs typeface="Calibri" panose="020F0502020204030204" pitchFamily="34" charset="0"/>
                        </a:rPr>
                        <a:t>Migration du logiciel </a:t>
                      </a:r>
                      <a:r>
                        <a:rPr lang="fr-FR" sz="1050" dirty="0" err="1">
                          <a:solidFill>
                            <a:srgbClr val="595959"/>
                          </a:solidFill>
                          <a:effectLst/>
                          <a:latin typeface="+mj-lt"/>
                          <a:ea typeface="Times New Roman" panose="02020603050405020304" pitchFamily="18" charset="0"/>
                          <a:cs typeface="Calibri" panose="020F0502020204030204" pitchFamily="34" charset="0"/>
                        </a:rPr>
                        <a:t>Graphtalk</a:t>
                      </a:r>
                      <a:r>
                        <a:rPr lang="fr-FR" sz="1050" dirty="0">
                          <a:solidFill>
                            <a:srgbClr val="595959"/>
                          </a:solidFill>
                          <a:effectLst/>
                          <a:latin typeface="+mj-lt"/>
                          <a:ea typeface="Times New Roman" panose="02020603050405020304" pitchFamily="18" charset="0"/>
                          <a:cs typeface="Calibri" panose="020F0502020204030204" pitchFamily="34" charset="0"/>
                        </a:rPr>
                        <a:t> AIA dans le Cloud AWS </a:t>
                      </a:r>
                      <a:endParaRPr lang="fr-FR" sz="1050" dirty="0">
                        <a:solidFill>
                          <a:srgbClr val="595959"/>
                        </a:solidFill>
                        <a:effectLst/>
                        <a:latin typeface="+mj-lt"/>
                        <a:ea typeface="Cambria" panose="02040503050406030204" pitchFamily="18" charset="0"/>
                        <a:cs typeface="Angsana New"/>
                      </a:endParaRPr>
                    </a:p>
                    <a:p>
                      <a:pPr marL="0" lvl="0" indent="0" algn="just">
                        <a:lnSpc>
                          <a:spcPct val="120000"/>
                        </a:lnSpc>
                        <a:spcAft>
                          <a:spcPts val="0"/>
                        </a:spcAft>
                        <a:buSzPts val="1050"/>
                        <a:buFont typeface="Wingdings" panose="05000000000000000000" pitchFamily="2" charset="2"/>
                        <a:buNone/>
                        <a:tabLst>
                          <a:tab pos="323850" algn="l"/>
                        </a:tabLst>
                      </a:pPr>
                      <a:r>
                        <a:rPr lang="fr-FR" sz="1050" b="1" i="1" dirty="0">
                          <a:solidFill>
                            <a:srgbClr val="0070C0"/>
                          </a:solidFill>
                          <a:effectLst/>
                          <a:latin typeface="+mj-lt"/>
                          <a:ea typeface="Cambria" panose="02040503050406030204" pitchFamily="18" charset="0"/>
                          <a:cs typeface="Calibri" panose="020F0502020204030204" pitchFamily="34" charset="0"/>
                        </a:rPr>
                        <a:t>PROJETS JOB MANAGER et IPE SOUS GRAPHTALK AIA 2003-2007</a:t>
                      </a:r>
                      <a:endParaRPr lang="fr-FR" sz="1050" dirty="0">
                        <a:solidFill>
                          <a:srgbClr val="595959"/>
                        </a:solidFill>
                        <a:effectLst/>
                        <a:latin typeface="+mj-lt"/>
                        <a:ea typeface="Cambria" panose="02040503050406030204" pitchFamily="18" charset="0"/>
                        <a:cs typeface="Wingdings" panose="05000000000000000000" pitchFamily="2" charset="2"/>
                      </a:endParaRPr>
                    </a:p>
                    <a:p>
                      <a:pPr marL="742950" lvl="1" indent="-285750" algn="just">
                        <a:lnSpc>
                          <a:spcPct val="120000"/>
                        </a:lnSpc>
                        <a:spcAft>
                          <a:spcPts val="0"/>
                        </a:spcAft>
                        <a:buClr>
                          <a:srgbClr val="002060"/>
                        </a:buClr>
                        <a:buFont typeface="Courier New" panose="02070309020205020404" pitchFamily="49" charset="0"/>
                        <a:buChar char="o"/>
                        <a:tabLst>
                          <a:tab pos="323850" algn="l"/>
                        </a:tabLst>
                      </a:pPr>
                      <a:r>
                        <a:rPr lang="fr-FR" sz="1050" b="1" i="1" dirty="0">
                          <a:solidFill>
                            <a:srgbClr val="595959"/>
                          </a:solidFill>
                          <a:effectLst/>
                          <a:latin typeface="+mj-lt"/>
                          <a:ea typeface="Cambria" panose="02040503050406030204" pitchFamily="18" charset="0"/>
                          <a:cs typeface="Angsana New"/>
                        </a:rPr>
                        <a:t>Responsable des projets : équipe de 8 personnes en France et Bulgarie</a:t>
                      </a:r>
                      <a:endParaRPr lang="fr-FR" sz="1050" dirty="0">
                        <a:solidFill>
                          <a:srgbClr val="595959"/>
                        </a:solidFill>
                        <a:effectLst/>
                        <a:latin typeface="+mj-lt"/>
                        <a:ea typeface="Cambria" panose="02040503050406030204" pitchFamily="18" charset="0"/>
                        <a:cs typeface="Angsana New"/>
                      </a:endParaRPr>
                    </a:p>
                    <a:p>
                      <a:pPr marL="701675" algn="just">
                        <a:lnSpc>
                          <a:spcPct val="120000"/>
                        </a:lnSpc>
                        <a:spcAft>
                          <a:spcPts val="0"/>
                        </a:spcAft>
                        <a:tabLst>
                          <a:tab pos="323850" algn="l"/>
                        </a:tabLst>
                      </a:pPr>
                      <a:r>
                        <a:rPr lang="fr-FR" sz="1050" dirty="0">
                          <a:solidFill>
                            <a:srgbClr val="595959"/>
                          </a:solidFill>
                          <a:effectLst/>
                          <a:latin typeface="+mj-lt"/>
                          <a:ea typeface="Cambria" panose="02040503050406030204" pitchFamily="18" charset="0"/>
                          <a:cs typeface="Calibri" panose="020F0502020204030204" pitchFamily="34" charset="0"/>
                        </a:rPr>
                        <a:t>Job Manager : Logiciel de Lancement et d’organisation de processus asynchrones lors du traitement de contrats d’assurances </a:t>
                      </a:r>
                      <a:endParaRPr lang="fr-FR" sz="1050" dirty="0">
                        <a:solidFill>
                          <a:srgbClr val="595959"/>
                        </a:solidFill>
                        <a:effectLst/>
                        <a:latin typeface="+mj-lt"/>
                        <a:ea typeface="Cambria" panose="02040503050406030204" pitchFamily="18" charset="0"/>
                        <a:cs typeface="Angsana New"/>
                      </a:endParaRPr>
                    </a:p>
                    <a:p>
                      <a:pPr marL="701675" algn="just">
                        <a:lnSpc>
                          <a:spcPct val="120000"/>
                        </a:lnSpc>
                        <a:spcAft>
                          <a:spcPts val="0"/>
                        </a:spcAft>
                        <a:tabLst>
                          <a:tab pos="323850" algn="l"/>
                        </a:tabLst>
                      </a:pPr>
                      <a:r>
                        <a:rPr lang="fr-FR" sz="1050" dirty="0">
                          <a:solidFill>
                            <a:srgbClr val="595959"/>
                          </a:solidFill>
                          <a:effectLst/>
                          <a:latin typeface="+mj-lt"/>
                          <a:ea typeface="Cambria" panose="02040503050406030204" pitchFamily="18" charset="0"/>
                          <a:cs typeface="Calibri" panose="020F0502020204030204" pitchFamily="34" charset="0"/>
                        </a:rPr>
                        <a:t>IPE : logiciel de gestion des environnements de production </a:t>
                      </a:r>
                      <a:endParaRPr lang="fr-FR" sz="1050" dirty="0">
                        <a:solidFill>
                          <a:srgbClr val="595959"/>
                        </a:solidFill>
                        <a:effectLst/>
                        <a:latin typeface="+mj-lt"/>
                        <a:ea typeface="Cambria" panose="02040503050406030204" pitchFamily="18" charset="0"/>
                        <a:cs typeface="Angsana New"/>
                      </a:endParaRPr>
                    </a:p>
                    <a:p>
                      <a:pPr marL="0" lvl="0" indent="0" algn="just">
                        <a:lnSpc>
                          <a:spcPct val="120000"/>
                        </a:lnSpc>
                        <a:spcAft>
                          <a:spcPts val="0"/>
                        </a:spcAft>
                        <a:buSzPts val="1050"/>
                        <a:buFont typeface="Wingdings" panose="05000000000000000000" pitchFamily="2" charset="2"/>
                        <a:buNone/>
                        <a:tabLst>
                          <a:tab pos="323850" algn="l"/>
                        </a:tabLst>
                      </a:pPr>
                      <a:r>
                        <a:rPr lang="fr-FR" sz="1050" b="1" i="1" dirty="0">
                          <a:solidFill>
                            <a:srgbClr val="0070C0"/>
                          </a:solidFill>
                          <a:effectLst/>
                          <a:latin typeface="+mj-lt"/>
                          <a:ea typeface="Cambria" panose="02040503050406030204" pitchFamily="18" charset="0"/>
                          <a:cs typeface="Calibri" panose="020F0502020204030204" pitchFamily="34" charset="0"/>
                        </a:rPr>
                        <a:t>PROJET INTERFACE GRAPHIQUE (GUI) DE GRAPHTALK AIA 2000-2003</a:t>
                      </a:r>
                      <a:endParaRPr lang="fr-FR" sz="1050" dirty="0">
                        <a:solidFill>
                          <a:srgbClr val="595959"/>
                        </a:solidFill>
                        <a:effectLst/>
                        <a:latin typeface="+mj-lt"/>
                        <a:ea typeface="Cambria" panose="02040503050406030204" pitchFamily="18" charset="0"/>
                        <a:cs typeface="Wingdings" panose="05000000000000000000" pitchFamily="2" charset="2"/>
                      </a:endParaRPr>
                    </a:p>
                    <a:p>
                      <a:pPr marL="742950" lvl="1" indent="-285750" algn="just">
                        <a:lnSpc>
                          <a:spcPct val="120000"/>
                        </a:lnSpc>
                        <a:spcAft>
                          <a:spcPts val="0"/>
                        </a:spcAft>
                        <a:buClr>
                          <a:srgbClr val="002060"/>
                        </a:buClr>
                        <a:buFont typeface="Courier New" panose="02070309020205020404" pitchFamily="49" charset="0"/>
                        <a:buChar char="o"/>
                        <a:tabLst>
                          <a:tab pos="323850" algn="l"/>
                        </a:tabLst>
                      </a:pPr>
                      <a:r>
                        <a:rPr lang="fr-FR" sz="1050" b="1" i="1" dirty="0">
                          <a:solidFill>
                            <a:srgbClr val="595959"/>
                          </a:solidFill>
                          <a:effectLst/>
                          <a:latin typeface="+mj-lt"/>
                          <a:ea typeface="Cambria" panose="02040503050406030204" pitchFamily="18" charset="0"/>
                          <a:cs typeface="Angsana New"/>
                        </a:rPr>
                        <a:t>Responsable du projet : équipe de 5 personnes en France</a:t>
                      </a:r>
                      <a:endParaRPr lang="fr-FR" sz="1050" dirty="0">
                        <a:solidFill>
                          <a:srgbClr val="595959"/>
                        </a:solidFill>
                        <a:effectLst/>
                        <a:latin typeface="+mj-lt"/>
                        <a:ea typeface="Cambria" panose="02040503050406030204" pitchFamily="18" charset="0"/>
                        <a:cs typeface="Angsana New"/>
                      </a:endParaRPr>
                    </a:p>
                    <a:p>
                      <a:pPr marL="701675" algn="just">
                        <a:lnSpc>
                          <a:spcPct val="120000"/>
                        </a:lnSpc>
                        <a:spcBef>
                          <a:spcPts val="200"/>
                        </a:spcBef>
                        <a:spcAft>
                          <a:spcPts val="0"/>
                        </a:spcAft>
                        <a:tabLst>
                          <a:tab pos="701675" algn="l"/>
                        </a:tabLst>
                      </a:pPr>
                      <a:r>
                        <a:rPr lang="fr-FR" sz="1050" dirty="0">
                          <a:solidFill>
                            <a:srgbClr val="595959"/>
                          </a:solidFill>
                          <a:effectLst/>
                          <a:latin typeface="+mj-lt"/>
                          <a:ea typeface="Cambria" panose="02040503050406030204" pitchFamily="18" charset="0"/>
                          <a:cs typeface="Angsana New"/>
                        </a:rPr>
                        <a:t>Organisation et participation au développement de l’interface Graphique (Windows et Web) du logiciel GRAPHTALK AIA</a:t>
                      </a:r>
                      <a:r>
                        <a:rPr lang="fr-FR" sz="1050" dirty="0">
                          <a:solidFill>
                            <a:srgbClr val="595959"/>
                          </a:solidFill>
                          <a:effectLst/>
                          <a:latin typeface="+mj-lt"/>
                          <a:ea typeface="Cambria" panose="02040503050406030204" pitchFamily="18" charset="0"/>
                          <a:cs typeface="Calibri" panose="020F0502020204030204" pitchFamily="34" charset="0"/>
                        </a:rPr>
                        <a:t>.</a:t>
                      </a:r>
                      <a:endParaRPr lang="fr-FR" sz="1050" dirty="0">
                        <a:solidFill>
                          <a:srgbClr val="595959"/>
                        </a:solidFill>
                        <a:effectLst/>
                        <a:latin typeface="+mj-lt"/>
                        <a:ea typeface="Cambria" panose="02040503050406030204" pitchFamily="18" charset="0"/>
                        <a:cs typeface="Angsana New"/>
                      </a:endParaRP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953265">
                <a:tc>
                  <a:txBody>
                    <a:bodyPr/>
                    <a:lstStyle/>
                    <a:p>
                      <a:pPr marL="7938" marR="0" indent="0" algn="l" defTabSz="457200" rtl="0" eaLnBrk="1" fontAlgn="auto" latinLnBrk="0" hangingPunct="1">
                        <a:lnSpc>
                          <a:spcPct val="100000"/>
                        </a:lnSpc>
                        <a:spcBef>
                          <a:spcPts val="0"/>
                        </a:spcBef>
                        <a:spcAft>
                          <a:spcPts val="0"/>
                        </a:spcAft>
                        <a:buClrTx/>
                        <a:buSzTx/>
                        <a:buFontTx/>
                        <a:buNone/>
                        <a:tabLst/>
                        <a:defRPr/>
                      </a:pPr>
                      <a:r>
                        <a:rPr lang="fr-FR" sz="1200" b="1" i="0" dirty="0">
                          <a:solidFill>
                            <a:srgbClr val="58585A"/>
                          </a:solidFill>
                          <a:latin typeface="+mj-lt"/>
                          <a:ea typeface="Times New Roman" charset="0"/>
                          <a:cs typeface="Times New Roman" charset="0"/>
                        </a:rPr>
                        <a:t>1997 - 2000</a:t>
                      </a: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20000"/>
                        </a:lnSpc>
                        <a:spcBef>
                          <a:spcPts val="200"/>
                        </a:spcBef>
                        <a:spcAft>
                          <a:spcPts val="200"/>
                        </a:spcAft>
                      </a:pPr>
                      <a:r>
                        <a:rPr lang="fr-FR" sz="1100" b="1" cap="all" dirty="0">
                          <a:solidFill>
                            <a:srgbClr val="00000A"/>
                          </a:solidFill>
                          <a:effectLst/>
                          <a:latin typeface="+mj-lt"/>
                          <a:ea typeface="Calibri" panose="020F0502020204030204" pitchFamily="34" charset="0"/>
                          <a:cs typeface="Cordia New"/>
                        </a:rPr>
                        <a:t>TAGG informatique</a:t>
                      </a:r>
                      <a:r>
                        <a:rPr lang="fr-FR" sz="1050" b="0" cap="all" dirty="0">
                          <a:solidFill>
                            <a:srgbClr val="404040"/>
                          </a:solidFill>
                          <a:effectLst/>
                          <a:latin typeface="+mj-lt"/>
                          <a:ea typeface="Calibri" panose="020F0502020204030204" pitchFamily="34" charset="0"/>
                          <a:cs typeface="Cordia New"/>
                        </a:rPr>
                        <a:t> </a:t>
                      </a:r>
                      <a:r>
                        <a:rPr lang="fr-FR" sz="900" b="0" kern="1200" cap="all" dirty="0">
                          <a:solidFill>
                            <a:srgbClr val="404040"/>
                          </a:solidFill>
                          <a:effectLst/>
                          <a:latin typeface="+mj-lt"/>
                          <a:ea typeface="Calibri" panose="020F0502020204030204" pitchFamily="34" charset="0"/>
                          <a:cs typeface="Cordia New"/>
                        </a:rPr>
                        <a:t>secteur d’activité : TRAITEMENTS DE DONNEES, IMPRESSIONS PERSONNALISEES DE DOCUMENTS, SOLUTION DE VOTE</a:t>
                      </a:r>
                    </a:p>
                    <a:p>
                      <a:pPr algn="just">
                        <a:lnSpc>
                          <a:spcPct val="120000"/>
                        </a:lnSpc>
                        <a:spcBef>
                          <a:spcPts val="200"/>
                        </a:spcBef>
                        <a:spcAft>
                          <a:spcPts val="0"/>
                        </a:spcAft>
                      </a:pPr>
                      <a:r>
                        <a:rPr lang="fr-FR" sz="1050" dirty="0">
                          <a:solidFill>
                            <a:srgbClr val="595959"/>
                          </a:solidFill>
                          <a:effectLst/>
                          <a:latin typeface="+mj-lt"/>
                          <a:ea typeface="Cambria" panose="02040503050406030204" pitchFamily="18" charset="0"/>
                          <a:cs typeface="Angsana New"/>
                        </a:rPr>
                        <a:t>Postes occupés : </a:t>
                      </a:r>
                      <a:r>
                        <a:rPr lang="fr-FR" sz="1200" b="1" cap="small" dirty="0">
                          <a:solidFill>
                            <a:srgbClr val="4F81BD"/>
                          </a:solidFill>
                          <a:effectLst/>
                          <a:latin typeface="+mj-lt"/>
                          <a:ea typeface="Cambria" panose="02040503050406030204" pitchFamily="18" charset="0"/>
                          <a:cs typeface="Angsana New"/>
                        </a:rPr>
                        <a:t>Développeur à Chef de projets</a:t>
                      </a:r>
                      <a:endParaRPr lang="fr-FR" sz="1050" dirty="0">
                        <a:solidFill>
                          <a:srgbClr val="595959"/>
                        </a:solidFill>
                        <a:effectLst/>
                        <a:latin typeface="+mj-lt"/>
                        <a:ea typeface="Cambria" panose="02040503050406030204" pitchFamily="18" charset="0"/>
                        <a:cs typeface="Angsana New"/>
                      </a:endParaRPr>
                    </a:p>
                    <a:p>
                      <a:pPr algn="just">
                        <a:lnSpc>
                          <a:spcPct val="120000"/>
                        </a:lnSpc>
                        <a:spcBef>
                          <a:spcPts val="200"/>
                        </a:spcBef>
                        <a:spcAft>
                          <a:spcPts val="0"/>
                        </a:spcAft>
                      </a:pPr>
                      <a:r>
                        <a:rPr lang="fr-FR" sz="500" dirty="0">
                          <a:solidFill>
                            <a:srgbClr val="595959"/>
                          </a:solidFill>
                          <a:effectLst/>
                          <a:latin typeface="+mj-lt"/>
                          <a:ea typeface="Cambria" panose="02040503050406030204" pitchFamily="18" charset="0"/>
                          <a:cs typeface="Angsana New"/>
                        </a:rPr>
                        <a:t> </a:t>
                      </a:r>
                      <a:endParaRPr lang="fr-FR" sz="1050" dirty="0">
                        <a:solidFill>
                          <a:srgbClr val="595959"/>
                        </a:solidFill>
                        <a:effectLst/>
                        <a:latin typeface="+mj-lt"/>
                        <a:ea typeface="Cambria" panose="02040503050406030204" pitchFamily="18" charset="0"/>
                        <a:cs typeface="Angsana New"/>
                      </a:endParaRPr>
                    </a:p>
                    <a:p>
                      <a:pPr marL="0" lvl="0" indent="0" algn="just">
                        <a:lnSpc>
                          <a:spcPct val="120000"/>
                        </a:lnSpc>
                        <a:spcBef>
                          <a:spcPts val="200"/>
                        </a:spcBef>
                        <a:spcAft>
                          <a:spcPts val="0"/>
                        </a:spcAft>
                        <a:buSzPts val="1050"/>
                        <a:buFont typeface="Wingdings" panose="05000000000000000000" pitchFamily="2" charset="2"/>
                        <a:buNone/>
                        <a:tabLst>
                          <a:tab pos="323850" algn="l"/>
                        </a:tabLst>
                      </a:pPr>
                      <a:r>
                        <a:rPr lang="fr-FR" sz="1050" dirty="0">
                          <a:solidFill>
                            <a:srgbClr val="0070C0"/>
                          </a:solidFill>
                          <a:effectLst/>
                          <a:latin typeface="+mj-lt"/>
                          <a:ea typeface="Cambria" panose="02040503050406030204" pitchFamily="18" charset="0"/>
                          <a:cs typeface="Calibri" panose="020F0502020204030204" pitchFamily="34" charset="0"/>
                        </a:rPr>
                        <a:t>Responsable de l'équipe de développement</a:t>
                      </a:r>
                      <a:r>
                        <a:rPr lang="fr-FR" sz="1050" dirty="0">
                          <a:solidFill>
                            <a:srgbClr val="595959"/>
                          </a:solidFill>
                          <a:effectLst/>
                          <a:latin typeface="+mj-lt"/>
                          <a:ea typeface="Cambria" panose="02040503050406030204" pitchFamily="18" charset="0"/>
                          <a:cs typeface="Calibri" panose="020F0502020204030204" pitchFamily="34" charset="0"/>
                        </a:rPr>
                        <a:t> : animation d’une équipe de 7 personnes.</a:t>
                      </a:r>
                      <a:endParaRPr lang="fr-FR" sz="1050" dirty="0">
                        <a:solidFill>
                          <a:srgbClr val="595959"/>
                        </a:solidFill>
                        <a:effectLst/>
                        <a:latin typeface="+mj-lt"/>
                        <a:ea typeface="Cambria" panose="02040503050406030204" pitchFamily="18" charset="0"/>
                        <a:cs typeface="Wingdings" panose="05000000000000000000" pitchFamily="2" charset="2"/>
                      </a:endParaRPr>
                    </a:p>
                    <a:p>
                      <a:pPr marL="0" lvl="0" indent="0" algn="just">
                        <a:lnSpc>
                          <a:spcPct val="120000"/>
                        </a:lnSpc>
                        <a:spcBef>
                          <a:spcPts val="200"/>
                        </a:spcBef>
                        <a:spcAft>
                          <a:spcPts val="0"/>
                        </a:spcAft>
                        <a:buSzPts val="1050"/>
                        <a:buFont typeface="Wingdings" panose="05000000000000000000" pitchFamily="2" charset="2"/>
                        <a:buNone/>
                        <a:tabLst>
                          <a:tab pos="323850" algn="l"/>
                        </a:tabLst>
                      </a:pPr>
                      <a:r>
                        <a:rPr lang="fr-FR" sz="1050" dirty="0">
                          <a:solidFill>
                            <a:srgbClr val="0070C0"/>
                          </a:solidFill>
                          <a:effectLst/>
                          <a:latin typeface="+mj-lt"/>
                          <a:ea typeface="Cambria" panose="02040503050406030204" pitchFamily="18" charset="0"/>
                          <a:cs typeface="Calibri" panose="020F0502020204030204" pitchFamily="34" charset="0"/>
                        </a:rPr>
                        <a:t>Responsable du projet </a:t>
                      </a:r>
                      <a:r>
                        <a:rPr lang="fr-FR" sz="1050" dirty="0" err="1">
                          <a:solidFill>
                            <a:srgbClr val="0070C0"/>
                          </a:solidFill>
                          <a:effectLst/>
                          <a:latin typeface="+mj-lt"/>
                          <a:ea typeface="Cambria" panose="02040503050406030204" pitchFamily="18" charset="0"/>
                          <a:cs typeface="Calibri" panose="020F0502020204030204" pitchFamily="34" charset="0"/>
                        </a:rPr>
                        <a:t>TaggImage</a:t>
                      </a:r>
                      <a:r>
                        <a:rPr lang="fr-FR" sz="1050" dirty="0">
                          <a:solidFill>
                            <a:srgbClr val="595959"/>
                          </a:solidFill>
                          <a:effectLst/>
                          <a:latin typeface="+mj-lt"/>
                          <a:ea typeface="Cambria" panose="02040503050406030204" pitchFamily="18" charset="0"/>
                          <a:cs typeface="Calibri" panose="020F0502020204030204" pitchFamily="34" charset="0"/>
                        </a:rPr>
                        <a:t> : Informatisation d'un contrôle caméra de documents imprimés par comparaison de modèles. Contrôle qualité sur des impressions en très grosses quantités (plusieurs dizaines de milliers) à très grande vitesse. </a:t>
                      </a:r>
                      <a:endParaRPr lang="fr-FR" sz="1050" dirty="0">
                        <a:solidFill>
                          <a:srgbClr val="595959"/>
                        </a:solidFill>
                        <a:effectLst/>
                        <a:latin typeface="+mj-lt"/>
                        <a:ea typeface="Cambria" panose="02040503050406030204" pitchFamily="18" charset="0"/>
                        <a:cs typeface="Wingdings" panose="05000000000000000000" pitchFamily="2" charset="2"/>
                      </a:endParaRPr>
                    </a:p>
                    <a:p>
                      <a:pPr marL="0" lvl="0" indent="0" algn="just">
                        <a:lnSpc>
                          <a:spcPct val="120000"/>
                        </a:lnSpc>
                        <a:spcBef>
                          <a:spcPts val="200"/>
                        </a:spcBef>
                        <a:spcAft>
                          <a:spcPts val="0"/>
                        </a:spcAft>
                        <a:buSzPts val="1050"/>
                        <a:buFont typeface="Wingdings" panose="05000000000000000000" pitchFamily="2" charset="2"/>
                        <a:buNone/>
                        <a:tabLst>
                          <a:tab pos="323850" algn="l"/>
                        </a:tabLst>
                      </a:pPr>
                      <a:r>
                        <a:rPr lang="fr-FR" sz="1050" dirty="0">
                          <a:solidFill>
                            <a:srgbClr val="0070C0"/>
                          </a:solidFill>
                          <a:effectLst/>
                          <a:latin typeface="+mj-lt"/>
                          <a:ea typeface="Cambria" panose="02040503050406030204" pitchFamily="18" charset="0"/>
                          <a:cs typeface="Calibri" panose="020F0502020204030204" pitchFamily="34" charset="0"/>
                        </a:rPr>
                        <a:t>Développement et Exploitation</a:t>
                      </a:r>
                      <a:r>
                        <a:rPr lang="fr-FR" sz="1050" dirty="0">
                          <a:solidFill>
                            <a:srgbClr val="595959"/>
                          </a:solidFill>
                          <a:effectLst/>
                          <a:latin typeface="+mj-lt"/>
                          <a:ea typeface="Cambria" panose="02040503050406030204" pitchFamily="18" charset="0"/>
                          <a:cs typeface="Calibri" panose="020F0502020204030204" pitchFamily="34" charset="0"/>
                        </a:rPr>
                        <a:t> du logiciel </a:t>
                      </a:r>
                      <a:r>
                        <a:rPr lang="fr-FR" sz="1050" dirty="0" err="1">
                          <a:solidFill>
                            <a:srgbClr val="595959"/>
                          </a:solidFill>
                          <a:effectLst/>
                          <a:latin typeface="+mj-lt"/>
                          <a:ea typeface="Cambria" panose="02040503050406030204" pitchFamily="18" charset="0"/>
                          <a:cs typeface="Calibri" panose="020F0502020204030204" pitchFamily="34" charset="0"/>
                        </a:rPr>
                        <a:t>VotExpress</a:t>
                      </a:r>
                      <a:r>
                        <a:rPr lang="fr-FR" sz="1050" dirty="0">
                          <a:solidFill>
                            <a:srgbClr val="595959"/>
                          </a:solidFill>
                          <a:effectLst/>
                          <a:latin typeface="+mj-lt"/>
                          <a:ea typeface="Cambria" panose="02040503050406030204" pitchFamily="18" charset="0"/>
                          <a:cs typeface="Calibri" panose="020F0502020204030204" pitchFamily="34" charset="0"/>
                        </a:rPr>
                        <a:t>, solution d’organisation d’élections professionnelles par traitement électronique des votes par correspondance. Ma mission a porté sur la conception, réalisation et mise en exploitation sur sites des premières versions du logiciel.</a:t>
                      </a:r>
                      <a:endParaRPr lang="fr-FR" sz="1050" dirty="0">
                        <a:solidFill>
                          <a:srgbClr val="595959"/>
                        </a:solidFill>
                        <a:effectLst/>
                        <a:latin typeface="+mj-lt"/>
                        <a:ea typeface="Cambria" panose="02040503050406030204" pitchFamily="18" charset="0"/>
                        <a:cs typeface="Wingdings" panose="05000000000000000000" pitchFamily="2" charset="2"/>
                      </a:endParaRP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36" name="Rectangle 35"/>
          <p:cNvSpPr/>
          <p:nvPr/>
        </p:nvSpPr>
        <p:spPr>
          <a:xfrm>
            <a:off x="-12701" y="8153399"/>
            <a:ext cx="7562850" cy="2533729"/>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8"/>
          <p:cNvSpPr/>
          <p:nvPr/>
        </p:nvSpPr>
        <p:spPr>
          <a:xfrm>
            <a:off x="4921249" y="8232097"/>
            <a:ext cx="2327275" cy="234274"/>
          </a:xfrm>
          <a:custGeom>
            <a:avLst/>
            <a:gdLst>
              <a:gd name="connsiteX0" fmla="*/ 0 w 1936750"/>
              <a:gd name="connsiteY0" fmla="*/ 0 h 227043"/>
              <a:gd name="connsiteX1" fmla="*/ 1936750 w 1936750"/>
              <a:gd name="connsiteY1" fmla="*/ 0 h 227043"/>
              <a:gd name="connsiteX2" fmla="*/ 1936750 w 1936750"/>
              <a:gd name="connsiteY2" fmla="*/ 227043 h 227043"/>
              <a:gd name="connsiteX3" fmla="*/ 0 w 1936750"/>
              <a:gd name="connsiteY3" fmla="*/ 227043 h 227043"/>
              <a:gd name="connsiteX4" fmla="*/ 0 w 1936750"/>
              <a:gd name="connsiteY4" fmla="*/ 0 h 227043"/>
              <a:gd name="connsiteX0" fmla="*/ 0 w 1936750"/>
              <a:gd name="connsiteY0" fmla="*/ 0 h 227043"/>
              <a:gd name="connsiteX1" fmla="*/ 1936750 w 1936750"/>
              <a:gd name="connsiteY1" fmla="*/ 0 h 227043"/>
              <a:gd name="connsiteX2" fmla="*/ 1587500 w 1936750"/>
              <a:gd name="connsiteY2" fmla="*/ 138143 h 227043"/>
              <a:gd name="connsiteX3" fmla="*/ 0 w 1936750"/>
              <a:gd name="connsiteY3" fmla="*/ 227043 h 227043"/>
              <a:gd name="connsiteX4" fmla="*/ 0 w 1936750"/>
              <a:gd name="connsiteY4" fmla="*/ 0 h 227043"/>
              <a:gd name="connsiteX0" fmla="*/ 0 w 1936750"/>
              <a:gd name="connsiteY0" fmla="*/ 0 h 227043"/>
              <a:gd name="connsiteX1" fmla="*/ 1936750 w 1936750"/>
              <a:gd name="connsiteY1" fmla="*/ 0 h 227043"/>
              <a:gd name="connsiteX2" fmla="*/ 1511300 w 1936750"/>
              <a:gd name="connsiteY2" fmla="*/ 227043 h 227043"/>
              <a:gd name="connsiteX3" fmla="*/ 0 w 1936750"/>
              <a:gd name="connsiteY3" fmla="*/ 227043 h 227043"/>
              <a:gd name="connsiteX4" fmla="*/ 0 w 1936750"/>
              <a:gd name="connsiteY4" fmla="*/ 0 h 227043"/>
              <a:gd name="connsiteX0" fmla="*/ 0 w 1936750"/>
              <a:gd name="connsiteY0" fmla="*/ 0 h 227043"/>
              <a:gd name="connsiteX1" fmla="*/ 1936750 w 1936750"/>
              <a:gd name="connsiteY1" fmla="*/ 0 h 227043"/>
              <a:gd name="connsiteX2" fmla="*/ 1771650 w 1936750"/>
              <a:gd name="connsiteY2" fmla="*/ 227043 h 227043"/>
              <a:gd name="connsiteX3" fmla="*/ 0 w 1936750"/>
              <a:gd name="connsiteY3" fmla="*/ 227043 h 227043"/>
              <a:gd name="connsiteX4" fmla="*/ 0 w 1936750"/>
              <a:gd name="connsiteY4" fmla="*/ 0 h 227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6750" h="227043">
                <a:moveTo>
                  <a:pt x="0" y="0"/>
                </a:moveTo>
                <a:lnTo>
                  <a:pt x="1936750" y="0"/>
                </a:lnTo>
                <a:lnTo>
                  <a:pt x="1771650" y="227043"/>
                </a:lnTo>
                <a:lnTo>
                  <a:pt x="0" y="227043"/>
                </a:lnTo>
                <a:lnTo>
                  <a:pt x="0" y="0"/>
                </a:lnTo>
                <a:close/>
              </a:path>
            </a:pathLst>
          </a:custGeom>
          <a:ln>
            <a:noFill/>
          </a:ln>
        </p:spPr>
        <p:style>
          <a:lnRef idx="2">
            <a:schemeClr val="accent3"/>
          </a:lnRef>
          <a:fillRef idx="1">
            <a:schemeClr val="lt1"/>
          </a:fillRef>
          <a:effectRef idx="0">
            <a:schemeClr val="accent3"/>
          </a:effectRef>
          <a:fontRef idx="minor">
            <a:schemeClr val="dk1"/>
          </a:fontRef>
        </p:style>
        <p:txBody>
          <a:bodyPr rtlCol="0" anchor="ctr"/>
          <a:lstStyle/>
          <a:p>
            <a:pPr marL="711200"/>
            <a:r>
              <a:rPr lang="en-US" sz="1400" b="1" dirty="0">
                <a:solidFill>
                  <a:schemeClr val="tx1"/>
                </a:solidFill>
              </a:rPr>
              <a:t>Divers</a:t>
            </a:r>
          </a:p>
        </p:txBody>
      </p:sp>
      <p:sp>
        <p:nvSpPr>
          <p:cNvPr id="38" name="Oval 62"/>
          <p:cNvSpPr/>
          <p:nvPr/>
        </p:nvSpPr>
        <p:spPr>
          <a:xfrm>
            <a:off x="5090160" y="8119262"/>
            <a:ext cx="491490" cy="491490"/>
          </a:xfrm>
          <a:prstGeom prst="ellipse">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bg1"/>
              </a:solidFill>
            </a:endParaRPr>
          </a:p>
        </p:txBody>
      </p:sp>
      <p:graphicFrame>
        <p:nvGraphicFramePr>
          <p:cNvPr id="39" name="Tableau 19"/>
          <p:cNvGraphicFramePr>
            <a:graphicFrameLocks noGrp="1"/>
          </p:cNvGraphicFramePr>
          <p:nvPr>
            <p:extLst>
              <p:ext uri="{D42A27DB-BD31-4B8C-83A1-F6EECF244321}">
                <p14:modId xmlns:p14="http://schemas.microsoft.com/office/powerpoint/2010/main" val="3596179964"/>
              </p:ext>
            </p:extLst>
          </p:nvPr>
        </p:nvGraphicFramePr>
        <p:xfrm>
          <a:off x="4921249" y="8815940"/>
          <a:ext cx="2771775" cy="1378394"/>
        </p:xfrm>
        <a:graphic>
          <a:graphicData uri="http://schemas.openxmlformats.org/drawingml/2006/table">
            <a:tbl>
              <a:tblPr firstRow="1" bandRow="1">
                <a:tableStyleId>{2D5ABB26-0587-4C30-8999-92F81FD0307C}</a:tableStyleId>
              </a:tblPr>
              <a:tblGrid>
                <a:gridCol w="2771775">
                  <a:extLst>
                    <a:ext uri="{9D8B030D-6E8A-4147-A177-3AD203B41FA5}">
                      <a16:colId xmlns:a16="http://schemas.microsoft.com/office/drawing/2014/main" val="20000"/>
                    </a:ext>
                  </a:extLst>
                </a:gridCol>
              </a:tblGrid>
              <a:tr h="624014">
                <a:tc>
                  <a:txBody>
                    <a:bodyPr/>
                    <a:lstStyle/>
                    <a:p>
                      <a:pPr marL="7938" indent="0">
                        <a:lnSpc>
                          <a:spcPct val="100000"/>
                        </a:lnSpc>
                        <a:buFont typeface="Courier New" charset="0"/>
                        <a:buNone/>
                        <a:tabLst/>
                      </a:pPr>
                      <a:r>
                        <a:rPr lang="fr-FR" sz="1100" kern="1200" dirty="0">
                          <a:solidFill>
                            <a:schemeClr val="bg1"/>
                          </a:solidFill>
                          <a:effectLst/>
                          <a:latin typeface="Cambria" panose="02040503050406030204" pitchFamily="18" charset="0"/>
                          <a:ea typeface="Cambria" panose="02040503050406030204" pitchFamily="18" charset="0"/>
                          <a:cs typeface="+mn-cs"/>
                        </a:rPr>
                        <a:t>Sport : ancien nageur de compétition (niveau national) ; pratique de la course à pied en compétition</a:t>
                      </a:r>
                    </a:p>
                    <a:p>
                      <a:pPr marL="7938" indent="0">
                        <a:lnSpc>
                          <a:spcPct val="100000"/>
                        </a:lnSpc>
                        <a:buFont typeface="Courier New" charset="0"/>
                        <a:buNone/>
                        <a:tabLst/>
                      </a:pPr>
                      <a:endParaRPr lang="fr-FR" sz="1050" kern="1200" dirty="0">
                        <a:solidFill>
                          <a:schemeClr val="bg1"/>
                        </a:solidFill>
                        <a:effectLst/>
                        <a:latin typeface="Cambria" panose="02040503050406030204" pitchFamily="18" charset="0"/>
                        <a:ea typeface="Cambria" panose="02040503050406030204" pitchFamily="18" charset="0"/>
                        <a:cs typeface="+mn-cs"/>
                      </a:endParaRPr>
                    </a:p>
                  </a:txBody>
                  <a:tcPr anchor="ctr"/>
                </a:tc>
                <a:extLst>
                  <a:ext uri="{0D108BD9-81ED-4DB2-BD59-A6C34878D82A}">
                    <a16:rowId xmlns:a16="http://schemas.microsoft.com/office/drawing/2014/main" val="10000"/>
                  </a:ext>
                </a:extLst>
              </a:tr>
              <a:tr h="624014">
                <a:tc>
                  <a:txBody>
                    <a:bodyPr/>
                    <a:lstStyle/>
                    <a:p>
                      <a:pPr marL="7938" indent="0">
                        <a:lnSpc>
                          <a:spcPct val="100000"/>
                        </a:lnSpc>
                        <a:buFont typeface="Courier New" charset="0"/>
                        <a:buNone/>
                        <a:tabLst/>
                      </a:pPr>
                      <a:r>
                        <a:rPr lang="fr-FR" sz="1100" kern="1200" dirty="0">
                          <a:solidFill>
                            <a:schemeClr val="bg1"/>
                          </a:solidFill>
                          <a:effectLst/>
                          <a:latin typeface="Cambria" panose="02040503050406030204" pitchFamily="18" charset="0"/>
                          <a:ea typeface="Cambria" panose="02040503050406030204" pitchFamily="18" charset="0"/>
                          <a:cs typeface="+mn-cs"/>
                        </a:rPr>
                        <a:t>Titulaire d’une RQTH (Reconnaissance de Qualité de Travailleur Handicapé) ne nécessitant pas d’aménagement</a:t>
                      </a:r>
                      <a:endParaRPr lang="fr-FR" sz="1100" b="0" i="0" noProof="0" dirty="0">
                        <a:solidFill>
                          <a:schemeClr val="bg1"/>
                        </a:solidFill>
                        <a:latin typeface="Cambria" panose="02040503050406030204" pitchFamily="18" charset="0"/>
                        <a:ea typeface="Cambria" panose="02040503050406030204" pitchFamily="18" charset="0"/>
                        <a:cs typeface="Times New Roman" charset="0"/>
                      </a:endParaRPr>
                    </a:p>
                  </a:txBody>
                  <a:tcPr anchor="ctr"/>
                </a:tc>
                <a:extLst>
                  <a:ext uri="{0D108BD9-81ED-4DB2-BD59-A6C34878D82A}">
                    <a16:rowId xmlns:a16="http://schemas.microsoft.com/office/drawing/2014/main" val="10001"/>
                  </a:ext>
                </a:extLst>
              </a:tr>
            </a:tbl>
          </a:graphicData>
        </a:graphic>
      </p:graphicFrame>
      <p:sp>
        <p:nvSpPr>
          <p:cNvPr id="49" name="ZoneTexte 48"/>
          <p:cNvSpPr txBox="1"/>
          <p:nvPr/>
        </p:nvSpPr>
        <p:spPr>
          <a:xfrm>
            <a:off x="-12703" y="8605042"/>
            <a:ext cx="4908553" cy="2062103"/>
          </a:xfrm>
          <a:prstGeom prst="rect">
            <a:avLst/>
          </a:prstGeom>
          <a:noFill/>
        </p:spPr>
        <p:txBody>
          <a:bodyPr wrap="square" rtlCol="0">
            <a:spAutoFit/>
          </a:bodyPr>
          <a:lstStyle/>
          <a:p>
            <a:pPr algn="just"/>
            <a:r>
              <a:rPr lang="fr-FR" sz="1000" b="1" cap="all" dirty="0">
                <a:solidFill>
                  <a:schemeClr val="bg1"/>
                </a:solidFill>
                <a:latin typeface="+mj-lt"/>
                <a:ea typeface="Cambria" panose="02040503050406030204" pitchFamily="18" charset="0"/>
              </a:rPr>
              <a:t>1996 - DESS </a:t>
            </a:r>
            <a:r>
              <a:rPr lang="fr-FR" sz="1000" b="1" cap="all" dirty="0" err="1">
                <a:solidFill>
                  <a:schemeClr val="bg1"/>
                </a:solidFill>
                <a:latin typeface="+mj-lt"/>
                <a:ea typeface="Cambria" panose="02040503050406030204" pitchFamily="18" charset="0"/>
              </a:rPr>
              <a:t>ingenierie</a:t>
            </a:r>
            <a:r>
              <a:rPr lang="fr-FR" sz="1000" b="1" cap="all" dirty="0">
                <a:solidFill>
                  <a:schemeClr val="bg1"/>
                </a:solidFill>
                <a:latin typeface="+mj-lt"/>
                <a:ea typeface="Cambria" panose="02040503050406030204" pitchFamily="18" charset="0"/>
              </a:rPr>
              <a:t> </a:t>
            </a:r>
            <a:r>
              <a:rPr lang="fr-FR" sz="1000" b="1" cap="all" dirty="0" err="1">
                <a:solidFill>
                  <a:schemeClr val="bg1"/>
                </a:solidFill>
                <a:latin typeface="+mj-lt"/>
                <a:ea typeface="Cambria" panose="02040503050406030204" pitchFamily="18" charset="0"/>
              </a:rPr>
              <a:t>mathematique</a:t>
            </a:r>
            <a:r>
              <a:rPr lang="fr-FR" sz="1000" b="1" cap="all" dirty="0">
                <a:solidFill>
                  <a:schemeClr val="bg1"/>
                </a:solidFill>
                <a:latin typeface="+mj-lt"/>
                <a:ea typeface="Cambria" panose="02040503050406030204" pitchFamily="18" charset="0"/>
              </a:rPr>
              <a:t>, option courbes surfaces &amp; images</a:t>
            </a:r>
            <a:r>
              <a:rPr lang="fr-FR" sz="1000" cap="all" dirty="0">
                <a:solidFill>
                  <a:schemeClr val="bg1"/>
                </a:solidFill>
                <a:latin typeface="+mj-lt"/>
                <a:ea typeface="Cambria" panose="02040503050406030204" pitchFamily="18" charset="0"/>
              </a:rPr>
              <a:t>, </a:t>
            </a:r>
            <a:r>
              <a:rPr lang="fr-FR" sz="1000" cap="small" dirty="0">
                <a:solidFill>
                  <a:schemeClr val="bg1"/>
                </a:solidFill>
                <a:latin typeface="+mj-lt"/>
                <a:ea typeface="Cambria" panose="02040503050406030204" pitchFamily="18" charset="0"/>
              </a:rPr>
              <a:t>UNIV.  J. FOURIER, Grenoble (Stage 6 mois – SOPRA Annecy-le-Vieux) )</a:t>
            </a:r>
            <a:r>
              <a:rPr lang="fr-FR" sz="1000" dirty="0">
                <a:solidFill>
                  <a:schemeClr val="bg1"/>
                </a:solidFill>
                <a:latin typeface="+mj-lt"/>
              </a:rPr>
              <a:t>Développement en langage C sous Unix d’un programme d’échange de données entre plusieurs applications sous forme transactionnel</a:t>
            </a:r>
          </a:p>
          <a:p>
            <a:pPr algn="just"/>
            <a:endParaRPr lang="fr-FR" sz="400" b="1" cap="all" dirty="0">
              <a:solidFill>
                <a:schemeClr val="bg1"/>
              </a:solidFill>
              <a:latin typeface="+mj-lt"/>
              <a:ea typeface="Cambria" panose="02040503050406030204" pitchFamily="18" charset="0"/>
            </a:endParaRPr>
          </a:p>
          <a:p>
            <a:pPr algn="just"/>
            <a:r>
              <a:rPr lang="fr-FR" sz="1000" b="1" cap="all" dirty="0">
                <a:solidFill>
                  <a:schemeClr val="bg1"/>
                </a:solidFill>
                <a:latin typeface="+mj-lt"/>
                <a:ea typeface="Cambria" panose="02040503050406030204" pitchFamily="18" charset="0"/>
              </a:rPr>
              <a:t>1995 - maîtrise GENIE MATHEMATIQUE ET INFORMATIQUE, </a:t>
            </a:r>
            <a:r>
              <a:rPr lang="fr-FR" sz="1000" b="1" cap="all" dirty="0" err="1">
                <a:solidFill>
                  <a:schemeClr val="bg1"/>
                </a:solidFill>
                <a:latin typeface="+mj-lt"/>
                <a:ea typeface="Cambria" panose="02040503050406030204" pitchFamily="18" charset="0"/>
              </a:rPr>
              <a:t>titRe</a:t>
            </a:r>
            <a:r>
              <a:rPr lang="fr-FR" sz="1000" b="1" cap="all" dirty="0">
                <a:solidFill>
                  <a:schemeClr val="bg1"/>
                </a:solidFill>
                <a:latin typeface="+mj-lt"/>
                <a:ea typeface="Cambria" panose="02040503050406030204" pitchFamily="18" charset="0"/>
              </a:rPr>
              <a:t> d’Ingénieur maître en MATHEMATIQUES APPLIQUEES &amp; INFORMATIQUE</a:t>
            </a:r>
            <a:r>
              <a:rPr lang="fr-FR" sz="1000" cap="small" dirty="0">
                <a:solidFill>
                  <a:schemeClr val="bg1"/>
                </a:solidFill>
                <a:latin typeface="+mj-lt"/>
                <a:ea typeface="Cambria" panose="02040503050406030204" pitchFamily="18" charset="0"/>
              </a:rPr>
              <a:t>, UNIV. J. FOURIER, Grenoble  </a:t>
            </a:r>
            <a:r>
              <a:rPr lang="fr-FR" sz="1000" b="1" cap="small" dirty="0">
                <a:solidFill>
                  <a:schemeClr val="bg1"/>
                </a:solidFill>
                <a:latin typeface="+mj-lt"/>
                <a:ea typeface="Cambria" panose="02040503050406030204" pitchFamily="18" charset="0"/>
              </a:rPr>
              <a:t>(Stage 6 mois – CNRS  Hôpital Michalon </a:t>
            </a:r>
            <a:r>
              <a:rPr lang="fr-FR" sz="1000" b="1" cap="small" dirty="0" err="1">
                <a:solidFill>
                  <a:schemeClr val="bg1"/>
                </a:solidFill>
                <a:latin typeface="+mj-lt"/>
                <a:ea typeface="Cambria" panose="02040503050406030204" pitchFamily="18" charset="0"/>
              </a:rPr>
              <a:t>Grenole</a:t>
            </a:r>
            <a:r>
              <a:rPr lang="fr-FR" sz="1000" b="1" cap="small" dirty="0">
                <a:solidFill>
                  <a:schemeClr val="bg1"/>
                </a:solidFill>
                <a:latin typeface="+mj-lt"/>
                <a:ea typeface="Cambria" panose="02040503050406030204" pitchFamily="18" charset="0"/>
              </a:rPr>
              <a:t>) </a:t>
            </a:r>
            <a:r>
              <a:rPr lang="fr-FR" sz="1000" dirty="0">
                <a:solidFill>
                  <a:schemeClr val="bg1"/>
                </a:solidFill>
                <a:latin typeface="+mj-lt"/>
              </a:rPr>
              <a:t>Réalisation sous UNIX d’un programme de simulation de la croissance de tumeurs cérébrales ; Représentations graphiques des résultats sous forme de courbes et d’images numériques 3D.</a:t>
            </a:r>
          </a:p>
          <a:p>
            <a:pPr algn="just"/>
            <a:endParaRPr lang="fr-FR" sz="400" b="1" cap="all" dirty="0">
              <a:solidFill>
                <a:schemeClr val="bg1"/>
              </a:solidFill>
              <a:latin typeface="+mj-lt"/>
              <a:ea typeface="Cambria" panose="02040503050406030204" pitchFamily="18" charset="0"/>
            </a:endParaRPr>
          </a:p>
          <a:p>
            <a:pPr algn="just"/>
            <a:r>
              <a:rPr lang="fr-FR" sz="1000" b="1" cap="all" dirty="0">
                <a:solidFill>
                  <a:schemeClr val="bg1"/>
                </a:solidFill>
                <a:latin typeface="+mj-lt"/>
                <a:ea typeface="Cambria" panose="02040503050406030204" pitchFamily="18" charset="0"/>
              </a:rPr>
              <a:t>1993 - Licence Génie Mathématique et Informatique</a:t>
            </a:r>
            <a:r>
              <a:rPr lang="fr-FR" sz="1000" cap="small" dirty="0">
                <a:solidFill>
                  <a:schemeClr val="bg1"/>
                </a:solidFill>
                <a:latin typeface="+mj-lt"/>
                <a:ea typeface="Cambria" panose="02040503050406030204" pitchFamily="18" charset="0"/>
              </a:rPr>
              <a:t>, UNIV. J. FOURIER, Gr.</a:t>
            </a:r>
          </a:p>
          <a:p>
            <a:r>
              <a:rPr lang="fr-FR" sz="1000" b="1" dirty="0">
                <a:solidFill>
                  <a:schemeClr val="bg1"/>
                </a:solidFill>
                <a:latin typeface="+mj-lt"/>
                <a:ea typeface="Cambria" panose="02040503050406030204" pitchFamily="18" charset="0"/>
              </a:rPr>
              <a:t>1992 - D.E.U.G MASS </a:t>
            </a:r>
            <a:r>
              <a:rPr lang="fr-FR" sz="1000" dirty="0">
                <a:solidFill>
                  <a:schemeClr val="bg1"/>
                </a:solidFill>
                <a:latin typeface="+mj-lt"/>
                <a:ea typeface="Cambria" panose="02040503050406030204" pitchFamily="18" charset="0"/>
              </a:rPr>
              <a:t>(Mathématiques Appliquées et Sciences Sociales),</a:t>
            </a:r>
            <a:r>
              <a:rPr lang="fr-FR" sz="1000" cap="small" dirty="0">
                <a:solidFill>
                  <a:schemeClr val="bg1"/>
                </a:solidFill>
                <a:latin typeface="+mj-lt"/>
                <a:ea typeface="Cambria" panose="02040503050406030204" pitchFamily="18" charset="0"/>
              </a:rPr>
              <a:t> UNIV. P.M. FRANCE, Grenoble </a:t>
            </a:r>
            <a:endParaRPr lang="fr-FR" sz="1000" dirty="0">
              <a:solidFill>
                <a:schemeClr val="bg1"/>
              </a:solidFill>
              <a:latin typeface="+mj-lt"/>
              <a:ea typeface="Cambria" panose="02040503050406030204" pitchFamily="18" charset="0"/>
            </a:endParaRPr>
          </a:p>
        </p:txBody>
      </p:sp>
      <p:sp>
        <p:nvSpPr>
          <p:cNvPr id="50" name="Rectangle 8"/>
          <p:cNvSpPr/>
          <p:nvPr/>
        </p:nvSpPr>
        <p:spPr>
          <a:xfrm>
            <a:off x="-12704" y="8239327"/>
            <a:ext cx="1936750" cy="227043"/>
          </a:xfrm>
          <a:custGeom>
            <a:avLst/>
            <a:gdLst>
              <a:gd name="connsiteX0" fmla="*/ 0 w 1936750"/>
              <a:gd name="connsiteY0" fmla="*/ 0 h 227043"/>
              <a:gd name="connsiteX1" fmla="*/ 1936750 w 1936750"/>
              <a:gd name="connsiteY1" fmla="*/ 0 h 227043"/>
              <a:gd name="connsiteX2" fmla="*/ 1936750 w 1936750"/>
              <a:gd name="connsiteY2" fmla="*/ 227043 h 227043"/>
              <a:gd name="connsiteX3" fmla="*/ 0 w 1936750"/>
              <a:gd name="connsiteY3" fmla="*/ 227043 h 227043"/>
              <a:gd name="connsiteX4" fmla="*/ 0 w 1936750"/>
              <a:gd name="connsiteY4" fmla="*/ 0 h 227043"/>
              <a:gd name="connsiteX0" fmla="*/ 0 w 1936750"/>
              <a:gd name="connsiteY0" fmla="*/ 0 h 227043"/>
              <a:gd name="connsiteX1" fmla="*/ 1936750 w 1936750"/>
              <a:gd name="connsiteY1" fmla="*/ 0 h 227043"/>
              <a:gd name="connsiteX2" fmla="*/ 1587500 w 1936750"/>
              <a:gd name="connsiteY2" fmla="*/ 138143 h 227043"/>
              <a:gd name="connsiteX3" fmla="*/ 0 w 1936750"/>
              <a:gd name="connsiteY3" fmla="*/ 227043 h 227043"/>
              <a:gd name="connsiteX4" fmla="*/ 0 w 1936750"/>
              <a:gd name="connsiteY4" fmla="*/ 0 h 227043"/>
              <a:gd name="connsiteX0" fmla="*/ 0 w 1936750"/>
              <a:gd name="connsiteY0" fmla="*/ 0 h 227043"/>
              <a:gd name="connsiteX1" fmla="*/ 1936750 w 1936750"/>
              <a:gd name="connsiteY1" fmla="*/ 0 h 227043"/>
              <a:gd name="connsiteX2" fmla="*/ 1511300 w 1936750"/>
              <a:gd name="connsiteY2" fmla="*/ 227043 h 227043"/>
              <a:gd name="connsiteX3" fmla="*/ 0 w 1936750"/>
              <a:gd name="connsiteY3" fmla="*/ 227043 h 227043"/>
              <a:gd name="connsiteX4" fmla="*/ 0 w 1936750"/>
              <a:gd name="connsiteY4" fmla="*/ 0 h 227043"/>
              <a:gd name="connsiteX0" fmla="*/ 0 w 1936750"/>
              <a:gd name="connsiteY0" fmla="*/ 0 h 227043"/>
              <a:gd name="connsiteX1" fmla="*/ 1936750 w 1936750"/>
              <a:gd name="connsiteY1" fmla="*/ 0 h 227043"/>
              <a:gd name="connsiteX2" fmla="*/ 1771650 w 1936750"/>
              <a:gd name="connsiteY2" fmla="*/ 227043 h 227043"/>
              <a:gd name="connsiteX3" fmla="*/ 0 w 1936750"/>
              <a:gd name="connsiteY3" fmla="*/ 227043 h 227043"/>
              <a:gd name="connsiteX4" fmla="*/ 0 w 1936750"/>
              <a:gd name="connsiteY4" fmla="*/ 0 h 227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6750" h="227043">
                <a:moveTo>
                  <a:pt x="0" y="0"/>
                </a:moveTo>
                <a:lnTo>
                  <a:pt x="1936750" y="0"/>
                </a:lnTo>
                <a:lnTo>
                  <a:pt x="1771650" y="227043"/>
                </a:lnTo>
                <a:lnTo>
                  <a:pt x="0" y="227043"/>
                </a:lnTo>
                <a:lnTo>
                  <a:pt x="0" y="0"/>
                </a:lnTo>
                <a:close/>
              </a:path>
            </a:pathLst>
          </a:custGeom>
          <a:ln>
            <a:noFill/>
          </a:ln>
        </p:spPr>
        <p:style>
          <a:lnRef idx="2">
            <a:schemeClr val="accent3"/>
          </a:lnRef>
          <a:fillRef idx="1">
            <a:schemeClr val="lt1"/>
          </a:fillRef>
          <a:effectRef idx="0">
            <a:schemeClr val="accent3"/>
          </a:effectRef>
          <a:fontRef idx="minor">
            <a:schemeClr val="dk1"/>
          </a:fontRef>
        </p:style>
        <p:txBody>
          <a:bodyPr rtlCol="0" anchor="ctr"/>
          <a:lstStyle/>
          <a:p>
            <a:pPr marL="711200"/>
            <a:r>
              <a:rPr lang="en-US" sz="1400" b="1" dirty="0"/>
              <a:t>Formation</a:t>
            </a:r>
          </a:p>
        </p:txBody>
      </p:sp>
      <p:sp>
        <p:nvSpPr>
          <p:cNvPr id="53" name="Oval 9"/>
          <p:cNvSpPr/>
          <p:nvPr/>
        </p:nvSpPr>
        <p:spPr>
          <a:xfrm>
            <a:off x="156206" y="8107882"/>
            <a:ext cx="491490" cy="491490"/>
          </a:xfrm>
          <a:prstGeom prst="ellipse">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5" name="Oval 97"/>
          <p:cNvSpPr/>
          <p:nvPr/>
        </p:nvSpPr>
        <p:spPr>
          <a:xfrm>
            <a:off x="205009" y="8147740"/>
            <a:ext cx="415986" cy="415986"/>
          </a:xfrm>
          <a:prstGeom prst="ellipse">
            <a:avLst/>
          </a:prstGeom>
          <a:solidFill>
            <a:srgbClr val="404042"/>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56" name="Picture 2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917" y="8232096"/>
            <a:ext cx="269724" cy="269724"/>
          </a:xfrm>
          <a:prstGeom prst="rect">
            <a:avLst/>
          </a:prstGeom>
        </p:spPr>
      </p:pic>
      <p:sp>
        <p:nvSpPr>
          <p:cNvPr id="58" name="Oval 97"/>
          <p:cNvSpPr/>
          <p:nvPr/>
        </p:nvSpPr>
        <p:spPr>
          <a:xfrm>
            <a:off x="5131567" y="8166539"/>
            <a:ext cx="415986" cy="415986"/>
          </a:xfrm>
          <a:prstGeom prst="ellipse">
            <a:avLst/>
          </a:prstGeom>
          <a:solidFill>
            <a:srgbClr val="404042"/>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59"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14237" y="8247007"/>
            <a:ext cx="246025" cy="246025"/>
          </a:xfrm>
          <a:prstGeom prst="rect">
            <a:avLst/>
          </a:prstGeom>
        </p:spPr>
      </p:pic>
    </p:spTree>
    <p:extLst>
      <p:ext uri="{BB962C8B-B14F-4D97-AF65-F5344CB8AC3E}">
        <p14:creationId xmlns:p14="http://schemas.microsoft.com/office/powerpoint/2010/main" val="3607192855"/>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Révolution.thmx</Template>
  <TotalTime>969</TotalTime>
  <Words>296</Words>
  <Application>Microsoft Office PowerPoint</Application>
  <PresentationFormat>Personnalisé</PresentationFormat>
  <Paragraphs>122</Paragraphs>
  <Slides>2</Slides>
  <Notes>2</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vt:i4>
      </vt:variant>
    </vt:vector>
  </HeadingPairs>
  <TitlesOfParts>
    <vt:vector size="9" baseType="lpstr">
      <vt:lpstr>Arial</vt:lpstr>
      <vt:lpstr>Calibri</vt:lpstr>
      <vt:lpstr>Cambria</vt:lpstr>
      <vt:lpstr>Courier New</vt:lpstr>
      <vt:lpstr>Myriad Pro Cond</vt:lpstr>
      <vt:lpstr>Wingdings</vt:lpstr>
      <vt:lpstr>Thème Office</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axel maille</dc:creator>
  <cp:lastModifiedBy>Frédéric FROMAGER</cp:lastModifiedBy>
  <cp:revision>105</cp:revision>
  <cp:lastPrinted>2020-01-29T11:56:46Z</cp:lastPrinted>
  <dcterms:created xsi:type="dcterms:W3CDTF">2014-12-03T08:33:54Z</dcterms:created>
  <dcterms:modified xsi:type="dcterms:W3CDTF">2020-02-14T08:29:57Z</dcterms:modified>
</cp:coreProperties>
</file>