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</p:sldIdLst>
  <p:sldSz cx="6858000" cy="9144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6E1124-60DF-410F-A17C-6119F341A4EC}" type="slidenum">
              <a:t>‹N°›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BC45E29F-46D7-4B39-9315-B16A985BE3B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818BE997-1A8B-4777-AF35-04C0D0FCE4B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4E8BC9-108A-4FA6-BCF3-1F316B7673EF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EEDECC8-50BB-49D6-A274-9F67D1D43B79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21A27B2-F623-47FF-AA83-39D96CA42D8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69FB8FE-A954-4E50-83D2-04289550E113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BD19039B-4F9B-4109-AF99-008EE24CBBE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2841F7C-F34D-4506-845A-9A5A76DD0B5E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28A6C0BF-5DBD-4A0E-80FD-75BB1A135362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BBB80A76-4341-4DE8-A40E-3656D51BE013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29FDF09-005A-43B9-954F-873272809610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ftr" idx="28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sldNum" idx="29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C7A00C4-76E5-4108-B903-8ECFBE7E1671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30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ftr" idx="31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sldNum" idx="32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5C7EBD1-CF5E-4B08-9C73-3F15A3BC0442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3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795D374-CEB5-4154-A8DA-FC0E5A0376B7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B143B6C-5C1C-43D6-886C-608883F632C0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48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DCCDE01-C1FA-4F45-9AA3-45A5AAD8795D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3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sldNum" idx="14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5DDD567-2098-46BE-A270-63E4B3442448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5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40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ftr" idx="16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sldNum" idx="17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0E6DD8F-B0E5-4F30-9BF9-95E051E6C98E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dt" idx="18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9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20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9577557-093C-4139-BF7F-5BFFBD8BC883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1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ftr" idx="22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sldNum" idx="23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DC6A39B-BF27-4B4E-AEA3-5ADED80DD67F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24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5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sldNum" idx="26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4B1C2C6-C7B7-4B81-A06A-82A525D793F4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7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"/>
          <p:cNvSpPr/>
          <p:nvPr/>
        </p:nvSpPr>
        <p:spPr>
          <a:xfrm>
            <a:off x="2937600" y="146520"/>
            <a:ext cx="3985560" cy="73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400" b="0" strike="noStrike" spc="-1">
                <a:solidFill>
                  <a:schemeClr val="lt2">
                    <a:lumMod val="50000"/>
                  </a:schemeClr>
                </a:solidFill>
                <a:latin typeface="Malgun Gothic"/>
                <a:ea typeface="Malgun Gothic"/>
              </a:rPr>
              <a:t>Passionné de nouvelles technologies, je propose de partager mon expertise de 30 ans dans le développement informatique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Image 6"/>
          <p:cNvPicPr/>
          <p:nvPr/>
        </p:nvPicPr>
        <p:blipFill>
          <a:blip r:embed="rId2"/>
          <a:srcRect l="16834" t="30698" r="82016" b="65904"/>
          <a:stretch/>
        </p:blipFill>
        <p:spPr>
          <a:xfrm>
            <a:off x="1816920" y="1031040"/>
            <a:ext cx="497520" cy="418680"/>
          </a:xfrm>
          <a:prstGeom prst="rect">
            <a:avLst/>
          </a:prstGeom>
          <a:ln w="0">
            <a:noFill/>
          </a:ln>
        </p:spPr>
      </p:pic>
      <p:sp>
        <p:nvSpPr>
          <p:cNvPr id="62" name="ZoneTexte 7"/>
          <p:cNvSpPr/>
          <p:nvPr/>
        </p:nvSpPr>
        <p:spPr>
          <a:xfrm>
            <a:off x="2276280" y="1134360"/>
            <a:ext cx="3525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4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Compétences techniques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Connecteur droit 9"/>
          <p:cNvCxnSpPr/>
          <p:nvPr/>
        </p:nvCxnSpPr>
        <p:spPr>
          <a:xfrm flipV="1">
            <a:off x="2379960" y="1441800"/>
            <a:ext cx="415944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cxnSp>
        <p:nvCxnSpPr>
          <p:cNvPr id="64" name="Connecteur droit 10"/>
          <p:cNvCxnSpPr>
            <a:stCxn id="61" idx="2"/>
          </p:cNvCxnSpPr>
          <p:nvPr/>
        </p:nvCxnSpPr>
        <p:spPr>
          <a:xfrm flipH="1">
            <a:off x="2048400" y="1449720"/>
            <a:ext cx="17640" cy="753372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65" name="ZoneTexte 22"/>
          <p:cNvSpPr/>
          <p:nvPr/>
        </p:nvSpPr>
        <p:spPr>
          <a:xfrm>
            <a:off x="194040" y="299376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Coordonnées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Connecteur droit 23"/>
          <p:cNvCxnSpPr/>
          <p:nvPr/>
        </p:nvCxnSpPr>
        <p:spPr>
          <a:xfrm flipV="1">
            <a:off x="264960" y="3218040"/>
            <a:ext cx="1427760" cy="972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67" name="ZoneTexte 27"/>
          <p:cNvSpPr/>
          <p:nvPr/>
        </p:nvSpPr>
        <p:spPr>
          <a:xfrm>
            <a:off x="201600" y="642384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Savoir-être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Connecteur droit 28"/>
          <p:cNvCxnSpPr/>
          <p:nvPr/>
        </p:nvCxnSpPr>
        <p:spPr>
          <a:xfrm flipV="1">
            <a:off x="264960" y="6690600"/>
            <a:ext cx="1427760" cy="972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69" name="ZoneTexte 35"/>
          <p:cNvSpPr/>
          <p:nvPr/>
        </p:nvSpPr>
        <p:spPr>
          <a:xfrm>
            <a:off x="-85680" y="6706800"/>
            <a:ext cx="2151000" cy="11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Autonomie,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Ténacité, Rigueur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Capacité relationnelle : travail d’équipe, y compris à distance, écoute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Curiosité scientifique et technique, Adaptation à la nouveauté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ZoneTexte 40"/>
          <p:cNvSpPr/>
          <p:nvPr/>
        </p:nvSpPr>
        <p:spPr>
          <a:xfrm>
            <a:off x="2080440" y="3867840"/>
            <a:ext cx="4842720" cy="547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050" b="1" strike="noStrike" spc="-1">
                <a:solidFill>
                  <a:schemeClr val="dk1"/>
                </a:solidFill>
                <a:latin typeface="Malgun Gothic"/>
                <a:ea typeface="Malgun Gothic"/>
              </a:rPr>
              <a:t>Depuis 2023.10 Chef de Projet CAO Nucléaire chez Eviden/WorldGrid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50" b="1" strike="noStrike" spc="-1">
                <a:solidFill>
                  <a:schemeClr val="dk1"/>
                </a:solidFill>
                <a:latin typeface="Malgun Gothic"/>
                <a:ea typeface="Malgun Gothic"/>
              </a:rPr>
              <a:t>Projet EPR2 en milieu sécurisé sur le site d’Echirolles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Animation d’une équipe de développeurs en milieu sécurisé.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Organisation des phases de développements dans un cycle en V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Animation de l’équipe et des ateliers de suivi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Participation aux Comité technique et Comité opérationnel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Mise en place de l’infrastructure de développement en C++/Qt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spc="-1">
                <a:solidFill>
                  <a:schemeClr val="dk1"/>
                </a:solidFill>
                <a:latin typeface="Malgun Gothic"/>
                <a:ea typeface="Malgun Gothic"/>
              </a:rPr>
              <a:t>2018 – 2023 Missions de consulting 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Scrum Master de l’équipe EcoStruxure Data Model (EDM) de Schneider en mode Safe à Eybens (Electropole) </a:t>
            </a:r>
            <a:r>
              <a:rPr lang="fr-FR" sz="1100" b="0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– 2022-05 au 2023-03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Encadrement et Mise en place du framework Scrum dans une équipe pluridisciplinaire en électricité. Langage utilisé : Ruby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Cambria"/>
              </a:rPr>
              <a:t>Architecte Solutions / Scrum Master DevOps</a:t>
            </a:r>
            <a:r>
              <a:rPr lang="fr-FR" sz="1100" b="0" strike="noStrike" spc="-1">
                <a:solidFill>
                  <a:srgbClr val="4F81BD"/>
                </a:solidFill>
                <a:latin typeface="Malgun Gothic"/>
                <a:ea typeface="Calibri"/>
              </a:rPr>
              <a:t> pour la Compagnie Des Alpes à Monbonnot-Saint-Martin – 2021-05 à 2021-12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Mise en place du nouvel SI basé sur les micro-services /Management de l’équipe DevOps en soutient des équipes de Dev des micro-services.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Langages utilisés : Java et C++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Consultant DevOps pour Schneider à eybens </a:t>
            </a:r>
            <a:r>
              <a:rPr lang="fr-FR" sz="1100" b="0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– 2019-03 à 2021-04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Consultant DevOps pour plusieurs autres clients.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Consultant Architecte DevOps, Docker </a:t>
            </a:r>
            <a:r>
              <a:rPr lang="fr-FR" sz="1100" b="0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HARDIS</a:t>
            </a: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 </a:t>
            </a:r>
            <a:r>
              <a:rPr lang="fr-FR" sz="1100" b="0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– 2018-2019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50" b="1" i="1" strike="noStrike" spc="-1">
                <a:solidFill>
                  <a:srgbClr val="595959"/>
                </a:solidFill>
                <a:latin typeface="Malgun Gothic"/>
                <a:ea typeface="Malgun Gothic"/>
              </a:rPr>
              <a:t>DOCKERISATION ADELIA/REFLEX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Participation à la transformation de l’application REFLEX sous forme de conteneurs Docker. Le but est d’utiliser l’application sur le Cloud Public et/ou privé.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50" b="1" i="1" strike="noStrike" spc="-1">
                <a:solidFill>
                  <a:srgbClr val="595959"/>
                </a:solidFill>
                <a:latin typeface="Malgun Gothic"/>
                <a:ea typeface="Malgun Gothic"/>
              </a:rPr>
              <a:t>CONSULTANT CLOUD PUBLIC POUR PLUSIEURS CLIENTS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Participation à plusieurs projets clients autour du Cloud Public AWS et Azure.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50" b="1" i="1" strike="noStrike" spc="-1">
                <a:solidFill>
                  <a:srgbClr val="595959"/>
                </a:solidFill>
                <a:latin typeface="Malgun Gothic"/>
                <a:ea typeface="Malgun Gothic"/>
              </a:rPr>
              <a:t>DEVELOPPEMENT SCRIPTS PYTHON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Développement de scripts pour la supervision de serveurs et pour la gestion de tickets sous ITOP.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 12"/>
          <p:cNvPicPr/>
          <p:nvPr/>
        </p:nvPicPr>
        <p:blipFill>
          <a:blip r:embed="rId3"/>
          <a:srcRect l="45175" t="31785" r="48430" b="53643"/>
          <a:stretch/>
        </p:blipFill>
        <p:spPr>
          <a:xfrm>
            <a:off x="391680" y="1283040"/>
            <a:ext cx="1288080" cy="1654920"/>
          </a:xfrm>
          <a:prstGeom prst="rect">
            <a:avLst/>
          </a:prstGeom>
          <a:ln w="0">
            <a:noFill/>
          </a:ln>
        </p:spPr>
      </p:pic>
      <p:sp>
        <p:nvSpPr>
          <p:cNvPr id="72" name="ZoneTexte 16"/>
          <p:cNvSpPr/>
          <p:nvPr/>
        </p:nvSpPr>
        <p:spPr>
          <a:xfrm>
            <a:off x="2382120" y="3524040"/>
            <a:ext cx="3525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4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Parcours professionnel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" name="Connecteur droit 17"/>
          <p:cNvCxnSpPr/>
          <p:nvPr/>
        </p:nvCxnSpPr>
        <p:spPr>
          <a:xfrm flipV="1">
            <a:off x="2422440" y="3845160"/>
            <a:ext cx="415944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74" name="ZoneTexte 18"/>
          <p:cNvSpPr/>
          <p:nvPr/>
        </p:nvSpPr>
        <p:spPr>
          <a:xfrm>
            <a:off x="2064600" y="1431360"/>
            <a:ext cx="4792680" cy="20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Industrialisation de Process </a:t>
            </a:r>
            <a:r>
              <a:rPr lang="fr-FR" sz="105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:</a:t>
            </a:r>
            <a:r>
              <a:rPr lang="fr-FR" sz="1050" b="0" strike="noStrike" spc="-1">
                <a:solidFill>
                  <a:srgbClr val="0070C0"/>
                </a:solidFill>
                <a:latin typeface="Malgun Gothic"/>
                <a:ea typeface="Malgun Gothic"/>
              </a:rPr>
              <a:t> 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automatisation du processus d’installation de logiciels. 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DevOps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 : mise en production, intégration / livraison continue, tests.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Management Technique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50" b="0" strike="noStrike" spc="-1">
                <a:solidFill>
                  <a:srgbClr val="0070C0"/>
                </a:solidFill>
                <a:latin typeface="Malgun Gothic"/>
                <a:ea typeface="Malgun Gothic"/>
              </a:rPr>
              <a:t>SCRUM MASTER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 organisation, gestion des moyens et suivi des développements informatiques ; management agile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Cloud : </a:t>
            </a:r>
            <a:r>
              <a:rPr lang="fr-FR" sz="1050" b="0" strike="noStrike" cap="small" spc="-1">
                <a:solidFill>
                  <a:srgbClr val="595959"/>
                </a:solidFill>
                <a:latin typeface="Malgun Gothic"/>
                <a:ea typeface="Malgun Gothic"/>
              </a:rPr>
              <a:t>AWS, Azure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Langages informatiques</a:t>
            </a:r>
            <a:r>
              <a:rPr lang="fr-FR" sz="1050" b="1" strike="noStrike" cap="small" spc="-1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Python, Java/JEE, Kotlin, C/C++ depuis 30 ans, Django, Prolog, C# (ASP.NET model MVC) 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Outils</a:t>
            </a:r>
            <a:r>
              <a:rPr lang="fr-FR" sz="105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 :</a:t>
            </a:r>
            <a:r>
              <a:rPr lang="fr-FR" sz="105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Docker (docker-compose, Helm…), Swarm, Kubernetes,  VirtualBox, Jenkins, Cucumber, Ansible, Terraform, Jira, Git, wsl.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ZoneTexte 20"/>
          <p:cNvSpPr/>
          <p:nvPr/>
        </p:nvSpPr>
        <p:spPr>
          <a:xfrm>
            <a:off x="201600" y="105120"/>
            <a:ext cx="2805480" cy="12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200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Frédéric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200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FROMAGER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INGENIEUR DEVELOPPEMENT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TechLead, </a:t>
            </a:r>
            <a:r>
              <a:rPr lang="fr-FR" sz="105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Architecte Logiciel R&amp;D,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5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DevOps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ZoneTexte 29"/>
          <p:cNvSpPr/>
          <p:nvPr/>
        </p:nvSpPr>
        <p:spPr>
          <a:xfrm>
            <a:off x="0" y="3245040"/>
            <a:ext cx="2043000" cy="128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900" b="1" strike="noStrike" spc="-1">
                <a:solidFill>
                  <a:schemeClr val="dk1"/>
                </a:solidFill>
                <a:latin typeface="Malgun Gothic"/>
                <a:ea typeface="Malgun Gothic"/>
              </a:rPr>
              <a:t>Secteur géographique : Grenoble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55 ans 1 enfant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7" name="Tableau 33"/>
          <p:cNvGraphicFramePr/>
          <p:nvPr/>
        </p:nvGraphicFramePr>
        <p:xfrm>
          <a:off x="72360" y="3625920"/>
          <a:ext cx="2061000" cy="805560"/>
        </p:xfrm>
        <a:graphic>
          <a:graphicData uri="http://schemas.openxmlformats.org/drawingml/2006/table">
            <a:tbl>
              <a:tblPr/>
              <a:tblGrid>
                <a:gridCol w="23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400">
                <a:tc>
                  <a:txBody>
                    <a:bodyPr/>
                    <a:lstStyle/>
                    <a:p>
                      <a:endParaRPr lang="fr-FR" sz="800" b="0" strike="noStrike" spc="-1">
                        <a:solidFill>
                          <a:schemeClr val="dk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858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800" b="0" strike="noStrike" spc="-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0782635328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60">
                <a:tc>
                  <a:txBody>
                    <a:bodyPr/>
                    <a:lstStyle/>
                    <a:p>
                      <a:endParaRPr lang="fr-FR" sz="800" b="0" strike="noStrike" spc="-1">
                        <a:solidFill>
                          <a:schemeClr val="dk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858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800" b="0" strike="noStrike" spc="-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fred.fromager@gmail.com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800" b="0" strike="noStrike" spc="-1">
                        <a:solidFill>
                          <a:schemeClr val="dk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858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800" b="0" strike="noStrike" spc="-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linkedin.com/in/frederic-fromager/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8" name="Picture 2" descr="Afficher l’image source"/>
          <p:cNvPicPr/>
          <p:nvPr/>
        </p:nvPicPr>
        <p:blipFill>
          <a:blip r:embed="rId4"/>
          <a:srcRect l="13498" r="11136"/>
          <a:stretch/>
        </p:blipFill>
        <p:spPr>
          <a:xfrm>
            <a:off x="94320" y="3858840"/>
            <a:ext cx="241920" cy="18108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4" descr="LinkedIn: Recherche d'emploi – Applications sur Google Play"/>
          <p:cNvPicPr/>
          <p:nvPr/>
        </p:nvPicPr>
        <p:blipFill>
          <a:blip r:embed="rId5"/>
          <a:stretch/>
        </p:blipFill>
        <p:spPr>
          <a:xfrm>
            <a:off x="121320" y="4066200"/>
            <a:ext cx="165600" cy="16560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6" descr="Afficher l’image source"/>
          <p:cNvPicPr/>
          <p:nvPr/>
        </p:nvPicPr>
        <p:blipFill>
          <a:blip r:embed="rId6"/>
          <a:stretch/>
        </p:blipFill>
        <p:spPr>
          <a:xfrm>
            <a:off x="72360" y="3607920"/>
            <a:ext cx="263880" cy="250200"/>
          </a:xfrm>
          <a:prstGeom prst="rect">
            <a:avLst/>
          </a:prstGeom>
          <a:ln w="0">
            <a:noFill/>
          </a:ln>
        </p:spPr>
      </p:pic>
      <p:sp>
        <p:nvSpPr>
          <p:cNvPr id="81" name="ZoneTexte 3"/>
          <p:cNvSpPr/>
          <p:nvPr/>
        </p:nvSpPr>
        <p:spPr>
          <a:xfrm>
            <a:off x="202320" y="819072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Langues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Connecteur droit 4"/>
          <p:cNvCxnSpPr/>
          <p:nvPr/>
        </p:nvCxnSpPr>
        <p:spPr>
          <a:xfrm flipV="1">
            <a:off x="274320" y="8455320"/>
            <a:ext cx="142740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83" name="ZoneTexte 8"/>
          <p:cNvSpPr/>
          <p:nvPr/>
        </p:nvSpPr>
        <p:spPr>
          <a:xfrm>
            <a:off x="-84240" y="8471520"/>
            <a:ext cx="21510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Français : langue maternelle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Anglais : courant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Italien débutant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Image 1"/>
          <p:cNvPicPr/>
          <p:nvPr/>
        </p:nvPicPr>
        <p:blipFill>
          <a:blip r:embed="rId2"/>
          <a:srcRect l="16834" t="30698" r="82016" b="65904"/>
          <a:stretch/>
        </p:blipFill>
        <p:spPr>
          <a:xfrm>
            <a:off x="1829880" y="3484080"/>
            <a:ext cx="497520" cy="418680"/>
          </a:xfrm>
          <a:prstGeom prst="rect">
            <a:avLst/>
          </a:prstGeom>
          <a:ln w="0">
            <a:noFill/>
          </a:ln>
        </p:spPr>
      </p:pic>
      <p:sp>
        <p:nvSpPr>
          <p:cNvPr id="85" name="ZoneTexte 2"/>
          <p:cNvSpPr/>
          <p:nvPr/>
        </p:nvSpPr>
        <p:spPr>
          <a:xfrm>
            <a:off x="0" y="4843800"/>
            <a:ext cx="2079720" cy="130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r>
              <a:rPr lang="fr-FR" sz="800" b="1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DESS ing. mathematique (Master 2), opt. courbes surfaces &amp; images</a:t>
            </a:r>
            <a:r>
              <a:rPr lang="fr-FR" sz="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, </a:t>
            </a:r>
            <a:r>
              <a:rPr lang="fr-FR" sz="800" b="0" strike="noStrike" cap="small" spc="-1">
                <a:solidFill>
                  <a:srgbClr val="404040"/>
                </a:solidFill>
                <a:latin typeface="Malgun Gothic"/>
                <a:ea typeface="Malgun Gothic"/>
              </a:rPr>
              <a:t>UNIV.  J. FOURIER, Grenoble – Obt. 1996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8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800" b="1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maîtrise GENIE MATH. &amp; INFORMATIQUE, / Ingénieur maître en MATH. APPLIQ. &amp; INFORMATIQUE</a:t>
            </a:r>
            <a:r>
              <a:rPr lang="fr-FR" sz="800" b="0" strike="noStrike" cap="small" spc="-1">
                <a:solidFill>
                  <a:srgbClr val="404040"/>
                </a:solidFill>
                <a:latin typeface="Malgun Gothic"/>
                <a:ea typeface="Malgun Gothic"/>
              </a:rPr>
              <a:t>, UNIV. J. FOURIER, Grenoble – Obt. 1995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ZoneTexte 14"/>
          <p:cNvSpPr/>
          <p:nvPr/>
        </p:nvSpPr>
        <p:spPr>
          <a:xfrm>
            <a:off x="186120" y="460908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Formation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7" name="Connecteur droit 19"/>
          <p:cNvCxnSpPr/>
          <p:nvPr/>
        </p:nvCxnSpPr>
        <p:spPr>
          <a:xfrm flipV="1">
            <a:off x="257400" y="4833720"/>
            <a:ext cx="142776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necteur droit 17"/>
          <p:cNvCxnSpPr/>
          <p:nvPr/>
        </p:nvCxnSpPr>
        <p:spPr>
          <a:xfrm flipH="1">
            <a:off x="905400" y="266400"/>
            <a:ext cx="41040" cy="870660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89" name="ZoneTexte 8"/>
          <p:cNvSpPr/>
          <p:nvPr/>
        </p:nvSpPr>
        <p:spPr>
          <a:xfrm>
            <a:off x="1460520" y="266760"/>
            <a:ext cx="5356080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r>
              <a:rPr lang="fr-FR" sz="1000" b="1" strike="noStrike" cap="all" spc="-1" dirty="0">
                <a:solidFill>
                  <a:srgbClr val="00000A"/>
                </a:solidFill>
                <a:latin typeface="Malgun Gothic"/>
                <a:ea typeface="Malgun Gothic"/>
              </a:rPr>
              <a:t>dxc </a:t>
            </a:r>
            <a:r>
              <a:rPr lang="fr-FR" sz="1000" b="1" strike="noStrike" cap="all" spc="-1" dirty="0" err="1">
                <a:solidFill>
                  <a:srgbClr val="00000A"/>
                </a:solidFill>
                <a:latin typeface="Malgun Gothic"/>
                <a:ea typeface="Malgun Gothic"/>
              </a:rPr>
              <a:t>technology</a:t>
            </a:r>
            <a:r>
              <a:rPr lang="fr-FR" sz="1000" b="1" strike="noStrike" cap="all" spc="-1" dirty="0">
                <a:solidFill>
                  <a:srgbClr val="00000A"/>
                </a:solidFill>
                <a:latin typeface="Malgun Gothic"/>
                <a:ea typeface="Malgun Gothic"/>
              </a:rPr>
              <a:t> FINANCIAL SERVICES (anciennement CSC Financial Services) </a:t>
            </a:r>
            <a:r>
              <a:rPr lang="fr-FR" sz="10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- secteur d’activité : DEVELOPPEMENT DE PRODUITS INFORMATIQUES DESTINES AUX ASSURANCES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small" spc="-1" dirty="0">
                <a:solidFill>
                  <a:srgbClr val="00000A"/>
                </a:solidFill>
                <a:latin typeface="Malgun Gothic"/>
                <a:ea typeface="Malgun Gothic"/>
              </a:rPr>
              <a:t>Dernier Poste occupé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Architecte DevOps, docker 2014-2018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small" spc="-1" dirty="0">
                <a:solidFill>
                  <a:srgbClr val="00000A"/>
                </a:solidFill>
                <a:latin typeface="Malgun Gothic"/>
                <a:ea typeface="Malgun Gothic"/>
              </a:rPr>
              <a:t>Postes précédents 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Chef de projets R&amp;D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 autour de GRAPHTALK AIA, management de plusieurs équipes R&amp;D en France et en Bulgarie jusqu’à 8 personnes. Développements en Java, Ruby, Chef, C++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Exemples de projets réalisés :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DEVOPS SUR GRAPHTALK AIA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Développement d’une chaine d’intégration et de livraison continue sous Jenkins. Création d’une chaîne de validation continue du logiciel avec tests et lancement d’alertes. Développement en Groovy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INDUSTRIALISATION DE L’INSTALLATION DU LOGICIEL GRAPHTALK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Responsable du projet Delivery Manager 2007-2014 : équipe de 5 personnes :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Outil d’automatisation de l’installation de Graphtalk AIA sur sites de production ; Développements en GDL, C++, Java, Scripts Ruby, </a:t>
            </a:r>
            <a:r>
              <a:rPr lang="fr-FR" sz="100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Cucumber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Script Shell 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PROJETS JOB MANAGER et IPE SOUS GRAPHTALK AIA pour la gestion de production 2003-2007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Responsable des projets : équipe de 8 personnes en France et Bulgarie :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Job Manager : Logiciel de Lancement et d’organisation de processus asynchrones lors du traitement de contrats d’assurances / IPE : logiciel de gestion des environnements de production.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Collaboration active au développement en Java, C++, Prolog, </a:t>
            </a:r>
            <a:r>
              <a:rPr lang="fr-FR" sz="100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Gdl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model MVC.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PROJET INTERFACE GRAPHIQUE (GUI) DE GRAPHTALK AIA 2000-2003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Responsable du projet : équipe de 5 personnes en France :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Organisation et participation au développement de l’interface Graphique (Windows et Web) du logiciel GRAPHTALK AIA.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Participation au développement actif en C++, GDL, HTML, Java, Javascript, model MVC.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ZoneTexte 15"/>
          <p:cNvSpPr/>
          <p:nvPr/>
        </p:nvSpPr>
        <p:spPr>
          <a:xfrm>
            <a:off x="924120" y="266760"/>
            <a:ext cx="66996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2000.04 -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2018.04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ZoneTexte 1"/>
          <p:cNvSpPr/>
          <p:nvPr/>
        </p:nvSpPr>
        <p:spPr>
          <a:xfrm flipH="1">
            <a:off x="1459800" y="4691880"/>
            <a:ext cx="5396760" cy="32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all" spc="-1" dirty="0">
                <a:solidFill>
                  <a:srgbClr val="00000A"/>
                </a:solidFill>
                <a:latin typeface="Malgun Gothic"/>
                <a:ea typeface="Malgun Gothic"/>
              </a:rPr>
              <a:t>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all" spc="-1" dirty="0">
                <a:solidFill>
                  <a:srgbClr val="00000A"/>
                </a:solidFill>
                <a:latin typeface="Malgun Gothic"/>
                <a:ea typeface="Malgun Gothic"/>
              </a:rPr>
              <a:t>TAGG informatique – </a:t>
            </a:r>
            <a:r>
              <a:rPr lang="fr-FR" sz="10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secteur d’activité : TRAITEMENTS DE DONNEES, IMPRESSIONS PERSONNALISEES DE DOCUMENTS, SOLUTION DE VOTE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small" spc="-1" dirty="0">
                <a:solidFill>
                  <a:srgbClr val="00000A"/>
                </a:solidFill>
                <a:latin typeface="Malgun Gothic"/>
                <a:ea typeface="Malgun Gothic"/>
              </a:rPr>
              <a:t>Postes occupés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Développeur à Chef de projets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Responsable de l'équipe de développement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 : animation d’une équipe de 7 personnes.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Responsable du projet </a:t>
            </a:r>
            <a:r>
              <a:rPr lang="fr-FR" sz="1000" b="0" strike="noStrike" spc="-1" dirty="0" err="1">
                <a:solidFill>
                  <a:srgbClr val="0070C0"/>
                </a:solidFill>
                <a:latin typeface="Malgun Gothic"/>
                <a:ea typeface="Malgun Gothic"/>
              </a:rPr>
              <a:t>TaggImage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 : Informatisation d'un contrôle caméra de documents imprimés par comparaison de modèles. Contrôle qualité sur des impressions en très grosses quantités (plusieurs dizaines de milliers) à très grande vitesse. Développement en C++ par comparaison de model. Travail en équipe de 3 personnes (2 stagiaires).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Développement et Exploitation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 du logiciel </a:t>
            </a:r>
            <a:r>
              <a:rPr lang="fr-FR" sz="100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VotExpress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 Développement en C++.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Stage de fin d’étude à l’hôpital Michalon de Grenoble: Développement d’un programme de simulation de l’évolution de tumeurs cérébrales non opérables.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Langage utilisé : Fortran 90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ZoneTexte 2"/>
          <p:cNvSpPr/>
          <p:nvPr/>
        </p:nvSpPr>
        <p:spPr>
          <a:xfrm>
            <a:off x="838800" y="4997880"/>
            <a:ext cx="669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1997,05 -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2000,04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ZoneTexte 3"/>
          <p:cNvSpPr/>
          <p:nvPr/>
        </p:nvSpPr>
        <p:spPr>
          <a:xfrm>
            <a:off x="837720" y="7150320"/>
            <a:ext cx="4402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1996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ZoneTexte 11"/>
          <p:cNvSpPr/>
          <p:nvPr/>
        </p:nvSpPr>
        <p:spPr>
          <a:xfrm>
            <a:off x="1191240" y="7582320"/>
            <a:ext cx="19706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4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Divers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 12"/>
          <p:cNvPicPr/>
          <p:nvPr/>
        </p:nvPicPr>
        <p:blipFill>
          <a:blip r:embed="rId2"/>
          <a:srcRect l="16834" t="30698" r="82016" b="65904"/>
          <a:stretch/>
        </p:blipFill>
        <p:spPr>
          <a:xfrm>
            <a:off x="714960" y="7521480"/>
            <a:ext cx="497520" cy="418680"/>
          </a:xfrm>
          <a:prstGeom prst="rect">
            <a:avLst/>
          </a:prstGeom>
          <a:ln w="0">
            <a:noFill/>
          </a:ln>
        </p:spPr>
      </p:pic>
      <p:cxnSp>
        <p:nvCxnSpPr>
          <p:cNvPr id="96" name="Connecteur droit 13"/>
          <p:cNvCxnSpPr/>
          <p:nvPr/>
        </p:nvCxnSpPr>
        <p:spPr>
          <a:xfrm flipV="1">
            <a:off x="1290240" y="7880040"/>
            <a:ext cx="5322960" cy="1044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97" name="ZoneTexte 4"/>
          <p:cNvSpPr/>
          <p:nvPr/>
        </p:nvSpPr>
        <p:spPr>
          <a:xfrm>
            <a:off x="937440" y="7903440"/>
            <a:ext cx="602460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Sport : ancien nageur de compétition (niveau national</a:t>
            </a:r>
            <a:r>
              <a:rPr lang="fr-FR" sz="10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) , </a:t>
            </a: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pratique de la course </a:t>
            </a:r>
            <a:r>
              <a:rPr lang="fr-FR" sz="10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à pied.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Musique : pratique la guitare et le ukulélé en amateur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Titulaire d’une RQTH (Reconnaissance de Qualité de Travailleur Handicapé) limitant mes déplacements professionnels (autour de Grenoble).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1052</Words>
  <Application>Microsoft Office PowerPoint</Application>
  <PresentationFormat>Affichage à l'écran (4:3)</PresentationFormat>
  <Paragraphs>106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11</vt:i4>
      </vt:variant>
      <vt:variant>
        <vt:lpstr>Titres des diapositives</vt:lpstr>
      </vt:variant>
      <vt:variant>
        <vt:i4>2</vt:i4>
      </vt:variant>
    </vt:vector>
  </HeadingPairs>
  <TitlesOfParts>
    <vt:vector size="20" baseType="lpstr">
      <vt:lpstr>Malgun Gothic</vt:lpstr>
      <vt:lpstr>Arial</vt:lpstr>
      <vt:lpstr>Calibri</vt:lpstr>
      <vt:lpstr>OpenSymbol</vt:lpstr>
      <vt:lpstr>Symbol</vt:lpstr>
      <vt:lpstr>Times New Roman</vt:lpstr>
      <vt:lpstr>Wingdings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Sophie FROMAGER</dc:creator>
  <dc:description/>
  <cp:lastModifiedBy>SOPHIE FROMAGER</cp:lastModifiedBy>
  <cp:revision>145</cp:revision>
  <cp:lastPrinted>2022-10-25T12:45:56Z</cp:lastPrinted>
  <dcterms:created xsi:type="dcterms:W3CDTF">2022-08-03T11:40:51Z</dcterms:created>
  <dcterms:modified xsi:type="dcterms:W3CDTF">2024-10-30T07:54:05Z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ActionId">
    <vt:lpwstr>6291c0a2-53cf-4843-9794-c5344fc878a8</vt:lpwstr>
  </property>
  <property fmtid="{D5CDD505-2E9C-101B-9397-08002B2CF9AE}" pid="3" name="MSIP_Label_23f93e5f-d3c2-49a7-ba94-15405423c204_ContentBits">
    <vt:lpwstr>2</vt:lpwstr>
  </property>
  <property fmtid="{D5CDD505-2E9C-101B-9397-08002B2CF9AE}" pid="4" name="MSIP_Label_23f93e5f-d3c2-49a7-ba94-15405423c204_Enabled">
    <vt:lpwstr>true</vt:lpwstr>
  </property>
  <property fmtid="{D5CDD505-2E9C-101B-9397-08002B2CF9AE}" pid="5" name="MSIP_Label_23f93e5f-d3c2-49a7-ba94-15405423c204_Method">
    <vt:lpwstr>Standard</vt:lpwstr>
  </property>
  <property fmtid="{D5CDD505-2E9C-101B-9397-08002B2CF9AE}" pid="6" name="MSIP_Label_23f93e5f-d3c2-49a7-ba94-15405423c204_Name">
    <vt:lpwstr>SE Internal</vt:lpwstr>
  </property>
  <property fmtid="{D5CDD505-2E9C-101B-9397-08002B2CF9AE}" pid="7" name="MSIP_Label_23f93e5f-d3c2-49a7-ba94-15405423c204_SetDate">
    <vt:lpwstr>2022-12-06T11:11:22Z</vt:lpwstr>
  </property>
  <property fmtid="{D5CDD505-2E9C-101B-9397-08002B2CF9AE}" pid="8" name="MSIP_Label_23f93e5f-d3c2-49a7-ba94-15405423c204_SiteId">
    <vt:lpwstr>6e51e1ad-c54b-4b39-b598-0ffe9ae68fef</vt:lpwstr>
  </property>
  <property fmtid="{D5CDD505-2E9C-101B-9397-08002B2CF9AE}" pid="9" name="MSIP_Label_e463cba9-5f6c-478d-9329-7b2295e4e8ed_ActionId">
    <vt:lpwstr>c7faaee4-dab1-4067-8231-a97791a39938</vt:lpwstr>
  </property>
  <property fmtid="{D5CDD505-2E9C-101B-9397-08002B2CF9AE}" pid="10" name="MSIP_Label_e463cba9-5f6c-478d-9329-7b2295e4e8ed_ContentBits">
    <vt:lpwstr>0</vt:lpwstr>
  </property>
  <property fmtid="{D5CDD505-2E9C-101B-9397-08002B2CF9AE}" pid="11" name="MSIP_Label_e463cba9-5f6c-478d-9329-7b2295e4e8ed_Enabled">
    <vt:lpwstr>true</vt:lpwstr>
  </property>
  <property fmtid="{D5CDD505-2E9C-101B-9397-08002B2CF9AE}" pid="12" name="MSIP_Label_e463cba9-5f6c-478d-9329-7b2295e4e8ed_Method">
    <vt:lpwstr>Standard</vt:lpwstr>
  </property>
  <property fmtid="{D5CDD505-2E9C-101B-9397-08002B2CF9AE}" pid="13" name="MSIP_Label_e463cba9-5f6c-478d-9329-7b2295e4e8ed_Name">
    <vt:lpwstr>All Employees_2</vt:lpwstr>
  </property>
  <property fmtid="{D5CDD505-2E9C-101B-9397-08002B2CF9AE}" pid="14" name="MSIP_Label_e463cba9-5f6c-478d-9329-7b2295e4e8ed_SetDate">
    <vt:lpwstr>2024-09-13T07:34:50Z</vt:lpwstr>
  </property>
  <property fmtid="{D5CDD505-2E9C-101B-9397-08002B2CF9AE}" pid="15" name="MSIP_Label_e463cba9-5f6c-478d-9329-7b2295e4e8ed_SiteId">
    <vt:lpwstr>33440fc6-b7c7-412c-bb73-0e70b0198d5a</vt:lpwstr>
  </property>
  <property fmtid="{D5CDD505-2E9C-101B-9397-08002B2CF9AE}" pid="16" name="PresentationFormat">
    <vt:lpwstr>Affichage à l'écran (4:3)</vt:lpwstr>
  </property>
  <property fmtid="{D5CDD505-2E9C-101B-9397-08002B2CF9AE}" pid="17" name="Slides">
    <vt:i4>2</vt:i4>
  </property>
</Properties>
</file>