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63" r:id="rId4"/>
    <p:sldId id="259" r:id="rId5"/>
    <p:sldId id="260" r:id="rId6"/>
    <p:sldId id="277" r:id="rId7"/>
    <p:sldId id="264" r:id="rId8"/>
    <p:sldId id="278" r:id="rId9"/>
    <p:sldId id="279" r:id="rId10"/>
    <p:sldId id="280" r:id="rId11"/>
    <p:sldId id="281" r:id="rId12"/>
    <p:sldId id="282" r:id="rId13"/>
    <p:sldId id="283" r:id="rId14"/>
    <p:sldId id="265" r:id="rId15"/>
    <p:sldId id="266" r:id="rId16"/>
    <p:sldId id="267" r:id="rId17"/>
    <p:sldId id="268" r:id="rId18"/>
    <p:sldId id="269" r:id="rId19"/>
    <p:sldId id="258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석일" initials="석" lastIdx="1" clrIdx="0">
    <p:extLst>
      <p:ext uri="{19B8F6BF-5375-455C-9EA6-DF929625EA0E}">
        <p15:presenceInfo xmlns:p15="http://schemas.microsoft.com/office/powerpoint/2012/main" userId="18ee919a7163ff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  <a:srgbClr val="F4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A159-988B-452C-ADF8-08410C0B083E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8090744" y="5355336"/>
            <a:chExt cx="3030576" cy="1502664"/>
          </a:xfrm>
          <a:solidFill>
            <a:srgbClr val="7AB9E9"/>
          </a:solidFill>
        </p:grpSpPr>
        <p:sp>
          <p:nvSpPr>
            <p:cNvPr id="14" name="양쪽 모서리가 둥근 사각형 47">
              <a:extLst>
                <a:ext uri="{FF2B5EF4-FFF2-40B4-BE49-F238E27FC236}">
                  <a16:creationId xmlns:a16="http://schemas.microsoft.com/office/drawing/2014/main" id="{548D57A6-2E3F-453C-A8DB-233590E7D539}"/>
                </a:ext>
              </a:extLst>
            </p:cNvPr>
            <p:cNvSpPr/>
            <p:nvPr/>
          </p:nvSpPr>
          <p:spPr>
            <a:xfrm>
              <a:off x="8090744" y="5355336"/>
              <a:ext cx="3030576" cy="1502664"/>
            </a:xfrm>
            <a:prstGeom prst="round2Same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AB9E9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00308E-C469-49F3-91B9-EBC32DEE5A97}"/>
                </a:ext>
              </a:extLst>
            </p:cNvPr>
            <p:cNvSpPr txBox="1"/>
            <p:nvPr/>
          </p:nvSpPr>
          <p:spPr>
            <a:xfrm>
              <a:off x="9234988" y="6319968"/>
              <a:ext cx="654235" cy="26300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en-US" altLang="ko-KR" sz="1800" b="1" kern="0" dirty="0">
                  <a:ln w="3175">
                    <a:noFill/>
                  </a:ln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SSAFY 5</a:t>
              </a:r>
              <a:r>
                <a:rPr lang="ko-KR" altLang="en-US" sz="1800" b="1" kern="0" dirty="0">
                  <a:ln w="3175">
                    <a:noFill/>
                  </a:ln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기 광주 </a:t>
              </a:r>
              <a:r>
                <a:rPr lang="en-US" altLang="ko-KR" b="1" kern="0" dirty="0">
                  <a:ln w="3175">
                    <a:noFill/>
                  </a:ln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5</a:t>
              </a:r>
              <a:r>
                <a:rPr lang="ko-KR" altLang="en-US" sz="1800" b="1" kern="0" dirty="0">
                  <a:ln w="3175">
                    <a:noFill/>
                  </a:ln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반</a:t>
              </a:r>
              <a:endParaRPr lang="en-US" altLang="ko-KR" sz="1800" b="1" kern="0" dirty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defRPr/>
              </a:pPr>
              <a:endParaRPr lang="en-US" altLang="ko-KR" sz="1800" b="1" kern="0" dirty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b="1" kern="0" dirty="0">
                  <a:ln w="3175">
                    <a:noFill/>
                  </a:ln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팀장 김형중</a:t>
              </a:r>
              <a:endParaRPr lang="en-US" altLang="ko-KR" sz="1800" b="1" kern="0" dirty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b="1" kern="0" dirty="0">
                  <a:ln w="3175">
                    <a:noFill/>
                  </a:ln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팀원 </a:t>
              </a:r>
              <a:r>
                <a:rPr lang="ko-KR" altLang="en-US" b="1" kern="0" dirty="0" err="1">
                  <a:ln w="3175">
                    <a:noFill/>
                  </a:ln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조양훈</a:t>
              </a:r>
              <a:endParaRPr lang="en-US" altLang="ko-KR" sz="1800" b="1" kern="0" dirty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12A5E-6FF7-47A2-A5FD-FFDCEE0D9232}"/>
              </a:ext>
            </a:extLst>
          </p:cNvPr>
          <p:cNvSpPr/>
          <p:nvPr/>
        </p:nvSpPr>
        <p:spPr>
          <a:xfrm>
            <a:off x="1" y="1797784"/>
            <a:ext cx="12191999" cy="2554545"/>
          </a:xfrm>
          <a:prstGeom prst="rect">
            <a:avLst/>
          </a:prstGeom>
          <a:solidFill>
            <a:srgbClr val="2A3A54"/>
          </a:solidFill>
        </p:spPr>
        <p:txBody>
          <a:bodyPr wrap="square">
            <a:spAutoFit/>
          </a:bodyPr>
          <a:lstStyle/>
          <a:p>
            <a:pPr algn="ctr" latinLnBrk="0">
              <a:defRPr/>
            </a:pPr>
            <a:endParaRPr lang="en-US" altLang="ko-KR" sz="20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60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Happy House </a:t>
            </a:r>
            <a:r>
              <a:rPr lang="en-US" altLang="ko-KR" sz="6000" b="1" kern="0" dirty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</a:t>
            </a:r>
          </a:p>
          <a:p>
            <a:pPr algn="ctr" latinLnBrk="0">
              <a:defRPr/>
            </a:pPr>
            <a:r>
              <a:rPr lang="en-US" altLang="ko-KR" sz="6000" b="1" kern="0" dirty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6000" b="1" kern="0" dirty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부동산 사이트</a:t>
            </a:r>
            <a:r>
              <a:rPr lang="en-US" altLang="ko-KR" sz="6000" b="1" kern="0" dirty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  <a:p>
            <a:pPr algn="ctr" latinLnBrk="0">
              <a:defRPr/>
            </a:pPr>
            <a:endParaRPr lang="en-US" altLang="ko-KR" sz="20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12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2188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화면구현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집 검색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D7F233-372E-4CD1-8A56-4276CB2F8E2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B36CE8DB-2955-44C1-AF44-C5950A32178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B64901-F0BD-4AD7-96D0-99B67A7B3FB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4">
            <a:extLst>
              <a:ext uri="{FF2B5EF4-FFF2-40B4-BE49-F238E27FC236}">
                <a16:creationId xmlns:a16="http://schemas.microsoft.com/office/drawing/2014/main" id="{96B1E873-D8CE-495E-B76A-800810BC00A5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07DC3-4C03-4F57-9374-3FE6EC926A62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E4ACB9CE-5D9F-41F7-AFDB-AC76DF128F35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788B0D2-6CC4-468A-863E-1732E7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96" y="1783976"/>
            <a:ext cx="8891943" cy="48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8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2188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화면구현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공지사항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D7F233-372E-4CD1-8A56-4276CB2F8E2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B36CE8DB-2955-44C1-AF44-C5950A32178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B64901-F0BD-4AD7-96D0-99B67A7B3FB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4">
            <a:extLst>
              <a:ext uri="{FF2B5EF4-FFF2-40B4-BE49-F238E27FC236}">
                <a16:creationId xmlns:a16="http://schemas.microsoft.com/office/drawing/2014/main" id="{96B1E873-D8CE-495E-B76A-800810BC00A5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07DC3-4C03-4F57-9374-3FE6EC926A62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E4ACB9CE-5D9F-41F7-AFDB-AC76DF128F35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A7E4DC1-4182-4275-BA21-B1F97BA86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25" y="1761115"/>
            <a:ext cx="8338915" cy="44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2188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화면구현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질문 게시판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D7F233-372E-4CD1-8A56-4276CB2F8E2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B36CE8DB-2955-44C1-AF44-C5950A32178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B64901-F0BD-4AD7-96D0-99B67A7B3FB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4">
            <a:extLst>
              <a:ext uri="{FF2B5EF4-FFF2-40B4-BE49-F238E27FC236}">
                <a16:creationId xmlns:a16="http://schemas.microsoft.com/office/drawing/2014/main" id="{96B1E873-D8CE-495E-B76A-800810BC00A5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07DC3-4C03-4F57-9374-3FE6EC926A62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E4ACB9CE-5D9F-41F7-AFDB-AC76DF128F35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3B7B832-39B3-4F4B-B16F-ED5D6D4C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74" y="1783976"/>
            <a:ext cx="8251852" cy="45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2188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화면구현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뉴스 게시판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D7F233-372E-4CD1-8A56-4276CB2F8E2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B36CE8DB-2955-44C1-AF44-C5950A32178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B64901-F0BD-4AD7-96D0-99B67A7B3FB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4">
            <a:extLst>
              <a:ext uri="{FF2B5EF4-FFF2-40B4-BE49-F238E27FC236}">
                <a16:creationId xmlns:a16="http://schemas.microsoft.com/office/drawing/2014/main" id="{96B1E873-D8CE-495E-B76A-800810BC00A5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07DC3-4C03-4F57-9374-3FE6EC926A62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E4ACB9CE-5D9F-41F7-AFDB-AC76DF128F35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2574DB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D57B-7F8C-42A0-A3AE-F4F28456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96" y="1783976"/>
            <a:ext cx="8029714" cy="44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72823" y="440903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개발 환경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417D5B2-3C93-4B41-AAAA-29EF9E7164CA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0">
            <a:extLst>
              <a:ext uri="{FF2B5EF4-FFF2-40B4-BE49-F238E27FC236}">
                <a16:creationId xmlns:a16="http://schemas.microsoft.com/office/drawing/2014/main" id="{B57CCFDF-B81E-4DF5-B907-6AB63EBE13F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B005A1-E98C-444D-B9F9-5ED6AECC16B6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565684-F773-4586-B4B8-1987251AB222}"/>
              </a:ext>
            </a:extLst>
          </p:cNvPr>
          <p:cNvGrpSpPr/>
          <p:nvPr/>
        </p:nvGrpSpPr>
        <p:grpSpPr>
          <a:xfrm>
            <a:off x="1371505" y="2195113"/>
            <a:ext cx="9448989" cy="2467774"/>
            <a:chOff x="1043905" y="2972163"/>
            <a:chExt cx="10071601" cy="277858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D78861-23B8-4BF2-898A-DAD91F425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43905" y="3020785"/>
              <a:ext cx="2160000" cy="216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5549BD-16E7-423A-941D-214E7F05AEC0}"/>
                </a:ext>
              </a:extLst>
            </p:cNvPr>
            <p:cNvSpPr txBox="1"/>
            <p:nvPr/>
          </p:nvSpPr>
          <p:spPr>
            <a:xfrm>
              <a:off x="1094210" y="5297470"/>
              <a:ext cx="2117333" cy="45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ln w="6350" cap="flat" cmpd="sng" algn="ctr">
                    <a:solidFill>
                      <a:schemeClr val="accent5"/>
                    </a:solidFill>
                    <a:prstDash val="solid"/>
                    <a:miter/>
                  </a:ln>
                  <a:gradFill flip="xy"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  <a:tileRect/>
                  </a:gradFill>
                </a:rPr>
                <a:t>Bootstrap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F0304A-36DD-45FE-949A-72E134034DEA}"/>
                </a:ext>
              </a:extLst>
            </p:cNvPr>
            <p:cNvSpPr txBox="1"/>
            <p:nvPr/>
          </p:nvSpPr>
          <p:spPr>
            <a:xfrm>
              <a:off x="3852123" y="5270433"/>
              <a:ext cx="2117333" cy="45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dirty="0">
                  <a:ln w="6350" cap="flat" cmpd="sng" algn="ctr">
                    <a:solidFill>
                      <a:schemeClr val="accent5"/>
                    </a:solidFill>
                    <a:prstDash val="solid"/>
                    <a:miter/>
                  </a:ln>
                  <a:gradFill flip="xy"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  <a:tileRect/>
                  </a:gradFill>
                </a:rPr>
                <a:t>Spring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FCA135-46E5-4EAA-B820-852D989C674F}"/>
                </a:ext>
              </a:extLst>
            </p:cNvPr>
            <p:cNvSpPr txBox="1"/>
            <p:nvPr/>
          </p:nvSpPr>
          <p:spPr>
            <a:xfrm>
              <a:off x="6373360" y="5291267"/>
              <a:ext cx="2117334" cy="453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dirty="0">
                  <a:ln w="6350" cap="flat" cmpd="sng" algn="ctr">
                    <a:solidFill>
                      <a:schemeClr val="accent5"/>
                    </a:solidFill>
                    <a:prstDash val="solid"/>
                    <a:miter/>
                  </a:ln>
                  <a:gradFill flip="xy"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  <a:tileRect/>
                  </a:gradFill>
                </a:rPr>
                <a:t>Vue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60916D-496E-4ED1-BA47-EBFAE322CC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55506" y="3004980"/>
              <a:ext cx="2160000" cy="216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81650E-3C03-40F7-9249-D352B0285AC0}"/>
                </a:ext>
              </a:extLst>
            </p:cNvPr>
            <p:cNvSpPr txBox="1"/>
            <p:nvPr/>
          </p:nvSpPr>
          <p:spPr>
            <a:xfrm>
              <a:off x="8980457" y="5262483"/>
              <a:ext cx="2117333" cy="453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dirty="0">
                  <a:ln w="6350" cap="flat" cmpd="sng" algn="ctr">
                    <a:solidFill>
                      <a:schemeClr val="accent5"/>
                    </a:solidFill>
                    <a:prstDash val="solid"/>
                    <a:miter/>
                  </a:ln>
                  <a:gradFill flip="xy"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  <a:tileRect/>
                  </a:gradFill>
                </a:rPr>
                <a:t>MySQL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7DAFC1B-207E-49D8-A0F7-B1D7F273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5815" y="3004980"/>
              <a:ext cx="2073641" cy="222563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0A15B9F-FF35-4A85-A88A-78B62EF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2103" y="2972163"/>
              <a:ext cx="2314898" cy="2225636"/>
            </a:xfrm>
            <a:prstGeom prst="rect">
              <a:avLst/>
            </a:prstGeom>
          </p:spPr>
        </p:pic>
      </p:grpSp>
      <p:sp>
        <p:nvSpPr>
          <p:cNvPr id="23" name="한쪽 모서리가 둥근 사각형 4">
            <a:extLst>
              <a:ext uri="{FF2B5EF4-FFF2-40B4-BE49-F238E27FC236}">
                <a16:creationId xmlns:a16="http://schemas.microsoft.com/office/drawing/2014/main" id="{7074EB60-3A4A-42C0-A0B6-A58B9842B5AF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5B01BCE6-0E1A-4524-A85C-5B1A8900283C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89D2BC-106A-4AFC-9EBC-8435A010FDCC}"/>
              </a:ext>
            </a:extLst>
          </p:cNvPr>
          <p:cNvSpPr/>
          <p:nvPr/>
        </p:nvSpPr>
        <p:spPr>
          <a:xfrm>
            <a:off x="400126" y="440903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</p:spTree>
    <p:extLst>
      <p:ext uri="{BB962C8B-B14F-4D97-AF65-F5344CB8AC3E}">
        <p14:creationId xmlns:p14="http://schemas.microsoft.com/office/powerpoint/2010/main" val="256629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359007" y="338867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전체 시스템 구조도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E8AA73-853A-4EAC-9FF3-C85FF3D7D2D5}"/>
              </a:ext>
            </a:extLst>
          </p:cNvPr>
          <p:cNvGrpSpPr/>
          <p:nvPr/>
        </p:nvGrpSpPr>
        <p:grpSpPr>
          <a:xfrm>
            <a:off x="1093694" y="2020523"/>
            <a:ext cx="10757194" cy="3929427"/>
            <a:chOff x="519953" y="1927363"/>
            <a:chExt cx="11421035" cy="418651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CC05C79-2EAE-46FF-974A-A1AE76FB0252}"/>
                </a:ext>
              </a:extLst>
            </p:cNvPr>
            <p:cNvSpPr/>
            <p:nvPr/>
          </p:nvSpPr>
          <p:spPr>
            <a:xfrm>
              <a:off x="3811194" y="1927363"/>
              <a:ext cx="8129794" cy="418651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Back-End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8F6B995-D0C1-4B40-B35E-8C7CC9FF6C6F}"/>
                </a:ext>
              </a:extLst>
            </p:cNvPr>
            <p:cNvSpPr/>
            <p:nvPr/>
          </p:nvSpPr>
          <p:spPr>
            <a:xfrm>
              <a:off x="519953" y="1927364"/>
              <a:ext cx="2994212" cy="41865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Front-End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9534570-44AB-43B2-8777-041052D37818}"/>
                </a:ext>
              </a:extLst>
            </p:cNvPr>
            <p:cNvSpPr/>
            <p:nvPr/>
          </p:nvSpPr>
          <p:spPr>
            <a:xfrm>
              <a:off x="9538450" y="3405942"/>
              <a:ext cx="2113280" cy="12293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 (MySQL)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168C138-672B-4DD8-AB49-498142C0BEBC}"/>
                </a:ext>
              </a:extLst>
            </p:cNvPr>
            <p:cNvSpPr/>
            <p:nvPr/>
          </p:nvSpPr>
          <p:spPr>
            <a:xfrm>
              <a:off x="960419" y="3484832"/>
              <a:ext cx="2113280" cy="122936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HTML (Vue)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00A551F-127F-4458-BBA2-FDC8874F73FD}"/>
                </a:ext>
              </a:extLst>
            </p:cNvPr>
            <p:cNvSpPr/>
            <p:nvPr/>
          </p:nvSpPr>
          <p:spPr>
            <a:xfrm>
              <a:off x="7142779" y="3405942"/>
              <a:ext cx="2113280" cy="12293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My-</a:t>
              </a:r>
              <a:r>
                <a:rPr lang="en-US" altLang="ko-KR" dirty="0" err="1"/>
                <a:t>batis</a:t>
              </a:r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5B91DD1-7B73-446E-9B0E-07E5F28DE81C}"/>
                </a:ext>
              </a:extLst>
            </p:cNvPr>
            <p:cNvSpPr/>
            <p:nvPr/>
          </p:nvSpPr>
          <p:spPr>
            <a:xfrm>
              <a:off x="4197874" y="2706098"/>
              <a:ext cx="2507726" cy="12293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Restful </a:t>
              </a:r>
              <a:r>
                <a:rPr lang="ko-KR" altLang="en-US" dirty="0"/>
                <a:t>서버</a:t>
              </a:r>
              <a:r>
                <a:rPr lang="en-US" altLang="ko-KR" dirty="0"/>
                <a:t>(Spring)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9509696-4F0F-4071-8CB2-D750B8162DF0}"/>
                </a:ext>
              </a:extLst>
            </p:cNvPr>
            <p:cNvSpPr/>
            <p:nvPr/>
          </p:nvSpPr>
          <p:spPr>
            <a:xfrm>
              <a:off x="4197874" y="4266555"/>
              <a:ext cx="2507726" cy="12293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동기 서버</a:t>
              </a:r>
              <a:r>
                <a:rPr lang="en-US" altLang="ko-KR" dirty="0"/>
                <a:t>(Spring)</a:t>
              </a:r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2DB6438-668B-439F-AACA-9B64BD371255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073699" y="3320778"/>
              <a:ext cx="1124175" cy="34992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743F3BA-7A02-4110-8BD8-E8B31B407CE1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073699" y="4450927"/>
              <a:ext cx="1124175" cy="4303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DCB7916-5FA0-48DF-895F-FD2676BAC77A}"/>
                </a:ext>
              </a:extLst>
            </p:cNvPr>
            <p:cNvCxnSpPr>
              <a:stCxn id="16" idx="3"/>
              <a:endCxn id="14" idx="1"/>
            </p:cNvCxnSpPr>
            <p:nvPr/>
          </p:nvCxnSpPr>
          <p:spPr>
            <a:xfrm>
              <a:off x="6705600" y="3320778"/>
              <a:ext cx="437179" cy="6998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E186BB5-375E-454D-BC64-CDC55D390C72}"/>
                </a:ext>
              </a:extLst>
            </p:cNvPr>
            <p:cNvCxnSpPr>
              <a:stCxn id="17" idx="3"/>
              <a:endCxn id="14" idx="1"/>
            </p:cNvCxnSpPr>
            <p:nvPr/>
          </p:nvCxnSpPr>
          <p:spPr>
            <a:xfrm flipV="1">
              <a:off x="6705600" y="4020622"/>
              <a:ext cx="437179" cy="8606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173E73F-12E2-4F9C-8561-B98B0E7423C2}"/>
                </a:ext>
              </a:extLst>
            </p:cNvPr>
            <p:cNvCxnSpPr>
              <a:stCxn id="14" idx="3"/>
              <a:endCxn id="11" idx="1"/>
            </p:cNvCxnSpPr>
            <p:nvPr/>
          </p:nvCxnSpPr>
          <p:spPr>
            <a:xfrm>
              <a:off x="9256059" y="4020622"/>
              <a:ext cx="28239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939BB3E9-A7FA-40DF-829A-AB2646B496E5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10">
            <a:extLst>
              <a:ext uri="{FF2B5EF4-FFF2-40B4-BE49-F238E27FC236}">
                <a16:creationId xmlns:a16="http://schemas.microsoft.com/office/drawing/2014/main" id="{BFE4EA50-1F44-4BDD-8A0B-25ED4DA6CAD8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6CA30B-0869-4A40-B850-ECAECA241C93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8" name="한쪽 모서리가 둥근 사각형 4">
            <a:extLst>
              <a:ext uri="{FF2B5EF4-FFF2-40B4-BE49-F238E27FC236}">
                <a16:creationId xmlns:a16="http://schemas.microsoft.com/office/drawing/2014/main" id="{44A71C3C-09B3-4BCA-B0DB-ADE238A8CEC2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8012ADB6-07D4-485E-90CA-A8C6806368B0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06EE08-6637-4EA3-9B80-262C8A001377}"/>
              </a:ext>
            </a:extLst>
          </p:cNvPr>
          <p:cNvSpPr/>
          <p:nvPr/>
        </p:nvSpPr>
        <p:spPr>
          <a:xfrm>
            <a:off x="400126" y="440903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</p:spTree>
    <p:extLst>
      <p:ext uri="{BB962C8B-B14F-4D97-AF65-F5344CB8AC3E}">
        <p14:creationId xmlns:p14="http://schemas.microsoft.com/office/powerpoint/2010/main" val="281591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6247" y="440903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작품 시연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9B1097-E03D-4F96-8528-7FE2974AA707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0">
            <a:extLst>
              <a:ext uri="{FF2B5EF4-FFF2-40B4-BE49-F238E27FC236}">
                <a16:creationId xmlns:a16="http://schemas.microsoft.com/office/drawing/2014/main" id="{001E0CE8-9B65-4B80-B162-335056F88D38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BF443-ACC3-45F0-A472-7CF76E6EF2A4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5" name="한쪽 모서리가 둥근 사각형 4">
            <a:extLst>
              <a:ext uri="{FF2B5EF4-FFF2-40B4-BE49-F238E27FC236}">
                <a16:creationId xmlns:a16="http://schemas.microsoft.com/office/drawing/2014/main" id="{2C104E8D-CDAB-43AE-BFC4-B90261F642BA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AD30213E-FA33-47DA-A34D-01894252979F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7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E00DD4-CF64-44A3-8014-B59C7A44F8C9}"/>
              </a:ext>
            </a:extLst>
          </p:cNvPr>
          <p:cNvSpPr/>
          <p:nvPr/>
        </p:nvSpPr>
        <p:spPr>
          <a:xfrm>
            <a:off x="400126" y="440903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pic>
        <p:nvPicPr>
          <p:cNvPr id="3" name="그림 2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50FB1C5A-0841-4D96-BE66-414C43E9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26" y="2151640"/>
            <a:ext cx="6533335" cy="38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99217" y="368497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적용 패턴 및 핵심 알고리즘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09EE1E-D9BD-4BCB-A56D-20EAEC5DF4B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0">
            <a:extLst>
              <a:ext uri="{FF2B5EF4-FFF2-40B4-BE49-F238E27FC236}">
                <a16:creationId xmlns:a16="http://schemas.microsoft.com/office/drawing/2014/main" id="{46DB1227-4CCF-4C5B-90D4-C569834AF1E4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B08543-172A-4F07-84F2-0F4C14844CA4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7284C0-D115-4264-860D-B4CD71D47DFA}"/>
              </a:ext>
            </a:extLst>
          </p:cNvPr>
          <p:cNvGrpSpPr/>
          <p:nvPr/>
        </p:nvGrpSpPr>
        <p:grpSpPr>
          <a:xfrm>
            <a:off x="2163480" y="1783976"/>
            <a:ext cx="8772942" cy="3969685"/>
            <a:chOff x="2163480" y="1783976"/>
            <a:chExt cx="8772942" cy="3969685"/>
          </a:xfrm>
        </p:grpSpPr>
        <p:pic>
          <p:nvPicPr>
            <p:cNvPr id="16" name="그림 1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DB7CE7-0A83-44ED-B743-15D36247E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70091" y="4615266"/>
              <a:ext cx="1247949" cy="96215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AF7093-A959-4562-9C9D-DEE0145E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807" y="2328733"/>
              <a:ext cx="1343212" cy="100026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0891BC-7DE6-4449-A296-6F4093729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57" y="4439028"/>
              <a:ext cx="1486107" cy="131463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27904-42AA-40E5-9E89-62F6FB938C90}"/>
                </a:ext>
              </a:extLst>
            </p:cNvPr>
            <p:cNvSpPr/>
            <p:nvPr/>
          </p:nvSpPr>
          <p:spPr>
            <a:xfrm>
              <a:off x="2163480" y="1783976"/>
              <a:ext cx="2271150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i="1" kern="0" dirty="0" err="1">
                  <a:solidFill>
                    <a:srgbClr val="5793E3"/>
                  </a:solidFill>
                </a:rPr>
                <a:t>kakao</a:t>
              </a:r>
              <a:r>
                <a:rPr lang="ko-KR" altLang="en-US" sz="2000" b="1" i="1" kern="0" dirty="0">
                  <a:solidFill>
                    <a:srgbClr val="5793E3"/>
                  </a:solidFill>
                </a:rPr>
                <a:t> </a:t>
              </a:r>
              <a:r>
                <a:rPr lang="en-US" altLang="ko-KR" sz="2000" b="1" i="1" kern="0" dirty="0">
                  <a:solidFill>
                    <a:srgbClr val="5793E3"/>
                  </a:solidFill>
                </a:rPr>
                <a:t>open</a:t>
              </a:r>
              <a:r>
                <a:rPr lang="ko-KR" altLang="en-US" sz="2000" b="1" i="1" kern="0" dirty="0">
                  <a:solidFill>
                    <a:srgbClr val="5793E3"/>
                  </a:solidFill>
                </a:rPr>
                <a:t> </a:t>
              </a:r>
              <a:r>
                <a:rPr lang="en-US" altLang="ko-KR" sz="2000" b="1" i="1" kern="0" dirty="0">
                  <a:solidFill>
                    <a:srgbClr val="5793E3"/>
                  </a:solidFill>
                </a:rPr>
                <a:t>API</a:t>
              </a:r>
              <a:endParaRPr lang="ko-KR" altLang="en-US" sz="11500" b="1" i="1" kern="0" dirty="0">
                <a:solidFill>
                  <a:srgbClr val="5793E3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4F08DCB-017A-4B49-8459-B906A5784732}"/>
                </a:ext>
              </a:extLst>
            </p:cNvPr>
            <p:cNvSpPr/>
            <p:nvPr/>
          </p:nvSpPr>
          <p:spPr>
            <a:xfrm>
              <a:off x="5470309" y="1783976"/>
              <a:ext cx="1444207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5793E3"/>
                  </a:solidFill>
                </a:rPr>
                <a:t>Algorithm</a:t>
              </a:r>
              <a:endParaRPr lang="ko-KR" altLang="en-US" sz="11500" b="1" i="1" kern="0" dirty="0">
                <a:solidFill>
                  <a:srgbClr val="5793E3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096172-EECC-4726-ACF1-30B04DAE99E0}"/>
                </a:ext>
              </a:extLst>
            </p:cNvPr>
            <p:cNvSpPr/>
            <p:nvPr/>
          </p:nvSpPr>
          <p:spPr>
            <a:xfrm>
              <a:off x="6375611" y="4041932"/>
              <a:ext cx="1343212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5793E3"/>
                  </a:solidFill>
                </a:rPr>
                <a:t>Crawling</a:t>
              </a:r>
              <a:endParaRPr lang="ko-KR" altLang="en-US" sz="11500" b="1" i="1" kern="0" dirty="0">
                <a:solidFill>
                  <a:srgbClr val="5793E3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0E4BB08-825B-44DD-B658-2D3F2F5CC9A0}"/>
                </a:ext>
              </a:extLst>
            </p:cNvPr>
            <p:cNvSpPr/>
            <p:nvPr/>
          </p:nvSpPr>
          <p:spPr>
            <a:xfrm>
              <a:off x="3436666" y="4041932"/>
              <a:ext cx="1905746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5793E3"/>
                  </a:solidFill>
                </a:rPr>
                <a:t>Carousel Slide</a:t>
              </a:r>
              <a:endParaRPr lang="ko-KR" altLang="en-US" sz="11500" b="1" i="1" kern="0" dirty="0">
                <a:solidFill>
                  <a:srgbClr val="5793E3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171ED1C-6337-4C5B-B10B-0305F6E8D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9273" y="4543829"/>
              <a:ext cx="1276528" cy="933580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FF9190-AE48-46C1-B51C-DBC61005EBDC}"/>
                </a:ext>
              </a:extLst>
            </p:cNvPr>
            <p:cNvSpPr/>
            <p:nvPr/>
          </p:nvSpPr>
          <p:spPr>
            <a:xfrm>
              <a:off x="8752022" y="4041932"/>
              <a:ext cx="2184400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5793E3"/>
                  </a:solidFill>
                </a:rPr>
                <a:t>Floating Banner</a:t>
              </a:r>
              <a:endParaRPr lang="ko-KR" altLang="en-US" sz="11500" b="1" i="1" kern="0" dirty="0">
                <a:solidFill>
                  <a:srgbClr val="5793E3"/>
                </a:solidFill>
              </a:endParaRPr>
            </a:p>
          </p:txBody>
        </p:sp>
        <p:pic>
          <p:nvPicPr>
            <p:cNvPr id="4" name="그림 3" descr="음식, 플레이트, 그리기이(가) 표시된 사진&#10;&#10;자동 생성된 설명">
              <a:extLst>
                <a:ext uri="{FF2B5EF4-FFF2-40B4-BE49-F238E27FC236}">
                  <a16:creationId xmlns:a16="http://schemas.microsoft.com/office/drawing/2014/main" id="{150BBD01-9414-4D50-8EF8-F1D5EE57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388" y="2328733"/>
              <a:ext cx="842634" cy="90647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D0F45D-2EA6-4560-912E-ED1EE191AF95}"/>
                </a:ext>
              </a:extLst>
            </p:cNvPr>
            <p:cNvSpPr/>
            <p:nvPr/>
          </p:nvSpPr>
          <p:spPr>
            <a:xfrm>
              <a:off x="7381577" y="1783976"/>
              <a:ext cx="1898256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5793E3"/>
                  </a:solidFill>
                </a:rPr>
                <a:t>Scroll </a:t>
              </a:r>
              <a:r>
                <a:rPr lang="en-US" altLang="ko-KR" sz="2000" b="1" i="1" kern="0" dirty="0" err="1">
                  <a:solidFill>
                    <a:srgbClr val="5793E3"/>
                  </a:solidFill>
                </a:rPr>
                <a:t>Foucs</a:t>
              </a:r>
              <a:endParaRPr lang="ko-KR" altLang="en-US" sz="11500" b="1" i="1" kern="0" dirty="0">
                <a:solidFill>
                  <a:srgbClr val="5793E3"/>
                </a:solidFill>
              </a:endParaRPr>
            </a:p>
          </p:txBody>
        </p:sp>
      </p:grpSp>
      <p:sp>
        <p:nvSpPr>
          <p:cNvPr id="26" name="한쪽 모서리가 둥근 사각형 4">
            <a:extLst>
              <a:ext uri="{FF2B5EF4-FFF2-40B4-BE49-F238E27FC236}">
                <a16:creationId xmlns:a16="http://schemas.microsoft.com/office/drawing/2014/main" id="{04D43BBE-60AD-4BFA-9FA6-9B96BC7B2B16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E95F61D4-AF97-4378-95D7-C188542B2126}"/>
              </a:ext>
            </a:extLst>
          </p:cNvPr>
          <p:cNvSpPr/>
          <p:nvPr/>
        </p:nvSpPr>
        <p:spPr>
          <a:xfrm>
            <a:off x="304799" y="1138469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8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C4ABA0-0B3E-46D0-9749-E2DB00579377}"/>
              </a:ext>
            </a:extLst>
          </p:cNvPr>
          <p:cNvSpPr/>
          <p:nvPr/>
        </p:nvSpPr>
        <p:spPr>
          <a:xfrm>
            <a:off x="400126" y="440903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pic>
        <p:nvPicPr>
          <p:cNvPr id="6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057B7923-7D77-44C1-BFC4-D73DBAED89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15" y="2334039"/>
            <a:ext cx="1719176" cy="14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02725" y="343863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기대효과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31DEB9-410E-4CD3-9A22-34EC85B55D49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0">
            <a:extLst>
              <a:ext uri="{FF2B5EF4-FFF2-40B4-BE49-F238E27FC236}">
                <a16:creationId xmlns:a16="http://schemas.microsoft.com/office/drawing/2014/main" id="{CD5CA5DB-8894-42C7-B75E-5AB40267F98A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8E423-E142-4AF8-B709-66173EDA63F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26998D-FD70-4558-B50F-975FAE963B65}"/>
              </a:ext>
            </a:extLst>
          </p:cNvPr>
          <p:cNvSpPr txBox="1"/>
          <p:nvPr/>
        </p:nvSpPr>
        <p:spPr>
          <a:xfrm>
            <a:off x="1696944" y="2613392"/>
            <a:ext cx="9375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5793E3"/>
                </a:solidFill>
              </a:rPr>
              <a:t> 부동산 거래자들에게 최근 허위매물 내역을 제공하여 거래에 도움을 줄 수 있다</a:t>
            </a:r>
            <a:r>
              <a:rPr lang="en-US" altLang="ko-KR" sz="2000" b="1" kern="0" dirty="0">
                <a:solidFill>
                  <a:srgbClr val="5793E3"/>
                </a:solidFill>
              </a:rPr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5793E3"/>
                </a:solidFill>
              </a:rPr>
              <a:t>부동산 주변 상권 허위매물 정보를 제공하여</a:t>
            </a:r>
            <a:r>
              <a:rPr lang="en-US" altLang="ko-KR" sz="2000" b="1" kern="0" dirty="0">
                <a:solidFill>
                  <a:srgbClr val="5793E3"/>
                </a:solidFill>
              </a:rPr>
              <a:t>, </a:t>
            </a:r>
            <a:r>
              <a:rPr lang="ko-KR" altLang="en-US" sz="2000" b="1" kern="0" dirty="0">
                <a:solidFill>
                  <a:srgbClr val="5793E3"/>
                </a:solidFill>
              </a:rPr>
              <a:t>구매 결정에 도움을 줄 수 있다</a:t>
            </a:r>
            <a:r>
              <a:rPr lang="en-US" altLang="ko-KR" sz="2000" b="1" kern="0" dirty="0">
                <a:solidFill>
                  <a:srgbClr val="5793E3"/>
                </a:solidFill>
              </a:rPr>
              <a:t>.</a:t>
            </a:r>
            <a:endParaRPr lang="ko-KR" altLang="en-US" sz="2000" dirty="0"/>
          </a:p>
        </p:txBody>
      </p:sp>
      <p:sp>
        <p:nvSpPr>
          <p:cNvPr id="16" name="한쪽 모서리가 둥근 사각형 4">
            <a:extLst>
              <a:ext uri="{FF2B5EF4-FFF2-40B4-BE49-F238E27FC236}">
                <a16:creationId xmlns:a16="http://schemas.microsoft.com/office/drawing/2014/main" id="{269D2B0C-5EC4-4FFC-9091-EA22DA5DABFC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EB600EA8-672D-4A90-ACB1-BA8556136A7D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9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34CED1-FD11-4B8B-AD8A-CC52EDBE1168}"/>
              </a:ext>
            </a:extLst>
          </p:cNvPr>
          <p:cNvSpPr/>
          <p:nvPr/>
        </p:nvSpPr>
        <p:spPr>
          <a:xfrm>
            <a:off x="400126" y="440903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</p:spTree>
    <p:extLst>
      <p:ext uri="{BB962C8B-B14F-4D97-AF65-F5344CB8AC3E}">
        <p14:creationId xmlns:p14="http://schemas.microsoft.com/office/powerpoint/2010/main" val="218446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3153" y="314366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개발 후기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EB7A1-7B7B-4671-B779-C100347C2D55}"/>
              </a:ext>
            </a:extLst>
          </p:cNvPr>
          <p:cNvSpPr txBox="1"/>
          <p:nvPr/>
        </p:nvSpPr>
        <p:spPr>
          <a:xfrm>
            <a:off x="1175384" y="4860882"/>
            <a:ext cx="9576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rgbClr val="5793E3"/>
                </a:solidFill>
              </a:rPr>
              <a:t>“</a:t>
            </a:r>
            <a:r>
              <a:rPr lang="ko-KR" altLang="en-US" sz="2000" b="1" kern="0" dirty="0">
                <a:solidFill>
                  <a:srgbClr val="5793E3"/>
                </a:solidFill>
              </a:rPr>
              <a:t>웹을 한번도 해보지 못한 제가 </a:t>
            </a:r>
            <a:r>
              <a:rPr lang="ko-KR" altLang="en-US" sz="2000" b="1" kern="0" dirty="0" err="1">
                <a:solidFill>
                  <a:srgbClr val="5793E3"/>
                </a:solidFill>
              </a:rPr>
              <a:t>싸피에서</a:t>
            </a:r>
            <a:r>
              <a:rPr lang="ko-KR" altLang="en-US" sz="2000" b="1" kern="0" dirty="0">
                <a:solidFill>
                  <a:srgbClr val="5793E3"/>
                </a:solidFill>
              </a:rPr>
              <a:t> 교육을 들으며 프론트부터 </a:t>
            </a:r>
            <a:r>
              <a:rPr lang="ko-KR" altLang="en-US" sz="2000" b="1" kern="0" dirty="0" err="1">
                <a:solidFill>
                  <a:srgbClr val="5793E3"/>
                </a:solidFill>
              </a:rPr>
              <a:t>백엔드</a:t>
            </a:r>
            <a:r>
              <a:rPr lang="ko-KR" altLang="en-US" sz="2000" b="1" kern="0" dirty="0">
                <a:solidFill>
                  <a:srgbClr val="5793E3"/>
                </a:solidFill>
              </a:rPr>
              <a:t> </a:t>
            </a:r>
            <a:r>
              <a:rPr lang="ko-KR" altLang="en-US" sz="2000" b="1" kern="0" dirty="0" err="1">
                <a:solidFill>
                  <a:srgbClr val="5793E3"/>
                </a:solidFill>
              </a:rPr>
              <a:t>디비까지</a:t>
            </a:r>
            <a:r>
              <a:rPr lang="ko-KR" altLang="en-US" sz="2000" b="1" kern="0" dirty="0">
                <a:solidFill>
                  <a:srgbClr val="5793E3"/>
                </a:solidFill>
              </a:rPr>
              <a:t> 활용하여 하나의 서비스를 개발 할 수 있는 지식을 얻을 수 있었으며 자신감이 생기는 계기가 되었습니다</a:t>
            </a:r>
            <a:endParaRPr lang="en-US" altLang="ko-KR" sz="2000" dirty="0"/>
          </a:p>
        </p:txBody>
      </p:sp>
      <p:pic>
        <p:nvPicPr>
          <p:cNvPr id="3" name="그림 2" descr="옅은이(가) 표시된 사진&#10;&#10;자동 생성된 설명">
            <a:extLst>
              <a:ext uri="{FF2B5EF4-FFF2-40B4-BE49-F238E27FC236}">
                <a16:creationId xmlns:a16="http://schemas.microsoft.com/office/drawing/2014/main" id="{37AA7A1A-3359-4543-93D2-A305557C4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67" y="1750639"/>
            <a:ext cx="2857500" cy="2857500"/>
          </a:xfrm>
          <a:prstGeom prst="rect">
            <a:avLst/>
          </a:prstGeom>
        </p:spPr>
      </p:pic>
      <p:pic>
        <p:nvPicPr>
          <p:cNvPr id="9" name="그림 8" descr="넥타이, 사람, 정장, 벽이(가) 표시된 사진&#10;&#10;자동 생성된 설명">
            <a:extLst>
              <a:ext uri="{FF2B5EF4-FFF2-40B4-BE49-F238E27FC236}">
                <a16:creationId xmlns:a16="http://schemas.microsoft.com/office/drawing/2014/main" id="{AB9C302C-73BB-424F-9FF8-4276978C5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04" y="2063486"/>
            <a:ext cx="2458699" cy="2624454"/>
          </a:xfrm>
          <a:prstGeom prst="rect">
            <a:avLst/>
          </a:prstGeom>
        </p:spPr>
      </p:pic>
      <p:sp>
        <p:nvSpPr>
          <p:cNvPr id="19" name="한쪽 모서리가 둥근 사각형 4">
            <a:extLst>
              <a:ext uri="{FF2B5EF4-FFF2-40B4-BE49-F238E27FC236}">
                <a16:creationId xmlns:a16="http://schemas.microsoft.com/office/drawing/2014/main" id="{87282A13-35E1-4685-9BB1-334E499D1100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10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4B295-3BC3-4082-AFF9-8602770113C7}"/>
              </a:ext>
            </a:extLst>
          </p:cNvPr>
          <p:cNvSpPr/>
          <p:nvPr/>
        </p:nvSpPr>
        <p:spPr>
          <a:xfrm>
            <a:off x="400126" y="440903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65B4DF-AC43-4BD5-A59E-D968ADBEA256}"/>
              </a:ext>
            </a:extLst>
          </p:cNvPr>
          <p:cNvSpPr/>
          <p:nvPr/>
        </p:nvSpPr>
        <p:spPr>
          <a:xfrm>
            <a:off x="9368031" y="3487404"/>
            <a:ext cx="2469624" cy="88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400" b="1" dirty="0">
                <a:latin typeface="+mj-lt"/>
                <a:ea typeface="+mj-ea"/>
                <a:cs typeface="+mj-cs"/>
              </a:rPr>
              <a:t>김 형 중</a:t>
            </a:r>
            <a:r>
              <a:rPr lang="en-US" altLang="ko-KR" sz="1400" b="1" dirty="0">
                <a:latin typeface="+mj-lt"/>
                <a:ea typeface="+mj-ea"/>
                <a:cs typeface="+mj-cs"/>
              </a:rPr>
              <a:t>	         </a:t>
            </a:r>
            <a:r>
              <a:rPr lang="ko-KR" altLang="en-US" sz="1400" b="1" dirty="0">
                <a:latin typeface="+mj-lt"/>
                <a:ea typeface="+mj-ea"/>
                <a:cs typeface="+mj-cs"/>
              </a:rPr>
              <a:t>조 양 훈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1DC78171-49A9-4D34-9DBB-EA9BE9F95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r="12617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EA7DB0-2560-4DB9-B4B5-A82C12402349}"/>
              </a:ext>
            </a:extLst>
          </p:cNvPr>
          <p:cNvSpPr txBox="1"/>
          <p:nvPr/>
        </p:nvSpPr>
        <p:spPr>
          <a:xfrm>
            <a:off x="9201704" y="2977916"/>
            <a:ext cx="287044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800" b="1" i="1" dirty="0">
                <a:latin typeface="+mj-lt"/>
                <a:ea typeface="+mj-ea"/>
                <a:cs typeface="+mj-cs"/>
              </a:rPr>
              <a:t>모자라지만 착한 친구들</a:t>
            </a:r>
            <a:endParaRPr lang="en-US" altLang="ko-KR" sz="1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510995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감사합니다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53E94-7255-4467-901D-B5F35F370455}"/>
              </a:ext>
            </a:extLst>
          </p:cNvPr>
          <p:cNvSpPr/>
          <p:nvPr/>
        </p:nvSpPr>
        <p:spPr>
          <a:xfrm>
            <a:off x="4427915" y="2684450"/>
            <a:ext cx="3336170" cy="1861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b="1" i="1" kern="0" dirty="0">
                <a:solidFill>
                  <a:srgbClr val="2574DB"/>
                </a:solidFill>
              </a:rPr>
              <a:t>Q n A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5A8323-1B05-4D11-8EE4-30CB20C6544A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자유형 10">
            <a:extLst>
              <a:ext uri="{FF2B5EF4-FFF2-40B4-BE49-F238E27FC236}">
                <a16:creationId xmlns:a16="http://schemas.microsoft.com/office/drawing/2014/main" id="{A7B814BB-D7B7-4622-833F-8A483D9430D9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한쪽 모서리가 둥근 사각형 4">
            <a:extLst>
              <a:ext uri="{FF2B5EF4-FFF2-40B4-BE49-F238E27FC236}">
                <a16:creationId xmlns:a16="http://schemas.microsoft.com/office/drawing/2014/main" id="{81032AA4-49BC-4574-BBF2-40C5FCD9C096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6">
            <a:extLst>
              <a:ext uri="{FF2B5EF4-FFF2-40B4-BE49-F238E27FC236}">
                <a16:creationId xmlns:a16="http://schemas.microsoft.com/office/drawing/2014/main" id="{437688C9-71F2-4821-B5DD-3218F5A54457}"/>
              </a:ext>
            </a:extLst>
          </p:cNvPr>
          <p:cNvSpPr/>
          <p:nvPr/>
        </p:nvSpPr>
        <p:spPr>
          <a:xfrm>
            <a:off x="335056" y="1067970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B5A3EF-64A6-4534-8201-0DBA2786107F}"/>
              </a:ext>
            </a:extLst>
          </p:cNvPr>
          <p:cNvSpPr/>
          <p:nvPr/>
        </p:nvSpPr>
        <p:spPr>
          <a:xfrm>
            <a:off x="400126" y="440903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</p:spTree>
    <p:extLst>
      <p:ext uri="{BB962C8B-B14F-4D97-AF65-F5344CB8AC3E}">
        <p14:creationId xmlns:p14="http://schemas.microsoft.com/office/powerpoint/2010/main" val="102297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003916" y="320507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목차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0DAB830-C129-47B5-99FC-613DA3B56361}"/>
              </a:ext>
            </a:extLst>
          </p:cNvPr>
          <p:cNvGrpSpPr/>
          <p:nvPr/>
        </p:nvGrpSpPr>
        <p:grpSpPr>
          <a:xfrm>
            <a:off x="1381066" y="2491557"/>
            <a:ext cx="9429867" cy="1874885"/>
            <a:chOff x="1381066" y="2491557"/>
            <a:chExt cx="9429867" cy="1874885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1468628" y="2403995"/>
              <a:ext cx="1425041" cy="1600166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493177" y="2650806"/>
              <a:ext cx="1323542" cy="1523891"/>
              <a:chOff x="2168084" y="3125970"/>
              <a:chExt cx="1323542" cy="1523891"/>
            </a:xfrm>
          </p:grpSpPr>
          <p:sp>
            <p:nvSpPr>
              <p:cNvPr id="20" name="육각형 19"/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2574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231548" y="3610299"/>
                <a:ext cx="1196611" cy="61061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74DB"/>
                    </a:solidFill>
                  </a:rPr>
                  <a:t>기획 배경 및 목표</a:t>
                </a:r>
                <a:endParaRPr lang="en-US" altLang="ko-KR" sz="1200" b="1" dirty="0">
                  <a:solidFill>
                    <a:srgbClr val="2574DB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067957" y="2650807"/>
              <a:ext cx="1323542" cy="1523891"/>
              <a:chOff x="2168084" y="3125970"/>
              <a:chExt cx="1323542" cy="1523891"/>
            </a:xfrm>
          </p:grpSpPr>
          <p:sp>
            <p:nvSpPr>
              <p:cNvPr id="24" name="육각형 23"/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2574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31548" y="3703252"/>
                <a:ext cx="1196611" cy="33361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74DB"/>
                    </a:solidFill>
                  </a:rPr>
                  <a:t>추진 계획</a:t>
                </a:r>
                <a:endParaRPr lang="en-US" altLang="ko-KR" sz="1200" b="1" dirty="0">
                  <a:solidFill>
                    <a:srgbClr val="2574DB"/>
                  </a:solidFill>
                </a:endParaRPr>
              </a:p>
            </p:txBody>
          </p:sp>
        </p:grpSp>
        <p:sp>
          <p:nvSpPr>
            <p:cNvPr id="26" name="자유형 25"/>
            <p:cNvSpPr/>
            <p:nvPr/>
          </p:nvSpPr>
          <p:spPr>
            <a:xfrm rot="5400000">
              <a:off x="3017209" y="2853838"/>
              <a:ext cx="1425041" cy="1600166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6200000">
              <a:off x="4571939" y="2403995"/>
              <a:ext cx="1425041" cy="1600166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622690" y="2650806"/>
              <a:ext cx="1323542" cy="1523891"/>
              <a:chOff x="2168084" y="3125970"/>
              <a:chExt cx="1323542" cy="1523891"/>
            </a:xfrm>
          </p:grpSpPr>
          <p:sp>
            <p:nvSpPr>
              <p:cNvPr id="29" name="육각형 28"/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2574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231548" y="3703252"/>
                <a:ext cx="1196611" cy="33361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74DB"/>
                    </a:solidFill>
                  </a:rPr>
                  <a:t>차별화 전략</a:t>
                </a:r>
                <a:endParaRPr lang="en-US" altLang="ko-KR" sz="1200" b="1" dirty="0">
                  <a:solidFill>
                    <a:srgbClr val="2574DB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171268" y="2650807"/>
              <a:ext cx="1323542" cy="1523891"/>
              <a:chOff x="2168084" y="3125970"/>
              <a:chExt cx="1323542" cy="1523891"/>
            </a:xfrm>
          </p:grpSpPr>
          <p:sp>
            <p:nvSpPr>
              <p:cNvPr id="32" name="육각형 31"/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2574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231548" y="3703252"/>
                <a:ext cx="1196611" cy="33361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74DB"/>
                    </a:solidFill>
                  </a:rPr>
                  <a:t>개발 결과</a:t>
                </a:r>
                <a:endParaRPr lang="en-US" altLang="ko-KR" sz="1200" b="1" dirty="0">
                  <a:solidFill>
                    <a:srgbClr val="2574DB"/>
                  </a:solidFill>
                </a:endParaRPr>
              </a:p>
            </p:txBody>
          </p:sp>
        </p:grpSp>
        <p:sp>
          <p:nvSpPr>
            <p:cNvPr id="34" name="자유형 33"/>
            <p:cNvSpPr/>
            <p:nvPr/>
          </p:nvSpPr>
          <p:spPr>
            <a:xfrm rot="5400000">
              <a:off x="6120520" y="2853838"/>
              <a:ext cx="1425041" cy="1600166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16200000">
              <a:off x="7684775" y="2403995"/>
              <a:ext cx="1425041" cy="1600166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735526" y="2650806"/>
              <a:ext cx="1323542" cy="1523891"/>
              <a:chOff x="2168084" y="3125970"/>
              <a:chExt cx="1323542" cy="1523891"/>
            </a:xfrm>
          </p:grpSpPr>
          <p:sp>
            <p:nvSpPr>
              <p:cNvPr id="37" name="육각형 36"/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2574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31548" y="3703252"/>
                <a:ext cx="1196611" cy="33361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74DB"/>
                    </a:solidFill>
                  </a:rPr>
                  <a:t>기대 효과</a:t>
                </a:r>
                <a:endParaRPr lang="en-US" altLang="ko-KR" sz="1200" b="1" dirty="0">
                  <a:solidFill>
                    <a:srgbClr val="2574DB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0438154-26B9-49BD-9586-B520AC7D40C5}"/>
                </a:ext>
              </a:extLst>
            </p:cNvPr>
            <p:cNvGrpSpPr/>
            <p:nvPr/>
          </p:nvGrpSpPr>
          <p:grpSpPr>
            <a:xfrm>
              <a:off x="9274578" y="2650807"/>
              <a:ext cx="1323542" cy="1523891"/>
              <a:chOff x="2168084" y="3125970"/>
              <a:chExt cx="1323542" cy="1523891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6320DA74-5113-4CD0-971D-802A36F6EC19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2574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51FA51D-128F-4488-B97B-CA2940534504}"/>
                  </a:ext>
                </a:extLst>
              </p:cNvPr>
              <p:cNvSpPr/>
              <p:nvPr/>
            </p:nvSpPr>
            <p:spPr>
              <a:xfrm>
                <a:off x="2231548" y="3703252"/>
                <a:ext cx="1196611" cy="33361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74DB"/>
                    </a:solidFill>
                  </a:rPr>
                  <a:t>개발 후기</a:t>
                </a:r>
                <a:endParaRPr lang="en-US" altLang="ko-KR" sz="1200" b="1" dirty="0">
                  <a:solidFill>
                    <a:srgbClr val="2574DB"/>
                  </a:solidFill>
                </a:endParaRPr>
              </a:p>
            </p:txBody>
          </p:sp>
        </p:grpSp>
        <p:sp>
          <p:nvSpPr>
            <p:cNvPr id="49" name="자유형 25">
              <a:extLst>
                <a:ext uri="{FF2B5EF4-FFF2-40B4-BE49-F238E27FC236}">
                  <a16:creationId xmlns:a16="http://schemas.microsoft.com/office/drawing/2014/main" id="{A44B61E2-6901-4D3B-AF79-9767652C61BA}"/>
                </a:ext>
              </a:extLst>
            </p:cNvPr>
            <p:cNvSpPr/>
            <p:nvPr/>
          </p:nvSpPr>
          <p:spPr>
            <a:xfrm rot="5400000">
              <a:off x="9223830" y="2853839"/>
              <a:ext cx="1425041" cy="1600166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B2F6C3C-24FB-4491-A54B-151774DF6BC1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547" y="2675756"/>
              <a:ext cx="4" cy="437546"/>
            </a:xfrm>
            <a:prstGeom prst="line">
              <a:avLst/>
            </a:prstGeom>
            <a:ln w="41275">
              <a:solidFill>
                <a:srgbClr val="2574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9E84A2D-2888-4AB5-878D-1B9BD797CE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98904" y="2657469"/>
              <a:ext cx="112029" cy="122965"/>
            </a:xfrm>
            <a:prstGeom prst="line">
              <a:avLst/>
            </a:prstGeom>
            <a:ln w="41275">
              <a:solidFill>
                <a:srgbClr val="2574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478970F-C23A-4590-8DB9-911E63147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6783" y="2657469"/>
              <a:ext cx="97070" cy="122965"/>
            </a:xfrm>
            <a:prstGeom prst="line">
              <a:avLst/>
            </a:prstGeom>
            <a:ln w="41275">
              <a:solidFill>
                <a:srgbClr val="2574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D902A921-59D4-4171-A42C-95976A9625F6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 10">
            <a:extLst>
              <a:ext uri="{FF2B5EF4-FFF2-40B4-BE49-F238E27FC236}">
                <a16:creationId xmlns:a16="http://schemas.microsoft.com/office/drawing/2014/main" id="{D822A4DF-9FAB-46AA-AB20-5AEFEFB11E4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FA25A8C-69FA-4ECB-AA1A-6E58D19D9723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9" name="한쪽 모서리가 둥근 사각형 4">
            <a:extLst>
              <a:ext uri="{FF2B5EF4-FFF2-40B4-BE49-F238E27FC236}">
                <a16:creationId xmlns:a16="http://schemas.microsoft.com/office/drawing/2014/main" id="{568561D9-A8BB-4211-9571-0EBB26E72181}"/>
              </a:ext>
            </a:extLst>
          </p:cNvPr>
          <p:cNvSpPr/>
          <p:nvPr/>
        </p:nvSpPr>
        <p:spPr>
          <a:xfrm flipV="1">
            <a:off x="-5284" y="-6247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27903D-7EF9-4752-8B20-A80D4DB3A151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59" name="모서리가 둥근 직사각형 6">
            <a:extLst>
              <a:ext uri="{FF2B5EF4-FFF2-40B4-BE49-F238E27FC236}">
                <a16:creationId xmlns:a16="http://schemas.microsoft.com/office/drawing/2014/main" id="{3816ACEA-6824-4FF5-8D52-8F4A37C79F5D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2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2188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기획 배경 및 목표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D7F233-372E-4CD1-8A56-4276CB2F8E2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B36CE8DB-2955-44C1-AF44-C5950A32178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B64901-F0BD-4AD7-96D0-99B67A7B3FB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D18E-B2ED-4420-A316-7EC5DC6AB8E7}"/>
              </a:ext>
            </a:extLst>
          </p:cNvPr>
          <p:cNvSpPr txBox="1"/>
          <p:nvPr/>
        </p:nvSpPr>
        <p:spPr>
          <a:xfrm>
            <a:off x="1696944" y="2613392"/>
            <a:ext cx="9375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5793E3"/>
                </a:solidFill>
              </a:rPr>
              <a:t>원하는 지역의 부동산 실거래가격을 파악하여 부동산 시장 안정화에 기여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5793E3"/>
                </a:solidFill>
              </a:rPr>
              <a:t>부동산 구매 전 주변 편의 시설 파악 가능</a:t>
            </a:r>
            <a:endParaRPr lang="ko-KR" altLang="en-US" sz="2000" dirty="0"/>
          </a:p>
        </p:txBody>
      </p:sp>
      <p:sp>
        <p:nvSpPr>
          <p:cNvPr id="9" name="한쪽 모서리가 둥근 사각형 4">
            <a:extLst>
              <a:ext uri="{FF2B5EF4-FFF2-40B4-BE49-F238E27FC236}">
                <a16:creationId xmlns:a16="http://schemas.microsoft.com/office/drawing/2014/main" id="{96B1E873-D8CE-495E-B76A-800810BC00A5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07DC3-4C03-4F57-9374-3FE6EC926A62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E4ACB9CE-5D9F-41F7-AFDB-AC76DF128F35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348176" y="315906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추진 계획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86064"/>
              </p:ext>
            </p:extLst>
          </p:nvPr>
        </p:nvGraphicFramePr>
        <p:xfrm>
          <a:off x="1666266" y="2119032"/>
          <a:ext cx="9839936" cy="40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9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9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 b="1" i="1" kern="0" dirty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ko-KR" altLang="en-US" sz="1200" b="1" i="1" kern="0" dirty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sz="8800" b="1" i="1" kern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 b="1" i="1" kern="0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ko-KR" altLang="en-US" sz="1200" b="1" i="1" kern="0" dirty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sz="8800" b="1" i="1" kern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 b="1" i="1" kern="0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lang="ko-KR" altLang="en-US" sz="1200" b="1" i="1" kern="0" dirty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sz="8800" b="1" i="1" kern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27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3633361" y="3341175"/>
            <a:ext cx="1681910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상권 정보 검색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4799" y="3429000"/>
            <a:ext cx="1070995" cy="656439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2574DB"/>
                </a:solidFill>
              </a:rPr>
              <a:t>킹형중</a:t>
            </a:r>
            <a:endParaRPr lang="en-US" altLang="ko-KR" sz="1200" b="1" dirty="0">
              <a:solidFill>
                <a:srgbClr val="2574D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(</a:t>
            </a:r>
            <a:r>
              <a:rPr lang="ko-KR" altLang="en-US" sz="1200" b="1" dirty="0" err="1">
                <a:solidFill>
                  <a:srgbClr val="2574DB"/>
                </a:solidFill>
              </a:rPr>
              <a:t>백엔드</a:t>
            </a:r>
            <a:r>
              <a:rPr lang="en-US" altLang="ko-KR" sz="1200" b="1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4800" y="5206397"/>
            <a:ext cx="1070994" cy="656439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2574DB"/>
                </a:solidFill>
              </a:rPr>
              <a:t>조양훈</a:t>
            </a:r>
            <a:endParaRPr lang="en-US" altLang="ko-KR" sz="1200" b="1" dirty="0">
              <a:solidFill>
                <a:srgbClr val="2574D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(</a:t>
            </a:r>
            <a:r>
              <a:rPr lang="ko-KR" altLang="en-US" sz="1200" b="1" dirty="0">
                <a:solidFill>
                  <a:srgbClr val="2574DB"/>
                </a:solidFill>
              </a:rPr>
              <a:t>프론트</a:t>
            </a:r>
            <a:r>
              <a:rPr lang="en-US" altLang="ko-KR" sz="1200" b="1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6CA989-4EC0-4F89-A0CC-D301D03B7FBC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10">
            <a:extLst>
              <a:ext uri="{FF2B5EF4-FFF2-40B4-BE49-F238E27FC236}">
                <a16:creationId xmlns:a16="http://schemas.microsoft.com/office/drawing/2014/main" id="{32FE2993-BA66-4DCD-819E-560ED5CEABE1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3A607-DDA0-48FA-8079-18EB95B72680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52">
            <a:extLst>
              <a:ext uri="{FF2B5EF4-FFF2-40B4-BE49-F238E27FC236}">
                <a16:creationId xmlns:a16="http://schemas.microsoft.com/office/drawing/2014/main" id="{8389785C-ECB3-430F-AF07-159627C158CE}"/>
              </a:ext>
            </a:extLst>
          </p:cNvPr>
          <p:cNvSpPr/>
          <p:nvPr/>
        </p:nvSpPr>
        <p:spPr>
          <a:xfrm>
            <a:off x="5423786" y="3341175"/>
            <a:ext cx="2443519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prstClr val="white"/>
                </a:solidFill>
              </a:rPr>
              <a:t>Kakao</a:t>
            </a:r>
            <a:r>
              <a:rPr lang="en-US" altLang="ko-KR" sz="1200" b="1" dirty="0">
                <a:solidFill>
                  <a:prstClr val="white"/>
                </a:solidFill>
              </a:rPr>
              <a:t> API(</a:t>
            </a:r>
            <a:r>
              <a:rPr lang="ko-KR" altLang="en-US" sz="1200" b="1" dirty="0">
                <a:solidFill>
                  <a:prstClr val="white"/>
                </a:solidFill>
              </a:rPr>
              <a:t>로그인</a:t>
            </a:r>
            <a:r>
              <a:rPr lang="en-US" altLang="ko-KR" sz="1200" b="1" dirty="0">
                <a:solidFill>
                  <a:prstClr val="white"/>
                </a:solidFill>
              </a:rPr>
              <a:t>, </a:t>
            </a:r>
            <a:r>
              <a:rPr lang="ko-KR" altLang="en-US" sz="1200" b="1" dirty="0">
                <a:solidFill>
                  <a:prstClr val="white"/>
                </a:solidFill>
              </a:rPr>
              <a:t>지도</a:t>
            </a:r>
            <a:r>
              <a:rPr lang="en-US" altLang="ko-KR" sz="1200" b="1" dirty="0">
                <a:solidFill>
                  <a:prstClr val="white"/>
                </a:solidFill>
              </a:rPr>
              <a:t>, </a:t>
            </a:r>
            <a:r>
              <a:rPr lang="ko-KR" altLang="en-US" sz="1200" b="1" dirty="0">
                <a:solidFill>
                  <a:prstClr val="white"/>
                </a:solidFill>
              </a:rPr>
              <a:t>공유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37" name="모서리가 둥근 직사각형 54">
            <a:extLst>
              <a:ext uri="{FF2B5EF4-FFF2-40B4-BE49-F238E27FC236}">
                <a16:creationId xmlns:a16="http://schemas.microsoft.com/office/drawing/2014/main" id="{6CB35C75-6A43-4FFF-B3A9-F8E6B4BE246C}"/>
              </a:ext>
            </a:extLst>
          </p:cNvPr>
          <p:cNvSpPr/>
          <p:nvPr/>
        </p:nvSpPr>
        <p:spPr>
          <a:xfrm>
            <a:off x="7908529" y="3226994"/>
            <a:ext cx="1645544" cy="578587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prstClr val="white"/>
                </a:solidFill>
              </a:rPr>
              <a:t>QnA</a:t>
            </a:r>
            <a:r>
              <a:rPr lang="en-US" altLang="ko-KR" sz="1200" b="1" dirty="0">
                <a:solidFill>
                  <a:prstClr val="white"/>
                </a:solidFill>
              </a:rPr>
              <a:t>,</a:t>
            </a:r>
            <a:r>
              <a:rPr lang="ko-KR" altLang="en-US" sz="1200" b="1" dirty="0">
                <a:solidFill>
                  <a:prstClr val="white"/>
                </a:solidFill>
              </a:rPr>
              <a:t>공지사항</a:t>
            </a:r>
            <a:r>
              <a:rPr lang="en-US" altLang="ko-KR" sz="1200" b="1" dirty="0">
                <a:solidFill>
                  <a:prstClr val="white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게시판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8" name="모서리가 둥근 직사각형 52">
            <a:extLst>
              <a:ext uri="{FF2B5EF4-FFF2-40B4-BE49-F238E27FC236}">
                <a16:creationId xmlns:a16="http://schemas.microsoft.com/office/drawing/2014/main" id="{17883A0C-95FB-410A-AB33-10ED154643DC}"/>
              </a:ext>
            </a:extLst>
          </p:cNvPr>
          <p:cNvSpPr/>
          <p:nvPr/>
        </p:nvSpPr>
        <p:spPr>
          <a:xfrm>
            <a:off x="1971413" y="5206397"/>
            <a:ext cx="3699545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prstClr val="white"/>
                </a:solidFill>
              </a:rPr>
              <a:t>Kakao</a:t>
            </a:r>
            <a:r>
              <a:rPr lang="en-US" altLang="ko-KR" sz="1200" b="1" dirty="0">
                <a:solidFill>
                  <a:prstClr val="white"/>
                </a:solidFill>
              </a:rPr>
              <a:t> API(</a:t>
            </a:r>
            <a:r>
              <a:rPr lang="ko-KR" altLang="en-US" sz="1200" b="1" dirty="0">
                <a:solidFill>
                  <a:prstClr val="white"/>
                </a:solidFill>
              </a:rPr>
              <a:t>지도</a:t>
            </a:r>
            <a:r>
              <a:rPr lang="en-US" altLang="ko-KR" sz="1200" b="1" dirty="0">
                <a:solidFill>
                  <a:prstClr val="white"/>
                </a:solidFill>
              </a:rPr>
              <a:t>,</a:t>
            </a:r>
            <a:r>
              <a:rPr lang="ko-KR" altLang="en-US" sz="1200" b="1" dirty="0">
                <a:solidFill>
                  <a:prstClr val="white"/>
                </a:solidFill>
              </a:rPr>
              <a:t> 로그인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39" name="모서리가 둥근 직사각형 54">
            <a:extLst>
              <a:ext uri="{FF2B5EF4-FFF2-40B4-BE49-F238E27FC236}">
                <a16:creationId xmlns:a16="http://schemas.microsoft.com/office/drawing/2014/main" id="{AC336F06-0A99-4548-9680-C2848EB15A2C}"/>
              </a:ext>
            </a:extLst>
          </p:cNvPr>
          <p:cNvSpPr/>
          <p:nvPr/>
        </p:nvSpPr>
        <p:spPr>
          <a:xfrm>
            <a:off x="1866059" y="3354007"/>
            <a:ext cx="1553417" cy="381306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백엔드설계</a:t>
            </a:r>
            <a:r>
              <a:rPr lang="en-US" altLang="ko-KR" sz="1200" b="1" dirty="0">
                <a:solidFill>
                  <a:prstClr val="white"/>
                </a:solidFill>
              </a:rPr>
              <a:t>(</a:t>
            </a:r>
            <a:r>
              <a:rPr lang="ko-KR" altLang="en-US" sz="1200" b="1" dirty="0">
                <a:solidFill>
                  <a:prstClr val="white"/>
                </a:solidFill>
              </a:rPr>
              <a:t>전부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41" name="모서리가 둥근 직사각형 52">
            <a:extLst>
              <a:ext uri="{FF2B5EF4-FFF2-40B4-BE49-F238E27FC236}">
                <a16:creationId xmlns:a16="http://schemas.microsoft.com/office/drawing/2014/main" id="{7DAEBFB0-4B7B-45A0-9BED-28826EED43C2}"/>
              </a:ext>
            </a:extLst>
          </p:cNvPr>
          <p:cNvSpPr/>
          <p:nvPr/>
        </p:nvSpPr>
        <p:spPr>
          <a:xfrm>
            <a:off x="5818144" y="5177289"/>
            <a:ext cx="1728243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Front-End </a:t>
            </a:r>
            <a:r>
              <a:rPr lang="ko-KR" altLang="en-US" sz="1200" b="1" dirty="0">
                <a:solidFill>
                  <a:prstClr val="white"/>
                </a:solidFill>
              </a:rPr>
              <a:t>설계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52">
            <a:extLst>
              <a:ext uri="{FF2B5EF4-FFF2-40B4-BE49-F238E27FC236}">
                <a16:creationId xmlns:a16="http://schemas.microsoft.com/office/drawing/2014/main" id="{E34886E5-BDEC-44B6-9C5B-039FD8293D41}"/>
              </a:ext>
            </a:extLst>
          </p:cNvPr>
          <p:cNvSpPr/>
          <p:nvPr/>
        </p:nvSpPr>
        <p:spPr>
          <a:xfrm>
            <a:off x="7908528" y="4294278"/>
            <a:ext cx="1712129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Front-End Design</a:t>
            </a:r>
          </a:p>
        </p:txBody>
      </p:sp>
      <p:sp>
        <p:nvSpPr>
          <p:cNvPr id="44" name="모서리가 둥근 직사각형 52">
            <a:extLst>
              <a:ext uri="{FF2B5EF4-FFF2-40B4-BE49-F238E27FC236}">
                <a16:creationId xmlns:a16="http://schemas.microsoft.com/office/drawing/2014/main" id="{50350CD1-EC89-4FD3-A0E3-6DCBA4800AB5}"/>
              </a:ext>
            </a:extLst>
          </p:cNvPr>
          <p:cNvSpPr/>
          <p:nvPr/>
        </p:nvSpPr>
        <p:spPr>
          <a:xfrm>
            <a:off x="7864246" y="5192265"/>
            <a:ext cx="1756411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Front-End Design</a:t>
            </a:r>
          </a:p>
        </p:txBody>
      </p:sp>
      <p:sp>
        <p:nvSpPr>
          <p:cNvPr id="45" name="모서리가 둥근 직사각형 52">
            <a:extLst>
              <a:ext uri="{FF2B5EF4-FFF2-40B4-BE49-F238E27FC236}">
                <a16:creationId xmlns:a16="http://schemas.microsoft.com/office/drawing/2014/main" id="{2EC1F0A6-188E-44E4-9F57-87AB70FF7491}"/>
              </a:ext>
            </a:extLst>
          </p:cNvPr>
          <p:cNvSpPr/>
          <p:nvPr/>
        </p:nvSpPr>
        <p:spPr>
          <a:xfrm>
            <a:off x="9699308" y="3381090"/>
            <a:ext cx="1756411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기술 명세서 작성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52">
            <a:extLst>
              <a:ext uri="{FF2B5EF4-FFF2-40B4-BE49-F238E27FC236}">
                <a16:creationId xmlns:a16="http://schemas.microsoft.com/office/drawing/2014/main" id="{F8B2223B-848B-4C0E-B6B4-38E0E0A4563A}"/>
              </a:ext>
            </a:extLst>
          </p:cNvPr>
          <p:cNvSpPr/>
          <p:nvPr/>
        </p:nvSpPr>
        <p:spPr>
          <a:xfrm>
            <a:off x="9707365" y="4294278"/>
            <a:ext cx="1756411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보고서 작성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8" name="모서리가 둥근 직사각형 52">
            <a:extLst>
              <a:ext uri="{FF2B5EF4-FFF2-40B4-BE49-F238E27FC236}">
                <a16:creationId xmlns:a16="http://schemas.microsoft.com/office/drawing/2014/main" id="{C8AE7DF2-FFA5-4F15-8E90-AC0E59AB1459}"/>
              </a:ext>
            </a:extLst>
          </p:cNvPr>
          <p:cNvSpPr/>
          <p:nvPr/>
        </p:nvSpPr>
        <p:spPr>
          <a:xfrm>
            <a:off x="9699308" y="5171018"/>
            <a:ext cx="1756411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보고서 작성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7" name="한쪽 모서리가 둥근 사각형 4">
            <a:extLst>
              <a:ext uri="{FF2B5EF4-FFF2-40B4-BE49-F238E27FC236}">
                <a16:creationId xmlns:a16="http://schemas.microsoft.com/office/drawing/2014/main" id="{F7BDB76A-E215-4F3C-B7B5-2CFD50C6C3D6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6">
            <a:extLst>
              <a:ext uri="{FF2B5EF4-FFF2-40B4-BE49-F238E27FC236}">
                <a16:creationId xmlns:a16="http://schemas.microsoft.com/office/drawing/2014/main" id="{B4E29B9B-F741-46BD-BBDD-21A89484EFA6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5B5C91-B4C2-41AC-B0DE-5ECDB7105BB3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2188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화면구현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메인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D7F233-372E-4CD1-8A56-4276CB2F8E2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B36CE8DB-2955-44C1-AF44-C5950A32178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B64901-F0BD-4AD7-96D0-99B67A7B3FB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4">
            <a:extLst>
              <a:ext uri="{FF2B5EF4-FFF2-40B4-BE49-F238E27FC236}">
                <a16:creationId xmlns:a16="http://schemas.microsoft.com/office/drawing/2014/main" id="{96B1E873-D8CE-495E-B76A-800810BC00A5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07DC3-4C03-4F57-9374-3FE6EC926A62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E4ACB9CE-5D9F-41F7-AFDB-AC76DF128F35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923180-91D6-43CD-9132-B8547E780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80" y="1629072"/>
            <a:ext cx="9615840" cy="47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73703" y="320507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화면구현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로그인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52" name="한쪽 모서리가 둥근 사각형 4">
            <a:extLst>
              <a:ext uri="{FF2B5EF4-FFF2-40B4-BE49-F238E27FC236}">
                <a16:creationId xmlns:a16="http://schemas.microsoft.com/office/drawing/2014/main" id="{9C476A8B-6F1D-4C18-B6F3-8F4FD4E9DFDB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6">
            <a:extLst>
              <a:ext uri="{FF2B5EF4-FFF2-40B4-BE49-F238E27FC236}">
                <a16:creationId xmlns:a16="http://schemas.microsoft.com/office/drawing/2014/main" id="{437688C9-71F2-4821-B5DD-3218F5A5445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5A8323-1B05-4D11-8EE4-30CB20C6544A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자유형 10">
            <a:extLst>
              <a:ext uri="{FF2B5EF4-FFF2-40B4-BE49-F238E27FC236}">
                <a16:creationId xmlns:a16="http://schemas.microsoft.com/office/drawing/2014/main" id="{A7B814BB-D7B7-4622-833F-8A483D9430D9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EED1EC-43D8-4A04-AAB4-66725F755B1B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65631B-AE79-4DBC-BCB0-78E5786E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5" y="1733541"/>
            <a:ext cx="9753121" cy="47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4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2188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화면구현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집 검색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D7F233-372E-4CD1-8A56-4276CB2F8E2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B36CE8DB-2955-44C1-AF44-C5950A32178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B64901-F0BD-4AD7-96D0-99B67A7B3FB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4">
            <a:extLst>
              <a:ext uri="{FF2B5EF4-FFF2-40B4-BE49-F238E27FC236}">
                <a16:creationId xmlns:a16="http://schemas.microsoft.com/office/drawing/2014/main" id="{96B1E873-D8CE-495E-B76A-800810BC00A5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07DC3-4C03-4F57-9374-3FE6EC926A62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E4ACB9CE-5D9F-41F7-AFDB-AC76DF128F35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2574D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07B88-7BE5-4832-9B4A-06E4A579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0" y="1551375"/>
            <a:ext cx="9024236" cy="50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92188" y="37530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화면구현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집 검색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D7F233-372E-4CD1-8A56-4276CB2F8E2B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B36CE8DB-2955-44C1-AF44-C5950A32178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B64901-F0BD-4AD7-96D0-99B67A7B3FB1}"/>
              </a:ext>
            </a:extLst>
          </p:cNvPr>
          <p:cNvSpPr/>
          <p:nvPr/>
        </p:nvSpPr>
        <p:spPr>
          <a:xfrm>
            <a:off x="400126" y="44090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J S P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4">
            <a:extLst>
              <a:ext uri="{FF2B5EF4-FFF2-40B4-BE49-F238E27FC236}">
                <a16:creationId xmlns:a16="http://schemas.microsoft.com/office/drawing/2014/main" id="{96B1E873-D8CE-495E-B76A-800810BC00A5}"/>
              </a:ext>
            </a:extLst>
          </p:cNvPr>
          <p:cNvSpPr/>
          <p:nvPr/>
        </p:nvSpPr>
        <p:spPr>
          <a:xfrm flipV="1">
            <a:off x="0" y="0"/>
            <a:ext cx="2772697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07DC3-4C03-4F57-9374-3FE6EC926A62}"/>
              </a:ext>
            </a:extLst>
          </p:cNvPr>
          <p:cNvSpPr/>
          <p:nvPr/>
        </p:nvSpPr>
        <p:spPr>
          <a:xfrm>
            <a:off x="333816" y="440224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모자라지만 착한 친구들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E4ACB9CE-5D9F-41F7-AFDB-AC76DF128F35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EAAF071-1263-42A7-9520-C80585B3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0" y="1551375"/>
            <a:ext cx="9214160" cy="50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840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390</Words>
  <Application>Microsoft Office PowerPoint</Application>
  <PresentationFormat>와이드스크린</PresentationFormat>
  <Paragraphs>152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cho yang hoon</cp:lastModifiedBy>
  <cp:revision>49</cp:revision>
  <dcterms:created xsi:type="dcterms:W3CDTF">2020-05-14T14:56:15Z</dcterms:created>
  <dcterms:modified xsi:type="dcterms:W3CDTF">2021-05-27T20:26:40Z</dcterms:modified>
</cp:coreProperties>
</file>