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개발과 흐름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716453" y="2250717"/>
            <a:ext cx="852854" cy="58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사용자</a:t>
            </a:r>
            <a:endParaRPr lang="ko-KR" altLang="en-US" sz="1100"/>
          </a:p>
        </p:txBody>
      </p:sp>
      <p:cxnSp>
        <p:nvCxnSpPr>
          <p:cNvPr id="8" name="직선 연결선 7"/>
          <p:cNvCxnSpPr/>
          <p:nvPr/>
        </p:nvCxnSpPr>
        <p:spPr>
          <a:xfrm>
            <a:off x="2964962" y="1758348"/>
            <a:ext cx="0" cy="43258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6985" y="175834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0618" y="175834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6"/>
          </p:cNvCxnSpPr>
          <p:nvPr/>
        </p:nvCxnSpPr>
        <p:spPr>
          <a:xfrm flipV="1">
            <a:off x="2569307" y="2545259"/>
            <a:ext cx="8704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6212" y="2224396"/>
            <a:ext cx="1051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URL </a:t>
            </a:r>
            <a:r>
              <a:rPr lang="ko-KR" altLang="en-US" sz="1200" dirty="0" smtClean="0"/>
              <a:t>요청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/board/list.do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497461" y="2365017"/>
            <a:ext cx="874269" cy="3516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web.xml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16866" y="229263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servlet,filter</a:t>
            </a:r>
            <a:endParaRPr lang="en-US" altLang="ko-KR" sz="1200" dirty="0" smtClean="0"/>
          </a:p>
          <a:p>
            <a:r>
              <a:rPr lang="ko-KR" altLang="en-US" sz="1200" dirty="0" smtClean="0"/>
              <a:t>운영서버의 설정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3290" y="2136378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URL </a:t>
            </a:r>
            <a:r>
              <a:rPr lang="ko-KR" altLang="en-US" sz="1100" dirty="0" smtClean="0"/>
              <a:t>패턴 </a:t>
            </a:r>
            <a:r>
              <a:rPr lang="en-US" altLang="ko-KR" sz="1100" dirty="0" smtClean="0"/>
              <a:t>- *.do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7163147" y="2207389"/>
            <a:ext cx="80828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Init.init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80675" y="1975347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서버가 실행할 때 로딩</a:t>
            </a:r>
            <a:endParaRPr lang="en-US" altLang="ko-KR" sz="1000" dirty="0" smtClean="0"/>
          </a:p>
          <a:p>
            <a:r>
              <a:rPr lang="en-US" altLang="ko-KR" sz="1000" dirty="0" smtClean="0"/>
              <a:t>- DB </a:t>
            </a:r>
            <a:r>
              <a:rPr lang="ko-KR" altLang="en-US" sz="1000" dirty="0" smtClean="0"/>
              <a:t>드라이버 확인</a:t>
            </a:r>
            <a:endParaRPr lang="en-US" altLang="ko-KR" sz="1000" dirty="0" smtClean="0"/>
          </a:p>
          <a:p>
            <a:r>
              <a:rPr lang="en-US" altLang="ko-KR" sz="1000" dirty="0" smtClean="0"/>
              <a:t>- URL – </a:t>
            </a:r>
            <a:r>
              <a:rPr lang="ko-KR" altLang="en-US" sz="1000" dirty="0" smtClean="0"/>
              <a:t>객체 생성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조립</a:t>
            </a:r>
            <a:endParaRPr lang="en-US" altLang="ko-KR" sz="1000" dirty="0" smtClean="0"/>
          </a:p>
          <a:p>
            <a:r>
              <a:rPr lang="ko-KR" altLang="en-US" sz="1000" dirty="0" smtClean="0"/>
              <a:t>실행되는 객체 확인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77803" y="1986445"/>
            <a:ext cx="551571" cy="2462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servlet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594139" y="3212574"/>
            <a:ext cx="1249291" cy="37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DispacherServlet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483713" y="3040146"/>
            <a:ext cx="551571" cy="2462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servlet</a:t>
            </a:r>
            <a:endParaRPr lang="ko-KR" altLang="en-US" sz="1000" dirty="0"/>
          </a:p>
        </p:txBody>
      </p:sp>
      <p:cxnSp>
        <p:nvCxnSpPr>
          <p:cNvPr id="23" name="꺾인 연결선 22"/>
          <p:cNvCxnSpPr>
            <a:stCxn id="14" idx="2"/>
            <a:endCxn id="20" idx="0"/>
          </p:cNvCxnSpPr>
          <p:nvPr/>
        </p:nvCxnSpPr>
        <p:spPr>
          <a:xfrm rot="16200000" flipH="1">
            <a:off x="3828758" y="2822546"/>
            <a:ext cx="495865" cy="2841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6" idx="4"/>
            <a:endCxn id="20" idx="1"/>
          </p:cNvCxnSpPr>
          <p:nvPr/>
        </p:nvCxnSpPr>
        <p:spPr>
          <a:xfrm rot="16200000" flipH="1">
            <a:off x="2589436" y="2393245"/>
            <a:ext cx="558147" cy="14512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8195347" y="3393546"/>
            <a:ext cx="2011956" cy="553998"/>
            <a:chOff x="6874547" y="3543129"/>
            <a:chExt cx="2011956" cy="553998"/>
          </a:xfrm>
        </p:grpSpPr>
        <p:sp>
          <p:nvSpPr>
            <p:cNvPr id="26" name="직사각형 25"/>
            <p:cNvSpPr/>
            <p:nvPr/>
          </p:nvSpPr>
          <p:spPr>
            <a:xfrm>
              <a:off x="6874547" y="3632497"/>
              <a:ext cx="808285" cy="3516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DBInfo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37443" y="3543129"/>
              <a:ext cx="12490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statice</a:t>
              </a:r>
              <a:r>
                <a:rPr lang="en-US" altLang="ko-KR" sz="1000" dirty="0" smtClean="0"/>
                <a:t> block</a:t>
              </a:r>
            </a:p>
            <a:p>
              <a:r>
                <a:rPr lang="en-US" altLang="ko-KR" sz="1000" dirty="0" smtClean="0"/>
                <a:t>-</a:t>
              </a:r>
              <a:r>
                <a:rPr lang="ko-KR" altLang="en-US" sz="1000" dirty="0" smtClean="0"/>
                <a:t>드라이버 확인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DB</a:t>
              </a:r>
              <a:r>
                <a:rPr lang="ko-KR" altLang="en-US" sz="1000" dirty="0" smtClean="0"/>
                <a:t>관련 정보</a:t>
              </a:r>
              <a:r>
                <a:rPr lang="en-US" altLang="ko-KR" sz="1000" dirty="0" smtClean="0"/>
                <a:t>&amp; </a:t>
              </a:r>
              <a:r>
                <a:rPr lang="ko-KR" altLang="en-US" sz="1000" dirty="0" smtClean="0"/>
                <a:t>처리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478362" y="3357730"/>
            <a:ext cx="808285" cy="3516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Beans</a:t>
            </a:r>
            <a:endParaRPr lang="ko-KR" altLang="en-US" sz="1200" dirty="0"/>
          </a:p>
        </p:txBody>
      </p:sp>
      <p:cxnSp>
        <p:nvCxnSpPr>
          <p:cNvPr id="30" name="꺾인 연결선 29"/>
          <p:cNvCxnSpPr>
            <a:stCxn id="17" idx="2"/>
            <a:endCxn id="28" idx="0"/>
          </p:cNvCxnSpPr>
          <p:nvPr/>
        </p:nvCxnSpPr>
        <p:spPr>
          <a:xfrm rot="5400000">
            <a:off x="6825574" y="2616013"/>
            <a:ext cx="798649" cy="6847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85798" y="3105798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URL – </a:t>
            </a:r>
            <a:r>
              <a:rPr lang="ko-KR" altLang="en-US" sz="1000" dirty="0" smtClean="0"/>
              <a:t>객체 생성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920342" y="4282582"/>
            <a:ext cx="1454269" cy="3516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BoardController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28" idx="1"/>
            <a:endCxn id="20" idx="3"/>
          </p:cNvCxnSpPr>
          <p:nvPr/>
        </p:nvCxnSpPr>
        <p:spPr>
          <a:xfrm rot="10800000">
            <a:off x="4843430" y="3397950"/>
            <a:ext cx="1634932" cy="1356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07126" y="3426738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/board</a:t>
            </a:r>
          </a:p>
          <a:p>
            <a:r>
              <a:rPr lang="en-US" altLang="ko-KR" sz="1000" dirty="0" smtClean="0"/>
              <a:t> - BoardController</a:t>
            </a:r>
            <a:endParaRPr lang="ko-KR" altLang="en-US" sz="1000" dirty="0"/>
          </a:p>
        </p:txBody>
      </p:sp>
      <p:cxnSp>
        <p:nvCxnSpPr>
          <p:cNvPr id="41" name="꺾인 연결선 40"/>
          <p:cNvCxnSpPr>
            <a:stCxn id="20" idx="2"/>
            <a:endCxn id="34" idx="0"/>
          </p:cNvCxnSpPr>
          <p:nvPr/>
        </p:nvCxnSpPr>
        <p:spPr>
          <a:xfrm rot="16200000" flipH="1">
            <a:off x="4083502" y="3718607"/>
            <a:ext cx="699258" cy="4286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354118" y="5680620"/>
            <a:ext cx="1468013" cy="3516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BoardListService</a:t>
            </a:r>
            <a:endParaRPr lang="ko-KR" altLang="en-US" sz="1200" dirty="0"/>
          </a:p>
        </p:txBody>
      </p:sp>
      <p:cxnSp>
        <p:nvCxnSpPr>
          <p:cNvPr id="46" name="꺾인 연결선 45"/>
          <p:cNvCxnSpPr>
            <a:stCxn id="34" idx="2"/>
            <a:endCxn id="44" idx="0"/>
          </p:cNvCxnSpPr>
          <p:nvPr/>
        </p:nvCxnSpPr>
        <p:spPr>
          <a:xfrm rot="16200000" flipH="1">
            <a:off x="4344628" y="4937123"/>
            <a:ext cx="1046346" cy="440648"/>
          </a:xfrm>
          <a:prstGeom prst="bentConnector3">
            <a:avLst>
              <a:gd name="adj1" fmla="val 814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2"/>
            <a:endCxn id="34" idx="3"/>
          </p:cNvCxnSpPr>
          <p:nvPr/>
        </p:nvCxnSpPr>
        <p:spPr>
          <a:xfrm rot="5400000">
            <a:off x="5754055" y="3329978"/>
            <a:ext cx="749006" cy="15078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7905" y="4344884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/board/list.do</a:t>
            </a:r>
          </a:p>
          <a:p>
            <a:r>
              <a:rPr lang="en-US" altLang="ko-KR" sz="1000" dirty="0" smtClean="0"/>
              <a:t> - BoardListService</a:t>
            </a:r>
            <a:endParaRPr lang="ko-KR" altLang="en-US" sz="10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4451334" y="4981994"/>
            <a:ext cx="2264861" cy="400110"/>
            <a:chOff x="3408401" y="4763676"/>
            <a:chExt cx="2264861" cy="400110"/>
          </a:xfrm>
        </p:grpSpPr>
        <p:sp>
          <p:nvSpPr>
            <p:cNvPr id="52" name="직사각형 51"/>
            <p:cNvSpPr/>
            <p:nvPr/>
          </p:nvSpPr>
          <p:spPr>
            <a:xfrm>
              <a:off x="3408401" y="4783308"/>
              <a:ext cx="1468013" cy="3516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ExecuteService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18541" y="4763676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 출력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서비스 실행</a:t>
              </a:r>
              <a:endParaRPr lang="ko-KR" altLang="en-US" sz="1000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144808" y="3997126"/>
            <a:ext cx="822972" cy="271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017629" y="3795377"/>
            <a:ext cx="660932" cy="24622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Interface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540227" y="5305246"/>
            <a:ext cx="822972" cy="271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413048" y="5103497"/>
            <a:ext cx="660932" cy="24622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Interface</a:t>
            </a:r>
            <a:endParaRPr lang="ko-KR" altLang="en-US" sz="1000" dirty="0"/>
          </a:p>
        </p:txBody>
      </p:sp>
      <p:cxnSp>
        <p:nvCxnSpPr>
          <p:cNvPr id="70" name="직선 화살표 연결선 69"/>
          <p:cNvCxnSpPr>
            <a:stCxn id="34" idx="1"/>
            <a:endCxn id="60" idx="2"/>
          </p:cNvCxnSpPr>
          <p:nvPr/>
        </p:nvCxnSpPr>
        <p:spPr>
          <a:xfrm flipH="1" flipV="1">
            <a:off x="3556294" y="4268937"/>
            <a:ext cx="364048" cy="189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4" idx="1"/>
            <a:endCxn id="67" idx="2"/>
          </p:cNvCxnSpPr>
          <p:nvPr/>
        </p:nvCxnSpPr>
        <p:spPr>
          <a:xfrm flipH="1" flipV="1">
            <a:off x="3951713" y="5577057"/>
            <a:ext cx="402405" cy="27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66010" y="435621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상속</a:t>
            </a:r>
            <a:endParaRPr lang="ko-KR" altLang="en-US" sz="1100"/>
          </a:p>
        </p:txBody>
      </p:sp>
      <p:sp>
        <p:nvSpPr>
          <p:cNvPr id="76" name="TextBox 75"/>
          <p:cNvSpPr txBox="1"/>
          <p:nvPr/>
        </p:nvSpPr>
        <p:spPr>
          <a:xfrm>
            <a:off x="3721158" y="567359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상속</a:t>
            </a:r>
            <a:endParaRPr lang="ko-KR" altLang="en-US" sz="1100"/>
          </a:p>
        </p:txBody>
      </p:sp>
      <p:sp>
        <p:nvSpPr>
          <p:cNvPr id="79" name="직사각형 78"/>
          <p:cNvSpPr/>
          <p:nvPr/>
        </p:nvSpPr>
        <p:spPr>
          <a:xfrm>
            <a:off x="7565795" y="4723821"/>
            <a:ext cx="953466" cy="3516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BoardDAO</a:t>
            </a:r>
            <a:endParaRPr lang="ko-KR" altLang="en-US" sz="1200" dirty="0"/>
          </a:p>
        </p:txBody>
      </p:sp>
      <p:cxnSp>
        <p:nvCxnSpPr>
          <p:cNvPr id="85" name="꺾인 연결선 84"/>
          <p:cNvCxnSpPr>
            <a:stCxn id="44" idx="3"/>
            <a:endCxn id="79" idx="1"/>
          </p:cNvCxnSpPr>
          <p:nvPr/>
        </p:nvCxnSpPr>
        <p:spPr>
          <a:xfrm flipV="1">
            <a:off x="5822131" y="4899667"/>
            <a:ext cx="1743664" cy="956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18" idx="2"/>
            <a:endCxn id="26" idx="0"/>
          </p:cNvCxnSpPr>
          <p:nvPr/>
        </p:nvCxnSpPr>
        <p:spPr>
          <a:xfrm flipH="1">
            <a:off x="8599490" y="2683233"/>
            <a:ext cx="142772" cy="79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26" idx="2"/>
            <a:endCxn id="79" idx="0"/>
          </p:cNvCxnSpPr>
          <p:nvPr/>
        </p:nvCxnSpPr>
        <p:spPr>
          <a:xfrm rot="5400000">
            <a:off x="7876402" y="4000732"/>
            <a:ext cx="889215" cy="5569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83776" y="4214079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con, close()</a:t>
            </a:r>
            <a:endParaRPr lang="ko-KR" altLang="en-US" sz="1100" dirty="0"/>
          </a:p>
        </p:txBody>
      </p:sp>
      <p:sp>
        <p:nvSpPr>
          <p:cNvPr id="93" name="원통 92"/>
          <p:cNvSpPr/>
          <p:nvPr/>
        </p:nvSpPr>
        <p:spPr>
          <a:xfrm>
            <a:off x="9092369" y="5053005"/>
            <a:ext cx="822960" cy="59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cxnSp>
        <p:nvCxnSpPr>
          <p:cNvPr id="95" name="꺾인 연결선 94"/>
          <p:cNvCxnSpPr>
            <a:stCxn id="79" idx="2"/>
            <a:endCxn id="93" idx="2"/>
          </p:cNvCxnSpPr>
          <p:nvPr/>
        </p:nvCxnSpPr>
        <p:spPr>
          <a:xfrm rot="16200000" flipH="1">
            <a:off x="8430346" y="4687694"/>
            <a:ext cx="274205" cy="10498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11817" y="5478706"/>
            <a:ext cx="2034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SQL Query : select … from board</a:t>
            </a:r>
            <a:endParaRPr lang="ko-KR" altLang="en-US" sz="1100" dirty="0"/>
          </a:p>
        </p:txBody>
      </p:sp>
      <p:cxnSp>
        <p:nvCxnSpPr>
          <p:cNvPr id="98" name="꺾인 연결선 97"/>
          <p:cNvCxnSpPr>
            <a:stCxn id="93" idx="1"/>
            <a:endCxn id="79" idx="3"/>
          </p:cNvCxnSpPr>
          <p:nvPr/>
        </p:nvCxnSpPr>
        <p:spPr>
          <a:xfrm rot="16200000" flipV="1">
            <a:off x="8934886" y="4484042"/>
            <a:ext cx="153338" cy="9845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878013" y="4649337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rs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95048" y="6011139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List&lt;</a:t>
            </a:r>
            <a:r>
              <a:rPr lang="en-US" altLang="ko-KR" sz="1100" dirty="0" err="1" smtClean="0"/>
              <a:t>BoardVO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cxnSp>
        <p:nvCxnSpPr>
          <p:cNvPr id="102" name="꺾인 연결선 101"/>
          <p:cNvCxnSpPr>
            <a:endCxn id="44" idx="2"/>
          </p:cNvCxnSpPr>
          <p:nvPr/>
        </p:nvCxnSpPr>
        <p:spPr>
          <a:xfrm rot="10800000" flipV="1">
            <a:off x="5088125" y="5103496"/>
            <a:ext cx="2477670" cy="928815"/>
          </a:xfrm>
          <a:prstGeom prst="bentConnector4">
            <a:avLst>
              <a:gd name="adj1" fmla="val 25593"/>
              <a:gd name="adj2" fmla="val 1246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V="1">
            <a:off x="4791900" y="5040159"/>
            <a:ext cx="1024255" cy="2426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78720" y="5401396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List&lt;</a:t>
            </a:r>
            <a:r>
              <a:rPr lang="en-US" altLang="ko-KR" sz="1100" dirty="0" err="1" smtClean="0"/>
              <a:t>BoardVO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247166" y="401633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686850" y="4686802"/>
            <a:ext cx="1959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List&lt;</a:t>
            </a:r>
            <a:r>
              <a:rPr lang="en-US" altLang="ko-KR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BoardVO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담기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6" name="꺾인 연결선 115"/>
          <p:cNvCxnSpPr/>
          <p:nvPr/>
        </p:nvCxnSpPr>
        <p:spPr>
          <a:xfrm rot="16200000" flipV="1">
            <a:off x="4540175" y="3730000"/>
            <a:ext cx="694625" cy="4012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017825" y="3947544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String – JSP, URL</a:t>
            </a:r>
            <a:endParaRPr lang="ko-KR" altLang="en-US" sz="1100" dirty="0"/>
          </a:p>
        </p:txBody>
      </p:sp>
      <p:sp>
        <p:nvSpPr>
          <p:cNvPr id="127" name="직사각형 126"/>
          <p:cNvSpPr/>
          <p:nvPr/>
        </p:nvSpPr>
        <p:spPr>
          <a:xfrm>
            <a:off x="5757393" y="2282431"/>
            <a:ext cx="808285" cy="3516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JSP : View</a:t>
            </a:r>
            <a:endParaRPr lang="ko-KR" altLang="en-US" sz="1200" dirty="0"/>
          </a:p>
        </p:txBody>
      </p:sp>
      <p:cxnSp>
        <p:nvCxnSpPr>
          <p:cNvPr id="129" name="꺾인 연결선 128"/>
          <p:cNvCxnSpPr>
            <a:endCxn id="127" idx="2"/>
          </p:cNvCxnSpPr>
          <p:nvPr/>
        </p:nvCxnSpPr>
        <p:spPr>
          <a:xfrm flipV="1">
            <a:off x="4893972" y="2634123"/>
            <a:ext cx="1267564" cy="6424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990623" y="3063139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request, response</a:t>
            </a:r>
            <a:endParaRPr lang="ko-KR" altLang="en-US" sz="1000" dirty="0"/>
          </a:p>
        </p:txBody>
      </p:sp>
      <p:cxnSp>
        <p:nvCxnSpPr>
          <p:cNvPr id="137" name="꺾인 연결선 136"/>
          <p:cNvCxnSpPr>
            <a:stCxn id="127" idx="1"/>
          </p:cNvCxnSpPr>
          <p:nvPr/>
        </p:nvCxnSpPr>
        <p:spPr>
          <a:xfrm rot="10800000" flipV="1">
            <a:off x="4559111" y="2458277"/>
            <a:ext cx="1198283" cy="6247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893972" y="2808155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</a:t>
            </a:r>
            <a:endParaRPr lang="ko-KR" altLang="en-US" sz="1000" dirty="0"/>
          </a:p>
        </p:txBody>
      </p:sp>
      <p:cxnSp>
        <p:nvCxnSpPr>
          <p:cNvPr id="142" name="꺾인 연결선 141"/>
          <p:cNvCxnSpPr>
            <a:stCxn id="21" idx="1"/>
          </p:cNvCxnSpPr>
          <p:nvPr/>
        </p:nvCxnSpPr>
        <p:spPr>
          <a:xfrm rot="10800000">
            <a:off x="2330651" y="2855881"/>
            <a:ext cx="1153062" cy="3073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474122" y="2917035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8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 처리 필터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870438" y="2549769"/>
            <a:ext cx="1582616" cy="1099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46584" y="2681654"/>
            <a:ext cx="2127739" cy="967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톰캣서버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57238" y="2681654"/>
            <a:ext cx="2127739" cy="967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6"/>
            <a:endCxn id="4" idx="1"/>
          </p:cNvCxnSpPr>
          <p:nvPr/>
        </p:nvCxnSpPr>
        <p:spPr>
          <a:xfrm>
            <a:off x="2453054" y="3099289"/>
            <a:ext cx="993530" cy="65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7427" y="24660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URL</a:t>
            </a:r>
          </a:p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3758" y="4035669"/>
            <a:ext cx="251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– login : </a:t>
            </a:r>
            <a:r>
              <a:rPr lang="en-US" altLang="ko-KR" dirty="0" err="1" smtClean="0"/>
              <a:t>LoginVO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gradeNo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>
            <a:off x="5574323" y="3165231"/>
            <a:ext cx="3982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141621" y="2307837"/>
            <a:ext cx="520505" cy="18927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한글필터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761626" y="2307837"/>
            <a:ext cx="520505" cy="18927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사이트메쉬필터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449231" y="2307837"/>
            <a:ext cx="520505" cy="18927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 필터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4546" y="4299534"/>
            <a:ext cx="2896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로그인한 정보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gradeNo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페이지 권한</a:t>
            </a:r>
            <a:r>
              <a:rPr lang="en-US" altLang="ko-KR" dirty="0" smtClean="0"/>
              <a:t>(URL-</a:t>
            </a:r>
            <a:r>
              <a:rPr lang="ko-KR" altLang="en-US" dirty="0" err="1" smtClean="0"/>
              <a:t>권한번호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두가지 정보를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1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8115300" y="3696318"/>
            <a:ext cx="3271660" cy="2612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314700" y="3349952"/>
            <a:ext cx="2936631" cy="19350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의 동작 원리 </a:t>
            </a:r>
            <a:r>
              <a:rPr lang="en-US" altLang="ko-KR" dirty="0" smtClean="0"/>
              <a:t>– MVC model 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7538" y="2558563"/>
            <a:ext cx="2259623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list.jsp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7538" y="218923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개발자가 작성한 코드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349" y="3912578"/>
            <a:ext cx="2259623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list_jsp.java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 flipH="1">
            <a:off x="1644161" y="3147647"/>
            <a:ext cx="13189" cy="764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687" y="4545597"/>
            <a:ext cx="4035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실행되는 완성 코드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클래스로 선언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JSP </a:t>
            </a:r>
            <a:r>
              <a:rPr lang="ko-KR" altLang="en-US" dirty="0" smtClean="0"/>
              <a:t>코드들이 메서드 안에 놓여진다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56859" y="3880984"/>
            <a:ext cx="2259623" cy="5890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list_jsp.class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 flipV="1">
            <a:off x="2773972" y="4175526"/>
            <a:ext cx="882887" cy="31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366553" y="2365268"/>
            <a:ext cx="201343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웹서버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85327" y="351165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객체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129660" y="2479513"/>
            <a:ext cx="1257300" cy="68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cxnSp>
        <p:nvCxnSpPr>
          <p:cNvPr id="20" name="직선 화살표 연결선 19"/>
          <p:cNvCxnSpPr>
            <a:stCxn id="18" idx="2"/>
            <a:endCxn id="15" idx="6"/>
          </p:cNvCxnSpPr>
          <p:nvPr/>
        </p:nvCxnSpPr>
        <p:spPr>
          <a:xfrm flipH="1" flipV="1">
            <a:off x="8379991" y="2756526"/>
            <a:ext cx="1749669" cy="65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33732" y="2479513"/>
            <a:ext cx="129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list.jsp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6" idx="2"/>
          </p:cNvCxnSpPr>
          <p:nvPr/>
        </p:nvCxnSpPr>
        <p:spPr>
          <a:xfrm>
            <a:off x="7862764" y="3534618"/>
            <a:ext cx="1517459" cy="51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51132" y="3700554"/>
            <a:ext cx="271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(), </a:t>
            </a:r>
            <a:r>
              <a:rPr lang="en-US" altLang="ko-KR" dirty="0" smtClean="0">
                <a:solidFill>
                  <a:srgbClr val="C00000"/>
                </a:solidFill>
              </a:rPr>
              <a:t>service()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2369" y="4514003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– </a:t>
            </a:r>
            <a:r>
              <a:rPr lang="ko-KR" altLang="en-US" dirty="0" smtClean="0"/>
              <a:t>데이터 표시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498687" y="5324846"/>
            <a:ext cx="2259623" cy="5890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BoardController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485498" y="5939375"/>
            <a:ext cx="2059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JAVA – </a:t>
            </a:r>
            <a:r>
              <a:rPr lang="ko-KR" altLang="en-US" dirty="0"/>
              <a:t>데이터 처리</a:t>
            </a:r>
            <a:endParaRPr lang="en-US" altLang="ko-KR" dirty="0"/>
          </a:p>
        </p:txBody>
      </p:sp>
      <p:cxnSp>
        <p:nvCxnSpPr>
          <p:cNvPr id="27" name="꺾인 연결선 26"/>
          <p:cNvCxnSpPr>
            <a:stCxn id="54" idx="1"/>
            <a:endCxn id="11" idx="3"/>
          </p:cNvCxnSpPr>
          <p:nvPr/>
        </p:nvCxnSpPr>
        <p:spPr>
          <a:xfrm rot="10800000">
            <a:off x="5916482" y="4175527"/>
            <a:ext cx="2609532" cy="2287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8662" y="4300830"/>
            <a:ext cx="1853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처리된 데이터로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ko-KR" altLang="en-US" dirty="0" smtClean="0"/>
              <a:t>메서드 호출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25" idx="2"/>
            <a:endCxn id="54" idx="2"/>
          </p:cNvCxnSpPr>
          <p:nvPr/>
        </p:nvCxnSpPr>
        <p:spPr>
          <a:xfrm rot="5400000" flipH="1" flipV="1">
            <a:off x="7157917" y="2385426"/>
            <a:ext cx="184548" cy="4811269"/>
          </a:xfrm>
          <a:prstGeom prst="bentConnector3">
            <a:avLst>
              <a:gd name="adj1" fmla="val -1238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3698" y="527799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만들어진 </a:t>
            </a:r>
            <a:r>
              <a:rPr lang="en-US" altLang="ko-KR" dirty="0" smtClean="0"/>
              <a:t>HTML</a:t>
            </a:r>
            <a:endParaRPr lang="ko-KR" altLang="en-US" dirty="0"/>
          </a:p>
        </p:txBody>
      </p:sp>
      <p:cxnSp>
        <p:nvCxnSpPr>
          <p:cNvPr id="35" name="꺾인 연결선 34"/>
          <p:cNvCxnSpPr>
            <a:stCxn id="26" idx="3"/>
            <a:endCxn id="54" idx="3"/>
          </p:cNvCxnSpPr>
          <p:nvPr/>
        </p:nvCxnSpPr>
        <p:spPr>
          <a:xfrm flipV="1">
            <a:off x="10758310" y="4404245"/>
            <a:ext cx="27327" cy="1215143"/>
          </a:xfrm>
          <a:prstGeom prst="bentConnector3">
            <a:avLst>
              <a:gd name="adj1" fmla="val 9365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96616" y="478576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15" idx="0"/>
            <a:endCxn id="18" idx="0"/>
          </p:cNvCxnSpPr>
          <p:nvPr/>
        </p:nvCxnSpPr>
        <p:spPr>
          <a:xfrm rot="16200000" flipH="1">
            <a:off x="9008668" y="729871"/>
            <a:ext cx="114245" cy="3385038"/>
          </a:xfrm>
          <a:prstGeom prst="bentConnector3">
            <a:avLst>
              <a:gd name="adj1" fmla="val -20009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97740" y="17373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26014" y="4109703"/>
            <a:ext cx="2259623" cy="5890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DispacherServlet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endCxn id="26" idx="0"/>
          </p:cNvCxnSpPr>
          <p:nvPr/>
        </p:nvCxnSpPr>
        <p:spPr>
          <a:xfrm flipH="1">
            <a:off x="9628499" y="4698786"/>
            <a:ext cx="501161" cy="626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05013" y="4858780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/board/*</a:t>
            </a:r>
            <a:endParaRPr lang="ko-KR" altLang="en-US" dirty="0"/>
          </a:p>
        </p:txBody>
      </p:sp>
      <p:cxnSp>
        <p:nvCxnSpPr>
          <p:cNvPr id="65" name="꺾인 연결선 64"/>
          <p:cNvCxnSpPr>
            <a:stCxn id="54" idx="1"/>
            <a:endCxn id="15" idx="4"/>
          </p:cNvCxnSpPr>
          <p:nvPr/>
        </p:nvCxnSpPr>
        <p:spPr>
          <a:xfrm rot="10800000">
            <a:off x="7373272" y="3147783"/>
            <a:ext cx="1152742" cy="12564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842590" y="361781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314700" y="2927838"/>
            <a:ext cx="20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– </a:t>
            </a:r>
            <a:r>
              <a:rPr lang="ko-KR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화면에 표시</a:t>
            </a:r>
            <a:endParaRPr lang="ko-KR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82331" y="3321307"/>
            <a:ext cx="248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– URL</a:t>
            </a:r>
            <a:r>
              <a:rPr lang="ko-KR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처리</a:t>
            </a:r>
            <a:endParaRPr lang="ko-KR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92059" y="5090892"/>
            <a:ext cx="179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  <a:p>
            <a:r>
              <a:rPr lang="en-US" altLang="ko-K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데이터와 처리와 표시</a:t>
            </a:r>
            <a:endParaRPr lang="ko-KR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6553" y="3165286"/>
            <a:ext cx="299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*.do </a:t>
            </a:r>
            <a:r>
              <a:rPr lang="en-US" altLang="ko-KR" dirty="0"/>
              <a:t>-&gt; DispacherServlet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025322" y="4666076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처리된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 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80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프로그래밍의 고려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사람을 대상으로 처리를 서비스해 주는 시스템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실행 전 서버에 실행할 객체를 먼저 생성해서 저장해 놓는다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실행할 때마다 생성을 하면 서버 메인 메모리가 감당 안 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Servlet class – DB </a:t>
            </a:r>
            <a:r>
              <a:rPr lang="ko-KR" altLang="en-US" dirty="0" smtClean="0"/>
              <a:t>드라이버 확인</a:t>
            </a:r>
            <a:r>
              <a:rPr lang="en-US" altLang="ko-KR" dirty="0" smtClean="0"/>
              <a:t>. + </a:t>
            </a:r>
            <a:r>
              <a:rPr lang="ko-KR" altLang="en-US" dirty="0" smtClean="0"/>
              <a:t>실행할 객체를 전부 생성하고 저장해 놓는다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실제적으로 실행할 때는 꺼내서 주소만 받아서 실행</a:t>
            </a:r>
            <a:r>
              <a:rPr lang="en-US" altLang="ko-KR" dirty="0" smtClean="0"/>
              <a:t>. – 10</a:t>
            </a:r>
            <a:r>
              <a:rPr lang="ko-KR" altLang="en-US" dirty="0" smtClean="0"/>
              <a:t>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사용자가 들어와도 같은 프로그램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요구되는 필요한 객체를 선언해서 </a:t>
            </a:r>
            <a:r>
              <a:rPr lang="en-US" altLang="ko-KR" dirty="0" smtClean="0"/>
              <a:t>setter()</a:t>
            </a:r>
            <a:r>
              <a:rPr lang="ko-KR" altLang="en-US" dirty="0" smtClean="0"/>
              <a:t>나 생성자를 이용해 미리 넣어둔다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BoadDAO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작성해서 생성해 놓고 저장한다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BoardListService</a:t>
            </a:r>
            <a:r>
              <a:rPr lang="ko-KR" altLang="en-US" dirty="0" smtClean="0"/>
              <a:t>를 작성</a:t>
            </a:r>
            <a:r>
              <a:rPr lang="en-US" altLang="ko-KR" dirty="0" smtClean="0"/>
              <a:t>. – BoardDAO </a:t>
            </a:r>
            <a:r>
              <a:rPr lang="ko-KR" altLang="en-US" dirty="0" smtClean="0"/>
              <a:t>변수를 선언하고 </a:t>
            </a:r>
            <a:r>
              <a:rPr lang="en-US" altLang="ko-KR" dirty="0" smtClean="0"/>
              <a:t>setter()</a:t>
            </a:r>
            <a:r>
              <a:rPr lang="ko-KR" altLang="en-US" dirty="0" smtClean="0"/>
              <a:t>나 생성자를 이용해서 넣어주는 프로그램 작성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BoardController</a:t>
            </a:r>
            <a:r>
              <a:rPr lang="ko-KR" altLang="en-US" dirty="0" smtClean="0"/>
              <a:t>를 작성 </a:t>
            </a:r>
            <a:r>
              <a:rPr lang="en-US" altLang="ko-KR" dirty="0" smtClean="0"/>
              <a:t>– BoardListService </a:t>
            </a:r>
            <a:r>
              <a:rPr lang="ko-KR" altLang="en-US" dirty="0" smtClean="0"/>
              <a:t>변수를 선언하고 </a:t>
            </a:r>
            <a:r>
              <a:rPr lang="en-US" altLang="ko-KR" dirty="0" smtClean="0"/>
              <a:t>setter()</a:t>
            </a:r>
            <a:r>
              <a:rPr lang="ko-KR" altLang="en-US" dirty="0" smtClean="0"/>
              <a:t>나 생성자를 이용해서 넣어주는 프로그램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Map</a:t>
            </a:r>
            <a:r>
              <a:rPr lang="ko-KR" altLang="en-US" smtClean="0"/>
              <a:t>에 의해서 실행할 객체 선택하는 처리 작성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의 중요한 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클래스를 처음 만나면 처리되는 초기화 메서드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한번만 실행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service() – URL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 </a:t>
            </a:r>
            <a:r>
              <a:rPr lang="en-US" altLang="ko-KR" dirty="0"/>
              <a:t>@WebServlet("/DispacherServlet</a:t>
            </a:r>
            <a:r>
              <a:rPr lang="en-US" altLang="ko-KR" dirty="0" smtClean="0"/>
              <a:t>")) </a:t>
            </a:r>
            <a:r>
              <a:rPr lang="ko-KR" altLang="en-US" dirty="0" smtClean="0"/>
              <a:t>에 맞는 요청이 들어오면 </a:t>
            </a:r>
            <a:r>
              <a:rPr lang="en-US" altLang="ko-KR" dirty="0" smtClean="0"/>
              <a:t>get/post </a:t>
            </a:r>
            <a:r>
              <a:rPr lang="ko-KR" altLang="en-US" dirty="0" smtClean="0"/>
              <a:t>방식을 모두 자동으로 찾아와서 실행해 주는 메서드</a:t>
            </a:r>
            <a:endParaRPr lang="en-US" altLang="ko-KR" dirty="0" smtClean="0"/>
          </a:p>
          <a:p>
            <a:r>
              <a:rPr lang="en-US" altLang="ko-KR" dirty="0" err="1" smtClean="0"/>
              <a:t>doGet</a:t>
            </a:r>
            <a:r>
              <a:rPr lang="en-US" altLang="ko-KR" dirty="0" smtClean="0"/>
              <a:t>() - </a:t>
            </a:r>
            <a:r>
              <a:rPr lang="en-US" altLang="ko-KR" dirty="0"/>
              <a:t>URL </a:t>
            </a:r>
            <a:r>
              <a:rPr lang="ko-KR" altLang="en-US" dirty="0"/>
              <a:t>패턴</a:t>
            </a:r>
            <a:r>
              <a:rPr lang="en-US" altLang="ko-KR" dirty="0"/>
              <a:t>( @WebServlet("/DispacherServlet")) </a:t>
            </a:r>
            <a:r>
              <a:rPr lang="ko-KR" altLang="en-US" dirty="0"/>
              <a:t>에 맞는 요청이 들어오면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r>
              <a:rPr lang="ko-KR" altLang="en-US" dirty="0"/>
              <a:t>만</a:t>
            </a:r>
            <a:r>
              <a:rPr lang="ko-KR" altLang="en-US" dirty="0" smtClean="0"/>
              <a:t> 자동으로 </a:t>
            </a:r>
            <a:r>
              <a:rPr lang="ko-KR" altLang="en-US" dirty="0"/>
              <a:t>찾아와서 실행해 주는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service()</a:t>
            </a:r>
            <a:r>
              <a:rPr lang="ko-KR" altLang="en-US" dirty="0" smtClean="0"/>
              <a:t>가 우선한다</a:t>
            </a:r>
            <a:r>
              <a:rPr lang="en-US" altLang="ko-KR" dirty="0" smtClean="0"/>
              <a:t>. service()</a:t>
            </a:r>
            <a:r>
              <a:rPr lang="ko-KR" altLang="en-US" dirty="0" smtClean="0"/>
              <a:t>가 있으면 실행이 안됨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() </a:t>
            </a:r>
            <a:r>
              <a:rPr lang="en-US" altLang="ko-KR" dirty="0"/>
              <a:t>- URL </a:t>
            </a:r>
            <a:r>
              <a:rPr lang="ko-KR" altLang="en-US" dirty="0"/>
              <a:t>패턴</a:t>
            </a:r>
            <a:r>
              <a:rPr lang="en-US" altLang="ko-KR" dirty="0"/>
              <a:t>( @WebServlet("/DispacherServlet")) </a:t>
            </a:r>
            <a:r>
              <a:rPr lang="ko-KR" altLang="en-US" dirty="0"/>
              <a:t>에 맞는 요청이 들어오면 </a:t>
            </a:r>
            <a:r>
              <a:rPr lang="en-US" altLang="ko-KR" dirty="0" smtClean="0"/>
              <a:t>post </a:t>
            </a:r>
            <a:r>
              <a:rPr lang="ko-KR" altLang="en-US" dirty="0"/>
              <a:t>방식만 자동으로 찾아와서 실행해 주는 메서드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service()</a:t>
            </a:r>
            <a:r>
              <a:rPr lang="ko-KR" altLang="en-US" dirty="0"/>
              <a:t>가 우선한다</a:t>
            </a:r>
            <a:r>
              <a:rPr lang="en-US" altLang="ko-KR" dirty="0"/>
              <a:t>. service()</a:t>
            </a:r>
            <a:r>
              <a:rPr lang="ko-KR" altLang="en-US" dirty="0"/>
              <a:t>가 있으면 실행이 안됨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7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URL</a:t>
            </a:r>
            <a:r>
              <a:rPr lang="ko-KR" altLang="en-US" dirty="0" smtClean="0"/>
              <a:t>에 맞는 텍스트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/DispacherServlet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확장자 기반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마지막에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작성해야 할 글자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*.do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위치 기반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자원 앞에 위치를 작성하고 마지막에 </a:t>
            </a:r>
            <a:r>
              <a:rPr lang="en-US" altLang="ko-KR" dirty="0" smtClean="0"/>
              <a:t>/*</a:t>
            </a:r>
            <a:r>
              <a:rPr lang="ko-KR" altLang="en-US" dirty="0" smtClean="0"/>
              <a:t>를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/board/*</a:t>
            </a:r>
          </a:p>
          <a:p>
            <a:endParaRPr lang="en-US" altLang="ko-KR" dirty="0"/>
          </a:p>
          <a:p>
            <a:r>
              <a:rPr lang="ko-KR" altLang="en-US" dirty="0" smtClean="0"/>
              <a:t>혼합해서 사용할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/board/*.do -&gt;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패턴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어노테이션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서블릿 클래스 위에 </a:t>
            </a:r>
            <a:r>
              <a:rPr lang="en-US" altLang="ko-KR" dirty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(URL </a:t>
            </a:r>
            <a:r>
              <a:rPr lang="ko-KR" altLang="en-US" dirty="0" smtClean="0"/>
              <a:t>패턴 문자열</a:t>
            </a:r>
            <a:r>
              <a:rPr lang="en-US" altLang="ko-KR" dirty="0" smtClean="0"/>
              <a:t>) – Spring</a:t>
            </a:r>
            <a:r>
              <a:rPr lang="ko-KR" altLang="en-US" dirty="0" smtClean="0"/>
              <a:t>에서 사용하자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어노테이션</a:t>
            </a:r>
            <a:r>
              <a:rPr lang="en-US" altLang="ko-KR" dirty="0" smtClean="0"/>
              <a:t>(annotation: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실행자에게 어떠한 결정을 할 때 사용되도록 데이터를 저장하는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@WebServlet – </a:t>
            </a:r>
            <a:r>
              <a:rPr lang="ko-KR" altLang="en-US" dirty="0" smtClean="0"/>
              <a:t>실행하는 것을 결정</a:t>
            </a:r>
            <a:r>
              <a:rPr lang="en-US" altLang="ko-KR" dirty="0" smtClean="0"/>
              <a:t>. URL </a:t>
            </a:r>
            <a:r>
              <a:rPr lang="ko-KR" altLang="en-US" dirty="0" smtClean="0"/>
              <a:t>을 참조해서 실행할지 결정한다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@Override – </a:t>
            </a:r>
            <a:r>
              <a:rPr lang="ko-KR" altLang="en-US" dirty="0" smtClean="0"/>
              <a:t>부모 클래스에서 정의된 메서드를 재정의 한 것인지 확인해 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2. web.xml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C00000"/>
                </a:solidFill>
              </a:rPr>
              <a:t>JSP &amp; Servlet </a:t>
            </a:r>
            <a:r>
              <a:rPr lang="ko-KR" altLang="en-US" dirty="0" smtClean="0">
                <a:solidFill>
                  <a:srgbClr val="C00000"/>
                </a:solidFill>
              </a:rPr>
              <a:t>에서 사용하자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ko-KR" dirty="0" smtClean="0"/>
              <a:t>servlet tag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servlet-mapping tag</a:t>
            </a:r>
            <a:r>
              <a:rPr lang="ko-KR" altLang="en-US" dirty="0" smtClean="0"/>
              <a:t>로 서로 연결해서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 smtClean="0"/>
              <a:t>패턴은 </a:t>
            </a:r>
            <a:r>
              <a:rPr lang="en-US" altLang="ko-KR" dirty="0" smtClean="0"/>
              <a:t>servlet-mapping tag</a:t>
            </a:r>
            <a:r>
              <a:rPr lang="ko-KR" altLang="en-US" dirty="0" smtClean="0"/>
              <a:t>안에서 선언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개를 선언할 수 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</a:t>
            </a:r>
            <a:r>
              <a:rPr lang="en-US" altLang="ko-KR" dirty="0" smtClean="0"/>
              <a:t>servlet-name</a:t>
            </a:r>
            <a:r>
              <a:rPr lang="ko-KR" altLang="en-US" dirty="0" smtClean="0"/>
              <a:t>을 사용하여 연결해서 사용한다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같은 </a:t>
            </a:r>
            <a:r>
              <a:rPr lang="en-US" altLang="ko-KR" dirty="0" smtClean="0">
                <a:solidFill>
                  <a:srgbClr val="FF0000"/>
                </a:solidFill>
              </a:rPr>
              <a:t>URL</a:t>
            </a:r>
            <a:r>
              <a:rPr lang="ko-KR" altLang="en-US" dirty="0" smtClean="0">
                <a:solidFill>
                  <a:srgbClr val="FF0000"/>
                </a:solidFill>
              </a:rPr>
              <a:t>에 대해서 둘 중에 하나만 사용하셔야 한다</a:t>
            </a:r>
            <a:r>
              <a:rPr lang="en-US" altLang="ko-KR" dirty="0" smtClean="0">
                <a:solidFill>
                  <a:srgbClr val="FF0000"/>
                </a:solidFill>
              </a:rPr>
              <a:t>. -&gt; </a:t>
            </a:r>
            <a:r>
              <a:rPr lang="ko-KR" altLang="en-US" dirty="0" smtClean="0">
                <a:solidFill>
                  <a:srgbClr val="FF0000"/>
                </a:solidFill>
              </a:rPr>
              <a:t>서버가 돌지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1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servlet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&lt;servlet&gt;</a:t>
            </a:r>
          </a:p>
          <a:p>
            <a:r>
              <a:rPr lang="en-US" altLang="ko-KR" dirty="0"/>
              <a:t>  &lt;servlet-name&gt;</a:t>
            </a:r>
            <a:r>
              <a:rPr lang="en-US" altLang="ko-KR" dirty="0" err="1"/>
              <a:t>doController</a:t>
            </a:r>
            <a:r>
              <a:rPr lang="en-US" altLang="ko-KR" dirty="0"/>
              <a:t>&lt;/servlet-name&gt;</a:t>
            </a:r>
          </a:p>
          <a:p>
            <a:r>
              <a:rPr lang="en-US" altLang="ko-KR" dirty="0"/>
              <a:t>  &lt;servlet-class&gt;</a:t>
            </a:r>
            <a:r>
              <a:rPr lang="en-US" altLang="ko-KR" dirty="0" err="1"/>
              <a:t>servlet.DoController</a:t>
            </a:r>
            <a:r>
              <a:rPr lang="en-US" altLang="ko-KR" dirty="0"/>
              <a:t>&lt;/servlet-class&gt;</a:t>
            </a:r>
          </a:p>
          <a:p>
            <a:r>
              <a:rPr lang="en-US" altLang="ko-KR" dirty="0"/>
              <a:t>  &lt;/servlet&gt;</a:t>
            </a:r>
          </a:p>
          <a:p>
            <a:r>
              <a:rPr lang="en-US" altLang="ko-KR" dirty="0"/>
              <a:t>  &lt;servlet-mapping&gt;</a:t>
            </a:r>
          </a:p>
          <a:p>
            <a:r>
              <a:rPr lang="en-US" altLang="ko-KR" dirty="0"/>
              <a:t>  &lt;servlet-name&gt;</a:t>
            </a:r>
            <a:r>
              <a:rPr lang="en-US" altLang="ko-KR" dirty="0" err="1"/>
              <a:t>doController</a:t>
            </a:r>
            <a:r>
              <a:rPr lang="en-US" altLang="ko-KR" dirty="0"/>
              <a:t>&lt;/servlet-name&gt;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url</a:t>
            </a:r>
            <a:r>
              <a:rPr lang="en-US" altLang="ko-KR" dirty="0"/>
              <a:t>-pattern&gt;*.do&lt;/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</a:p>
          <a:p>
            <a:r>
              <a:rPr lang="en-US" altLang="ko-KR" dirty="0"/>
              <a:t>  &lt;/servlet-mapping&gt;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29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 Project </a:t>
            </a:r>
            <a:r>
              <a:rPr lang="ko-KR" altLang="en-US" dirty="0" smtClean="0"/>
              <a:t>실행 알고리즘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97280" y="2145324"/>
            <a:ext cx="1346982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 시작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79896" y="2769577"/>
            <a:ext cx="1346982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&amp;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&amp; </a:t>
            </a:r>
            <a:r>
              <a:rPr lang="ko-KR" altLang="en-US" dirty="0" smtClean="0"/>
              <a:t>조립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5" idx="3"/>
            <a:endCxn id="6" idx="0"/>
          </p:cNvCxnSpPr>
          <p:nvPr/>
        </p:nvCxnSpPr>
        <p:spPr>
          <a:xfrm>
            <a:off x="2444262" y="2457451"/>
            <a:ext cx="909125" cy="3121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097280" y="4000500"/>
            <a:ext cx="126785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53387" y="4000500"/>
            <a:ext cx="1790113" cy="967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DispacherServlet</a:t>
            </a:r>
          </a:p>
          <a:p>
            <a:pPr algn="ctr"/>
            <a:r>
              <a:rPr lang="ko-KR" altLang="en-US" dirty="0" smtClean="0"/>
              <a:t>필요한 객체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가져오기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1" idx="6"/>
            <a:endCxn id="12" idx="1"/>
          </p:cNvCxnSpPr>
          <p:nvPr/>
        </p:nvCxnSpPr>
        <p:spPr>
          <a:xfrm>
            <a:off x="2365131" y="4343400"/>
            <a:ext cx="988256" cy="1406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06041" y="5101794"/>
            <a:ext cx="1682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BoardController</a:t>
            </a:r>
          </a:p>
          <a:p>
            <a:r>
              <a:rPr lang="ko-KR" altLang="en-US" dirty="0" smtClean="0"/>
              <a:t>선택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030665" y="5372009"/>
            <a:ext cx="2110154" cy="81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BoardViewService</a:t>
            </a:r>
          </a:p>
          <a:p>
            <a:pPr algn="ctr"/>
            <a:r>
              <a:rPr lang="ko-KR" altLang="en-US" dirty="0" smtClean="0"/>
              <a:t>가져와서 실행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6145" y="1991377"/>
            <a:ext cx="648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조립 </a:t>
            </a:r>
            <a:r>
              <a:rPr lang="en-US" altLang="ko-KR" dirty="0" smtClean="0"/>
              <a:t>: BoardListService </a:t>
            </a:r>
            <a:r>
              <a:rPr lang="ko-KR" altLang="en-US" dirty="0" smtClean="0"/>
              <a:t>안에 생성해 놓은 </a:t>
            </a:r>
            <a:r>
              <a:rPr lang="en-US" altLang="ko-KR" dirty="0" smtClean="0"/>
              <a:t>BoardDAO</a:t>
            </a:r>
            <a:r>
              <a:rPr lang="ko-KR" altLang="en-US" dirty="0" smtClean="0"/>
              <a:t>를 넣어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030665" y="4457609"/>
            <a:ext cx="2110154" cy="81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BoardListService</a:t>
            </a:r>
          </a:p>
          <a:p>
            <a:pPr algn="ctr"/>
            <a:r>
              <a:rPr lang="ko-KR" altLang="en-US" dirty="0" smtClean="0"/>
              <a:t>가져와서 실행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46685" y="305834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로딩이라고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9" name="꺾인 연결선 38"/>
          <p:cNvCxnSpPr>
            <a:endCxn id="20" idx="1"/>
          </p:cNvCxnSpPr>
          <p:nvPr/>
        </p:nvCxnSpPr>
        <p:spPr>
          <a:xfrm flipV="1">
            <a:off x="6131756" y="4866480"/>
            <a:ext cx="898909" cy="8286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16" idx="1"/>
          </p:cNvCxnSpPr>
          <p:nvPr/>
        </p:nvCxnSpPr>
        <p:spPr>
          <a:xfrm>
            <a:off x="6131756" y="5695175"/>
            <a:ext cx="898909" cy="857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9852996" y="4449869"/>
            <a:ext cx="2110154" cy="81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BoardDAO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cxnSp>
        <p:nvCxnSpPr>
          <p:cNvPr id="45" name="꺾인 연결선 44"/>
          <p:cNvCxnSpPr>
            <a:stCxn id="20" idx="3"/>
            <a:endCxn id="43" idx="1"/>
          </p:cNvCxnSpPr>
          <p:nvPr/>
        </p:nvCxnSpPr>
        <p:spPr>
          <a:xfrm flipV="1">
            <a:off x="9140819" y="4858740"/>
            <a:ext cx="712177" cy="77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6" idx="3"/>
            <a:endCxn id="43" idx="1"/>
          </p:cNvCxnSpPr>
          <p:nvPr/>
        </p:nvCxnSpPr>
        <p:spPr>
          <a:xfrm flipV="1">
            <a:off x="9140819" y="4858740"/>
            <a:ext cx="712177" cy="9221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69277" y="3866359"/>
            <a:ext cx="1146516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>
            <a:off x="4309711" y="5079980"/>
            <a:ext cx="1759985" cy="11077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Service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817641" y="4063031"/>
            <a:ext cx="451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*** </a:t>
            </a:r>
            <a:r>
              <a:rPr lang="ko-KR" altLang="en-US" dirty="0" smtClean="0">
                <a:solidFill>
                  <a:srgbClr val="FF0000"/>
                </a:solidFill>
              </a:rPr>
              <a:t>처리되는 객체는 절대 </a:t>
            </a:r>
            <a:r>
              <a:rPr lang="en-US" altLang="ko-KR" dirty="0" smtClean="0">
                <a:solidFill>
                  <a:srgbClr val="FF0000"/>
                </a:solidFill>
              </a:rPr>
              <a:t>New</a:t>
            </a:r>
            <a:r>
              <a:rPr lang="ko-KR" altLang="en-US" dirty="0" smtClean="0">
                <a:solidFill>
                  <a:srgbClr val="FF0000"/>
                </a:solidFill>
              </a:rPr>
              <a:t>하지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4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 Project </a:t>
            </a:r>
            <a:r>
              <a:rPr lang="ko-KR" altLang="en-US" dirty="0" smtClean="0"/>
              <a:t>개발을 위한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언어 </a:t>
            </a:r>
            <a:r>
              <a:rPr lang="en-US" altLang="ko-KR" dirty="0" smtClean="0"/>
              <a:t>: JAVA</a:t>
            </a:r>
          </a:p>
          <a:p>
            <a:r>
              <a:rPr lang="en-US" altLang="ko-KR" dirty="0" smtClean="0"/>
              <a:t>IDE </a:t>
            </a:r>
            <a:r>
              <a:rPr lang="ko-KR" altLang="en-US" dirty="0" smtClean="0"/>
              <a:t>개발 툴 </a:t>
            </a:r>
            <a:r>
              <a:rPr lang="en-US" altLang="ko-KR" dirty="0" smtClean="0"/>
              <a:t>: Eclipse for JAVA EE</a:t>
            </a:r>
          </a:p>
          <a:p>
            <a:r>
              <a:rPr lang="en-US" altLang="ko-KR" dirty="0" smtClean="0"/>
              <a:t>DB : Oracle 11g </a:t>
            </a:r>
            <a:r>
              <a:rPr lang="en-US" altLang="ko-KR" dirty="0" err="1" smtClean="0"/>
              <a:t>xe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관리 툴 </a:t>
            </a:r>
            <a:r>
              <a:rPr lang="en-US" altLang="ko-KR" dirty="0" smtClean="0"/>
              <a:t>: SQL developer</a:t>
            </a:r>
          </a:p>
          <a:p>
            <a:r>
              <a:rPr lang="en-US" altLang="ko-KR" dirty="0" smtClean="0"/>
              <a:t>WAS : Tomcat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- /WEB-INF/lib</a:t>
            </a:r>
          </a:p>
          <a:p>
            <a:pPr lvl="1"/>
            <a:r>
              <a:rPr lang="en-US" altLang="ko-KR" dirty="0" smtClean="0"/>
              <a:t>Oracle Driver : ojdbc6.jar</a:t>
            </a:r>
          </a:p>
          <a:p>
            <a:pPr lvl="1"/>
            <a:r>
              <a:rPr lang="en-US" altLang="ko-KR" dirty="0" smtClean="0"/>
              <a:t>JSP tag : jstl-1.2.jar</a:t>
            </a:r>
          </a:p>
          <a:p>
            <a:pPr lvl="1"/>
            <a:r>
              <a:rPr lang="ko-KR" altLang="en-US" dirty="0" smtClean="0"/>
              <a:t>레이아웃 </a:t>
            </a:r>
            <a:r>
              <a:rPr lang="en-US" altLang="ko-KR" dirty="0" smtClean="0"/>
              <a:t>: sitemesh-2.4.2.jar - filter</a:t>
            </a:r>
          </a:p>
          <a:p>
            <a:pPr lvl="1"/>
            <a:r>
              <a:rPr lang="ko-KR" altLang="en-US" dirty="0" smtClean="0"/>
              <a:t>파일 업로드 </a:t>
            </a:r>
            <a:r>
              <a:rPr lang="en-US" altLang="ko-KR" dirty="0" smtClean="0"/>
              <a:t>: cos.jar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WEB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– CDN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동작의 표준화 </a:t>
            </a:r>
            <a:r>
              <a:rPr lang="en-US" altLang="ko-KR" dirty="0" smtClean="0"/>
              <a:t>: jQuery</a:t>
            </a:r>
          </a:p>
          <a:p>
            <a:pPr lvl="1"/>
            <a:r>
              <a:rPr lang="ko-KR" altLang="en-US" dirty="0" smtClean="0"/>
              <a:t>디자인의 표준화 </a:t>
            </a:r>
            <a:r>
              <a:rPr lang="en-US" altLang="ko-KR" dirty="0" smtClean="0"/>
              <a:t>: BootStrap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3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1831</TotalTime>
  <Words>835</Words>
  <Application>Microsoft Office PowerPoint</Application>
  <PresentationFormat>와이드스크린</PresentationFormat>
  <Paragraphs>185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추억</vt:lpstr>
      <vt:lpstr>서버프로그래밍</vt:lpstr>
      <vt:lpstr>Servlet의 동작 원리 – MVC model 2</vt:lpstr>
      <vt:lpstr>서버 프로그래밍의 고려 점</vt:lpstr>
      <vt:lpstr>Servlet의 중요한 메서드</vt:lpstr>
      <vt:lpstr>URL 패턴</vt:lpstr>
      <vt:lpstr>URL 패턴 지정</vt:lpstr>
      <vt:lpstr>web.xml을 이용한 servlet 선언</vt:lpstr>
      <vt:lpstr>Servlet Project 실행 알고리즘</vt:lpstr>
      <vt:lpstr>Servlet Project 개발을 위한 준비</vt:lpstr>
      <vt:lpstr>Project 개발과 흐름</vt:lpstr>
      <vt:lpstr>권한 처리 필터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93</cp:revision>
  <dcterms:created xsi:type="dcterms:W3CDTF">2021-07-27T05:09:08Z</dcterms:created>
  <dcterms:modified xsi:type="dcterms:W3CDTF">2021-08-19T01:56:51Z</dcterms:modified>
</cp:coreProperties>
</file>