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5" d="100"/>
          <a:sy n="95" d="100"/>
        </p:scale>
        <p:origin x="-55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ISO 10006 Sistema de gestión de calidad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34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Sistemas de gestión de la calidad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108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de gestión de la calidad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La orientación sobre la gestión de la calidad en los proyectos que se ofrece en esta Norma Internacional</a:t>
            </a:r>
          </a:p>
          <a:p>
            <a:r>
              <a:rPr lang="es-MX" dirty="0"/>
              <a:t>se basa en los ocho principios de gestión de la </a:t>
            </a:r>
            <a:r>
              <a:rPr lang="es-MX" dirty="0" smtClean="0"/>
              <a:t>calidad.</a:t>
            </a:r>
          </a:p>
          <a:p>
            <a:r>
              <a:rPr lang="es-MX" dirty="0" smtClean="0"/>
              <a:t> a) enfoque </a:t>
            </a:r>
            <a:r>
              <a:rPr lang="es-MX" dirty="0"/>
              <a:t>al cliente,</a:t>
            </a:r>
          </a:p>
          <a:p>
            <a:r>
              <a:rPr lang="es-MX" dirty="0"/>
              <a:t>b) liderazgo,</a:t>
            </a:r>
          </a:p>
          <a:p>
            <a:r>
              <a:rPr lang="es-MX" dirty="0"/>
              <a:t>c) participación del personal,</a:t>
            </a:r>
          </a:p>
          <a:p>
            <a:r>
              <a:rPr lang="es-MX" dirty="0"/>
              <a:t>d) enfoque basado en procesos,</a:t>
            </a:r>
          </a:p>
          <a:p>
            <a:r>
              <a:rPr lang="es-MX" dirty="0"/>
              <a:t>e) enfoque de sistema para la gestión,</a:t>
            </a:r>
          </a:p>
          <a:p>
            <a:r>
              <a:rPr lang="es-MX" dirty="0"/>
              <a:t>f) mejora continua,</a:t>
            </a:r>
          </a:p>
          <a:p>
            <a:r>
              <a:rPr lang="es-MX" dirty="0"/>
              <a:t>g) enfoque basado en hechos para la toma de decisión,</a:t>
            </a:r>
          </a:p>
          <a:p>
            <a:r>
              <a:rPr lang="es-MX" dirty="0"/>
              <a:t>h) relaciones mutuamente beneficiosas con el proveedor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713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de gestión de la calidad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alcanzar los objetivos del proyecto es necesario gestionar los procesos del proyecto dentro de </a:t>
            </a:r>
            <a:r>
              <a:rPr lang="es-MX" dirty="0" smtClean="0"/>
              <a:t>un sistema </a:t>
            </a:r>
            <a:r>
              <a:rPr lang="es-MX" dirty="0"/>
              <a:t>de gestión de la calidad. El sistema de gestión de la calidad del proyecto debería estar </a:t>
            </a:r>
            <a:r>
              <a:rPr lang="es-MX" dirty="0" smtClean="0"/>
              <a:t>alineado tanto </a:t>
            </a:r>
            <a:r>
              <a:rPr lang="es-MX" dirty="0"/>
              <a:t>como sea posible con el sistema de gestión de la calidad de la organización originaria.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32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la calidad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sistema de gestión de la calidad del proyecto se debería documentar e incluir, o hacerse referencia </a:t>
            </a:r>
            <a:r>
              <a:rPr lang="es-MX" dirty="0" smtClean="0"/>
              <a:t>a él</a:t>
            </a:r>
            <a:r>
              <a:rPr lang="es-MX" dirty="0"/>
              <a:t>, en un plan de la calidad del proyecto.</a:t>
            </a:r>
          </a:p>
          <a:p>
            <a:r>
              <a:rPr lang="es-MX" dirty="0"/>
              <a:t>El plan de la calidad debería identificar las actividades y los recursos necesarios para alcanzar </a:t>
            </a:r>
            <a:r>
              <a:rPr lang="es-MX" dirty="0" smtClean="0"/>
              <a:t>los objetivos </a:t>
            </a:r>
            <a:r>
              <a:rPr lang="es-MX" dirty="0"/>
              <a:t>de la calidad del proyecto. El plan de la calidad debería incorporarse al plan de gestión </a:t>
            </a:r>
            <a:r>
              <a:rPr lang="es-MX" dirty="0" smtClean="0"/>
              <a:t>del proyecto</a:t>
            </a:r>
            <a:r>
              <a:rPr lang="es-MX" dirty="0"/>
              <a:t>, o hacerse referencia en él.</a:t>
            </a:r>
          </a:p>
          <a:p>
            <a:r>
              <a:rPr lang="es-MX" dirty="0"/>
              <a:t>En situaciones contractuales, un cliente puede especificar requisitos para el plan de la calidad. </a:t>
            </a:r>
            <a:r>
              <a:rPr lang="es-MX" dirty="0" smtClean="0"/>
              <a:t>Estos requisitos no deberían </a:t>
            </a:r>
            <a:r>
              <a:rPr lang="es-MX" dirty="0"/>
              <a:t>limitar el alcance del plan de la calidad utilizado por la organización encargada </a:t>
            </a:r>
            <a:r>
              <a:rPr lang="es-MX" dirty="0" smtClean="0"/>
              <a:t>del proyecto</a:t>
            </a:r>
            <a:r>
              <a:rPr lang="es-MX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064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Responsabilidad de la dirección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73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Compromiso de la dirección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El compromiso y la participación activa de la alta dirección de las organizaciones originaria y </a:t>
            </a:r>
            <a:r>
              <a:rPr lang="es-MX" dirty="0" smtClean="0"/>
              <a:t>encargada del </a:t>
            </a:r>
            <a:r>
              <a:rPr lang="es-MX" dirty="0"/>
              <a:t>proyecto son fundamentales para el desarrollo y el mantenimiento de un sistema de gestión de </a:t>
            </a:r>
            <a:r>
              <a:rPr lang="es-MX" dirty="0" smtClean="0"/>
              <a:t>la calidad </a:t>
            </a:r>
            <a:r>
              <a:rPr lang="es-MX" dirty="0"/>
              <a:t>eficaz y eficiente para el proyecto.</a:t>
            </a:r>
          </a:p>
          <a:p>
            <a:r>
              <a:rPr lang="es-MX" dirty="0"/>
              <a:t>La alta dirección de las organizaciones originaria y encargada del proyecto debería </a:t>
            </a:r>
            <a:r>
              <a:rPr lang="es-MX" dirty="0" smtClean="0"/>
              <a:t>proporcionar elementos </a:t>
            </a:r>
            <a:r>
              <a:rPr lang="es-MX" dirty="0"/>
              <a:t>de entrada para el proceso </a:t>
            </a:r>
            <a:r>
              <a:rPr lang="es-MX" dirty="0" smtClean="0"/>
              <a:t>estratégico.</a:t>
            </a:r>
            <a:endParaRPr lang="es-MX" dirty="0"/>
          </a:p>
          <a:p>
            <a:r>
              <a:rPr lang="es-MX" dirty="0"/>
              <a:t>Dado que es posible que la organización encargada del proyecto se disuelva una vez concluido, la </a:t>
            </a:r>
            <a:r>
              <a:rPr lang="es-MX" dirty="0" smtClean="0"/>
              <a:t>alta dirección </a:t>
            </a:r>
            <a:r>
              <a:rPr lang="es-MX" dirty="0"/>
              <a:t>de la organización originaria debería asegurarse de que se emprenden acciones de </a:t>
            </a:r>
            <a:r>
              <a:rPr lang="es-MX" dirty="0" smtClean="0"/>
              <a:t>mejora continua </a:t>
            </a:r>
            <a:r>
              <a:rPr lang="es-MX" dirty="0"/>
              <a:t>para proyectos tanto presentes como futuros.</a:t>
            </a:r>
          </a:p>
          <a:p>
            <a:r>
              <a:rPr lang="es-MX" dirty="0"/>
              <a:t>La alta dirección de las organizaciones originaria y encargada del proyecto necesita crear una cultura </a:t>
            </a:r>
            <a:r>
              <a:rPr lang="es-MX" dirty="0" smtClean="0"/>
              <a:t>de la </a:t>
            </a:r>
            <a:r>
              <a:rPr lang="es-MX" dirty="0"/>
              <a:t>calidad, la cual es un factor importante a la hora de asegurar el éxito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878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estratégico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Aplicación de los principios de gestión de la calidad a lo largo del proceso </a:t>
            </a:r>
            <a:r>
              <a:rPr lang="es-MX" b="1" dirty="0" smtClean="0"/>
              <a:t>estratégico.</a:t>
            </a:r>
          </a:p>
          <a:p>
            <a:r>
              <a:rPr lang="es-MX" dirty="0"/>
              <a:t>La planificación para establecer, implementar y mantener un sistema de gestión de la calidad basado </a:t>
            </a:r>
            <a:r>
              <a:rPr lang="es-MX" dirty="0" smtClean="0"/>
              <a:t>en la </a:t>
            </a:r>
            <a:r>
              <a:rPr lang="es-MX" dirty="0"/>
              <a:t>aplicación de los principios de gestión de la calidad es un proceso estratégico que marca la </a:t>
            </a:r>
            <a:r>
              <a:rPr lang="es-MX" dirty="0" smtClean="0"/>
              <a:t>dirección que </a:t>
            </a:r>
            <a:r>
              <a:rPr lang="es-MX" dirty="0"/>
              <a:t>se ha de seguir. Esta planificación debería llevarla a cabo la organización encargada del proyecto.</a:t>
            </a:r>
          </a:p>
          <a:p>
            <a:r>
              <a:rPr lang="es-MX" dirty="0"/>
              <a:t>En esta planificación, es necesario centrarse en la calidad, tanto de los procesos como de los </a:t>
            </a:r>
            <a:r>
              <a:rPr lang="es-MX" dirty="0" smtClean="0"/>
              <a:t>productos, para </a:t>
            </a:r>
            <a:r>
              <a:rPr lang="es-MX" dirty="0"/>
              <a:t>cumplir los objetivos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121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Enfoque al cliente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Las organizaciones dependen de sus clientes y por lo tanto deberían comprender las </a:t>
            </a:r>
            <a:r>
              <a:rPr lang="es-MX" dirty="0" smtClean="0"/>
              <a:t>necesidades actuales </a:t>
            </a:r>
            <a:r>
              <a:rPr lang="es-MX" dirty="0"/>
              <a:t>y futuras de los clientes, satisfacer los requisitos de los clientes y esforzarse en exceder </a:t>
            </a:r>
            <a:r>
              <a:rPr lang="es-MX" dirty="0" smtClean="0"/>
              <a:t>las expectativas </a:t>
            </a:r>
            <a:r>
              <a:rPr lang="es-MX" dirty="0"/>
              <a:t>de los clientes </a:t>
            </a:r>
            <a:r>
              <a:rPr lang="es-MX" dirty="0" smtClean="0"/>
              <a:t> </a:t>
            </a:r>
            <a:r>
              <a:rPr lang="es-MX" dirty="0"/>
              <a:t>de la Norma ISO </a:t>
            </a:r>
            <a:r>
              <a:rPr lang="es-MX" dirty="0" smtClean="0"/>
              <a:t>9000:2000</a:t>
            </a:r>
            <a:r>
              <a:rPr lang="es-MX" dirty="0"/>
              <a:t>.</a:t>
            </a:r>
            <a:endParaRPr lang="es-MX" dirty="0"/>
          </a:p>
          <a:p>
            <a:r>
              <a:rPr lang="es-MX" dirty="0"/>
              <a:t>La satisfacción de los requisitos del cliente y de otras partes interesadas es necesaria para el éxito </a:t>
            </a:r>
            <a:r>
              <a:rPr lang="es-MX" dirty="0" smtClean="0"/>
              <a:t>del proyecto</a:t>
            </a:r>
            <a:r>
              <a:rPr lang="es-MX" dirty="0"/>
              <a:t>. Estos requisitos deberían comprenderse con total claridad para asegurarse de que todos </a:t>
            </a:r>
            <a:r>
              <a:rPr lang="es-MX" dirty="0" smtClean="0"/>
              <a:t>los procesos </a:t>
            </a:r>
            <a:r>
              <a:rPr lang="es-MX" dirty="0"/>
              <a:t>se centran en ellos y son capaces de satisfacerlos.</a:t>
            </a:r>
          </a:p>
          <a:p>
            <a:r>
              <a:rPr lang="es-MX" dirty="0"/>
              <a:t>Los objetivos del proyecto, que incluyen los objetivos relativos al producto, deberían tener en cuenta </a:t>
            </a:r>
            <a:r>
              <a:rPr lang="es-MX" dirty="0" smtClean="0"/>
              <a:t>las necesidades </a:t>
            </a:r>
            <a:r>
              <a:rPr lang="es-MX" dirty="0"/>
              <a:t>y expectativas del cliente y de otras partes interesadas. Los objetivos se pueden pulir </a:t>
            </a:r>
            <a:r>
              <a:rPr lang="es-MX" dirty="0" smtClean="0"/>
              <a:t>durante el </a:t>
            </a:r>
            <a:r>
              <a:rPr lang="es-MX" dirty="0"/>
              <a:t>transcurso del proyecto. Los objetivos del proyecto deberían documentarse en el plan de gestión </a:t>
            </a:r>
            <a:r>
              <a:rPr lang="es-MX" dirty="0" smtClean="0"/>
              <a:t>del proyecto </a:t>
            </a:r>
            <a:r>
              <a:rPr lang="es-MX" dirty="0"/>
              <a:t>y deberían detallar lo que se ha de lograr (expresado en términos de tiempo, costo </a:t>
            </a:r>
            <a:r>
              <a:rPr lang="es-MX" dirty="0" smtClean="0"/>
              <a:t>y calidad </a:t>
            </a:r>
            <a:r>
              <a:rPr lang="es-MX" dirty="0"/>
              <a:t>del producto), y lo que se ha de medir.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601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197" y="157291"/>
            <a:ext cx="9692640" cy="1051400"/>
          </a:xfrm>
        </p:spPr>
        <p:txBody>
          <a:bodyPr/>
          <a:lstStyle/>
          <a:p>
            <a:r>
              <a:rPr lang="es-MX" dirty="0"/>
              <a:t>Liderazgo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313794"/>
            <a:ext cx="8595360" cy="4866344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Los líderes establecen la unidad de propósito y la orientación de la organización. Ellos deberían crear </a:t>
            </a:r>
            <a:r>
              <a:rPr lang="es-MX" dirty="0" smtClean="0"/>
              <a:t>y mantener </a:t>
            </a:r>
            <a:r>
              <a:rPr lang="es-MX" dirty="0"/>
              <a:t>un ambiente interno, en el cual el personal pueda llegar a involucrarse totalmente en el logro </a:t>
            </a:r>
            <a:r>
              <a:rPr lang="es-MX" dirty="0" smtClean="0"/>
              <a:t>de los </a:t>
            </a:r>
            <a:r>
              <a:rPr lang="es-MX" dirty="0"/>
              <a:t>objetivos de la </a:t>
            </a:r>
            <a:r>
              <a:rPr lang="es-MX" dirty="0" smtClean="0"/>
              <a:t>organización.</a:t>
            </a:r>
          </a:p>
          <a:p>
            <a:r>
              <a:rPr lang="es-MX" dirty="0"/>
              <a:t>que se establece, implementa y mantiene el sistema de calidad del proyecto. La autoridad delegada en </a:t>
            </a:r>
            <a:r>
              <a:rPr lang="es-MX" dirty="0" smtClean="0"/>
              <a:t>el gerente </a:t>
            </a:r>
            <a:r>
              <a:rPr lang="es-MX" dirty="0"/>
              <a:t>del proyecto debería ser acorde con la responsabilidad asignada.</a:t>
            </a:r>
          </a:p>
          <a:p>
            <a:r>
              <a:rPr lang="es-MX" dirty="0"/>
              <a:t>La alta dirección de las organizaciones originaria y encargada del proyecto debería asumir el liderazgo </a:t>
            </a:r>
            <a:r>
              <a:rPr lang="es-MX" dirty="0" smtClean="0"/>
              <a:t>al crear </a:t>
            </a:r>
            <a:r>
              <a:rPr lang="es-MX" dirty="0"/>
              <a:t>una cultura de la calidad:</a:t>
            </a:r>
          </a:p>
          <a:p>
            <a:r>
              <a:rPr lang="es-MX" dirty="0" smtClean="0"/>
              <a:t>estableciendo </a:t>
            </a:r>
            <a:r>
              <a:rPr lang="es-MX" dirty="0"/>
              <a:t>la política de la calidad e identificando los objetivos del proyecto (incluyendo </a:t>
            </a:r>
            <a:r>
              <a:rPr lang="es-MX" dirty="0" smtClean="0"/>
              <a:t>los objetivos </a:t>
            </a:r>
            <a:r>
              <a:rPr lang="es-MX" dirty="0"/>
              <a:t>de la calidad),</a:t>
            </a:r>
          </a:p>
          <a:p>
            <a:r>
              <a:rPr lang="es-MX" dirty="0" smtClean="0"/>
              <a:t>proporcionando </a:t>
            </a:r>
            <a:r>
              <a:rPr lang="es-MX" dirty="0"/>
              <a:t>la infraestructura y los recursos necesarios para asegurar el logro de los objetivos </a:t>
            </a:r>
            <a:r>
              <a:rPr lang="es-MX" dirty="0" smtClean="0"/>
              <a:t>del proyecto</a:t>
            </a:r>
            <a:r>
              <a:rPr lang="es-MX" dirty="0"/>
              <a:t>,</a:t>
            </a:r>
          </a:p>
          <a:p>
            <a:r>
              <a:rPr lang="es-MX" dirty="0" smtClean="0"/>
              <a:t>proporcionando </a:t>
            </a:r>
            <a:r>
              <a:rPr lang="es-MX" dirty="0"/>
              <a:t>una estructura de la organización propicia para el cumplimiento de los objetivos </a:t>
            </a:r>
            <a:r>
              <a:rPr lang="es-MX" dirty="0" smtClean="0"/>
              <a:t>del proyecto</a:t>
            </a:r>
            <a:r>
              <a:rPr lang="es-MX" dirty="0"/>
              <a:t>,</a:t>
            </a:r>
          </a:p>
          <a:p>
            <a:r>
              <a:rPr lang="es-MX" dirty="0" smtClean="0"/>
              <a:t>tomando </a:t>
            </a:r>
            <a:r>
              <a:rPr lang="es-MX" dirty="0"/>
              <a:t>decisiones basadas en datos y hechos,</a:t>
            </a:r>
          </a:p>
          <a:p>
            <a:r>
              <a:rPr lang="es-MX" dirty="0" smtClean="0"/>
              <a:t>potenciando </a:t>
            </a:r>
            <a:r>
              <a:rPr lang="es-MX" dirty="0"/>
              <a:t>y motivando a todo el personal del proyecto en la mejora de los procesos y del </a:t>
            </a:r>
            <a:r>
              <a:rPr lang="es-MX" dirty="0" smtClean="0"/>
              <a:t>producto,</a:t>
            </a:r>
            <a:endParaRPr lang="es-MX" dirty="0"/>
          </a:p>
          <a:p>
            <a:r>
              <a:rPr lang="es-MX" dirty="0" smtClean="0"/>
              <a:t>planificando </a:t>
            </a:r>
            <a:r>
              <a:rPr lang="es-MX" dirty="0"/>
              <a:t>futuras acciones preventivas.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054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Participación del personal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839310"/>
            <a:ext cx="8595360" cy="4698179"/>
          </a:xfrm>
        </p:spPr>
        <p:txBody>
          <a:bodyPr>
            <a:normAutofit/>
          </a:bodyPr>
          <a:lstStyle/>
          <a:p>
            <a:r>
              <a:rPr lang="es-MX" dirty="0"/>
              <a:t>El personal, a todos los niveles, es la esencia de una organización y su total compromiso posibilita que </a:t>
            </a:r>
            <a:r>
              <a:rPr lang="es-MX" dirty="0" smtClean="0"/>
              <a:t>sus habilidades </a:t>
            </a:r>
            <a:r>
              <a:rPr lang="es-MX" dirty="0"/>
              <a:t>sean usadas para el beneficio de la </a:t>
            </a:r>
            <a:r>
              <a:rPr lang="es-MX" dirty="0" smtClean="0"/>
              <a:t>organización.</a:t>
            </a:r>
          </a:p>
          <a:p>
            <a:r>
              <a:rPr lang="es-MX" dirty="0"/>
              <a:t>El personal de la organización encargada del proyecto debería tener una responsabilidad y una </a:t>
            </a:r>
            <a:r>
              <a:rPr lang="es-MX" dirty="0" smtClean="0"/>
              <a:t>autoridad bien </a:t>
            </a:r>
            <a:r>
              <a:rPr lang="es-MX" dirty="0"/>
              <a:t>definidas para su participación en el proyecto. La autoridad delegada en los distintos participantes </a:t>
            </a:r>
            <a:r>
              <a:rPr lang="es-MX" dirty="0" smtClean="0"/>
              <a:t>en el </a:t>
            </a:r>
            <a:r>
              <a:rPr lang="es-MX" dirty="0"/>
              <a:t>proyecto debería corresponderse con la responsabilidad asignada</a:t>
            </a:r>
            <a:r>
              <a:rPr lang="es-MX" dirty="0" smtClean="0"/>
              <a:t>.</a:t>
            </a:r>
          </a:p>
          <a:p>
            <a:r>
              <a:rPr lang="es-MX" dirty="0"/>
              <a:t>Debería asignarse personal competente a la organización encargada del proyecto. Con el objeto </a:t>
            </a:r>
            <a:r>
              <a:rPr lang="es-MX" dirty="0" smtClean="0"/>
              <a:t>de mejorar </a:t>
            </a:r>
            <a:r>
              <a:rPr lang="es-MX" dirty="0"/>
              <a:t>el desempeño de la organización encargada del proyecto, deberían proporcionarse al </a:t>
            </a:r>
            <a:r>
              <a:rPr lang="es-MX" dirty="0" smtClean="0"/>
              <a:t>personal las </a:t>
            </a:r>
            <a:r>
              <a:rPr lang="es-MX" dirty="0"/>
              <a:t>herramientas, las técnicas y los métodos apropiados para permitirle efectuar el seguimiento y </a:t>
            </a:r>
            <a:r>
              <a:rPr lang="es-MX" dirty="0" smtClean="0"/>
              <a:t>control de </a:t>
            </a:r>
            <a:r>
              <a:rPr lang="es-MX" dirty="0"/>
              <a:t>los procesos.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371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Propósito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Esta norma internacional proporciona orientación sobre la gestión de la calidad en los proyectos. Perfila los principios y practicas del sistema de gestión de la calidad cuya implementación es importante para el logro de los objetivos de la calidad de los proyectos, y causa un impacto sobre los mismos. Completa la orientación que ofrece la norma ISO 9004</a:t>
            </a:r>
          </a:p>
          <a:p>
            <a:r>
              <a:rPr lang="es-MX" dirty="0" smtClean="0"/>
              <a:t>Ayudarte como administrador a plasmar las etapas.</a:t>
            </a:r>
          </a:p>
          <a:p>
            <a:r>
              <a:rPr lang="es-MX" dirty="0" smtClean="0"/>
              <a:t>Ayuda a guíate en la reglas que debes seguir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743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Enfoque basado en procesos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Un resultado deseado se alcanza más eficientemente cuando las actividades y los recursos </a:t>
            </a:r>
            <a:r>
              <a:rPr lang="es-MX" dirty="0" smtClean="0"/>
              <a:t>relacionados se </a:t>
            </a:r>
            <a:r>
              <a:rPr lang="es-MX" dirty="0"/>
              <a:t>gestionan como un proceso </a:t>
            </a:r>
            <a:endParaRPr lang="es-MX" dirty="0" smtClean="0"/>
          </a:p>
          <a:p>
            <a:r>
              <a:rPr lang="es-MX" dirty="0" smtClean="0"/>
              <a:t>Deberían </a:t>
            </a:r>
            <a:r>
              <a:rPr lang="es-MX" dirty="0"/>
              <a:t>identificarse y documentarse los procesos del proyecto. La organización originaria </a:t>
            </a:r>
            <a:r>
              <a:rPr lang="es-MX" dirty="0" smtClean="0"/>
              <a:t>debería comunicar </a:t>
            </a:r>
            <a:r>
              <a:rPr lang="es-MX" dirty="0"/>
              <a:t>a la organización encargada del proyecto la experiencia conseguida en el desarrollo y uso </a:t>
            </a:r>
            <a:r>
              <a:rPr lang="es-MX" dirty="0" smtClean="0"/>
              <a:t>de sus </a:t>
            </a:r>
            <a:r>
              <a:rPr lang="es-MX" dirty="0"/>
              <a:t>propios procesos, o de sus otros proyectos. La organización encargada del proyecto debería tener </a:t>
            </a:r>
            <a:r>
              <a:rPr lang="es-MX" dirty="0" smtClean="0"/>
              <a:t>en cuenta </a:t>
            </a:r>
            <a:r>
              <a:rPr lang="es-MX" dirty="0"/>
              <a:t>esta experiencia al establecer los procesos del proyecto, pero también puede necesitar </a:t>
            </a:r>
            <a:r>
              <a:rPr lang="es-MX" dirty="0" smtClean="0"/>
              <a:t>establecer procesos </a:t>
            </a:r>
            <a:r>
              <a:rPr lang="es-MX" dirty="0"/>
              <a:t>únicos para el proyecto.</a:t>
            </a:r>
          </a:p>
          <a:p>
            <a:r>
              <a:rPr lang="es-MX" dirty="0"/>
              <a:t>Esto se puede lograr</a:t>
            </a:r>
            <a:r>
              <a:rPr lang="es-MX" dirty="0" smtClean="0"/>
              <a:t>:</a:t>
            </a:r>
            <a:endParaRPr lang="es-MX" b="1" dirty="0"/>
          </a:p>
          <a:p>
            <a:r>
              <a:rPr lang="es-MX" dirty="0"/>
              <a:t>I</a:t>
            </a:r>
            <a:r>
              <a:rPr lang="es-MX" dirty="0" smtClean="0"/>
              <a:t>dentificando </a:t>
            </a:r>
            <a:r>
              <a:rPr lang="es-MX" dirty="0"/>
              <a:t>los procesos apropiados para el </a:t>
            </a:r>
            <a:r>
              <a:rPr lang="es-MX" dirty="0" smtClean="0"/>
              <a:t>proyecto, identificando </a:t>
            </a:r>
            <a:r>
              <a:rPr lang="es-MX" dirty="0"/>
              <a:t>los elementos de entrada, los resultados, y los objetivos de los procesos del proyecto,</a:t>
            </a:r>
          </a:p>
          <a:p>
            <a:r>
              <a:rPr lang="es-MX" dirty="0"/>
              <a:t>I</a:t>
            </a:r>
            <a:r>
              <a:rPr lang="es-MX" dirty="0" smtClean="0"/>
              <a:t>dentificando </a:t>
            </a:r>
            <a:r>
              <a:rPr lang="es-MX" dirty="0"/>
              <a:t>a los dueños de los procesos y estableciendo su autoridad y su </a:t>
            </a:r>
            <a:r>
              <a:rPr lang="es-MX" dirty="0" smtClean="0"/>
              <a:t>responsabilidad, diseñando </a:t>
            </a:r>
            <a:r>
              <a:rPr lang="es-MX" dirty="0"/>
              <a:t>los procesos del proyecto para prever los futuros procesos en el ciclo de vida </a:t>
            </a:r>
            <a:r>
              <a:rPr lang="es-MX" dirty="0" smtClean="0"/>
              <a:t>del proyecto</a:t>
            </a:r>
            <a:r>
              <a:rPr lang="es-MX" dirty="0"/>
              <a:t>,</a:t>
            </a:r>
          </a:p>
          <a:p>
            <a:r>
              <a:rPr lang="es-MX" dirty="0"/>
              <a:t>D</a:t>
            </a:r>
            <a:r>
              <a:rPr lang="es-MX" dirty="0" smtClean="0"/>
              <a:t>efiniendo </a:t>
            </a:r>
            <a:r>
              <a:rPr lang="es-MX" dirty="0"/>
              <a:t>las interrelaciones y las interacciones entre los procesos.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678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Enfoque de sistema para la gestión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Identificar, entender y gestionar los procesos interrelacionados como un sistema contribuye a la eficacia </a:t>
            </a:r>
            <a:r>
              <a:rPr lang="es-MX" dirty="0" smtClean="0"/>
              <a:t>y eficiencia </a:t>
            </a:r>
            <a:r>
              <a:rPr lang="es-MX" dirty="0"/>
              <a:t>de una organización en el logro de sus objetivos </a:t>
            </a:r>
            <a:endParaRPr lang="es-MX" dirty="0" smtClean="0"/>
          </a:p>
          <a:p>
            <a:r>
              <a:rPr lang="es-MX" dirty="0" smtClean="0"/>
              <a:t>Generalmente</a:t>
            </a:r>
            <a:r>
              <a:rPr lang="es-MX" dirty="0"/>
              <a:t>, el enfoque de sistema para la gestión hace posible la coordinación y la compatibilidad </a:t>
            </a:r>
            <a:r>
              <a:rPr lang="es-MX" dirty="0" smtClean="0"/>
              <a:t>de los </a:t>
            </a:r>
            <a:r>
              <a:rPr lang="es-MX" dirty="0"/>
              <a:t>procesos planificados de una organización, así como una clara definición de sus interfaces.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959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Mejora continua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mejora continua del desempeño global de la organización debería ser un objetivo permanente de ésta</a:t>
            </a:r>
          </a:p>
          <a:p>
            <a:r>
              <a:rPr lang="es-MX" dirty="0" smtClean="0"/>
              <a:t>El </a:t>
            </a:r>
            <a:r>
              <a:rPr lang="es-MX" dirty="0"/>
              <a:t>ciclo de la mejora continua se basa en el concepto de “Planificar-Hacer-Verificar-Actuar” (PHVA)</a:t>
            </a:r>
          </a:p>
          <a:p>
            <a:r>
              <a:rPr lang="es-MX" dirty="0" smtClean="0"/>
              <a:t>Las </a:t>
            </a:r>
            <a:r>
              <a:rPr lang="es-MX" dirty="0"/>
              <a:t>organizaciones originaria y encargada del proyecto son responsables de buscar continuamente </a:t>
            </a:r>
            <a:r>
              <a:rPr lang="es-MX" dirty="0" smtClean="0"/>
              <a:t>la mejora </a:t>
            </a:r>
            <a:r>
              <a:rPr lang="es-MX" dirty="0"/>
              <a:t>de la eficacia y la eficiencia de los procesos de los que son responsables.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835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Enfoque basado en hechos para la toma de decisión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decisiones eficaces se basan en el análisis de los datos y la </a:t>
            </a:r>
            <a:r>
              <a:rPr lang="es-MX" dirty="0" smtClean="0"/>
              <a:t>información</a:t>
            </a:r>
          </a:p>
          <a:p>
            <a:r>
              <a:rPr lang="es-MX" dirty="0" smtClean="0"/>
              <a:t>La </a:t>
            </a:r>
            <a:r>
              <a:rPr lang="es-MX" dirty="0"/>
              <a:t>información relativa al progreso y el desempeño del proyecto debería registrarse, por ejemplo, en </a:t>
            </a:r>
            <a:r>
              <a:rPr lang="es-MX" dirty="0" smtClean="0"/>
              <a:t>un libro </a:t>
            </a:r>
            <a:r>
              <a:rPr lang="es-MX" dirty="0"/>
              <a:t>de registros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19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Relaciones mutuamente beneficiosas con el proveedor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organización y sus proveedores son interdependientes, y una relación mutuamente beneficiosa</a:t>
            </a:r>
          </a:p>
          <a:p>
            <a:r>
              <a:rPr lang="es-MX" dirty="0"/>
              <a:t>aumenta la capacidad de ambos para crear </a:t>
            </a:r>
            <a:r>
              <a:rPr lang="es-MX" dirty="0" smtClean="0"/>
              <a:t>valor</a:t>
            </a:r>
          </a:p>
          <a:p>
            <a:r>
              <a:rPr lang="es-MX" dirty="0" smtClean="0"/>
              <a:t>La </a:t>
            </a:r>
            <a:r>
              <a:rPr lang="es-MX" dirty="0"/>
              <a:t>organización encargada del proyecto debería colaborar con sus proveedores a la hora de definir </a:t>
            </a:r>
            <a:r>
              <a:rPr lang="es-MX" dirty="0" smtClean="0"/>
              <a:t>sus estrategias </a:t>
            </a:r>
            <a:r>
              <a:rPr lang="es-MX" dirty="0"/>
              <a:t>para adquirir productos externos, en particular en el caso de productos con amplios plazos </a:t>
            </a:r>
            <a:r>
              <a:rPr lang="es-MX" dirty="0" smtClean="0"/>
              <a:t>de entrega</a:t>
            </a:r>
            <a:r>
              <a:rPr lang="es-MX" dirty="0"/>
              <a:t>. Se puede considerar la posibilidad de compartir el riesgo con los proveedores.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171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Revisiones por la dirección y evaluaciones del avance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598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Revisiones por la dirección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dirección de la organización encargada del proyecto debería revisar el sistema de gestión de la </a:t>
            </a:r>
            <a:r>
              <a:rPr lang="es-MX" dirty="0" smtClean="0"/>
              <a:t>calidad del </a:t>
            </a:r>
            <a:r>
              <a:rPr lang="es-MX" dirty="0"/>
              <a:t>proyecto, a intervalos planificados, para asegurarse de su continua idoneidad, adecuación, eficacia </a:t>
            </a:r>
            <a:r>
              <a:rPr lang="es-MX" dirty="0" smtClean="0"/>
              <a:t>y eficiencia</a:t>
            </a:r>
          </a:p>
          <a:p>
            <a:r>
              <a:rPr lang="es-MX" dirty="0" smtClean="0"/>
              <a:t>La </a:t>
            </a:r>
            <a:r>
              <a:rPr lang="es-MX" dirty="0"/>
              <a:t>organización originaria puede </a:t>
            </a:r>
            <a:r>
              <a:rPr lang="es-MX" dirty="0" smtClean="0"/>
              <a:t>también necesitar </a:t>
            </a:r>
            <a:r>
              <a:rPr lang="es-MX" dirty="0"/>
              <a:t>involucrarse en las revisiones por la dirección.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411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Evaluaciones del avance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Las evaluaciones del avance </a:t>
            </a:r>
            <a:r>
              <a:rPr lang="es-MX" dirty="0" smtClean="0"/>
              <a:t> </a:t>
            </a:r>
            <a:r>
              <a:rPr lang="es-MX" dirty="0"/>
              <a:t>deberían abarcar todos los procesos del proyecto y </a:t>
            </a:r>
            <a:r>
              <a:rPr lang="es-MX" dirty="0" smtClean="0"/>
              <a:t>proporcionar la </a:t>
            </a:r>
            <a:r>
              <a:rPr lang="es-MX" dirty="0"/>
              <a:t>oportunidad de evaluar el logro de los objetivos del proyecto. Los resultados de las evaluaciones </a:t>
            </a:r>
            <a:r>
              <a:rPr lang="es-MX" dirty="0" smtClean="0"/>
              <a:t>del avance </a:t>
            </a:r>
            <a:r>
              <a:rPr lang="es-MX" dirty="0"/>
              <a:t>pueden aportar información importante sobre el desempeño del proyecto como información </a:t>
            </a:r>
            <a:r>
              <a:rPr lang="es-MX" dirty="0" smtClean="0"/>
              <a:t>de entrada </a:t>
            </a:r>
            <a:r>
              <a:rPr lang="es-MX" dirty="0"/>
              <a:t>en futuras revisiones por la dirección.</a:t>
            </a:r>
          </a:p>
          <a:p>
            <a:r>
              <a:rPr lang="es-MX" dirty="0"/>
              <a:t>a) Las evaluaciones del avance deberían utilizarse para:</a:t>
            </a:r>
          </a:p>
          <a:p>
            <a:r>
              <a:rPr lang="es-MX" dirty="0" smtClean="0"/>
              <a:t>evaluar </a:t>
            </a:r>
            <a:r>
              <a:rPr lang="es-MX" dirty="0"/>
              <a:t>la adecuación del plan de gestión del proyecto y si el trabajo realizado cumple con </a:t>
            </a:r>
            <a:r>
              <a:rPr lang="es-MX" dirty="0" smtClean="0"/>
              <a:t>dicho plan</a:t>
            </a:r>
            <a:r>
              <a:rPr lang="es-MX" dirty="0"/>
              <a:t>,</a:t>
            </a:r>
          </a:p>
          <a:p>
            <a:r>
              <a:rPr lang="es-MX" dirty="0" smtClean="0"/>
              <a:t>evaluar </a:t>
            </a:r>
            <a:r>
              <a:rPr lang="es-MX" dirty="0"/>
              <a:t>la sincronización e interrelación de los procesos del proyecto,</a:t>
            </a:r>
          </a:p>
          <a:p>
            <a:r>
              <a:rPr lang="es-MX" dirty="0" smtClean="0"/>
              <a:t>identificar </a:t>
            </a:r>
            <a:r>
              <a:rPr lang="es-MX" dirty="0"/>
              <a:t>y evaluar las actividades y los resultados que podrían afectar positiva o el logro de </a:t>
            </a:r>
            <a:r>
              <a:rPr lang="es-MX" dirty="0" smtClean="0"/>
              <a:t>los objetivos </a:t>
            </a:r>
            <a:r>
              <a:rPr lang="es-MX" dirty="0"/>
              <a:t>del proyecto,</a:t>
            </a:r>
          </a:p>
          <a:p>
            <a:r>
              <a:rPr lang="es-MX" dirty="0" smtClean="0"/>
              <a:t>obtener </a:t>
            </a:r>
            <a:r>
              <a:rPr lang="es-MX" dirty="0"/>
              <a:t>información de entrada para el trabajo restante del proyecto,</a:t>
            </a:r>
          </a:p>
          <a:p>
            <a:r>
              <a:rPr lang="es-MX" dirty="0" smtClean="0"/>
              <a:t>facilitar </a:t>
            </a:r>
            <a:r>
              <a:rPr lang="es-MX" dirty="0"/>
              <a:t>la comunicación, e</a:t>
            </a:r>
          </a:p>
          <a:p>
            <a:r>
              <a:rPr lang="es-MX" dirty="0" smtClean="0"/>
              <a:t>impulsar </a:t>
            </a:r>
            <a:r>
              <a:rPr lang="es-MX" dirty="0"/>
              <a:t>la mejora de los procesos del proyecto, identificando las desviaciones y los cambios </a:t>
            </a:r>
            <a:r>
              <a:rPr lang="es-MX" dirty="0" smtClean="0"/>
              <a:t>en los </a:t>
            </a:r>
            <a:r>
              <a:rPr lang="es-MX" dirty="0"/>
              <a:t>riesgos.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1598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b) La planificación de las evaluaciones del avance debería incluir:</a:t>
            </a:r>
          </a:p>
          <a:p>
            <a:r>
              <a:rPr lang="es-MX" dirty="0" smtClean="0"/>
              <a:t>la </a:t>
            </a:r>
            <a:r>
              <a:rPr lang="es-MX" dirty="0"/>
              <a:t>preparación de un programa general de evaluaciones del avance (para incluirlo en el plan de</a:t>
            </a:r>
          </a:p>
          <a:p>
            <a:r>
              <a:rPr lang="es-MX" dirty="0"/>
              <a:t>gestión del proyecto</a:t>
            </a:r>
            <a:r>
              <a:rPr lang="es-MX" dirty="0" smtClean="0"/>
              <a:t>), </a:t>
            </a:r>
          </a:p>
          <a:p>
            <a:r>
              <a:rPr lang="es-MX" dirty="0" smtClean="0"/>
              <a:t>la </a:t>
            </a:r>
            <a:r>
              <a:rPr lang="es-MX" dirty="0"/>
              <a:t>asignación de responsabilidad para la gestión de las evaluaciones del avance individual,</a:t>
            </a:r>
          </a:p>
          <a:p>
            <a:r>
              <a:rPr lang="es-MX" dirty="0" smtClean="0"/>
              <a:t>la </a:t>
            </a:r>
            <a:r>
              <a:rPr lang="es-MX" dirty="0"/>
              <a:t>especificación del propósito, los requisitos de evaluación, los procesos y los resultados </a:t>
            </a:r>
            <a:r>
              <a:rPr lang="es-MX" dirty="0" smtClean="0"/>
              <a:t>para cada </a:t>
            </a:r>
            <a:r>
              <a:rPr lang="es-MX" dirty="0"/>
              <a:t>evaluación del avance,</a:t>
            </a:r>
          </a:p>
          <a:p>
            <a:r>
              <a:rPr lang="es-MX" dirty="0" smtClean="0"/>
              <a:t>la </a:t>
            </a:r>
            <a:r>
              <a:rPr lang="es-MX" dirty="0"/>
              <a:t>asignación del personal que participará en la evaluación (por ejemplo, los responsables de </a:t>
            </a:r>
            <a:r>
              <a:rPr lang="es-MX" dirty="0" smtClean="0"/>
              <a:t>los procesos </a:t>
            </a:r>
            <a:r>
              <a:rPr lang="es-MX" dirty="0"/>
              <a:t>del proyecto y otras partes interesadas),</a:t>
            </a:r>
          </a:p>
          <a:p>
            <a:r>
              <a:rPr lang="es-MX" dirty="0" smtClean="0"/>
              <a:t>asegurarse </a:t>
            </a:r>
            <a:r>
              <a:rPr lang="es-MX" dirty="0"/>
              <a:t>de que, a efectos de consulta, se dispone de personal apropiado en los procesos </a:t>
            </a:r>
            <a:r>
              <a:rPr lang="es-MX" dirty="0" smtClean="0"/>
              <a:t>del proyecto </a:t>
            </a:r>
            <a:r>
              <a:rPr lang="es-MX" dirty="0"/>
              <a:t>objeto de evaluación,</a:t>
            </a:r>
          </a:p>
          <a:p>
            <a:r>
              <a:rPr lang="es-MX" dirty="0" smtClean="0"/>
              <a:t>asegurarse </a:t>
            </a:r>
            <a:r>
              <a:rPr lang="es-MX" dirty="0"/>
              <a:t>de que la información pertinente está preparada y disponible para la evaluación (</a:t>
            </a:r>
            <a:r>
              <a:rPr lang="es-MX" dirty="0" smtClean="0"/>
              <a:t>por ejemplo</a:t>
            </a:r>
            <a:r>
              <a:rPr lang="es-MX" dirty="0"/>
              <a:t>, el plan de gestión del proyecto).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9453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c) Quienes lleven a cabo las evaluaciones deberían:</a:t>
            </a:r>
          </a:p>
          <a:p>
            <a:r>
              <a:rPr lang="es-MX" dirty="0" smtClean="0"/>
              <a:t>comprender </a:t>
            </a:r>
            <a:r>
              <a:rPr lang="es-MX" dirty="0"/>
              <a:t>el propósito de los procesos objeto de evaluación y su repercusión en el sistema </a:t>
            </a:r>
            <a:r>
              <a:rPr lang="es-MX" dirty="0" smtClean="0"/>
              <a:t>de gestión </a:t>
            </a:r>
            <a:r>
              <a:rPr lang="es-MX" dirty="0"/>
              <a:t>de la calidad del proyecto,</a:t>
            </a:r>
          </a:p>
          <a:p>
            <a:r>
              <a:rPr lang="es-MX" dirty="0" smtClean="0"/>
              <a:t>examinar </a:t>
            </a:r>
            <a:r>
              <a:rPr lang="es-MX" dirty="0"/>
              <a:t>los elementos de entrada y los resultados de los procesos pertinentes,</a:t>
            </a:r>
          </a:p>
          <a:p>
            <a:r>
              <a:rPr lang="es-MX" dirty="0" smtClean="0"/>
              <a:t> </a:t>
            </a:r>
            <a:r>
              <a:rPr lang="es-MX" dirty="0"/>
              <a:t>revisar los criterios de seguimiento y medición aplicados a los procesos,</a:t>
            </a:r>
          </a:p>
          <a:p>
            <a:r>
              <a:rPr lang="es-MX" dirty="0" smtClean="0"/>
              <a:t>determinar </a:t>
            </a:r>
            <a:r>
              <a:rPr lang="es-MX" dirty="0"/>
              <a:t>si los procesos son eficaces,</a:t>
            </a:r>
          </a:p>
          <a:p>
            <a:r>
              <a:rPr lang="es-MX" dirty="0" smtClean="0"/>
              <a:t>buscar </a:t>
            </a:r>
            <a:r>
              <a:rPr lang="es-MX" dirty="0"/>
              <a:t>potenciales mejoras en la eficiencia de los procesos, </a:t>
            </a:r>
          </a:p>
          <a:p>
            <a:r>
              <a:rPr lang="es-MX" dirty="0" smtClean="0"/>
              <a:t>elaborar </a:t>
            </a:r>
            <a:r>
              <a:rPr lang="es-MX" dirty="0"/>
              <a:t>informes, u otros resultados pertinentes, con los resultados de la evaluación del avance.</a:t>
            </a:r>
          </a:p>
          <a:p>
            <a:r>
              <a:rPr lang="es-MX" dirty="0"/>
              <a:t>d) Una vez que se ha realizado una evaluación del avance:</a:t>
            </a:r>
          </a:p>
          <a:p>
            <a:r>
              <a:rPr lang="es-MX" dirty="0" smtClean="0"/>
              <a:t>los </a:t>
            </a:r>
            <a:r>
              <a:rPr lang="es-MX" dirty="0"/>
              <a:t>resultados de la evaluación deberían contrastarse con los objetivos del proyecto </a:t>
            </a:r>
            <a:r>
              <a:rPr lang="es-MX" dirty="0" smtClean="0"/>
              <a:t>para determinar </a:t>
            </a:r>
            <a:r>
              <a:rPr lang="es-MX" dirty="0"/>
              <a:t>si el desempeño del proyecto es aceptable en comparación con los </a:t>
            </a:r>
            <a:r>
              <a:rPr lang="es-MX" dirty="0" smtClean="0"/>
              <a:t>objetivos previstos,</a:t>
            </a:r>
            <a:endParaRPr lang="es-MX" dirty="0"/>
          </a:p>
          <a:p>
            <a:r>
              <a:rPr lang="es-MX" dirty="0" smtClean="0"/>
              <a:t>debería </a:t>
            </a:r>
            <a:r>
              <a:rPr lang="es-MX" dirty="0"/>
              <a:t>asignarse la responsabilidad de las acciones derivadas de la evaluación del avance.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074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Proporciona orientación sobre la gestión y la aplicación de los proyectos.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3829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Gestión de los recursos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73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relacionados con los recursos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Generalidades</a:t>
            </a:r>
          </a:p>
          <a:p>
            <a:r>
              <a:rPr lang="es-MX" dirty="0"/>
              <a:t>Los procesos relativos a los recursos tienen como finalidad planificar y controlar los recursos. Ayudan a</a:t>
            </a:r>
          </a:p>
          <a:p>
            <a:r>
              <a:rPr lang="es-MX" dirty="0"/>
              <a:t>identificar cualquier potencial problema relativo a los recursos. Algunos ejemplos de recursos son:</a:t>
            </a:r>
          </a:p>
          <a:p>
            <a:r>
              <a:rPr lang="es-MX" dirty="0"/>
              <a:t>equipos, instalaciones, financiación, información, materiales, software, personal, servicios y espacio.</a:t>
            </a:r>
          </a:p>
          <a:p>
            <a:r>
              <a:rPr lang="es-MX" dirty="0"/>
              <a:t>Los procesos relativos a los recursos </a:t>
            </a:r>
            <a:r>
              <a:rPr lang="es-MX" dirty="0" smtClean="0"/>
              <a:t>son</a:t>
            </a:r>
            <a:r>
              <a:rPr lang="es-MX" dirty="0"/>
              <a:t>:</a:t>
            </a:r>
          </a:p>
          <a:p>
            <a:r>
              <a:rPr lang="es-MX" dirty="0" smtClean="0"/>
              <a:t>la </a:t>
            </a:r>
            <a:r>
              <a:rPr lang="es-MX" dirty="0"/>
              <a:t>planificación de los recursos, </a:t>
            </a:r>
          </a:p>
          <a:p>
            <a:r>
              <a:rPr lang="es-MX" dirty="0" smtClean="0"/>
              <a:t>el </a:t>
            </a:r>
            <a:r>
              <a:rPr lang="es-MX" dirty="0"/>
              <a:t>control de los recursos.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420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de los recursos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Deberían identificarse los recursos necesarios para el proyecto. </a:t>
            </a:r>
            <a:endParaRPr lang="es-MX" dirty="0" smtClean="0"/>
          </a:p>
          <a:p>
            <a:r>
              <a:rPr lang="es-MX" dirty="0" smtClean="0"/>
              <a:t>Deberían </a:t>
            </a:r>
            <a:r>
              <a:rPr lang="es-MX" dirty="0"/>
              <a:t>existir planes que </a:t>
            </a:r>
            <a:r>
              <a:rPr lang="es-MX" dirty="0" smtClean="0"/>
              <a:t>establezcan qué </a:t>
            </a:r>
            <a:r>
              <a:rPr lang="es-MX" dirty="0"/>
              <a:t>recursos serán necesarios para el proyecto y cuándo se requerirán según el programa del proyecto.</a:t>
            </a:r>
          </a:p>
          <a:p>
            <a:r>
              <a:rPr lang="es-MX" dirty="0"/>
              <a:t>Los planes deberían indicar cómo y de dónde se obtendrán los recursos, así como el modo en que </a:t>
            </a:r>
            <a:r>
              <a:rPr lang="es-MX" dirty="0" smtClean="0"/>
              <a:t>serán  asignados</a:t>
            </a:r>
            <a:r>
              <a:rPr lang="es-MX" dirty="0"/>
              <a:t>. Si procede, los planes también deberían establecer la forma de disponer de los </a:t>
            </a:r>
            <a:r>
              <a:rPr lang="es-MX" dirty="0" smtClean="0"/>
              <a:t>recursos sobrantes</a:t>
            </a:r>
            <a:r>
              <a:rPr lang="es-MX" dirty="0"/>
              <a:t>. Los planes deberían ser adecuados para el control de los recursos.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0209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 los recursos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Deberían realizarse revisiones para asegurarse de que se dispone de recursos suficientes para </a:t>
            </a:r>
            <a:r>
              <a:rPr lang="es-MX" dirty="0" smtClean="0"/>
              <a:t>cumplir los </a:t>
            </a:r>
            <a:r>
              <a:rPr lang="es-MX" dirty="0"/>
              <a:t>objetivos del proyecto.</a:t>
            </a:r>
          </a:p>
          <a:p>
            <a:r>
              <a:rPr lang="es-MX" dirty="0"/>
              <a:t>En el plan de gestión del proyecto deberían documentarse el cronograma de revisiones y la frecuencia </a:t>
            </a:r>
            <a:r>
              <a:rPr lang="es-MX" dirty="0" smtClean="0"/>
              <a:t>de recopilación </a:t>
            </a:r>
            <a:r>
              <a:rPr lang="es-MX" dirty="0"/>
              <a:t>de los datos asociados y de las previsiones de requisitos de recursos.</a:t>
            </a:r>
          </a:p>
          <a:p>
            <a:r>
              <a:rPr lang="es-MX" dirty="0"/>
              <a:t>Se deberían identificar, analizar, tratar y registrar las desviaciones respecto del plan de recursos.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83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Procesos relacionados con el personal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544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calidad y el éxito de un proyecto dependerán del personal que participe en él. Por </a:t>
            </a:r>
            <a:r>
              <a:rPr lang="es-MX" dirty="0" smtClean="0"/>
              <a:t>consiguiente, debería </a:t>
            </a:r>
            <a:r>
              <a:rPr lang="es-MX" dirty="0"/>
              <a:t>prestarse especial atención a las actividades de los procesos relativos al personal.</a:t>
            </a:r>
          </a:p>
          <a:p>
            <a:r>
              <a:rPr lang="es-MX" dirty="0"/>
              <a:t>Estos procesos tienen como finalidad crear un ambiente en el que el personal pueda contribuir </a:t>
            </a:r>
            <a:r>
              <a:rPr lang="es-MX" dirty="0" smtClean="0"/>
              <a:t>al proyecto </a:t>
            </a:r>
            <a:r>
              <a:rPr lang="es-MX" dirty="0"/>
              <a:t>de forma eficaz y eficiente.</a:t>
            </a:r>
          </a:p>
          <a:p>
            <a:r>
              <a:rPr lang="es-MX" dirty="0"/>
              <a:t>Los procesos relativos al personal </a:t>
            </a:r>
            <a:r>
              <a:rPr lang="es-MX" dirty="0" smtClean="0"/>
              <a:t>son</a:t>
            </a:r>
            <a:r>
              <a:rPr lang="es-MX" dirty="0"/>
              <a:t>:</a:t>
            </a:r>
          </a:p>
          <a:p>
            <a:r>
              <a:rPr lang="es-MX" dirty="0" smtClean="0"/>
              <a:t>el </a:t>
            </a:r>
            <a:r>
              <a:rPr lang="es-MX" dirty="0"/>
              <a:t>establecimiento de la estructura organizativa del proyecto,</a:t>
            </a:r>
          </a:p>
          <a:p>
            <a:r>
              <a:rPr lang="es-MX" dirty="0" smtClean="0"/>
              <a:t>la </a:t>
            </a:r>
            <a:r>
              <a:rPr lang="es-MX" dirty="0"/>
              <a:t>asignación de personal, y</a:t>
            </a:r>
          </a:p>
          <a:p>
            <a:r>
              <a:rPr lang="es-MX" dirty="0" smtClean="0"/>
              <a:t>el </a:t>
            </a:r>
            <a:r>
              <a:rPr lang="es-MX" dirty="0"/>
              <a:t>desarrollo del equipo.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9051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Establecimiento de la estructura organizativa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estructura organizativa del proyecto debería establecerse de acuerdo con los requisitos y las </a:t>
            </a:r>
            <a:r>
              <a:rPr lang="es-MX" dirty="0" smtClean="0"/>
              <a:t>políticas de </a:t>
            </a:r>
            <a:r>
              <a:rPr lang="es-MX" dirty="0"/>
              <a:t>la organización originaria y las condiciones específicas del proyecto. Debería utilizarse la </a:t>
            </a:r>
            <a:r>
              <a:rPr lang="es-MX" dirty="0" smtClean="0"/>
              <a:t>experiencia de </a:t>
            </a:r>
            <a:r>
              <a:rPr lang="es-MX" dirty="0"/>
              <a:t>proyectos anteriores, cuando la haya, para seleccionar la estructura organizativa más apropiada.</a:t>
            </a:r>
          </a:p>
          <a:p>
            <a:r>
              <a:rPr lang="es-MX" dirty="0"/>
              <a:t>La estructura organizativa del proyecto debería diseñarse con el objeto de fomentar una comunicación </a:t>
            </a:r>
            <a:r>
              <a:rPr lang="es-MX" dirty="0" smtClean="0"/>
              <a:t>y una </a:t>
            </a:r>
            <a:r>
              <a:rPr lang="es-MX" dirty="0"/>
              <a:t>cooperación eficaces y eficientes entre todos los participantes en 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0717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del personal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Debería definirse la competencia necesaria en términos de educación, formación, habilidades </a:t>
            </a:r>
            <a:r>
              <a:rPr lang="es-MX" dirty="0" smtClean="0"/>
              <a:t>y experiencia </a:t>
            </a:r>
            <a:r>
              <a:rPr lang="es-MX" dirty="0"/>
              <a:t>del personal que trabaja en el proyecto (para una descripción de “competencia</a:t>
            </a:r>
            <a:r>
              <a:rPr lang="es-MX" dirty="0" smtClean="0"/>
              <a:t>”</a:t>
            </a:r>
          </a:p>
          <a:p>
            <a:r>
              <a:rPr lang="es-MX" dirty="0" smtClean="0"/>
              <a:t>En </a:t>
            </a:r>
            <a:r>
              <a:rPr lang="es-MX" dirty="0"/>
              <a:t>la selección del personal para el proyecto deberían considerarse los atributos personales. </a:t>
            </a:r>
            <a:r>
              <a:rPr lang="es-MX" dirty="0" smtClean="0"/>
              <a:t>Debería prestarse </a:t>
            </a:r>
            <a:r>
              <a:rPr lang="es-MX" dirty="0"/>
              <a:t>especial atención a los requisitos de competencia del personal clave.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329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Desarrollo del equipo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desempeño eficaz del equipo requiere que sus miembros, individualmente, sean competentes, </a:t>
            </a:r>
            <a:r>
              <a:rPr lang="es-MX" dirty="0" smtClean="0"/>
              <a:t>estén motivados </a:t>
            </a:r>
            <a:r>
              <a:rPr lang="es-MX" dirty="0"/>
              <a:t>y estén dispuestos a cooperar con los </a:t>
            </a:r>
            <a:r>
              <a:rPr lang="es-MX" dirty="0" smtClean="0"/>
              <a:t>demás</a:t>
            </a:r>
          </a:p>
          <a:p>
            <a:r>
              <a:rPr lang="es-MX" dirty="0" smtClean="0"/>
              <a:t>Para </a:t>
            </a:r>
            <a:r>
              <a:rPr lang="es-MX" dirty="0"/>
              <a:t>mejorar su desempeño, el equipo del proyecto en su conjunto y los miembros de manera </a:t>
            </a:r>
            <a:r>
              <a:rPr lang="es-MX" dirty="0" smtClean="0"/>
              <a:t>individual, deberían </a:t>
            </a:r>
            <a:r>
              <a:rPr lang="es-MX" dirty="0"/>
              <a:t>participar en actividades de desarrollo del equipo. El personal debería recibir formación y </a:t>
            </a:r>
            <a:r>
              <a:rPr lang="es-MX" dirty="0" smtClean="0"/>
              <a:t>darse cuenta </a:t>
            </a:r>
            <a:r>
              <a:rPr lang="es-MX" dirty="0"/>
              <a:t>de la relevancia e importancia de sus actividades del proyecto en el logro del proyecto y </a:t>
            </a:r>
            <a:r>
              <a:rPr lang="es-MX" dirty="0" smtClean="0"/>
              <a:t>los objetivos </a:t>
            </a:r>
            <a:r>
              <a:rPr lang="es-MX" dirty="0"/>
              <a:t>de la </a:t>
            </a:r>
            <a:r>
              <a:rPr lang="es-MX" dirty="0" smtClean="0"/>
              <a:t>calidad.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870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Realización del producto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965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Sistemas de gestión de la calidad en los proyectos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/>
              <a:t>Características del proyecto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8317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Este capítulo cubre los siete grupos de procesos de gestión del </a:t>
            </a:r>
            <a:r>
              <a:rPr lang="es-MX" dirty="0" smtClean="0"/>
              <a:t>proyecto </a:t>
            </a:r>
            <a:r>
              <a:rPr lang="es-MX" dirty="0"/>
              <a:t>necesarios para producir </a:t>
            </a:r>
            <a:r>
              <a:rPr lang="es-MX" dirty="0" smtClean="0"/>
              <a:t>el producto </a:t>
            </a:r>
            <a:r>
              <a:rPr lang="es-MX" dirty="0"/>
              <a:t>del </a:t>
            </a:r>
            <a:r>
              <a:rPr lang="es-MX" dirty="0" smtClean="0"/>
              <a:t>proyecto.</a:t>
            </a:r>
          </a:p>
          <a:p>
            <a:r>
              <a:rPr lang="es-MX" b="1" dirty="0"/>
              <a:t>Procesos relacionados con la </a:t>
            </a:r>
            <a:r>
              <a:rPr lang="es-MX" b="1" dirty="0" smtClean="0"/>
              <a:t>interdependencia</a:t>
            </a:r>
          </a:p>
          <a:p>
            <a:r>
              <a:rPr lang="es-MX" b="1" dirty="0"/>
              <a:t>Generalidades</a:t>
            </a:r>
          </a:p>
          <a:p>
            <a:r>
              <a:rPr lang="es-MX" dirty="0"/>
              <a:t>Los proyectos constan de un sistema de procesos planificados e interdependientes y una acción en </a:t>
            </a:r>
            <a:r>
              <a:rPr lang="es-MX" dirty="0" smtClean="0"/>
              <a:t>uno de </a:t>
            </a:r>
            <a:r>
              <a:rPr lang="es-MX" dirty="0"/>
              <a:t>ellos suele afectar a los otros. La gestión global de las interdependencias previstas entre los </a:t>
            </a:r>
            <a:r>
              <a:rPr lang="es-MX" dirty="0" smtClean="0"/>
              <a:t>procesos del </a:t>
            </a:r>
            <a:r>
              <a:rPr lang="es-MX" dirty="0"/>
              <a:t>proyecto es responsabilidad del gerente del proyecto. La organización encargada del </a:t>
            </a:r>
            <a:r>
              <a:rPr lang="es-MX" dirty="0" smtClean="0"/>
              <a:t>proyecto también </a:t>
            </a:r>
            <a:r>
              <a:rPr lang="es-MX" dirty="0"/>
              <a:t>debería posibilitar una comunicación eficaz y eficiente entre los distintos grupos de </a:t>
            </a:r>
            <a:r>
              <a:rPr lang="es-MX" dirty="0" smtClean="0"/>
              <a:t>personal involucrado </a:t>
            </a:r>
            <a:r>
              <a:rPr lang="es-MX" dirty="0"/>
              <a:t>en el proyecto y establecer una clara asignación de sus responsabilidades.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7498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procesos relacionados con la interdependencia </a:t>
            </a:r>
            <a:r>
              <a:rPr lang="es-MX" dirty="0" smtClean="0"/>
              <a:t>son</a:t>
            </a:r>
            <a:r>
              <a:rPr lang="es-MX" dirty="0"/>
              <a:t>:</a:t>
            </a:r>
            <a:endParaRPr lang="es-MX" dirty="0" smtClean="0"/>
          </a:p>
          <a:p>
            <a:r>
              <a:rPr lang="es-MX" dirty="0" smtClean="0"/>
              <a:t>inicio </a:t>
            </a:r>
            <a:r>
              <a:rPr lang="es-MX" dirty="0"/>
              <a:t>del proyecto y desarrollo del plan de gestión del proyecto,</a:t>
            </a:r>
          </a:p>
          <a:p>
            <a:r>
              <a:rPr lang="es-MX" dirty="0" smtClean="0"/>
              <a:t>gestión </a:t>
            </a:r>
            <a:r>
              <a:rPr lang="es-MX" dirty="0"/>
              <a:t>de las interacciones,</a:t>
            </a:r>
          </a:p>
          <a:p>
            <a:r>
              <a:rPr lang="es-MX" dirty="0" smtClean="0"/>
              <a:t>gestión </a:t>
            </a:r>
            <a:r>
              <a:rPr lang="es-MX" dirty="0"/>
              <a:t>de los cambios, y</a:t>
            </a:r>
          </a:p>
          <a:p>
            <a:r>
              <a:rPr lang="es-MX" dirty="0" smtClean="0"/>
              <a:t>cierre </a:t>
            </a:r>
            <a:r>
              <a:rPr lang="es-MX" dirty="0"/>
              <a:t>del proceso y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3786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del proyecto y desarrollo del plan de gestión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fundamental que se establezca y mantenga al día un plan de gestión del proyecto, el cual </a:t>
            </a:r>
            <a:r>
              <a:rPr lang="es-MX" dirty="0" smtClean="0"/>
              <a:t>debería incluir </a:t>
            </a:r>
            <a:r>
              <a:rPr lang="es-MX" dirty="0"/>
              <a:t>o hacer referencia al plan de la calidad del proyecto. El grado de detalle puede depender </a:t>
            </a:r>
            <a:r>
              <a:rPr lang="es-MX" dirty="0" smtClean="0"/>
              <a:t>de factores </a:t>
            </a:r>
            <a:r>
              <a:rPr lang="es-MX" dirty="0"/>
              <a:t>tales como la magnitud y complejidad del proyecto.</a:t>
            </a:r>
          </a:p>
          <a:p>
            <a:r>
              <a:rPr lang="es-MX" dirty="0"/>
              <a:t>Durante el inicio del proyecto, deberían identificarse y comunicarse a la organización encargada </a:t>
            </a:r>
            <a:r>
              <a:rPr lang="es-MX" dirty="0" smtClean="0"/>
              <a:t>del proyecto</a:t>
            </a:r>
            <a:r>
              <a:rPr lang="es-MX" dirty="0"/>
              <a:t>, los detalles sobre proyectos anteriores pertinentes. Esto permitirá hacer el mejor uso de </a:t>
            </a:r>
            <a:r>
              <a:rPr lang="es-MX" dirty="0" smtClean="0"/>
              <a:t>la experiencia </a:t>
            </a:r>
            <a:r>
              <a:rPr lang="es-MX" dirty="0"/>
              <a:t>adquirida (por ejemplo, las lecciones aprendidas) en esos proyectos anteriores.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6213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22829"/>
          </a:xfrm>
        </p:spPr>
        <p:txBody>
          <a:bodyPr>
            <a:normAutofit fontScale="90000"/>
          </a:bodyPr>
          <a:lstStyle/>
          <a:p>
            <a:r>
              <a:rPr lang="es-MX" b="0" dirty="0"/>
              <a:t>El plan de gestión del proyecto debería: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085222"/>
            <a:ext cx="8595360" cy="5657222"/>
          </a:xfrm>
        </p:spPr>
        <p:txBody>
          <a:bodyPr>
            <a:noAutofit/>
          </a:bodyPr>
          <a:lstStyle/>
          <a:p>
            <a:r>
              <a:rPr lang="es-MX" sz="1200" dirty="0"/>
              <a:t>a) hacer referencia a los requisitos documentados del cliente y de otras partes interesadas pertinentes y</a:t>
            </a:r>
          </a:p>
          <a:p>
            <a:r>
              <a:rPr lang="es-MX" sz="1200" dirty="0"/>
              <a:t>a los objetivos del proyecto; también debería documentarse la fuente de cada requisito para </a:t>
            </a:r>
            <a:r>
              <a:rPr lang="es-MX" sz="1200" dirty="0" smtClean="0"/>
              <a:t>hacer posible </a:t>
            </a:r>
            <a:r>
              <a:rPr lang="es-MX" sz="1200" dirty="0"/>
              <a:t>la trazabilidad;</a:t>
            </a:r>
          </a:p>
          <a:p>
            <a:r>
              <a:rPr lang="es-MX" sz="1200" dirty="0"/>
              <a:t>b) identificar y documentar los procesos del proyecto y su finalidad;</a:t>
            </a:r>
          </a:p>
          <a:p>
            <a:r>
              <a:rPr lang="es-MX" sz="1200" dirty="0"/>
              <a:t>c) identificar las interfaces de la organización, prestando especial atención a:</a:t>
            </a:r>
          </a:p>
          <a:p>
            <a:r>
              <a:rPr lang="es-MX" sz="1200" dirty="0" smtClean="0"/>
              <a:t>la </a:t>
            </a:r>
            <a:r>
              <a:rPr lang="es-MX" sz="1200" dirty="0"/>
              <a:t>conexión y los canales de comunicación de la organización encargada del proyecto con </a:t>
            </a:r>
            <a:r>
              <a:rPr lang="es-MX" sz="1200" dirty="0" smtClean="0"/>
              <a:t>los distintos </a:t>
            </a:r>
            <a:r>
              <a:rPr lang="es-MX" sz="1200" dirty="0"/>
              <a:t>departamentos de la organización originaria, </a:t>
            </a:r>
            <a:r>
              <a:rPr lang="es-MX" sz="1200" dirty="0" smtClean="0"/>
              <a:t>y las </a:t>
            </a:r>
            <a:r>
              <a:rPr lang="es-MX" sz="1200" dirty="0"/>
              <a:t>interfaces entre departamentos dentro de la organización encargada del proyecto;</a:t>
            </a:r>
          </a:p>
          <a:p>
            <a:r>
              <a:rPr lang="es-MX" sz="1200" dirty="0"/>
              <a:t>d) integrar los planes resultantes de la planificación llevada a cabo en otros procesos del proyecto;</a:t>
            </a:r>
          </a:p>
          <a:p>
            <a:r>
              <a:rPr lang="es-MX" sz="1200" dirty="0"/>
              <a:t>estos planes incluyen:</a:t>
            </a:r>
          </a:p>
          <a:p>
            <a:r>
              <a:rPr lang="es-MX" sz="1200" dirty="0" smtClean="0"/>
              <a:t>el </a:t>
            </a:r>
            <a:r>
              <a:rPr lang="es-MX" sz="1200" dirty="0"/>
              <a:t>plan de la calidad,</a:t>
            </a:r>
          </a:p>
          <a:p>
            <a:r>
              <a:rPr lang="es-MX" sz="1200" dirty="0" smtClean="0"/>
              <a:t>el </a:t>
            </a:r>
            <a:r>
              <a:rPr lang="es-MX" sz="1200" dirty="0"/>
              <a:t>desglose de tareas </a:t>
            </a:r>
          </a:p>
          <a:p>
            <a:r>
              <a:rPr lang="es-MX" sz="1200" dirty="0" smtClean="0"/>
              <a:t>el </a:t>
            </a:r>
            <a:r>
              <a:rPr lang="es-MX" sz="1200" dirty="0"/>
              <a:t>programa del proyecto </a:t>
            </a:r>
          </a:p>
          <a:p>
            <a:r>
              <a:rPr lang="es-MX" sz="1200" dirty="0" smtClean="0"/>
              <a:t>el </a:t>
            </a:r>
            <a:r>
              <a:rPr lang="es-MX" sz="1200" dirty="0"/>
              <a:t>presupuesto del </a:t>
            </a:r>
            <a:r>
              <a:rPr lang="es-MX" sz="1200" dirty="0" smtClean="0"/>
              <a:t>proyecto</a:t>
            </a:r>
            <a:endParaRPr lang="es-MX" sz="1200" dirty="0"/>
          </a:p>
          <a:p>
            <a:r>
              <a:rPr lang="es-MX" sz="1200" dirty="0" smtClean="0"/>
              <a:t>el </a:t>
            </a:r>
            <a:r>
              <a:rPr lang="es-MX" sz="1200" dirty="0"/>
              <a:t>plan de </a:t>
            </a:r>
            <a:r>
              <a:rPr lang="es-MX" sz="1200" dirty="0" smtClean="0"/>
              <a:t>comunicación</a:t>
            </a:r>
            <a:endParaRPr lang="es-MX" sz="1200" dirty="0"/>
          </a:p>
          <a:p>
            <a:r>
              <a:rPr lang="es-MX" sz="1200" dirty="0" smtClean="0"/>
              <a:t>el </a:t>
            </a:r>
            <a:r>
              <a:rPr lang="es-MX" sz="1200" dirty="0"/>
              <a:t>plan de gestión de riesgos </a:t>
            </a:r>
            <a:endParaRPr lang="es-MX" sz="1200" b="1" dirty="0"/>
          </a:p>
          <a:p>
            <a:r>
              <a:rPr lang="es-MX" sz="1200" dirty="0" smtClean="0"/>
              <a:t>el </a:t>
            </a:r>
            <a:r>
              <a:rPr lang="es-MX" sz="1200" dirty="0"/>
              <a:t>plan de </a:t>
            </a:r>
            <a:r>
              <a:rPr lang="es-MX" sz="1200" dirty="0" smtClean="0"/>
              <a:t>compras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7667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224" y="321548"/>
            <a:ext cx="9395008" cy="5858590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todos los planes deberían revisarse para comprobar su coherencia y debería resolverse cualquier</a:t>
            </a:r>
          </a:p>
          <a:p>
            <a:r>
              <a:rPr lang="es-MX" dirty="0"/>
              <a:t>discrepancia;</a:t>
            </a:r>
          </a:p>
          <a:p>
            <a:r>
              <a:rPr lang="es-MX" dirty="0"/>
              <a:t>e) identificar, incluir o hacer referencia a las características del producto y el modo en que debería</a:t>
            </a:r>
          </a:p>
          <a:p>
            <a:r>
              <a:rPr lang="es-MX" dirty="0"/>
              <a:t>efectuarse su medición y evaluación;</a:t>
            </a:r>
          </a:p>
          <a:p>
            <a:r>
              <a:rPr lang="es-MX" dirty="0"/>
              <a:t>f) proporcionar una base de referencia para la medición y control del avance, para permitir la</a:t>
            </a:r>
          </a:p>
          <a:p>
            <a:r>
              <a:rPr lang="es-MX" dirty="0"/>
              <a:t>planificación del trabajo restante; deberían prepararse y programarse planes para las revisiones y</a:t>
            </a:r>
          </a:p>
          <a:p>
            <a:r>
              <a:rPr lang="es-MX" dirty="0"/>
              <a:t>evaluaciones del avance;</a:t>
            </a:r>
          </a:p>
          <a:p>
            <a:r>
              <a:rPr lang="es-MX" dirty="0"/>
              <a:t>g) definir indicadores del desempeño y la forma de medirlos, y prever la realización de evaluaciones</a:t>
            </a:r>
          </a:p>
          <a:p>
            <a:r>
              <a:rPr lang="es-MX" dirty="0"/>
              <a:t>regulares con el objeto de efectuar un seguimiento del avance; estas evaluaciones deberían:</a:t>
            </a:r>
          </a:p>
          <a:p>
            <a:r>
              <a:rPr lang="es-MX" dirty="0"/>
              <a:t>¾ facilitar las acciones correctivas y preventivas, y</a:t>
            </a:r>
          </a:p>
          <a:p>
            <a:r>
              <a:rPr lang="es-MX" dirty="0"/>
              <a:t>¾ confirmar que los objetivos del proyecto continúan siendo válidos en un entorno cambiante para</a:t>
            </a:r>
          </a:p>
          <a:p>
            <a:r>
              <a:rPr lang="es-MX" dirty="0"/>
              <a:t>el proyecto;</a:t>
            </a:r>
          </a:p>
          <a:p>
            <a:r>
              <a:rPr lang="es-MX" dirty="0"/>
              <a:t>h) prever las revisiones del proyecto requeridas por el contrato para asegurarse del cumplimiento de los</a:t>
            </a:r>
          </a:p>
          <a:p>
            <a:r>
              <a:rPr lang="es-MX" dirty="0"/>
              <a:t>requisitos del contrato;</a:t>
            </a:r>
          </a:p>
          <a:p>
            <a:r>
              <a:rPr lang="es-MX" dirty="0"/>
              <a:t>i) revisarse con regularidad, y también cuando se produzcan cambios importantes.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0435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las interacciones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Para facilitar las interdependencias (que están planificadas) entre los procesos, es preciso gestionar </a:t>
            </a:r>
            <a:r>
              <a:rPr lang="es-MX" dirty="0" smtClean="0"/>
              <a:t>las interacciones </a:t>
            </a:r>
            <a:r>
              <a:rPr lang="es-MX" dirty="0"/>
              <a:t>(que no están planificadas) dentro del proyecto. Esto debería incluir lo siguiente:</a:t>
            </a:r>
          </a:p>
          <a:p>
            <a:r>
              <a:rPr lang="es-MX" dirty="0" smtClean="0"/>
              <a:t>establecer </a:t>
            </a:r>
            <a:r>
              <a:rPr lang="es-MX" dirty="0"/>
              <a:t>procedimientos para la gestión de las interfaces;</a:t>
            </a:r>
          </a:p>
          <a:p>
            <a:r>
              <a:rPr lang="es-MX" dirty="0" smtClean="0"/>
              <a:t>celebrar </a:t>
            </a:r>
            <a:r>
              <a:rPr lang="es-MX" dirty="0"/>
              <a:t>reuniones interdepartamentales sobre el proyecto;</a:t>
            </a:r>
          </a:p>
          <a:p>
            <a:r>
              <a:rPr lang="es-MX" dirty="0" smtClean="0"/>
              <a:t>resolver </a:t>
            </a:r>
            <a:r>
              <a:rPr lang="es-MX" dirty="0"/>
              <a:t>cuestiones tales como los conflictos de responsabilidades o los cambios en los riesgos;</a:t>
            </a:r>
          </a:p>
          <a:p>
            <a:r>
              <a:rPr lang="es-MX" dirty="0" smtClean="0"/>
              <a:t>medir </a:t>
            </a:r>
            <a:r>
              <a:rPr lang="es-MX" dirty="0"/>
              <a:t>el desempeño del proyecto utilizando técnicas tales como el análisis del valor obtenido (</a:t>
            </a:r>
            <a:r>
              <a:rPr lang="es-MX" dirty="0" smtClean="0"/>
              <a:t>una técnica </a:t>
            </a:r>
            <a:r>
              <a:rPr lang="es-MX" dirty="0"/>
              <a:t>para efectuar un seguimiento del desempeño global del proyecto frente a una </a:t>
            </a:r>
            <a:r>
              <a:rPr lang="es-MX" dirty="0" smtClean="0"/>
              <a:t>referencia presupuestaria</a:t>
            </a:r>
            <a:r>
              <a:rPr lang="es-MX" dirty="0"/>
              <a:t>);</a:t>
            </a:r>
          </a:p>
          <a:p>
            <a:r>
              <a:rPr lang="es-MX" dirty="0" smtClean="0"/>
              <a:t>llevar </a:t>
            </a:r>
            <a:r>
              <a:rPr lang="es-MX" dirty="0"/>
              <a:t>a cabo evaluaciones del avance con el objeto de determinar el estado del proyecto y </a:t>
            </a:r>
            <a:r>
              <a:rPr lang="es-MX" dirty="0" smtClean="0"/>
              <a:t>de planificar </a:t>
            </a:r>
            <a:r>
              <a:rPr lang="es-MX" dirty="0"/>
              <a:t>el trabajo restante.</a:t>
            </a:r>
          </a:p>
          <a:p>
            <a:r>
              <a:rPr lang="es-MX" dirty="0" smtClean="0"/>
              <a:t>Las </a:t>
            </a:r>
            <a:r>
              <a:rPr lang="es-MX" dirty="0"/>
              <a:t>evaluaciones del avance también deberían utilizarse para identificar los posibles problemas en </a:t>
            </a:r>
            <a:r>
              <a:rPr lang="es-MX" dirty="0" smtClean="0"/>
              <a:t>las interfaces</a:t>
            </a:r>
            <a:r>
              <a:rPr lang="es-MX" dirty="0"/>
              <a:t>. No debería olvidarse que el riesgo suele ser elevado en las interfaces.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886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003699"/>
          </a:xfrm>
        </p:spPr>
        <p:txBody>
          <a:bodyPr/>
          <a:lstStyle/>
          <a:p>
            <a:r>
              <a:rPr lang="es-MX" dirty="0"/>
              <a:t>Gestión de los cambios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175658"/>
            <a:ext cx="8595360" cy="5004480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La gestión de los cambios cubre la identificación, la evaluación, la autorización, la documentación, </a:t>
            </a:r>
            <a:r>
              <a:rPr lang="es-MX" dirty="0" smtClean="0"/>
              <a:t>la implementación </a:t>
            </a:r>
            <a:r>
              <a:rPr lang="es-MX" dirty="0"/>
              <a:t>y el control de los cambios. Antes de autorizar un cambio, deberían analizarse el </a:t>
            </a:r>
            <a:r>
              <a:rPr lang="es-MX" dirty="0" smtClean="0"/>
              <a:t>propósito, el </a:t>
            </a:r>
            <a:r>
              <a:rPr lang="es-MX" dirty="0"/>
              <a:t>alcance y el impacto de dicho cambio. Aquellos cambios que afecten a los objetivos del </a:t>
            </a:r>
            <a:r>
              <a:rPr lang="es-MX" dirty="0" smtClean="0"/>
              <a:t>proyecto deberían </a:t>
            </a:r>
            <a:r>
              <a:rPr lang="es-MX" dirty="0"/>
              <a:t>acordarse con el cliente y con las demás partes interesadas pertinentes.</a:t>
            </a:r>
          </a:p>
          <a:p>
            <a:r>
              <a:rPr lang="es-MX" dirty="0"/>
              <a:t>La gestión de los cambios también debería considerar lo siguiente:</a:t>
            </a:r>
          </a:p>
          <a:p>
            <a:r>
              <a:rPr lang="es-MX" dirty="0" smtClean="0"/>
              <a:t>la </a:t>
            </a:r>
            <a:r>
              <a:rPr lang="es-MX" dirty="0"/>
              <a:t>gestión de los cambios en el alcance del proyecto, los objetivos del proyecto y el plan de gestión </a:t>
            </a:r>
            <a:r>
              <a:rPr lang="es-MX" dirty="0" smtClean="0"/>
              <a:t>del proyecto</a:t>
            </a:r>
            <a:r>
              <a:rPr lang="es-MX" dirty="0"/>
              <a:t>;</a:t>
            </a:r>
          </a:p>
          <a:p>
            <a:r>
              <a:rPr lang="es-MX" dirty="0" smtClean="0"/>
              <a:t>la </a:t>
            </a:r>
            <a:r>
              <a:rPr lang="es-MX" dirty="0"/>
              <a:t>coordinación de los cambios en los procesos del proyecto interrelacionados y la resolución </a:t>
            </a:r>
            <a:r>
              <a:rPr lang="es-MX" dirty="0" smtClean="0"/>
              <a:t>de cualquier </a:t>
            </a:r>
            <a:r>
              <a:rPr lang="es-MX" dirty="0"/>
              <a:t>conflicto;</a:t>
            </a:r>
          </a:p>
          <a:p>
            <a:r>
              <a:rPr lang="es-MX" dirty="0" smtClean="0"/>
              <a:t>los </a:t>
            </a:r>
            <a:r>
              <a:rPr lang="es-MX" dirty="0"/>
              <a:t>procedimientos para documentar el cambio;</a:t>
            </a:r>
          </a:p>
          <a:p>
            <a:r>
              <a:rPr lang="es-MX" dirty="0" smtClean="0"/>
              <a:t>la </a:t>
            </a:r>
            <a:r>
              <a:rPr lang="es-MX" dirty="0"/>
              <a:t>mejora continua </a:t>
            </a:r>
            <a:endParaRPr lang="es-MX" dirty="0"/>
          </a:p>
          <a:p>
            <a:r>
              <a:rPr lang="es-MX" dirty="0" smtClean="0"/>
              <a:t>los </a:t>
            </a:r>
            <a:r>
              <a:rPr lang="es-MX" dirty="0"/>
              <a:t>aspectos del cambio que afectan al </a:t>
            </a:r>
            <a:r>
              <a:rPr lang="es-MX" dirty="0" smtClean="0"/>
              <a:t>personal.</a:t>
            </a:r>
          </a:p>
          <a:p>
            <a:r>
              <a:rPr lang="es-MX" dirty="0"/>
              <a:t>Los cambios pueden producir efectos negativos (por ejemplo, quejas) en el proyecto, los cuales </a:t>
            </a:r>
            <a:r>
              <a:rPr lang="es-MX" dirty="0" smtClean="0"/>
              <a:t>deberían ser </a:t>
            </a:r>
            <a:r>
              <a:rPr lang="es-MX" dirty="0"/>
              <a:t>identificados lo antes posible. Deberían analizarse las causas de los efectos negativos y </a:t>
            </a:r>
            <a:r>
              <a:rPr lang="es-MX" dirty="0" smtClean="0"/>
              <a:t>los resultados </a:t>
            </a:r>
            <a:r>
              <a:rPr lang="es-MX" dirty="0"/>
              <a:t>deberían utilizarse para idear soluciones basadas en la prevención y para </a:t>
            </a:r>
            <a:r>
              <a:rPr lang="es-MX" dirty="0" smtClean="0"/>
              <a:t>implementar mejoras </a:t>
            </a:r>
            <a:r>
              <a:rPr lang="es-MX" dirty="0"/>
              <a:t>en el proceso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5309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Cierre del proceso y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proyecto en sí mismo es un proceso y se debería prestar especial atención a su cierre.</a:t>
            </a:r>
          </a:p>
          <a:p>
            <a:r>
              <a:rPr lang="es-MX" dirty="0"/>
              <a:t>El cierre de procesos y del proyecto debería definirse durante la fase de inicio del proyecto e incluirse </a:t>
            </a:r>
            <a:r>
              <a:rPr lang="es-MX" dirty="0" smtClean="0"/>
              <a:t>en el </a:t>
            </a:r>
            <a:r>
              <a:rPr lang="es-MX" dirty="0"/>
              <a:t>plan de gestión del proyecto. Al planificar el cierre de los procesos y proyectos, debería tenerse </a:t>
            </a:r>
            <a:r>
              <a:rPr lang="es-MX" dirty="0" smtClean="0"/>
              <a:t>en cuenta </a:t>
            </a:r>
            <a:r>
              <a:rPr lang="es-MX" dirty="0"/>
              <a:t>la experiencia adquirida en el cierre de procesos y proyectos anteriores </a:t>
            </a:r>
            <a:r>
              <a:rPr lang="es-MX" dirty="0" smtClean="0"/>
              <a:t>En </a:t>
            </a:r>
            <a:r>
              <a:rPr lang="es-MX" dirty="0"/>
              <a:t>cualquier momento a lo largo del ciclo de vida del proyecto los procesos finalizados deberían </a:t>
            </a:r>
            <a:r>
              <a:rPr lang="es-MX" dirty="0" smtClean="0"/>
              <a:t>cerrarse según </a:t>
            </a:r>
            <a:r>
              <a:rPr lang="es-MX" dirty="0"/>
              <a:t>lo planificado. Cuando un proceso concluye, debería asegurarse que todos los registros se </a:t>
            </a:r>
            <a:r>
              <a:rPr lang="es-MX" dirty="0" smtClean="0"/>
              <a:t>recopilan, se </a:t>
            </a:r>
            <a:r>
              <a:rPr lang="es-MX" dirty="0"/>
              <a:t>distribuyen dentro del proyecto y a la organización originaria, según corresponda, y se conservan </a:t>
            </a:r>
            <a:r>
              <a:rPr lang="es-MX" dirty="0" smtClean="0"/>
              <a:t>durante un </a:t>
            </a:r>
            <a:r>
              <a:rPr lang="es-MX" dirty="0"/>
              <a:t>periodo especificado.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8507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Procesos relacionados con el alcance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836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El alcance del proyecto incluye una descripción del producto del proyecto, sus características y el modo</a:t>
            </a:r>
          </a:p>
          <a:p>
            <a:r>
              <a:rPr lang="es-MX" dirty="0"/>
              <a:t>en que han de medirse o evaluarse.</a:t>
            </a:r>
          </a:p>
          <a:p>
            <a:r>
              <a:rPr lang="es-MX" dirty="0"/>
              <a:t>a) Los procesos relacionados con el alcance tienen como finalidad</a:t>
            </a:r>
            <a:r>
              <a:rPr lang="es-MX" dirty="0" smtClean="0"/>
              <a:t>:</a:t>
            </a:r>
          </a:p>
          <a:p>
            <a:r>
              <a:rPr lang="es-MX" dirty="0" smtClean="0"/>
              <a:t> </a:t>
            </a:r>
            <a:r>
              <a:rPr lang="es-MX" dirty="0"/>
              <a:t>traducir las necesidades y expectativas del cliente y de otras partes interesadas en </a:t>
            </a:r>
            <a:r>
              <a:rPr lang="es-MX" dirty="0" smtClean="0"/>
              <a:t>actividades que </a:t>
            </a:r>
            <a:r>
              <a:rPr lang="es-MX" dirty="0"/>
              <a:t>habrán de llevarse a cabo para alcanzar los objetivos del proyecto, y organizar </a:t>
            </a:r>
            <a:r>
              <a:rPr lang="es-MX" dirty="0" smtClean="0"/>
              <a:t>estas actividades, asegurarse </a:t>
            </a:r>
            <a:r>
              <a:rPr lang="es-MX" dirty="0"/>
              <a:t>de que el personal trabaja dentro del ámbito del alcance durante la realización </a:t>
            </a:r>
            <a:r>
              <a:rPr lang="es-MX" dirty="0" smtClean="0"/>
              <a:t>de estas </a:t>
            </a:r>
            <a:r>
              <a:rPr lang="es-MX" dirty="0"/>
              <a:t>actividades, </a:t>
            </a:r>
          </a:p>
          <a:p>
            <a:r>
              <a:rPr lang="es-MX" dirty="0" smtClean="0"/>
              <a:t>asegurarse </a:t>
            </a:r>
            <a:r>
              <a:rPr lang="es-MX" dirty="0"/>
              <a:t>de que las actividades llevadas a cabo dentro del proyecto cumplen los </a:t>
            </a:r>
            <a:r>
              <a:rPr lang="es-MX" dirty="0" smtClean="0"/>
              <a:t>requisitos descritos </a:t>
            </a:r>
            <a:r>
              <a:rPr lang="es-MX" dirty="0"/>
              <a:t>en el alcance.</a:t>
            </a:r>
          </a:p>
          <a:p>
            <a:r>
              <a:rPr lang="es-MX" dirty="0"/>
              <a:t>b) Los procesos relacionados con el alcance (véase el anexo A), son:</a:t>
            </a:r>
          </a:p>
          <a:p>
            <a:r>
              <a:rPr lang="es-MX" dirty="0" smtClean="0"/>
              <a:t>desarrollo </a:t>
            </a:r>
            <a:r>
              <a:rPr lang="es-MX" dirty="0"/>
              <a:t>del concepto,</a:t>
            </a:r>
          </a:p>
          <a:p>
            <a:r>
              <a:rPr lang="es-MX" dirty="0" smtClean="0"/>
              <a:t>desarrollo </a:t>
            </a:r>
            <a:r>
              <a:rPr lang="es-MX" dirty="0"/>
              <a:t>y control del alcance,</a:t>
            </a:r>
          </a:p>
          <a:p>
            <a:r>
              <a:rPr lang="es-MX" dirty="0" smtClean="0"/>
              <a:t>definición </a:t>
            </a:r>
            <a:r>
              <a:rPr lang="es-MX" dirty="0"/>
              <a:t>de las actividades, y</a:t>
            </a:r>
          </a:p>
          <a:p>
            <a:r>
              <a:rPr lang="es-MX" dirty="0" smtClean="0"/>
              <a:t>control </a:t>
            </a:r>
            <a:r>
              <a:rPr lang="es-MX" dirty="0"/>
              <a:t>de las actividades.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681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Algunas de las características de los proyectos son las siguientes:</a:t>
            </a:r>
          </a:p>
          <a:p>
            <a:r>
              <a:rPr lang="es-MX" dirty="0" smtClean="0"/>
              <a:t>son </a:t>
            </a:r>
            <a:r>
              <a:rPr lang="es-MX" dirty="0"/>
              <a:t>fases únicas, no repetitivas compuestas por procesos y actividades.</a:t>
            </a:r>
          </a:p>
          <a:p>
            <a:r>
              <a:rPr lang="es-MX" dirty="0" smtClean="0"/>
              <a:t>tienen </a:t>
            </a:r>
            <a:r>
              <a:rPr lang="es-MX" dirty="0"/>
              <a:t>cierto grado de riesgo e incertidumbre.</a:t>
            </a:r>
          </a:p>
          <a:p>
            <a:r>
              <a:rPr lang="es-MX" dirty="0" smtClean="0"/>
              <a:t>se </a:t>
            </a:r>
            <a:r>
              <a:rPr lang="es-MX" dirty="0"/>
              <a:t>espera que proporcionen unos resultados cuantificados (mínimos), especificados dentro de </a:t>
            </a:r>
            <a:r>
              <a:rPr lang="es-MX" dirty="0" smtClean="0"/>
              <a:t>unos parámetros </a:t>
            </a:r>
            <a:r>
              <a:rPr lang="es-MX" dirty="0"/>
              <a:t>determinados, por ejemplo, parámetros relacionados con la calidad.</a:t>
            </a:r>
          </a:p>
          <a:p>
            <a:r>
              <a:rPr lang="es-MX" dirty="0" smtClean="0"/>
              <a:t>tienen </a:t>
            </a:r>
            <a:r>
              <a:rPr lang="es-MX" dirty="0"/>
              <a:t>fechas de inicio y de finalización planificadas, y dentro de unas limitaciones de costo </a:t>
            </a:r>
            <a:r>
              <a:rPr lang="es-MX" dirty="0" smtClean="0"/>
              <a:t>y recursos </a:t>
            </a:r>
            <a:r>
              <a:rPr lang="es-MX" dirty="0"/>
              <a:t>claramente especificadas.</a:t>
            </a:r>
          </a:p>
          <a:p>
            <a:r>
              <a:rPr lang="es-MX" dirty="0"/>
              <a:t>P</a:t>
            </a:r>
            <a:r>
              <a:rPr lang="es-MX" dirty="0" smtClean="0"/>
              <a:t>uede </a:t>
            </a:r>
            <a:r>
              <a:rPr lang="es-MX" dirty="0"/>
              <a:t>haber personal asignado temporalmente a la organización encargada del proyecto por </a:t>
            </a:r>
            <a:r>
              <a:rPr lang="es-MX" dirty="0" smtClean="0"/>
              <a:t>el tiempo </a:t>
            </a:r>
            <a:r>
              <a:rPr lang="es-MX" dirty="0"/>
              <a:t>de la duración del mismo </a:t>
            </a:r>
            <a:r>
              <a:rPr lang="es-MX" dirty="0" smtClean="0"/>
              <a:t>la </a:t>
            </a:r>
            <a:r>
              <a:rPr lang="es-MX" dirty="0"/>
              <a:t>organización encargada del proyecto puede ser designada por </a:t>
            </a:r>
            <a:r>
              <a:rPr lang="es-MX" dirty="0" smtClean="0"/>
              <a:t>la organización originaria </a:t>
            </a:r>
            <a:r>
              <a:rPr lang="es-MX" dirty="0"/>
              <a:t>y estar sujeta a cambios a medida que avanza el </a:t>
            </a:r>
            <a:r>
              <a:rPr lang="es-MX" dirty="0" smtClean="0"/>
              <a:t>proyecto.</a:t>
            </a:r>
            <a:endParaRPr lang="es-MX" dirty="0"/>
          </a:p>
          <a:p>
            <a:r>
              <a:rPr lang="es-MX" dirty="0" smtClean="0"/>
              <a:t>pueden </a:t>
            </a:r>
            <a:r>
              <a:rPr lang="es-MX" dirty="0"/>
              <a:t>ser de larga duración y estar sometidos a influencias internas y externas cambiantes a </a:t>
            </a:r>
            <a:r>
              <a:rPr lang="es-MX" dirty="0" smtClean="0"/>
              <a:t>lo largo </a:t>
            </a:r>
            <a:r>
              <a:rPr lang="es-MX" dirty="0"/>
              <a:t>del tiempo.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3520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Desarrollo del concepto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necesidades y expectativas del cliente en cuanto al producto y los procesos, tanto declaradas </a:t>
            </a:r>
            <a:r>
              <a:rPr lang="es-MX" dirty="0" smtClean="0"/>
              <a:t>como generalmente </a:t>
            </a:r>
            <a:r>
              <a:rPr lang="es-MX" dirty="0"/>
              <a:t>implícitas, deberían traducirse en requisitos documentados, que incluyan los </a:t>
            </a:r>
            <a:r>
              <a:rPr lang="es-MX" dirty="0" smtClean="0"/>
              <a:t>aspectos legales </a:t>
            </a:r>
            <a:r>
              <a:rPr lang="es-MX" dirty="0"/>
              <a:t>y reglamentarios, que deberían, cuando lo requiera el cliente, ser aceptados mutuamente</a:t>
            </a:r>
            <a:r>
              <a:rPr lang="es-MX" dirty="0" smtClean="0"/>
              <a:t>.</a:t>
            </a:r>
          </a:p>
          <a:p>
            <a:r>
              <a:rPr lang="es-MX" dirty="0"/>
              <a:t>Se deberían identificar otras partes interesadas y establecer sus necesidades. Éstas deberían </a:t>
            </a:r>
            <a:r>
              <a:rPr lang="es-MX" dirty="0" smtClean="0"/>
              <a:t>traducirse en </a:t>
            </a:r>
            <a:r>
              <a:rPr lang="es-MX" dirty="0"/>
              <a:t>requisitos documentados y, cuando proceda, ser aceptadas por el cliente.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1688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Desarrollo y control del alcance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la hora de desarrollar el alcance del proyecto, deberían identificarse y documentarse, en </a:t>
            </a:r>
            <a:r>
              <a:rPr lang="es-MX" dirty="0" smtClean="0"/>
              <a:t>términos medibles</a:t>
            </a:r>
            <a:r>
              <a:rPr lang="es-MX" dirty="0"/>
              <a:t>, y tan exhaustivamente como sea posible, las características del producto del proyecto. </a:t>
            </a:r>
            <a:r>
              <a:rPr lang="es-MX" dirty="0" smtClean="0"/>
              <a:t>Estas características </a:t>
            </a:r>
            <a:r>
              <a:rPr lang="es-MX" dirty="0"/>
              <a:t>deberían utilizarse como base para el diseño y el desarrollo. Debería especificarse cómo </a:t>
            </a:r>
            <a:r>
              <a:rPr lang="es-MX" dirty="0" smtClean="0"/>
              <a:t>se medirán </a:t>
            </a:r>
            <a:r>
              <a:rPr lang="es-MX" dirty="0"/>
              <a:t>estas características o cómo se evaluará su conformidad con los requisitos del cliente y de </a:t>
            </a:r>
            <a:r>
              <a:rPr lang="es-MX" dirty="0" smtClean="0"/>
              <a:t>otras partes </a:t>
            </a:r>
            <a:r>
              <a:rPr lang="es-MX" dirty="0"/>
              <a:t>interesadas. La trazabilidad de las características del producto y de los procesos debería llegar a </a:t>
            </a:r>
            <a:r>
              <a:rPr lang="es-MX" dirty="0" smtClean="0"/>
              <a:t>los requisitos </a:t>
            </a:r>
            <a:r>
              <a:rPr lang="es-MX" dirty="0"/>
              <a:t>documentados del cliente y de otras partes interesadas.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47976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las actividades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debería estructurarse sistemáticamente en actividades realizables para cumplir los </a:t>
            </a:r>
            <a:r>
              <a:rPr lang="es-MX" dirty="0" smtClean="0"/>
              <a:t>requisitos del </a:t>
            </a:r>
            <a:r>
              <a:rPr lang="es-MX" dirty="0"/>
              <a:t>cliente relativos al producto y a los procesos</a:t>
            </a:r>
            <a:r>
              <a:rPr lang="es-MX" dirty="0" smtClean="0"/>
              <a:t>.</a:t>
            </a:r>
          </a:p>
          <a:p>
            <a:r>
              <a:rPr lang="es-MX" dirty="0"/>
              <a:t>El personal asignado al proyecto debería participar en la definición de estas actividades. Ello permitirá </a:t>
            </a:r>
            <a:r>
              <a:rPr lang="es-MX" dirty="0" smtClean="0"/>
              <a:t>a la </a:t>
            </a:r>
            <a:r>
              <a:rPr lang="es-MX" dirty="0"/>
              <a:t>organización encargada del proyecto beneficiarse de su experiencia y obtener su </a:t>
            </a:r>
            <a:r>
              <a:rPr lang="es-MX" dirty="0" smtClean="0"/>
              <a:t>comprensión, aceptación </a:t>
            </a:r>
            <a:r>
              <a:rPr lang="es-MX" dirty="0"/>
              <a:t>y respaldo.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6827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 las actividades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actividades del proyecto deberían llevarse a cabo y controlarse de acuerdo con el plan de gestión </a:t>
            </a:r>
            <a:r>
              <a:rPr lang="es-MX" dirty="0" smtClean="0"/>
              <a:t>del proyecto</a:t>
            </a:r>
            <a:r>
              <a:rPr lang="es-MX" dirty="0"/>
              <a:t>. El control de los procesos incluye el control de las interacciones entre las actividades </a:t>
            </a:r>
            <a:r>
              <a:rPr lang="es-MX" dirty="0" smtClean="0"/>
              <a:t>para minimizar </a:t>
            </a:r>
            <a:r>
              <a:rPr lang="es-MX" dirty="0"/>
              <a:t>los conflictos y los malentendidos. En aquellos procesos que tengan que ver con </a:t>
            </a:r>
            <a:r>
              <a:rPr lang="es-MX" dirty="0" smtClean="0"/>
              <a:t>nuevas tecnologías</a:t>
            </a:r>
            <a:r>
              <a:rPr lang="es-MX" dirty="0"/>
              <a:t>, debería prestarse especial atención a su control.</a:t>
            </a:r>
          </a:p>
          <a:p>
            <a:r>
              <a:rPr lang="es-MX" dirty="0"/>
              <a:t>Deberían revisarse y evaluarse las actividades para identificar posibles deficiencias y oportunidades </a:t>
            </a:r>
            <a:r>
              <a:rPr lang="es-MX" dirty="0" smtClean="0"/>
              <a:t>de mejora</a:t>
            </a:r>
            <a:r>
              <a:rPr lang="es-MX" dirty="0"/>
              <a:t>. El cronograma de revisiones debería adaptarse a la complejidad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133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Procesos relacionados con el tiempo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676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procesos relacionados con el tiempo tienen como finalidad determinar las dependencias y la </a:t>
            </a:r>
            <a:r>
              <a:rPr lang="es-MX" dirty="0" smtClean="0"/>
              <a:t>duración de </a:t>
            </a:r>
            <a:r>
              <a:rPr lang="es-MX" dirty="0"/>
              <a:t>las actividades y asegurar la oportuna conclusión del proyecto.</a:t>
            </a:r>
          </a:p>
          <a:p>
            <a:r>
              <a:rPr lang="es-MX" dirty="0"/>
              <a:t>Los procesos relacionados con el tiempo (véase el anexo A) son:</a:t>
            </a:r>
          </a:p>
          <a:p>
            <a:r>
              <a:rPr lang="es-MX" dirty="0"/>
              <a:t> </a:t>
            </a:r>
            <a:r>
              <a:rPr lang="es-MX" dirty="0" smtClean="0"/>
              <a:t>la </a:t>
            </a:r>
            <a:r>
              <a:rPr lang="es-MX" dirty="0"/>
              <a:t>planificación de la dependencia entre actividades,</a:t>
            </a:r>
          </a:p>
          <a:p>
            <a:r>
              <a:rPr lang="es-MX" dirty="0" smtClean="0"/>
              <a:t> </a:t>
            </a:r>
            <a:r>
              <a:rPr lang="es-MX" dirty="0"/>
              <a:t>la estimación de la duración,</a:t>
            </a:r>
          </a:p>
          <a:p>
            <a:r>
              <a:rPr lang="es-MX" dirty="0" smtClean="0"/>
              <a:t> </a:t>
            </a:r>
            <a:r>
              <a:rPr lang="es-MX" dirty="0"/>
              <a:t>el desarrollo del programa, y</a:t>
            </a:r>
          </a:p>
          <a:p>
            <a:r>
              <a:rPr lang="es-MX" dirty="0" smtClean="0"/>
              <a:t> </a:t>
            </a:r>
            <a:r>
              <a:rPr lang="es-MX" dirty="0"/>
              <a:t>el control del programa.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7645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Planificación de las dependencias entre las actividades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Deberían identificarse las interdependencias entre las actividades del proyecto y deberían revisarse </a:t>
            </a:r>
            <a:r>
              <a:rPr lang="es-MX" dirty="0" smtClean="0"/>
              <a:t>para asegurar </a:t>
            </a:r>
            <a:r>
              <a:rPr lang="es-MX" dirty="0"/>
              <a:t>su coherencia. Debería justificarse y documentarse cualquier necesidad de modificar los </a:t>
            </a:r>
            <a:r>
              <a:rPr lang="es-MX" dirty="0" smtClean="0"/>
              <a:t>datos derivados </a:t>
            </a:r>
            <a:r>
              <a:rPr lang="es-MX" dirty="0"/>
              <a:t>del proceso de identificación de las actividades.</a:t>
            </a:r>
          </a:p>
          <a:p>
            <a:r>
              <a:rPr lang="es-MX" dirty="0"/>
              <a:t>Para beneficiarse de la experiencia previa, durante el desarrollo del plan del proyecto deberían </a:t>
            </a:r>
            <a:r>
              <a:rPr lang="es-MX" dirty="0" smtClean="0"/>
              <a:t>utilizarse cuando </a:t>
            </a:r>
            <a:r>
              <a:rPr lang="es-MX" dirty="0"/>
              <a:t>sea posible diagramas de red del proyecto, utilizados comúnmente o de probada </a:t>
            </a:r>
            <a:r>
              <a:rPr lang="es-MX" dirty="0" smtClean="0"/>
              <a:t>eficacia. Debería </a:t>
            </a:r>
            <a:r>
              <a:rPr lang="es-MX" dirty="0"/>
              <a:t>verificarse su idoneidad para 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4868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Estimación de la duración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personal responsable de las actividades debería estimar la duración de las mismas. Debería </a:t>
            </a:r>
            <a:r>
              <a:rPr lang="es-MX" dirty="0" smtClean="0"/>
              <a:t>verificarse la </a:t>
            </a:r>
            <a:r>
              <a:rPr lang="es-MX" dirty="0"/>
              <a:t>exactitud y la aplicabilidad a las actuales condiciones del proyecto de la estimación de la </a:t>
            </a:r>
            <a:r>
              <a:rPr lang="es-MX" dirty="0" smtClean="0"/>
              <a:t>duración derivada </a:t>
            </a:r>
            <a:r>
              <a:rPr lang="es-MX" dirty="0"/>
              <a:t>de la experiencia pasada. Deberían documentarse los elementos de entrada, los </a:t>
            </a:r>
            <a:r>
              <a:rPr lang="es-MX" dirty="0" smtClean="0"/>
              <a:t>cuales deberían </a:t>
            </a:r>
            <a:r>
              <a:rPr lang="es-MX" dirty="0"/>
              <a:t>poder trazarse hasta llegar a su origen. A la hora de reunir la estimación de la duración, </a:t>
            </a:r>
            <a:r>
              <a:rPr lang="es-MX" dirty="0" smtClean="0"/>
              <a:t>resulta útil </a:t>
            </a:r>
            <a:r>
              <a:rPr lang="es-MX" dirty="0"/>
              <a:t>obtener al mismo tiempo la estimación de los recursos asociados para utilizarlos como elementos </a:t>
            </a:r>
            <a:r>
              <a:rPr lang="es-MX" dirty="0" smtClean="0"/>
              <a:t>de entrada </a:t>
            </a:r>
            <a:r>
              <a:rPr lang="es-MX" dirty="0"/>
              <a:t>en la planificación de los </a:t>
            </a:r>
            <a:r>
              <a:rPr lang="es-MX" dirty="0" smtClean="0"/>
              <a:t>recursos.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34218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Desarrollo del programa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Deberían identificarse los datos de entrada del desarrollo del programa y debería comprobarse </a:t>
            </a:r>
            <a:r>
              <a:rPr lang="es-MX" dirty="0" smtClean="0"/>
              <a:t>su conformidad </a:t>
            </a:r>
            <a:r>
              <a:rPr lang="es-MX" dirty="0"/>
              <a:t>con las condiciones específicas del proyecto. A la hora de determinar el camino </a:t>
            </a:r>
            <a:r>
              <a:rPr lang="es-MX" dirty="0" smtClean="0"/>
              <a:t>crítico, deberían </a:t>
            </a:r>
            <a:r>
              <a:rPr lang="es-MX" dirty="0"/>
              <a:t>tomarse en consideración las actividades con amplios plazos de entrega o de larga duración.</a:t>
            </a:r>
          </a:p>
          <a:p>
            <a:r>
              <a:rPr lang="es-MX" dirty="0"/>
              <a:t>Las actividades del camino crítico (el camino de mayor duración a través de la red) requieren </a:t>
            </a:r>
            <a:r>
              <a:rPr lang="es-MX" dirty="0" smtClean="0"/>
              <a:t>una identificación </a:t>
            </a:r>
            <a:r>
              <a:rPr lang="es-MX" dirty="0"/>
              <a:t>explícita.</a:t>
            </a:r>
          </a:p>
          <a:p>
            <a:r>
              <a:rPr lang="es-MX" dirty="0"/>
              <a:t>Deberían implementarse formatos de programa normalizados, adecuados a las diferentes </a:t>
            </a:r>
            <a:r>
              <a:rPr lang="es-MX" dirty="0" smtClean="0"/>
              <a:t>necesidades de </a:t>
            </a:r>
            <a:r>
              <a:rPr lang="es-MX" dirty="0"/>
              <a:t>los usuarios.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1725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del programa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organización encargada del proyecto debería realizar revisiones periódicas del programa, según </a:t>
            </a:r>
            <a:r>
              <a:rPr lang="es-MX" dirty="0" smtClean="0"/>
              <a:t>se define </a:t>
            </a:r>
            <a:r>
              <a:rPr lang="es-MX" dirty="0"/>
              <a:t>en el plan de gestión. Para asegurar un control adecuado de las actividades y los procesos </a:t>
            </a:r>
            <a:r>
              <a:rPr lang="es-MX" dirty="0" smtClean="0"/>
              <a:t>del proyecto</a:t>
            </a:r>
            <a:r>
              <a:rPr lang="es-MX" dirty="0"/>
              <a:t>, así como de la información relacionada deberían establecerse los tiempos de revisión </a:t>
            </a:r>
            <a:r>
              <a:rPr lang="es-MX" dirty="0" smtClean="0"/>
              <a:t>del programa </a:t>
            </a:r>
            <a:r>
              <a:rPr lang="es-MX" dirty="0"/>
              <a:t>y la frecuencia de recopilación de datos.</a:t>
            </a:r>
          </a:p>
          <a:p>
            <a:r>
              <a:rPr lang="es-MX" dirty="0"/>
              <a:t>El avance del proyecto debería analizarse para identificar tendencias o posibles incertidumbres en </a:t>
            </a:r>
            <a:r>
              <a:rPr lang="es-MX" dirty="0" smtClean="0"/>
              <a:t>el trabajo </a:t>
            </a:r>
            <a:r>
              <a:rPr lang="es-MX" dirty="0"/>
              <a:t>restante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0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Esta Norma Internacional distingue entre una “organización originaria” y una “organización encargada </a:t>
            </a:r>
            <a:r>
              <a:rPr lang="es-MX" dirty="0" smtClean="0"/>
              <a:t>del proyecto</a:t>
            </a:r>
            <a:r>
              <a:rPr lang="es-MX" dirty="0"/>
              <a:t>”.</a:t>
            </a:r>
          </a:p>
          <a:p>
            <a:r>
              <a:rPr lang="es-MX" dirty="0"/>
              <a:t>La “organización originaria” es la organización que decide emprender el proyecto. Puede haber </a:t>
            </a:r>
            <a:r>
              <a:rPr lang="es-MX" dirty="0" smtClean="0"/>
              <a:t>sido constituida </a:t>
            </a:r>
            <a:r>
              <a:rPr lang="es-MX" dirty="0"/>
              <a:t>como una organización individual, una asociación de empresas, un consorcio, etc. </a:t>
            </a:r>
            <a:r>
              <a:rPr lang="es-MX" dirty="0" smtClean="0"/>
              <a:t>La organización </a:t>
            </a:r>
            <a:r>
              <a:rPr lang="es-MX" dirty="0"/>
              <a:t>originaria asigna el proyecto a una organización encargada del proyecto. La </a:t>
            </a:r>
            <a:r>
              <a:rPr lang="es-MX" dirty="0" smtClean="0"/>
              <a:t>organización originaria </a:t>
            </a:r>
            <a:r>
              <a:rPr lang="es-MX" dirty="0"/>
              <a:t>puede emprender múltiples proyectos, cada uno de los cuales puede ser asignado a </a:t>
            </a:r>
            <a:r>
              <a:rPr lang="es-MX" dirty="0" smtClean="0"/>
              <a:t>una organización </a:t>
            </a:r>
            <a:r>
              <a:rPr lang="es-MX" dirty="0"/>
              <a:t>encargada del proyecto diferente.</a:t>
            </a:r>
          </a:p>
          <a:p>
            <a:r>
              <a:rPr lang="es-MX" dirty="0"/>
              <a:t>La “organización encargada del proyecto” lleva a cabo el proyecto. La organización encargada </a:t>
            </a:r>
            <a:r>
              <a:rPr lang="es-MX" dirty="0" smtClean="0"/>
              <a:t>del proyecto </a:t>
            </a:r>
            <a:r>
              <a:rPr lang="es-MX" dirty="0"/>
              <a:t>puede formar parte de la organización originaria.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5737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Procesos relacionados con el costo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331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procesos relacionados con el costo tienen como finalidad pronosticar y gestionar los costos </a:t>
            </a:r>
            <a:r>
              <a:rPr lang="es-MX" dirty="0" smtClean="0"/>
              <a:t>del proyecto</a:t>
            </a:r>
            <a:r>
              <a:rPr lang="es-MX" dirty="0"/>
              <a:t>. Esto debería asegurar que el proyecto se completa dentro de los límites presupuestarios, y </a:t>
            </a:r>
            <a:r>
              <a:rPr lang="es-MX" dirty="0" smtClean="0"/>
              <a:t>que puede </a:t>
            </a:r>
            <a:r>
              <a:rPr lang="es-MX" dirty="0"/>
              <a:t>proporcionarse información sobre el costo a la organización originaria.</a:t>
            </a:r>
          </a:p>
          <a:p>
            <a:r>
              <a:rPr lang="es-MX" dirty="0"/>
              <a:t>Los procesos relacionados con el costo (véase el anexo A) son:</a:t>
            </a:r>
          </a:p>
          <a:p>
            <a:r>
              <a:rPr lang="es-MX" dirty="0" smtClean="0"/>
              <a:t> </a:t>
            </a:r>
            <a:r>
              <a:rPr lang="es-MX" dirty="0"/>
              <a:t>la estimación de costos,</a:t>
            </a:r>
          </a:p>
          <a:p>
            <a:r>
              <a:rPr lang="es-MX" dirty="0" smtClean="0"/>
              <a:t> </a:t>
            </a:r>
            <a:r>
              <a:rPr lang="es-MX" dirty="0"/>
              <a:t>la elaboración del presupuesto, y</a:t>
            </a:r>
          </a:p>
          <a:p>
            <a:r>
              <a:rPr lang="es-MX" dirty="0" smtClean="0"/>
              <a:t> </a:t>
            </a:r>
            <a:r>
              <a:rPr lang="es-MX" dirty="0"/>
              <a:t>el control de los costos.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1284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Estimación de costos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Deberían identificarse claramente todos los costos del proyecto (por ejemplo el costo de las </a:t>
            </a:r>
            <a:r>
              <a:rPr lang="es-MX" dirty="0" smtClean="0"/>
              <a:t>actividades, los </a:t>
            </a:r>
            <a:r>
              <a:rPr lang="es-MX" dirty="0"/>
              <a:t>costos indirectos, los bienes y los servicios). La estimación de costos debería tener en cuenta </a:t>
            </a:r>
            <a:r>
              <a:rPr lang="es-MX" dirty="0" smtClean="0"/>
              <a:t>las fuentes </a:t>
            </a:r>
            <a:r>
              <a:rPr lang="es-MX" dirty="0"/>
              <a:t>de información pertinentes y estar vinculado al desglose del </a:t>
            </a:r>
            <a:r>
              <a:rPr lang="es-MX" dirty="0" smtClean="0"/>
              <a:t>proyecto. Debería verificarse </a:t>
            </a:r>
            <a:r>
              <a:rPr lang="es-MX" dirty="0"/>
              <a:t>la exactitud de la estimación de los costos a partir de experiencias anteriores y su </a:t>
            </a:r>
            <a:r>
              <a:rPr lang="es-MX" dirty="0" smtClean="0"/>
              <a:t>aplicabilidad a </a:t>
            </a:r>
            <a:r>
              <a:rPr lang="es-MX" dirty="0"/>
              <a:t>las actuales condiciones del proyecto. Los costos deberían documentarse y poder realizarse </a:t>
            </a:r>
            <a:r>
              <a:rPr lang="es-MX" dirty="0" smtClean="0"/>
              <a:t>su trazabilidad </a:t>
            </a:r>
            <a:r>
              <a:rPr lang="es-MX" dirty="0"/>
              <a:t>hasta llegar a sus orígenes</a:t>
            </a:r>
            <a:r>
              <a:rPr lang="es-MX" dirty="0" smtClean="0"/>
              <a:t>.</a:t>
            </a:r>
          </a:p>
          <a:p>
            <a:r>
              <a:rPr lang="es-MX" dirty="0"/>
              <a:t>Debería prestarse mucha atención para presupuestar suficientes fondos para el establecimiento, </a:t>
            </a:r>
            <a:r>
              <a:rPr lang="es-MX" dirty="0" smtClean="0"/>
              <a:t>la implementación </a:t>
            </a:r>
            <a:r>
              <a:rPr lang="es-MX" dirty="0"/>
              <a:t>y el mantenimiento del sistema de gestión de la calidad.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6567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Elaboración del presupuesto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presupuesto del proyecto debería basarse en la estimación de los costos y en los </a:t>
            </a:r>
            <a:r>
              <a:rPr lang="es-MX" dirty="0" smtClean="0"/>
              <a:t>programas, existiendo </a:t>
            </a:r>
            <a:r>
              <a:rPr lang="es-MX" dirty="0"/>
              <a:t>un procedimiento definido para su aprobación.</a:t>
            </a:r>
          </a:p>
          <a:p>
            <a:r>
              <a:rPr lang="es-MX" dirty="0"/>
              <a:t>El presupuesto debería ser coherente con los objetivos del proyecto y debería identificarse </a:t>
            </a:r>
            <a:r>
              <a:rPr lang="es-MX" dirty="0" smtClean="0"/>
              <a:t>y documentarse </a:t>
            </a:r>
            <a:r>
              <a:rPr lang="es-MX" dirty="0"/>
              <a:t>cualquier suposición, incertidumbre o imprevisto. El presupuesto debería incluir todos </a:t>
            </a:r>
            <a:r>
              <a:rPr lang="es-MX" dirty="0" smtClean="0"/>
              <a:t>los costos </a:t>
            </a:r>
            <a:r>
              <a:rPr lang="es-MX" dirty="0"/>
              <a:t>aprobados y estar en un formato adecuado para el control de los costos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2957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 costos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Con anterioridad a la realización de cualquier gasto, debería establecerse, documentarse y </a:t>
            </a:r>
            <a:r>
              <a:rPr lang="es-MX" dirty="0" smtClean="0"/>
              <a:t>comunicarse a </a:t>
            </a:r>
            <a:r>
              <a:rPr lang="es-MX" dirty="0"/>
              <a:t>los responsables de autorizar el trabajo o el gasto el sistema de control de costos y los </a:t>
            </a:r>
            <a:r>
              <a:rPr lang="es-MX" dirty="0" smtClean="0"/>
              <a:t>procedimientos asociados</a:t>
            </a:r>
            <a:r>
              <a:rPr lang="es-MX" dirty="0"/>
              <a:t>.</a:t>
            </a:r>
          </a:p>
          <a:p>
            <a:r>
              <a:rPr lang="es-MX" dirty="0"/>
              <a:t>Deberían establecerse el calendario de revisiones y la frecuencia de recopilación de datos y de </a:t>
            </a:r>
            <a:r>
              <a:rPr lang="es-MX" dirty="0" smtClean="0"/>
              <a:t>las previsiones</a:t>
            </a:r>
            <a:r>
              <a:rPr lang="es-MX" dirty="0"/>
              <a:t>. Esto asegura un adecuado control de las actividades del proyecto y la </a:t>
            </a:r>
            <a:r>
              <a:rPr lang="es-MX" dirty="0" smtClean="0"/>
              <a:t>información relacionada</a:t>
            </a:r>
            <a:r>
              <a:rPr lang="es-MX" dirty="0"/>
              <a:t>. La organización encargada del proyecto debería verificar que el trabajo pendiente </a:t>
            </a:r>
            <a:r>
              <a:rPr lang="es-MX" dirty="0" smtClean="0"/>
              <a:t>de concluir </a:t>
            </a:r>
            <a:r>
              <a:rPr lang="es-MX" dirty="0"/>
              <a:t>se puede llevar a cabo dentro del presupuesto remanente. Debería identificarse </a:t>
            </a:r>
            <a:r>
              <a:rPr lang="es-MX" dirty="0" smtClean="0"/>
              <a:t>cualquier.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413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Procesos relacionados con la comunicación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5737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Los </a:t>
            </a:r>
            <a:r>
              <a:rPr lang="es-MX" dirty="0"/>
              <a:t>procesos relacionados con la comunicación tienen como finalidad facilitar el intercambio de </a:t>
            </a:r>
            <a:r>
              <a:rPr lang="es-MX" dirty="0" smtClean="0"/>
              <a:t>la información </a:t>
            </a:r>
            <a:r>
              <a:rPr lang="es-MX" dirty="0"/>
              <a:t>necesaria para el proyecto.</a:t>
            </a:r>
          </a:p>
          <a:p>
            <a:r>
              <a:rPr lang="es-MX" dirty="0"/>
              <a:t>Aseguran la oportuna y conveniente generación, recopilación, difusión, almacenamiento y </a:t>
            </a:r>
            <a:r>
              <a:rPr lang="es-MX" dirty="0" smtClean="0"/>
              <a:t>disposición final </a:t>
            </a:r>
            <a:r>
              <a:rPr lang="es-MX" dirty="0"/>
              <a:t>de la información del proyecto.</a:t>
            </a:r>
          </a:p>
          <a:p>
            <a:r>
              <a:rPr lang="es-MX" dirty="0"/>
              <a:t>Los procesos relacionados con la comunicación (véase el anexo A) son lo siguientes:</a:t>
            </a:r>
          </a:p>
          <a:p>
            <a:r>
              <a:rPr lang="es-MX" dirty="0" smtClean="0"/>
              <a:t>la </a:t>
            </a:r>
            <a:r>
              <a:rPr lang="es-MX" dirty="0"/>
              <a:t>planificación de la comunicación,</a:t>
            </a:r>
          </a:p>
          <a:p>
            <a:r>
              <a:rPr lang="es-MX" dirty="0" smtClean="0"/>
              <a:t>la </a:t>
            </a:r>
            <a:r>
              <a:rPr lang="es-MX" dirty="0"/>
              <a:t>gestión de la información, y</a:t>
            </a:r>
          </a:p>
          <a:p>
            <a:r>
              <a:rPr lang="es-MX" dirty="0" smtClean="0"/>
              <a:t>el </a:t>
            </a:r>
            <a:r>
              <a:rPr lang="es-MX" dirty="0"/>
              <a:t>control de la comunicación.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2846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de la comunicación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organizaciones originaria y encargada del proyecto deberían asegurarse de que se </a:t>
            </a:r>
            <a:r>
              <a:rPr lang="es-MX" dirty="0" smtClean="0"/>
              <a:t>establecen procesos </a:t>
            </a:r>
            <a:r>
              <a:rPr lang="es-MX" dirty="0"/>
              <a:t>de comunicación apropiados para el proyecto y que hay comunicación en lo que respecta a </a:t>
            </a:r>
            <a:r>
              <a:rPr lang="es-MX" dirty="0" smtClean="0"/>
              <a:t>la eficacia </a:t>
            </a:r>
            <a:r>
              <a:rPr lang="es-MX" dirty="0"/>
              <a:t>y la eficiencia del sistema de gestión de la calidad.</a:t>
            </a:r>
          </a:p>
          <a:p>
            <a:r>
              <a:rPr lang="es-MX" dirty="0"/>
              <a:t>La planificación de la comunicación debería tener en cuenta las necesidades de la </a:t>
            </a:r>
            <a:r>
              <a:rPr lang="es-MX" dirty="0" smtClean="0"/>
              <a:t>organización originaria</a:t>
            </a:r>
            <a:r>
              <a:rPr lang="es-MX" dirty="0"/>
              <a:t>, la organización encargada del proyecto, los clientes y las demás partes interesadas, y </a:t>
            </a:r>
            <a:r>
              <a:rPr lang="es-MX" dirty="0" smtClean="0"/>
              <a:t>debería generar </a:t>
            </a:r>
            <a:r>
              <a:rPr lang="es-MX" dirty="0"/>
              <a:t>un plan de comunicación documentado.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4848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la información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organización encargada del proyecto debería identificar sus necesidades de información y </a:t>
            </a:r>
            <a:r>
              <a:rPr lang="es-MX" dirty="0" smtClean="0"/>
              <a:t>debería establecer </a:t>
            </a:r>
            <a:r>
              <a:rPr lang="es-MX" dirty="0"/>
              <a:t>un sistema de gestión de la información documentado.</a:t>
            </a:r>
          </a:p>
          <a:p>
            <a:r>
              <a:rPr lang="es-MX" dirty="0"/>
              <a:t>La organización encargada del proyecto también debería identificar las fuentes de información internas </a:t>
            </a:r>
            <a:r>
              <a:rPr lang="es-MX" dirty="0" smtClean="0"/>
              <a:t>y externas</a:t>
            </a:r>
            <a:r>
              <a:rPr lang="es-MX" dirty="0"/>
              <a:t>. El modo de gestionar la información debería tener en cuenta las necesidades de </a:t>
            </a:r>
            <a:r>
              <a:rPr lang="es-MX" dirty="0" smtClean="0"/>
              <a:t>las organizaciones </a:t>
            </a:r>
            <a:r>
              <a:rPr lang="es-MX" dirty="0"/>
              <a:t>encargada del proyecto y originaria.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64153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 la comunicación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sistema de comunicación debería planificarse e implementarse. Debería realizarse su </a:t>
            </a:r>
            <a:r>
              <a:rPr lang="es-MX" dirty="0" smtClean="0"/>
              <a:t>control, seguimiento </a:t>
            </a:r>
            <a:r>
              <a:rPr lang="es-MX" dirty="0"/>
              <a:t>y revisión para asegurarse de que continúa satisfaciendo las necesidades del proyecto.</a:t>
            </a:r>
          </a:p>
          <a:p>
            <a:r>
              <a:rPr lang="es-MX" dirty="0"/>
              <a:t>Debería prestarse especial atención a las interfaces entre funciones y organizaciones donde </a:t>
            </a:r>
            <a:r>
              <a:rPr lang="es-MX" dirty="0" smtClean="0"/>
              <a:t>pueden producirse </a:t>
            </a:r>
            <a:r>
              <a:rPr lang="es-MX" dirty="0"/>
              <a:t>malentendidos y conflictos.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680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y fases de los proyectos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Los procesos y las fases son dos aspectos diferentes de un proyecto. Un proyecto se puede dividir </a:t>
            </a:r>
            <a:r>
              <a:rPr lang="es-MX" dirty="0" smtClean="0"/>
              <a:t>en procesos </a:t>
            </a:r>
            <a:r>
              <a:rPr lang="es-MX" dirty="0"/>
              <a:t>interdependientes y en fases como medio para planificar y hacer el seguimiento de </a:t>
            </a:r>
            <a:r>
              <a:rPr lang="es-MX" dirty="0" smtClean="0"/>
              <a:t>la realización </a:t>
            </a:r>
            <a:r>
              <a:rPr lang="es-MX" dirty="0"/>
              <a:t>de los objetivos y para evaluar los riesgos asociados.</a:t>
            </a:r>
          </a:p>
          <a:p>
            <a:r>
              <a:rPr lang="es-MX" dirty="0"/>
              <a:t>Las fases de los proyectos dividen el ciclo de vida del proyecto en secciones gestionables, tales como </a:t>
            </a:r>
            <a:r>
              <a:rPr lang="es-MX" dirty="0" smtClean="0"/>
              <a:t>el diseño</a:t>
            </a:r>
            <a:r>
              <a:rPr lang="es-MX" dirty="0"/>
              <a:t>, desarrollo, realización y finalización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40683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Procesos relacionados con el riesgo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295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Comúnmente, el “riesgo” sólo se ha considerado como un aspecto negativo. La “incertidumbre”, que </a:t>
            </a:r>
            <a:r>
              <a:rPr lang="es-MX" dirty="0" smtClean="0"/>
              <a:t>es un </a:t>
            </a:r>
            <a:r>
              <a:rPr lang="es-MX" dirty="0"/>
              <a:t>concepto más moderno, siempre ha incluido ambos aspectos negativos y positivos. Los </a:t>
            </a:r>
            <a:r>
              <a:rPr lang="es-MX" dirty="0" smtClean="0"/>
              <a:t>aspectos positivos </a:t>
            </a:r>
            <a:r>
              <a:rPr lang="es-MX" dirty="0"/>
              <a:t>suelen denominarse “oportunidades”.</a:t>
            </a:r>
          </a:p>
          <a:p>
            <a:r>
              <a:rPr lang="es-MX" dirty="0"/>
              <a:t>En esta Norma Internacional el término “riesgo” se utiliza en el mismo sentido que “incertidumbre”, </a:t>
            </a:r>
            <a:r>
              <a:rPr lang="es-MX" dirty="0" smtClean="0"/>
              <a:t>es decir</a:t>
            </a:r>
            <a:r>
              <a:rPr lang="es-MX" dirty="0"/>
              <a:t>, teniendo aspectos tanto negativos como positivos</a:t>
            </a:r>
            <a:r>
              <a:rPr lang="es-MX" dirty="0" smtClean="0"/>
              <a:t>.</a:t>
            </a:r>
          </a:p>
          <a:p>
            <a:r>
              <a:rPr lang="es-MX" dirty="0"/>
              <a:t>Los procesos relacionados con el riesgo (véase el anexo A) son:</a:t>
            </a:r>
          </a:p>
          <a:p>
            <a:r>
              <a:rPr lang="es-MX" dirty="0" smtClean="0"/>
              <a:t> </a:t>
            </a:r>
            <a:r>
              <a:rPr lang="es-MX" dirty="0"/>
              <a:t>la identificación de los riesgos,</a:t>
            </a:r>
          </a:p>
          <a:p>
            <a:r>
              <a:rPr lang="es-MX" dirty="0" smtClean="0"/>
              <a:t> </a:t>
            </a:r>
            <a:r>
              <a:rPr lang="es-MX" dirty="0"/>
              <a:t>la evaluación de los riesgos,</a:t>
            </a:r>
          </a:p>
          <a:p>
            <a:r>
              <a:rPr lang="es-MX" dirty="0" smtClean="0"/>
              <a:t> </a:t>
            </a:r>
            <a:r>
              <a:rPr lang="es-MX" dirty="0"/>
              <a:t>el tratamiento de los riesgos, y;</a:t>
            </a:r>
          </a:p>
          <a:p>
            <a:r>
              <a:rPr lang="es-MX" dirty="0" smtClean="0"/>
              <a:t> </a:t>
            </a:r>
            <a:r>
              <a:rPr lang="es-MX" dirty="0"/>
              <a:t>el control de los riesgos.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99312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Identificación de los riesgos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identificación de los riesgos se debería realizar al comienzo del proyecto, durante las evaluaciones </a:t>
            </a:r>
            <a:r>
              <a:rPr lang="es-MX" dirty="0" smtClean="0"/>
              <a:t>del avance </a:t>
            </a:r>
            <a:r>
              <a:rPr lang="es-MX" dirty="0"/>
              <a:t>y en otras ocasiones en las que se tomen decisiones importantes. Para tal fin, deberían </a:t>
            </a:r>
            <a:r>
              <a:rPr lang="es-MX" dirty="0" smtClean="0"/>
              <a:t>utilizarse la </a:t>
            </a:r>
            <a:r>
              <a:rPr lang="es-MX" dirty="0"/>
              <a:t>experiencia y los datos históricos de proyectos anteriores que conserva la organización </a:t>
            </a:r>
            <a:r>
              <a:rPr lang="es-MX" dirty="0" smtClean="0"/>
              <a:t>originaria.</a:t>
            </a:r>
            <a:endParaRPr lang="es-MX" dirty="0"/>
          </a:p>
          <a:p>
            <a:r>
              <a:rPr lang="es-MX" dirty="0" smtClean="0"/>
              <a:t>El </a:t>
            </a:r>
            <a:r>
              <a:rPr lang="es-MX" dirty="0"/>
              <a:t>resultado de este proceso debería registrarse en un plan de gestión del riesgo, el </a:t>
            </a:r>
            <a:r>
              <a:rPr lang="es-MX" dirty="0" smtClean="0"/>
              <a:t>cual debería </a:t>
            </a:r>
            <a:r>
              <a:rPr lang="es-MX" dirty="0"/>
              <a:t>incluirse o hacerse referencia en el plan de gestión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9633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 los riesgos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evaluación de los riesgos es el proceso de analizar y valorar los riesgos identificados para </a:t>
            </a:r>
            <a:r>
              <a:rPr lang="es-MX" dirty="0" smtClean="0"/>
              <a:t>los procesos </a:t>
            </a:r>
            <a:r>
              <a:rPr lang="es-MX" dirty="0"/>
              <a:t>del proyecto y para el producto del proyecto.</a:t>
            </a:r>
          </a:p>
          <a:p>
            <a:r>
              <a:rPr lang="es-MX" dirty="0"/>
              <a:t>Deberían evaluarse todos los riesgos identificados. En esta evaluación, deberían tenerse en cuenta </a:t>
            </a:r>
            <a:r>
              <a:rPr lang="es-MX" dirty="0" smtClean="0"/>
              <a:t>la experiencia </a:t>
            </a:r>
            <a:r>
              <a:rPr lang="es-MX" dirty="0"/>
              <a:t>y los datos históricos de proyectos anteriores</a:t>
            </a:r>
            <a:r>
              <a:rPr lang="es-MX" dirty="0" smtClean="0"/>
              <a:t>.</a:t>
            </a:r>
          </a:p>
          <a:p>
            <a:r>
              <a:rPr lang="es-MX" dirty="0"/>
              <a:t>Deberían determinarse los criterios y las técnicas que habrán de utilizarse en la evaluación. </a:t>
            </a:r>
            <a:r>
              <a:rPr lang="es-MX" dirty="0" smtClean="0"/>
              <a:t>Debería realizarse </a:t>
            </a:r>
            <a:r>
              <a:rPr lang="es-MX" dirty="0"/>
              <a:t>un análisis cualitativo, al cual debería seguir un análisis cuantitativo siempre que sea posible.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5730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Tratamiento de los riesgos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Las soluciones para eliminar, mitigar, transferir, compartir o aceptar los riesgos y los planes </a:t>
            </a:r>
            <a:r>
              <a:rPr lang="es-MX" dirty="0" smtClean="0"/>
              <a:t>para aprovechar </a:t>
            </a:r>
            <a:r>
              <a:rPr lang="es-MX" dirty="0"/>
              <a:t>las oportunidades deberían basarse preferentemente en tecnologías conocidas o en datos </a:t>
            </a:r>
            <a:r>
              <a:rPr lang="es-MX" dirty="0" smtClean="0"/>
              <a:t>de la </a:t>
            </a:r>
            <a:r>
              <a:rPr lang="es-MX" dirty="0"/>
              <a:t>experiencia pasada. Los riesgos conscientemente aceptados deberían identificarse, y registrarse </a:t>
            </a:r>
            <a:r>
              <a:rPr lang="es-MX" dirty="0" smtClean="0"/>
              <a:t>los motivos </a:t>
            </a:r>
            <a:r>
              <a:rPr lang="es-MX" dirty="0"/>
              <a:t>de su aceptación.</a:t>
            </a:r>
          </a:p>
          <a:p>
            <a:r>
              <a:rPr lang="es-MX" dirty="0"/>
              <a:t>Cuando se proponga una solución para un riesgo identificado, debería verificarse que su </a:t>
            </a:r>
            <a:r>
              <a:rPr lang="es-MX" dirty="0" smtClean="0"/>
              <a:t>implementación no </a:t>
            </a:r>
            <a:r>
              <a:rPr lang="es-MX" dirty="0"/>
              <a:t>produce efectos indeseados ni introduce nuevos riesgos y que se considera el riesgo </a:t>
            </a:r>
            <a:r>
              <a:rPr lang="es-MX" dirty="0" smtClean="0"/>
              <a:t>pendiente resultante</a:t>
            </a:r>
            <a:r>
              <a:rPr lang="es-MX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09554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 los riesgos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 lo largo de todo el proyecto, debería realizarse el seguimiento y control de los riesgos por medio de </a:t>
            </a:r>
            <a:r>
              <a:rPr lang="es-MX" dirty="0" smtClean="0"/>
              <a:t>un proceso </a:t>
            </a:r>
            <a:r>
              <a:rPr lang="es-MX" dirty="0"/>
              <a:t>iterativo de identificación, evaluación y tratamiento de los riesgos.</a:t>
            </a:r>
          </a:p>
          <a:p>
            <a:r>
              <a:rPr lang="es-MX" dirty="0"/>
              <a:t>El proyecto debería gestionarse teniendo en cuenta que siempre existen riesgos. Debería animarse </a:t>
            </a:r>
            <a:r>
              <a:rPr lang="es-MX" dirty="0" smtClean="0"/>
              <a:t>al personal </a:t>
            </a:r>
            <a:r>
              <a:rPr lang="es-MX" dirty="0"/>
              <a:t>a prever e identificar los riesgos y a informar de ellos a la organización encargada del proyecto.</a:t>
            </a:r>
          </a:p>
          <a:p>
            <a:r>
              <a:rPr lang="es-MX" dirty="0"/>
              <a:t>Los planes de gestión del riesgo deberían mantenerse listos para su uso.</a:t>
            </a:r>
          </a:p>
          <a:p>
            <a:r>
              <a:rPr lang="es-MX" dirty="0"/>
              <a:t>Los informes sobre el seguimiento de los riesgos del proyecto deberían formar parte de las </a:t>
            </a:r>
            <a:r>
              <a:rPr lang="es-MX" dirty="0" smtClean="0"/>
              <a:t>evaluaciones del </a:t>
            </a:r>
            <a:r>
              <a:rPr lang="es-MX" dirty="0"/>
              <a:t>avance.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1225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Procesos relacionados con las compras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2580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procesos relacionados con las compras contemplan la obtención de los productos para el proyecto.</a:t>
            </a:r>
          </a:p>
          <a:p>
            <a:r>
              <a:rPr lang="es-MX" dirty="0"/>
              <a:t>Los procesos relacionados con las compras son:</a:t>
            </a:r>
          </a:p>
          <a:p>
            <a:r>
              <a:rPr lang="es-MX" dirty="0" smtClean="0"/>
              <a:t>la </a:t>
            </a:r>
            <a:r>
              <a:rPr lang="es-MX" dirty="0"/>
              <a:t>planificación y control de las compras,</a:t>
            </a:r>
          </a:p>
          <a:p>
            <a:r>
              <a:rPr lang="es-MX" dirty="0" smtClean="0"/>
              <a:t>la </a:t>
            </a:r>
            <a:r>
              <a:rPr lang="es-MX" dirty="0"/>
              <a:t>documentación de los requisitos de las compras,</a:t>
            </a:r>
          </a:p>
          <a:p>
            <a:r>
              <a:rPr lang="es-MX" dirty="0" smtClean="0"/>
              <a:t>la </a:t>
            </a:r>
            <a:r>
              <a:rPr lang="es-MX" dirty="0"/>
              <a:t>evaluación de proveedores,</a:t>
            </a:r>
          </a:p>
          <a:p>
            <a:r>
              <a:rPr lang="es-MX" dirty="0" smtClean="0"/>
              <a:t>la </a:t>
            </a:r>
            <a:r>
              <a:rPr lang="es-MX" dirty="0"/>
              <a:t>subcontratación, y</a:t>
            </a:r>
          </a:p>
          <a:p>
            <a:r>
              <a:rPr lang="es-MX" dirty="0" smtClean="0"/>
              <a:t>el </a:t>
            </a:r>
            <a:r>
              <a:rPr lang="es-MX" dirty="0"/>
              <a:t>control del contrato.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56947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y control de las compras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Debería elaborarse un plan de compras en el que se identifiquen y programen los productos que han </a:t>
            </a:r>
            <a:r>
              <a:rPr lang="es-MX" dirty="0" smtClean="0"/>
              <a:t>de obtenerse</a:t>
            </a:r>
            <a:r>
              <a:rPr lang="es-MX" dirty="0"/>
              <a:t>, prestando atención a los requisitos del producto, incluyendo las especificaciones, el tiempo </a:t>
            </a:r>
            <a:r>
              <a:rPr lang="es-MX" dirty="0" smtClean="0"/>
              <a:t>y el </a:t>
            </a:r>
            <a:r>
              <a:rPr lang="es-MX" dirty="0"/>
              <a:t>costo.</a:t>
            </a:r>
          </a:p>
          <a:p>
            <a:r>
              <a:rPr lang="es-MX" dirty="0"/>
              <a:t>Todos los productos utilizados como elementos de entrada del proyecto deberían estar sometidos a </a:t>
            </a:r>
            <a:r>
              <a:rPr lang="es-MX" dirty="0" smtClean="0"/>
              <a:t>los mismos </a:t>
            </a:r>
            <a:r>
              <a:rPr lang="es-MX" dirty="0"/>
              <a:t>niveles de control de las compras, independientemente de si se han obtenido de </a:t>
            </a:r>
            <a:r>
              <a:rPr lang="es-MX" dirty="0" smtClean="0"/>
              <a:t>proveedores externos </a:t>
            </a:r>
            <a:r>
              <a:rPr lang="es-MX" dirty="0"/>
              <a:t>o de la organización originaria (es decir, ”internos”). Generalmente los productos externos </a:t>
            </a:r>
            <a:r>
              <a:rPr lang="es-MX" dirty="0" smtClean="0"/>
              <a:t>se obtienen </a:t>
            </a:r>
            <a:r>
              <a:rPr lang="es-MX" dirty="0"/>
              <a:t>por contrato. Los productos “internos” se pueden obtener utilizando procedimientos y </a:t>
            </a:r>
            <a:r>
              <a:rPr lang="es-MX" dirty="0" smtClean="0"/>
              <a:t>controles de </a:t>
            </a:r>
            <a:r>
              <a:rPr lang="es-MX" dirty="0"/>
              <a:t>adquisición interna. Para los productos “internos”, algunos de los controles de las compras que </a:t>
            </a:r>
            <a:r>
              <a:rPr lang="es-MX" dirty="0" smtClean="0"/>
              <a:t>se describen </a:t>
            </a:r>
            <a:r>
              <a:rPr lang="es-MX" dirty="0"/>
              <a:t>más adelante se pueden simplificar.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17679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Documentación de los requisitos de las compras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Los documentos de compra deberían identificar el producto, sus características, los requisitos </a:t>
            </a:r>
            <a:r>
              <a:rPr lang="es-MX" dirty="0" smtClean="0"/>
              <a:t>apropiados del </a:t>
            </a:r>
            <a:r>
              <a:rPr lang="es-MX" dirty="0"/>
              <a:t>sistema de gestión de la calidad y la documentación asociada. También deberían incluir </a:t>
            </a:r>
            <a:r>
              <a:rPr lang="es-MX" dirty="0" smtClean="0"/>
              <a:t>la responsabilidad </a:t>
            </a:r>
            <a:r>
              <a:rPr lang="es-MX" dirty="0"/>
              <a:t>de las compras, los costos, las fechas de entrega del producto, los requisitos de </a:t>
            </a:r>
            <a:r>
              <a:rPr lang="es-MX" dirty="0" smtClean="0"/>
              <a:t>auditoría (cuando </a:t>
            </a:r>
            <a:r>
              <a:rPr lang="es-MX" dirty="0"/>
              <a:t>sea necesario) y el derecho de acceso a las instalaciones del proveedor. Debería </a:t>
            </a:r>
            <a:r>
              <a:rPr lang="es-MX" dirty="0" smtClean="0"/>
              <a:t>asegurarse que</a:t>
            </a:r>
            <a:r>
              <a:rPr lang="es-MX" dirty="0"/>
              <a:t>, en los documentos de compra, se tienen en cuenta los requisitos del cliente.</a:t>
            </a:r>
          </a:p>
          <a:p>
            <a:r>
              <a:rPr lang="es-MX" dirty="0"/>
              <a:t>Los documentos de la oferta (por ejemplo, “Solicitud de presupuesto”) deberían estructurarse de </a:t>
            </a:r>
            <a:r>
              <a:rPr lang="es-MX" dirty="0" smtClean="0"/>
              <a:t>modo que </a:t>
            </a:r>
            <a:r>
              <a:rPr lang="es-MX" dirty="0"/>
              <a:t>faciliten la obtención de respuestas comparables y completas de los posibles proveedores.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478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INTE-ISO </a:t>
            </a:r>
            <a:r>
              <a:rPr lang="es-MX" dirty="0" smtClean="0"/>
              <a:t>10006:2003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Los </a:t>
            </a:r>
            <a:r>
              <a:rPr lang="es-MX" dirty="0"/>
              <a:t>procesos del proyecto son aquéllos necesarios para gestionar el proyecto, así como los que </a:t>
            </a:r>
            <a:r>
              <a:rPr lang="es-MX" dirty="0" smtClean="0"/>
              <a:t>son necesarios </a:t>
            </a:r>
            <a:r>
              <a:rPr lang="es-MX" dirty="0"/>
              <a:t>para realizar el producto del proyecto.</a:t>
            </a:r>
          </a:p>
          <a:p>
            <a:r>
              <a:rPr lang="es-MX" dirty="0"/>
              <a:t>No todos los procesos que se tratan en esta Norma Internacional existirán necesariamente en </a:t>
            </a:r>
            <a:r>
              <a:rPr lang="es-MX" dirty="0" smtClean="0"/>
              <a:t>un proyecto </a:t>
            </a:r>
            <a:r>
              <a:rPr lang="es-MX" dirty="0"/>
              <a:t>en particular, mientras que en otros puede que resulten necesarios procesos adicionales. </a:t>
            </a:r>
            <a:r>
              <a:rPr lang="es-MX" dirty="0" smtClean="0"/>
              <a:t>En algunos </a:t>
            </a:r>
            <a:r>
              <a:rPr lang="es-MX" dirty="0"/>
              <a:t>proyectos puede ser necesario hacer una distinción entre procesos claves y de apoyo. El </a:t>
            </a:r>
            <a:r>
              <a:rPr lang="es-MX" dirty="0" smtClean="0"/>
              <a:t>anexo A </a:t>
            </a:r>
            <a:r>
              <a:rPr lang="es-MX" dirty="0"/>
              <a:t>ofrece una lista y un resumen de los procesos que se consideran aplicables a la mayoría de </a:t>
            </a:r>
            <a:r>
              <a:rPr lang="es-MX" dirty="0" smtClean="0"/>
              <a:t>los proyectos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89309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 proveedores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Los proveedores del proyecto deberían evaluarse. La evaluación debería contemplar todos los </a:t>
            </a:r>
            <a:r>
              <a:rPr lang="es-MX" dirty="0" smtClean="0"/>
              <a:t>aspectos de </a:t>
            </a:r>
            <a:r>
              <a:rPr lang="es-MX" dirty="0"/>
              <a:t>un proveedor que puedan tener un impacto en el proyecto, tales como la experiencia técnica, </a:t>
            </a:r>
            <a:r>
              <a:rPr lang="es-MX" dirty="0" smtClean="0"/>
              <a:t>la capacidad </a:t>
            </a:r>
            <a:r>
              <a:rPr lang="es-MX" dirty="0"/>
              <a:t>de producción, los plazos de entrega, el sistema de gestión de la calidad y la </a:t>
            </a:r>
            <a:r>
              <a:rPr lang="es-MX" dirty="0" smtClean="0"/>
              <a:t>estabilidad financiera</a:t>
            </a:r>
            <a:r>
              <a:rPr lang="es-MX" dirty="0"/>
              <a:t>.</a:t>
            </a:r>
          </a:p>
          <a:p>
            <a:r>
              <a:rPr lang="es-MX" dirty="0"/>
              <a:t>La organización encargada del proyecto debería mantener un registro de proveedores </a:t>
            </a:r>
            <a:r>
              <a:rPr lang="es-MX" dirty="0" smtClean="0"/>
              <a:t>aprobados. Cuando </a:t>
            </a:r>
            <a:r>
              <a:rPr lang="es-MX" dirty="0"/>
              <a:t>sea pertinente, la organización originaria también puede mantener un registro y comunicarlo a </a:t>
            </a:r>
            <a:r>
              <a:rPr lang="es-MX" dirty="0" smtClean="0"/>
              <a:t>la organización </a:t>
            </a:r>
            <a:r>
              <a:rPr lang="es-MX" dirty="0"/>
              <a:t>encargada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3072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Contratación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Debería existir un proceso para que la organización encargada del proyecto contrate a proveedores </a:t>
            </a:r>
            <a:r>
              <a:rPr lang="es-MX" dirty="0" smtClean="0"/>
              <a:t>del proyecto</a:t>
            </a:r>
            <a:r>
              <a:rPr lang="es-MX" dirty="0"/>
              <a:t>. Éste debería incluir la comunicación al proveedor de los requisitos del sistema de gestión de </a:t>
            </a:r>
            <a:r>
              <a:rPr lang="es-MX" dirty="0" smtClean="0"/>
              <a:t>la calidad </a:t>
            </a:r>
            <a:r>
              <a:rPr lang="es-MX" dirty="0"/>
              <a:t>del proyecto y, cuando sea aplicable, también de la política de la calidad y los objetivos de </a:t>
            </a:r>
            <a:r>
              <a:rPr lang="es-MX" dirty="0" smtClean="0"/>
              <a:t>la calidad</a:t>
            </a:r>
            <a:r>
              <a:rPr lang="es-MX" dirty="0"/>
              <a:t>.</a:t>
            </a:r>
          </a:p>
          <a:p>
            <a:r>
              <a:rPr lang="es-MX" dirty="0"/>
              <a:t>En la evaluación de las ofertas, deberían identificarse y tomarse en consideración todas las </a:t>
            </a:r>
            <a:r>
              <a:rPr lang="es-MX" dirty="0" smtClean="0"/>
              <a:t>desviaciones respecto </a:t>
            </a:r>
            <a:r>
              <a:rPr lang="es-MX" dirty="0"/>
              <a:t>de la especificación en una propuesta del proveedor. Las desviaciones respecto de </a:t>
            </a:r>
            <a:r>
              <a:rPr lang="es-MX" dirty="0" smtClean="0"/>
              <a:t>la especificación </a:t>
            </a:r>
            <a:r>
              <a:rPr lang="es-MX" dirty="0"/>
              <a:t>y las recomendaciones de mejora deberían ser aprobadas por las mismas funciones </a:t>
            </a:r>
            <a:r>
              <a:rPr lang="es-MX" dirty="0" smtClean="0"/>
              <a:t>que llevaron </a:t>
            </a:r>
            <a:r>
              <a:rPr lang="es-MX" dirty="0"/>
              <a:t>a cabo la revisión y aprobación originales de la especificación.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1572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del contrato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control del contrato comienza en el momento de firmar el contrato o en el momento en que se alcanza </a:t>
            </a:r>
            <a:r>
              <a:rPr lang="es-MX" dirty="0" smtClean="0"/>
              <a:t>un acuerdo </a:t>
            </a:r>
            <a:r>
              <a:rPr lang="es-MX" dirty="0"/>
              <a:t>de principio para adjudicar el contrato, como por ejemplo una carta de intenciones. </a:t>
            </a:r>
            <a:r>
              <a:rPr lang="es-MX" dirty="0" smtClean="0"/>
              <a:t>Debería implementarse </a:t>
            </a:r>
            <a:r>
              <a:rPr lang="es-MX" dirty="0"/>
              <a:t>un sistema para asegurarse de que se cumplen las condiciones del contrato, incluyendo </a:t>
            </a:r>
            <a:r>
              <a:rPr lang="es-MX" dirty="0" smtClean="0"/>
              <a:t>las fechas </a:t>
            </a:r>
            <a:r>
              <a:rPr lang="es-MX" dirty="0"/>
              <a:t>de vencimiento y los registros.</a:t>
            </a:r>
          </a:p>
          <a:p>
            <a:r>
              <a:rPr lang="es-MX" dirty="0"/>
              <a:t>El control del contrato debería incluir el establecimiento de las relaciones contractuales apropiadas y </a:t>
            </a:r>
            <a:r>
              <a:rPr lang="es-MX" dirty="0" smtClean="0"/>
              <a:t>la integración </a:t>
            </a:r>
            <a:r>
              <a:rPr lang="es-MX" dirty="0"/>
              <a:t>de los resultados de estas relaciones en la gestión global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54274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Medición, análisis y mejora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949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relacionados con la mejora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Este capítulo proporciona orientación sobre el modo en que la organización originaria y la </a:t>
            </a:r>
            <a:r>
              <a:rPr lang="es-MX" dirty="0" smtClean="0"/>
              <a:t>organización encargada </a:t>
            </a:r>
            <a:r>
              <a:rPr lang="es-MX" dirty="0"/>
              <a:t>del proyecto deberían aprender de los proyectos.</a:t>
            </a:r>
          </a:p>
          <a:p>
            <a:r>
              <a:rPr lang="es-MX" dirty="0"/>
              <a:t>Ambas organizaciones deberían utilizar los resultados de la medición y el análisis de los datos </a:t>
            </a:r>
            <a:r>
              <a:rPr lang="es-MX" dirty="0" smtClean="0"/>
              <a:t>derivados de </a:t>
            </a:r>
            <a:r>
              <a:rPr lang="es-MX" dirty="0"/>
              <a:t>los procesos del proyecto y aplicar acciones correctivas, acciones preventivas y métodos para la</a:t>
            </a:r>
          </a:p>
          <a:p>
            <a:r>
              <a:rPr lang="es-MX" dirty="0" smtClean="0"/>
              <a:t>prevención </a:t>
            </a:r>
            <a:r>
              <a:rPr lang="es-MX" dirty="0"/>
              <a:t>de pérdidas </a:t>
            </a:r>
            <a:r>
              <a:rPr lang="es-MX" dirty="0" smtClean="0"/>
              <a:t>para </a:t>
            </a:r>
            <a:r>
              <a:rPr lang="es-MX" dirty="0"/>
              <a:t>permitir la </a:t>
            </a:r>
            <a:r>
              <a:rPr lang="es-MX" dirty="0" smtClean="0"/>
              <a:t>mejora continua </a:t>
            </a:r>
            <a:r>
              <a:rPr lang="es-MX" dirty="0"/>
              <a:t>en los proyectos presentes y futuros</a:t>
            </a:r>
            <a:r>
              <a:rPr lang="es-MX" dirty="0" smtClean="0"/>
              <a:t>.</a:t>
            </a:r>
          </a:p>
          <a:p>
            <a:r>
              <a:rPr lang="es-MX" dirty="0"/>
              <a:t>Los procesos relacionados con la mejora son:</a:t>
            </a:r>
          </a:p>
          <a:p>
            <a:r>
              <a:rPr lang="es-MX" dirty="0" smtClean="0"/>
              <a:t>la </a:t>
            </a:r>
            <a:r>
              <a:rPr lang="es-MX" dirty="0"/>
              <a:t>medición y el análisis, y</a:t>
            </a:r>
          </a:p>
          <a:p>
            <a:r>
              <a:rPr lang="es-MX" dirty="0" smtClean="0"/>
              <a:t>las </a:t>
            </a:r>
            <a:r>
              <a:rPr lang="es-MX" dirty="0"/>
              <a:t>acciones correctivas, las acciones preventivas y la prevención de pérdidas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11724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Medición y análisis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La organización originaria necesita asegurarse de que la medición, recopilación y validación de datos </a:t>
            </a:r>
            <a:r>
              <a:rPr lang="es-MX" dirty="0" smtClean="0"/>
              <a:t>es eficaz </a:t>
            </a:r>
            <a:r>
              <a:rPr lang="es-MX" dirty="0"/>
              <a:t>y eficiente para mejorar el desempeño de la organización e incrementar la satisfacción del cliente </a:t>
            </a:r>
            <a:r>
              <a:rPr lang="es-MX" dirty="0" smtClean="0"/>
              <a:t>y otras </a:t>
            </a:r>
            <a:r>
              <a:rPr lang="es-MX" dirty="0"/>
              <a:t>partes interesadas.</a:t>
            </a:r>
          </a:p>
          <a:p>
            <a:r>
              <a:rPr lang="es-MX" dirty="0"/>
              <a:t>Algunos ejemplos de medición del desempeño son:</a:t>
            </a:r>
          </a:p>
          <a:p>
            <a:r>
              <a:rPr lang="es-MX" dirty="0" smtClean="0"/>
              <a:t>la </a:t>
            </a:r>
            <a:r>
              <a:rPr lang="es-MX" dirty="0"/>
              <a:t>evaluación de actividades y procesos individuales,</a:t>
            </a:r>
          </a:p>
          <a:p>
            <a:r>
              <a:rPr lang="es-MX" dirty="0" smtClean="0"/>
              <a:t>la </a:t>
            </a:r>
            <a:r>
              <a:rPr lang="es-MX" dirty="0"/>
              <a:t>auditoría,</a:t>
            </a:r>
          </a:p>
          <a:p>
            <a:r>
              <a:rPr lang="es-MX" dirty="0" smtClean="0"/>
              <a:t>las </a:t>
            </a:r>
            <a:r>
              <a:rPr lang="es-MX" dirty="0"/>
              <a:t>evaluaciones de los recursos reales utilizados, junto con el costo y el tiempo, comparados con la</a:t>
            </a:r>
          </a:p>
          <a:p>
            <a:r>
              <a:rPr lang="es-MX" dirty="0"/>
              <a:t>estimación inicial,</a:t>
            </a:r>
          </a:p>
          <a:p>
            <a:r>
              <a:rPr lang="es-MX" dirty="0" smtClean="0"/>
              <a:t>las </a:t>
            </a:r>
            <a:r>
              <a:rPr lang="es-MX" dirty="0"/>
              <a:t>evaluaciones del producto,</a:t>
            </a:r>
          </a:p>
          <a:p>
            <a:r>
              <a:rPr lang="es-MX" dirty="0" smtClean="0"/>
              <a:t>la </a:t>
            </a:r>
            <a:r>
              <a:rPr lang="es-MX" dirty="0"/>
              <a:t>evaluación del desempeño del proveedor,</a:t>
            </a:r>
          </a:p>
          <a:p>
            <a:r>
              <a:rPr lang="es-MX" dirty="0" smtClean="0"/>
              <a:t>el </a:t>
            </a:r>
            <a:r>
              <a:rPr lang="es-MX" dirty="0"/>
              <a:t>logro de los objetivos del proyecto, y</a:t>
            </a:r>
          </a:p>
          <a:p>
            <a:r>
              <a:rPr lang="es-MX" dirty="0" smtClean="0"/>
              <a:t>la </a:t>
            </a:r>
            <a:r>
              <a:rPr lang="es-MX" dirty="0"/>
              <a:t>satisfacción del cliente y de otras partes interesadas.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80094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Mejora continua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2380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Mejora continua por parte de la organización originaria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organización originaria debería definir la información que necesita para aprender de los proyectos y</a:t>
            </a:r>
          </a:p>
          <a:p>
            <a:r>
              <a:rPr lang="es-MX" dirty="0"/>
              <a:t>debería establecer un sistema para la identificación, la recopilación, el almacenamiento, la actualización </a:t>
            </a:r>
            <a:r>
              <a:rPr lang="es-MX" dirty="0" smtClean="0"/>
              <a:t>y la </a:t>
            </a:r>
            <a:r>
              <a:rPr lang="es-MX" dirty="0"/>
              <a:t>recuperación de información de los proyectos.</a:t>
            </a:r>
          </a:p>
          <a:p>
            <a:r>
              <a:rPr lang="es-MX" dirty="0"/>
              <a:t>La organización originaria debería asegurarse de que el sistema de gestión de la información para </a:t>
            </a:r>
            <a:r>
              <a:rPr lang="es-MX" dirty="0" smtClean="0"/>
              <a:t>sus proyectos </a:t>
            </a:r>
            <a:r>
              <a:rPr lang="es-MX" dirty="0"/>
              <a:t>está diseñado para identificar y recopilar información pertinente del proyecto, con el objeto </a:t>
            </a:r>
            <a:r>
              <a:rPr lang="es-MX" dirty="0" smtClean="0"/>
              <a:t>de mejorar </a:t>
            </a:r>
            <a:r>
              <a:rPr lang="es-MX" dirty="0"/>
              <a:t>los procesos de gestión de los proyectos.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75303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Mejora continua por parte de la organización encargada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organización encargada del proyecto debería diseñar el sistema de gestión de la información </a:t>
            </a:r>
            <a:r>
              <a:rPr lang="es-MX" dirty="0" smtClean="0"/>
              <a:t>del proyecto </a:t>
            </a:r>
            <a:r>
              <a:rPr lang="es-MX" dirty="0"/>
              <a:t>con el objeto de implementar los requisitos especificados aprender del proyecto por parte de </a:t>
            </a:r>
            <a:r>
              <a:rPr lang="es-MX" dirty="0" smtClean="0"/>
              <a:t>la organización </a:t>
            </a:r>
            <a:r>
              <a:rPr lang="es-MX" dirty="0"/>
              <a:t>originaria.</a:t>
            </a:r>
          </a:p>
          <a:p>
            <a:r>
              <a:rPr lang="es-MX" dirty="0"/>
              <a:t>La organización encargada del proyecto debería asegurarse de que la información que proporciona a </a:t>
            </a:r>
            <a:r>
              <a:rPr lang="es-MX" dirty="0" smtClean="0"/>
              <a:t>la organización </a:t>
            </a:r>
            <a:r>
              <a:rPr lang="es-MX" dirty="0"/>
              <a:t>originaria es exacta y completa</a:t>
            </a:r>
            <a:r>
              <a:rPr lang="es-MX" dirty="0" smtClean="0"/>
              <a:t>.</a:t>
            </a:r>
          </a:p>
          <a:p>
            <a:r>
              <a:rPr lang="es-MX" dirty="0"/>
              <a:t>La organización encargada del proyecto debería implementar mejoras utilizando información </a:t>
            </a:r>
            <a:r>
              <a:rPr lang="es-MX" dirty="0" smtClean="0"/>
              <a:t>pertinente para </a:t>
            </a:r>
            <a:r>
              <a:rPr lang="es-MX" dirty="0"/>
              <a:t>el proyecto derivada del sistema anteriormente mencionado establecido por la </a:t>
            </a:r>
            <a:r>
              <a:rPr lang="es-MX" dirty="0" smtClean="0"/>
              <a:t>organización originaria</a:t>
            </a:r>
            <a:r>
              <a:rPr lang="es-MX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138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de gestión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gestión del proyecto incluye planificar, organizar, realizar el seguimiento, controlar, informar y </a:t>
            </a:r>
            <a:r>
              <a:rPr lang="es-MX" dirty="0" smtClean="0"/>
              <a:t>tomar las </a:t>
            </a:r>
            <a:r>
              <a:rPr lang="es-MX" dirty="0"/>
              <a:t>acciones correctivas pertinentes de todos los procesos del proyecto que sean necesarios </a:t>
            </a:r>
            <a:r>
              <a:rPr lang="es-MX" dirty="0" smtClean="0"/>
              <a:t>para alcanzar </a:t>
            </a:r>
            <a:r>
              <a:rPr lang="es-MX" dirty="0"/>
              <a:t>los objetivos del proyecto de forma continua.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5586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408</TotalTime>
  <Words>7181</Words>
  <Application>Microsoft Office PowerPoint</Application>
  <PresentationFormat>Panorámica</PresentationFormat>
  <Paragraphs>377</Paragraphs>
  <Slides>88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88</vt:i4>
      </vt:variant>
    </vt:vector>
  </HeadingPairs>
  <TitlesOfParts>
    <vt:vector size="92" baseType="lpstr">
      <vt:lpstr>Arial</vt:lpstr>
      <vt:lpstr>Century Schoolbook</vt:lpstr>
      <vt:lpstr>Wingdings 2</vt:lpstr>
      <vt:lpstr>View</vt:lpstr>
      <vt:lpstr>ISO 10006 Sistema de gestión de calidad</vt:lpstr>
      <vt:lpstr>Propósito</vt:lpstr>
      <vt:lpstr>Objetivo</vt:lpstr>
      <vt:lpstr>Sistemas de gestión de la calidad en los proyectos</vt:lpstr>
      <vt:lpstr>Generalidades</vt:lpstr>
      <vt:lpstr>Organizaciones</vt:lpstr>
      <vt:lpstr>Procesos y fases de los proyectos</vt:lpstr>
      <vt:lpstr>INTE-ISO 10006:2003</vt:lpstr>
      <vt:lpstr>Procesos de gestión del proyecto</vt:lpstr>
      <vt:lpstr>Sistemas de gestión de la calidad</vt:lpstr>
      <vt:lpstr>Principios de gestión de la calidad</vt:lpstr>
      <vt:lpstr>Sistema de gestión de la calidad del proyecto</vt:lpstr>
      <vt:lpstr>Plan de la calidad del proyecto</vt:lpstr>
      <vt:lpstr>Responsabilidad de la dirección</vt:lpstr>
      <vt:lpstr>Compromiso de la dirección</vt:lpstr>
      <vt:lpstr>Proceso estratégico</vt:lpstr>
      <vt:lpstr>Enfoque al cliente</vt:lpstr>
      <vt:lpstr>Liderazgo</vt:lpstr>
      <vt:lpstr>Participación del personal</vt:lpstr>
      <vt:lpstr>Enfoque basado en procesos</vt:lpstr>
      <vt:lpstr>Enfoque de sistema para la gestión</vt:lpstr>
      <vt:lpstr>Mejora continua</vt:lpstr>
      <vt:lpstr>Enfoque basado en hechos para la toma de decisión</vt:lpstr>
      <vt:lpstr>Relaciones mutuamente beneficiosas con el proveedor</vt:lpstr>
      <vt:lpstr>Revisiones por la dirección y evaluaciones del avance</vt:lpstr>
      <vt:lpstr>Revisiones por la dirección</vt:lpstr>
      <vt:lpstr>Evaluaciones del avance</vt:lpstr>
      <vt:lpstr>Presentación de PowerPoint</vt:lpstr>
      <vt:lpstr>Presentación de PowerPoint</vt:lpstr>
      <vt:lpstr>Gestión de los recursos</vt:lpstr>
      <vt:lpstr>Procesos relacionados con los recursos</vt:lpstr>
      <vt:lpstr>Planificación de los recursos</vt:lpstr>
      <vt:lpstr>Control de los recursos</vt:lpstr>
      <vt:lpstr>Procesos relacionados con el personal</vt:lpstr>
      <vt:lpstr>Generalidades</vt:lpstr>
      <vt:lpstr>Establecimiento de la estructura organizativa del proyecto</vt:lpstr>
      <vt:lpstr>Asignación del personal</vt:lpstr>
      <vt:lpstr>Desarrollo del equipo</vt:lpstr>
      <vt:lpstr>Realización del producto</vt:lpstr>
      <vt:lpstr>Generalidades</vt:lpstr>
      <vt:lpstr>Presentación de PowerPoint</vt:lpstr>
      <vt:lpstr>Inicio del proyecto y desarrollo del plan de gestión del proyecto</vt:lpstr>
      <vt:lpstr>El plan de gestión del proyecto debería:</vt:lpstr>
      <vt:lpstr>Presentación de PowerPoint</vt:lpstr>
      <vt:lpstr>Gestión de las interacciones</vt:lpstr>
      <vt:lpstr>Gestión de los cambios</vt:lpstr>
      <vt:lpstr>Cierre del proceso y del proyecto</vt:lpstr>
      <vt:lpstr>Procesos relacionados con el alcance</vt:lpstr>
      <vt:lpstr>Generalidades</vt:lpstr>
      <vt:lpstr>Desarrollo del concepto</vt:lpstr>
      <vt:lpstr>Desarrollo y control del alcance</vt:lpstr>
      <vt:lpstr>Definición de las actividades</vt:lpstr>
      <vt:lpstr>Control de las actividades</vt:lpstr>
      <vt:lpstr>Procesos relacionados con el tiempo</vt:lpstr>
      <vt:lpstr>Generalidades</vt:lpstr>
      <vt:lpstr>Planificación de las dependencias entre las actividades</vt:lpstr>
      <vt:lpstr>Estimación de la duración</vt:lpstr>
      <vt:lpstr>Desarrollo del programa</vt:lpstr>
      <vt:lpstr>Control del programa</vt:lpstr>
      <vt:lpstr>Procesos relacionados con el costo</vt:lpstr>
      <vt:lpstr>Generalidades</vt:lpstr>
      <vt:lpstr>Estimación de costos</vt:lpstr>
      <vt:lpstr>Elaboración del presupuesto</vt:lpstr>
      <vt:lpstr>Control de costos</vt:lpstr>
      <vt:lpstr>Procesos relacionados con la comunicación</vt:lpstr>
      <vt:lpstr>Generalidades</vt:lpstr>
      <vt:lpstr>Planificación de la comunicación</vt:lpstr>
      <vt:lpstr>Gestión de la información</vt:lpstr>
      <vt:lpstr>Control de la comunicación</vt:lpstr>
      <vt:lpstr>Procesos relacionados con el riesgo</vt:lpstr>
      <vt:lpstr>Generalidades</vt:lpstr>
      <vt:lpstr>Identificación de los riesgos</vt:lpstr>
      <vt:lpstr>Evaluación de los riesgos</vt:lpstr>
      <vt:lpstr>Tratamiento de los riesgos</vt:lpstr>
      <vt:lpstr>Control de los riesgos</vt:lpstr>
      <vt:lpstr>Procesos relacionados con las compras</vt:lpstr>
      <vt:lpstr>Generalidades</vt:lpstr>
      <vt:lpstr>Planificación y control de las compras</vt:lpstr>
      <vt:lpstr>Documentación de los requisitos de las compras</vt:lpstr>
      <vt:lpstr>Evaluación de proveedores</vt:lpstr>
      <vt:lpstr>Contratación</vt:lpstr>
      <vt:lpstr>Control del contrato</vt:lpstr>
      <vt:lpstr>Medición, análisis y mejora</vt:lpstr>
      <vt:lpstr>Procesos relacionados con la mejora</vt:lpstr>
      <vt:lpstr>Medición y análisis</vt:lpstr>
      <vt:lpstr>Mejora continua</vt:lpstr>
      <vt:lpstr>Mejora continua por parte de la organización originaria</vt:lpstr>
      <vt:lpstr>Mejora continua por parte de la organización encargada del proyecto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10006 Sistema de gestión de calidad</dc:title>
  <dc:creator>luckart</dc:creator>
  <cp:lastModifiedBy>luckart</cp:lastModifiedBy>
  <cp:revision>15</cp:revision>
  <dcterms:created xsi:type="dcterms:W3CDTF">2017-02-21T19:02:27Z</dcterms:created>
  <dcterms:modified xsi:type="dcterms:W3CDTF">2017-02-22T19:26:50Z</dcterms:modified>
</cp:coreProperties>
</file>