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5143500" type="screen16x9"/>
  <p:notesSz cx="6858000" cy="9144000"/>
  <p:embeddedFontLst>
    <p:embeddedFont>
      <p:font typeface="Barlow" panose="00000500000000000000" pitchFamily="2" charset="0"/>
      <p:regular r:id="rId23"/>
      <p:bold r:id="rId24"/>
      <p:italic r:id="rId25"/>
      <p:boldItalic r:id="rId26"/>
    </p:embeddedFont>
    <p:embeddedFont>
      <p:font typeface="Barlow Medium" panose="00000600000000000000" pitchFamily="2" charset="0"/>
      <p:regular r:id="rId27"/>
      <p:bold r:id="rId28"/>
      <p:italic r:id="rId29"/>
      <p:boldItalic r:id="rId30"/>
    </p:embeddedFont>
    <p:embeddedFont>
      <p:font typeface="Barlow SemiBold" panose="00000700000000000000" pitchFamily="2" charset="0"/>
      <p:regular r:id="rId31"/>
      <p:bold r:id="rId32"/>
      <p:italic r:id="rId33"/>
      <p:boldItalic r:id="rId34"/>
    </p:embeddedFont>
    <p:embeddedFont>
      <p:font typeface="Encode Sans" panose="020B0604020202020204" charset="0"/>
      <p:regular r:id="rId35"/>
      <p:bold r:id="rId36"/>
    </p:embeddedFont>
    <p:embeddedFont>
      <p:font typeface="Encode Sans Black" panose="020B0604020202020204" charset="0"/>
      <p:bold r:id="rId37"/>
    </p:embeddedFont>
    <p:embeddedFont>
      <p:font typeface="Roboto SemiBold" panose="020B0604020202020204" charset="0"/>
      <p:regular r:id="rId38"/>
      <p:bold r:id="rId39"/>
      <p:italic r:id="rId40"/>
      <p:boldItalic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3" d="100"/>
          <a:sy n="123" d="100"/>
        </p:scale>
        <p:origin x="12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9" Type="http://schemas.openxmlformats.org/officeDocument/2006/relationships/font" Target="fonts/font17.fntdata"/><Relationship Id="rId21" Type="http://schemas.openxmlformats.org/officeDocument/2006/relationships/slide" Target="slides/slide20.xml"/><Relationship Id="rId34" Type="http://schemas.openxmlformats.org/officeDocument/2006/relationships/font" Target="fonts/font12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font" Target="fonts/font15.fntdata"/><Relationship Id="rId40" Type="http://schemas.openxmlformats.org/officeDocument/2006/relationships/font" Target="fonts/font18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font" Target="fonts/font13.fntdata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font" Target="fonts/font16.fntdata"/><Relationship Id="rId20" Type="http://schemas.openxmlformats.org/officeDocument/2006/relationships/slide" Target="slides/slide19.xml"/><Relationship Id="rId41" Type="http://schemas.openxmlformats.org/officeDocument/2006/relationships/font" Target="fonts/font1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" name="Google Shape;5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44b1a2ff46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5" name="Google Shape;195;g344b1a2ff46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0" name="Google Shape;220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5" name="Google Shape;235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344b1a2ff46_0_2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8" name="Google Shape;258;g344b1a2ff46_0_2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36e3874f007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4" name="Google Shape;274;g36e3874f007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344b1a2ff46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9" name="Google Shape;299;g344b1a2ff46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050">
                <a:solidFill>
                  <a:schemeClr val="dk1"/>
                </a:solidFill>
              </a:rPr>
              <a:t>-&gt; gni_per_capita (0.4) — Revenu national brut par habitant Poids fort (40%), car il reflète le niveau de vie et donc la capacité à payer pour une formation en ligne. Un bon proxy du pouvoir d’achat individuel mais aussi corrélés avec des indicateurs importants tel que l’acces à internet</a:t>
            </a:r>
            <a:endParaRPr sz="105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050">
                <a:solidFill>
                  <a:schemeClr val="dk1"/>
                </a:solidFill>
              </a:rPr>
              <a:t>-&gt; gross_enrol_ratio_sec (0.3) — Taux brut de scolarisation au secondaire Poids important, car il mesure l’engagement du pays dans l’éducation. Plus ce taux est élevé, plus il y a d’intérêt pour la scolarisation.</a:t>
            </a:r>
            <a:endParaRPr sz="105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050">
                <a:solidFill>
                  <a:schemeClr val="dk1"/>
                </a:solidFill>
              </a:rPr>
              <a:t>-&gt; pop_15_24 (0.2) — Population des 15-24 ans Ce groupe est le cœur de cible pour des contenus type lycée/université. Poids modéré car le volume ne garantit pas à lui seul l’adoption</a:t>
            </a:r>
            <a:endParaRPr sz="105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050">
                <a:solidFill>
                  <a:schemeClr val="dk1"/>
                </a:solidFill>
              </a:rPr>
              <a:t>-&gt; pop_growth_pct (0.1) — Taux de croissance de la population Indicateur d’évolution future du marché. Intéressant pour le long terme, mais moins déterminant à court terme pour l’implantation.</a:t>
            </a:r>
            <a:endParaRPr sz="105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344b1a2ff46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4" name="Google Shape;324;g344b1a2ff46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344b1a2ff46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9" name="Google Shape;329;g344b1a2ff46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344b1a2ff46_0_2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6" name="Google Shape;336;g344b1a2ff46_0_2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" name="Google Shape;6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2" name="Google Shape;34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fr"/>
              <a:t>Limite : pays manquant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0" name="Google Shape;8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5" name="Google Shape;8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6e622ceb22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9" name="Google Shape;99;g36e622ceb22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6e3874f007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g36e3874f007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5" name="Google Shape;135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fr" sz="900">
                <a:solidFill>
                  <a:srgbClr val="33415A"/>
                </a:solidFill>
                <a:latin typeface="Barlow Medium"/>
                <a:ea typeface="Barlow Medium"/>
                <a:cs typeface="Barlow Medium"/>
                <a:sym typeface="Barlow Medium"/>
              </a:rPr>
              <a:t>Suppression valeurs null&gt;30% sauf valeurs essenceuks cille les données des indicateurs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44b1a2ff46_0_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g344b1a2ff46_0_2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6e622ceb2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0" name="Google Shape;190;g36e622ceb2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1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2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p12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p12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3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4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4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Slide - Black Background">
  <p:cSld name="CUSTOM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5F00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5F00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5F00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5F00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5F00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5F00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5F00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5F00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FF5F00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Slide - White/Orange Background">
  <p:cSld name="CUSTOM_2">
    <p:bg>
      <p:bgPr>
        <a:solidFill>
          <a:schemeClr val="lt1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6" name="Google Shape;16;p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7" name="Google Shape;1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6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0" name="Google Shape;2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p1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bank.worldbank.or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/>
          <p:nvPr/>
        </p:nvSpPr>
        <p:spPr>
          <a:xfrm>
            <a:off x="555600" y="952125"/>
            <a:ext cx="8032800" cy="97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fr" sz="4000">
                <a:solidFill>
                  <a:srgbClr val="0D0D0E"/>
                </a:solidFill>
                <a:latin typeface="Barlow SemiBold"/>
                <a:ea typeface="Barlow SemiBold"/>
                <a:cs typeface="Barlow SemiBold"/>
                <a:sym typeface="Barlow SemiBold"/>
              </a:rPr>
              <a:t>OCR - </a:t>
            </a:r>
            <a:r>
              <a:rPr lang="fr" sz="4000" b="0" i="0" u="none" strike="noStrike" cap="none">
                <a:solidFill>
                  <a:srgbClr val="0D0D0E"/>
                </a:solidFill>
                <a:latin typeface="Barlow SemiBold"/>
                <a:ea typeface="Barlow SemiBold"/>
                <a:cs typeface="Barlow SemiBold"/>
                <a:sym typeface="Barlow SemiBold"/>
              </a:rPr>
              <a:t>P</a:t>
            </a:r>
            <a:r>
              <a:rPr lang="fr" sz="4000">
                <a:solidFill>
                  <a:srgbClr val="0D0D0E"/>
                </a:solidFill>
                <a:latin typeface="Barlow SemiBold"/>
                <a:ea typeface="Barlow SemiBold"/>
                <a:cs typeface="Barlow SemiBold"/>
                <a:sym typeface="Barlow SemiBold"/>
              </a:rPr>
              <a:t>ROJET 2 </a:t>
            </a:r>
            <a:endParaRPr sz="4000">
              <a:solidFill>
                <a:srgbClr val="0D0D0E"/>
              </a:solidFill>
              <a:latin typeface="Barlow SemiBold"/>
              <a:ea typeface="Barlow SemiBold"/>
              <a:cs typeface="Barlow SemiBold"/>
              <a:sym typeface="Barlow SemiBold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endParaRPr sz="2400" b="0" i="0" u="none" strike="noStrike" cap="none">
              <a:solidFill>
                <a:srgbClr val="33415A"/>
              </a:solidFill>
              <a:latin typeface="Barlow SemiBold"/>
              <a:ea typeface="Barlow SemiBold"/>
              <a:cs typeface="Barlow SemiBold"/>
              <a:sym typeface="Barlow SemiBold"/>
            </a:endParaRPr>
          </a:p>
        </p:txBody>
      </p:sp>
      <p:sp>
        <p:nvSpPr>
          <p:cNvPr id="60" name="Google Shape;60;p16"/>
          <p:cNvSpPr txBox="1"/>
          <p:nvPr/>
        </p:nvSpPr>
        <p:spPr>
          <a:xfrm>
            <a:off x="944700" y="2071650"/>
            <a:ext cx="7254600" cy="7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chemeClr val="lt2"/>
                </a:solidFill>
                <a:latin typeface="Barlow SemiBold"/>
                <a:ea typeface="Barlow SemiBold"/>
                <a:cs typeface="Barlow SemiBold"/>
                <a:sym typeface="Barlow SemiBold"/>
              </a:rPr>
              <a:t>ANALYSE DATA DRIVEN DES OPPORTUNITÉS D’EXTENSION DE L'ACTIVITÉ  D’ACADEMY</a:t>
            </a:r>
            <a:endParaRPr sz="2400">
              <a:solidFill>
                <a:schemeClr val="lt2"/>
              </a:solidFill>
              <a:latin typeface="Barlow SemiBold"/>
              <a:ea typeface="Barlow SemiBold"/>
              <a:cs typeface="Barlow SemiBold"/>
              <a:sym typeface="Barlow SemiBold"/>
            </a:endParaRPr>
          </a:p>
        </p:txBody>
      </p:sp>
      <p:sp>
        <p:nvSpPr>
          <p:cNvPr id="61" name="Google Shape;61;p16"/>
          <p:cNvSpPr txBox="1"/>
          <p:nvPr/>
        </p:nvSpPr>
        <p:spPr>
          <a:xfrm>
            <a:off x="2447100" y="4028900"/>
            <a:ext cx="4249800" cy="4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rgbClr val="9E9E9E"/>
                </a:solidFill>
                <a:latin typeface="Barlow SemiBold"/>
                <a:ea typeface="Barlow SemiBold"/>
                <a:cs typeface="Barlow SemiBold"/>
                <a:sym typeface="Barlow SemiBold"/>
              </a:rPr>
              <a:t>Mathilde LE SOLLIEC</a:t>
            </a:r>
            <a:endParaRPr sz="2400">
              <a:solidFill>
                <a:srgbClr val="9E9E9E"/>
              </a:solidFill>
              <a:latin typeface="Barlow SemiBold"/>
              <a:ea typeface="Barlow SemiBold"/>
              <a:cs typeface="Barlow SemiBold"/>
              <a:sym typeface="Barlow SemiBo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5"/>
          <p:cNvSpPr/>
          <p:nvPr/>
        </p:nvSpPr>
        <p:spPr>
          <a:xfrm>
            <a:off x="-5200" y="2922700"/>
            <a:ext cx="9144000" cy="2220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198" name="Google Shape;198;p25"/>
          <p:cNvSpPr txBox="1"/>
          <p:nvPr/>
        </p:nvSpPr>
        <p:spPr>
          <a:xfrm>
            <a:off x="3995175" y="1214200"/>
            <a:ext cx="2239800" cy="17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Population growth (annual %)</a:t>
            </a:r>
            <a:endParaRPr sz="900">
              <a:solidFill>
                <a:schemeClr val="dk1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Population, total</a:t>
            </a:r>
            <a:endParaRPr sz="900">
              <a:solidFill>
                <a:schemeClr val="dk1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Population, ages 15-24, total</a:t>
            </a:r>
            <a:endParaRPr sz="900">
              <a:solidFill>
                <a:schemeClr val="dk1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Population in thousands by highest level of educational attainment. Lower Secondary. </a:t>
            </a:r>
            <a:endParaRPr sz="900">
              <a:solidFill>
                <a:schemeClr val="dk1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Population of the official age for lower secondary education, both sexes</a:t>
            </a:r>
            <a:endParaRPr sz="900">
              <a:solidFill>
                <a:schemeClr val="dk1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Population of the official entrance age to secondary general education, both sexes </a:t>
            </a:r>
            <a:endParaRPr sz="900">
              <a:solidFill>
                <a:schemeClr val="dk1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>
              <a:solidFill>
                <a:schemeClr val="dk1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199" name="Google Shape;199;p25"/>
          <p:cNvSpPr/>
          <p:nvPr/>
        </p:nvSpPr>
        <p:spPr>
          <a:xfrm>
            <a:off x="3301625" y="924925"/>
            <a:ext cx="495300" cy="495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200" name="Google Shape;200;p25"/>
          <p:cNvSpPr txBox="1"/>
          <p:nvPr/>
        </p:nvSpPr>
        <p:spPr>
          <a:xfrm>
            <a:off x="6923125" y="1329400"/>
            <a:ext cx="17874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fr" sz="9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Internet users (per 100 people)</a:t>
            </a:r>
            <a:br>
              <a:rPr lang="fr" sz="9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</a:br>
            <a:r>
              <a:rPr lang="fr" sz="9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Personal computers (per 100 people)</a:t>
            </a:r>
            <a:br>
              <a:rPr lang="fr" sz="1100">
                <a:latin typeface="Barlow"/>
                <a:ea typeface="Barlow"/>
                <a:cs typeface="Barlow"/>
                <a:sym typeface="Barlow"/>
              </a:rPr>
            </a:br>
            <a:endParaRPr sz="900" b="0" i="0" u="none" strike="noStrike" cap="none">
              <a:solidFill>
                <a:schemeClr val="dk1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201" name="Google Shape;201;p25"/>
          <p:cNvSpPr/>
          <p:nvPr/>
        </p:nvSpPr>
        <p:spPr>
          <a:xfrm>
            <a:off x="6229575" y="924925"/>
            <a:ext cx="495300" cy="495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202" name="Google Shape;202;p25"/>
          <p:cNvSpPr txBox="1"/>
          <p:nvPr/>
        </p:nvSpPr>
        <p:spPr>
          <a:xfrm>
            <a:off x="4002425" y="857200"/>
            <a:ext cx="18234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rgbClr val="202122"/>
                </a:solidFill>
                <a:latin typeface="Barlow Medium"/>
                <a:ea typeface="Barlow Medium"/>
                <a:cs typeface="Barlow Medium"/>
                <a:sym typeface="Barlow Medium"/>
              </a:rPr>
              <a:t>Population </a:t>
            </a:r>
            <a:endParaRPr sz="1400" b="0" i="0" u="none" strike="noStrike" cap="none">
              <a:solidFill>
                <a:srgbClr val="202122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203" name="Google Shape;203;p25"/>
          <p:cNvSpPr txBox="1"/>
          <p:nvPr/>
        </p:nvSpPr>
        <p:spPr>
          <a:xfrm>
            <a:off x="6930375" y="857200"/>
            <a:ext cx="18234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rgbClr val="202122"/>
                </a:solidFill>
                <a:latin typeface="Barlow Medium"/>
                <a:ea typeface="Barlow Medium"/>
                <a:cs typeface="Barlow Medium"/>
                <a:sym typeface="Barlow Medium"/>
              </a:rPr>
              <a:t>Accès numérique </a:t>
            </a:r>
            <a:endParaRPr sz="1400" b="0" i="0" u="none" strike="noStrike" cap="none">
              <a:solidFill>
                <a:srgbClr val="202122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204" name="Google Shape;204;p25"/>
          <p:cNvSpPr txBox="1"/>
          <p:nvPr/>
        </p:nvSpPr>
        <p:spPr>
          <a:xfrm>
            <a:off x="3959338" y="3492950"/>
            <a:ext cx="2064600" cy="14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fr" sz="9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Gross enrolment ratio, secondary, both sexes (%)</a:t>
            </a:r>
            <a:br>
              <a:rPr lang="fr" sz="9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</a:br>
            <a:r>
              <a:rPr lang="fr" sz="9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Net enrolment rate, secondary, both sexes (%)</a:t>
            </a:r>
            <a:br>
              <a:rPr lang="fr" sz="9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</a:br>
            <a:r>
              <a:rPr lang="fr" sz="9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Youth literacy rate, population 15-24 years, both sexes (%)</a:t>
            </a:r>
            <a:br>
              <a:rPr lang="fr" sz="9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</a:br>
            <a:r>
              <a:rPr lang="fr" sz="9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Enrolment in secondary education, both sexes (number)</a:t>
            </a:r>
            <a:endParaRPr sz="900" b="0" i="0" u="none" strike="noStrike" cap="none">
              <a:solidFill>
                <a:schemeClr val="dk1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205" name="Google Shape;205;p25"/>
          <p:cNvSpPr/>
          <p:nvPr/>
        </p:nvSpPr>
        <p:spPr>
          <a:xfrm>
            <a:off x="3301625" y="3088475"/>
            <a:ext cx="495300" cy="495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206" name="Google Shape;206;p25"/>
          <p:cNvSpPr txBox="1"/>
          <p:nvPr/>
        </p:nvSpPr>
        <p:spPr>
          <a:xfrm>
            <a:off x="6923125" y="3492950"/>
            <a:ext cx="1823400" cy="7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" sz="9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GNI per capita, Atlas method (current US$)</a:t>
            </a:r>
            <a:endParaRPr sz="900">
              <a:solidFill>
                <a:schemeClr val="dk1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>
              <a:solidFill>
                <a:schemeClr val="dk1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207" name="Google Shape;207;p25"/>
          <p:cNvSpPr/>
          <p:nvPr/>
        </p:nvSpPr>
        <p:spPr>
          <a:xfrm>
            <a:off x="6229575" y="3088475"/>
            <a:ext cx="495300" cy="495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208" name="Google Shape;208;p25"/>
          <p:cNvSpPr txBox="1"/>
          <p:nvPr/>
        </p:nvSpPr>
        <p:spPr>
          <a:xfrm>
            <a:off x="4002425" y="3096950"/>
            <a:ext cx="18234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rgbClr val="202122"/>
                </a:solidFill>
                <a:latin typeface="Barlow Medium"/>
                <a:ea typeface="Barlow Medium"/>
                <a:cs typeface="Barlow Medium"/>
                <a:sym typeface="Barlow Medium"/>
              </a:rPr>
              <a:t>Education </a:t>
            </a:r>
            <a:endParaRPr sz="1400" b="0" i="0" u="none" strike="noStrike" cap="none">
              <a:solidFill>
                <a:schemeClr val="dk1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209" name="Google Shape;209;p25"/>
          <p:cNvSpPr txBox="1"/>
          <p:nvPr/>
        </p:nvSpPr>
        <p:spPr>
          <a:xfrm>
            <a:off x="6930375" y="3020750"/>
            <a:ext cx="1823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lang="fr">
                <a:solidFill>
                  <a:srgbClr val="202122"/>
                </a:solidFill>
                <a:latin typeface="Barlow Medium"/>
                <a:ea typeface="Barlow Medium"/>
                <a:cs typeface="Barlow Medium"/>
                <a:sym typeface="Barlow Medium"/>
              </a:rPr>
              <a:t>Économie </a:t>
            </a:r>
            <a:endParaRPr sz="1400" b="0" i="0" u="none" strike="noStrike" cap="none">
              <a:solidFill>
                <a:schemeClr val="dk1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210" name="Google Shape;210;p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fr"/>
              <a:t>10</a:t>
            </a:fld>
            <a:endParaRPr/>
          </a:p>
        </p:txBody>
      </p:sp>
      <p:sp>
        <p:nvSpPr>
          <p:cNvPr id="211" name="Google Shape;211;p25"/>
          <p:cNvSpPr txBox="1"/>
          <p:nvPr/>
        </p:nvSpPr>
        <p:spPr>
          <a:xfrm>
            <a:off x="364150" y="796000"/>
            <a:ext cx="25869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500">
                <a:solidFill>
                  <a:schemeClr val="dk1"/>
                </a:solidFill>
                <a:latin typeface="Barlow SemiBold"/>
                <a:ea typeface="Barlow SemiBold"/>
                <a:cs typeface="Barlow SemiBold"/>
                <a:sym typeface="Barlow SemiBold"/>
              </a:rPr>
              <a:t>Sélection des indicateurs</a:t>
            </a:r>
            <a:endParaRPr sz="2500">
              <a:solidFill>
                <a:schemeClr val="dk1"/>
              </a:solidFill>
              <a:latin typeface="Barlow SemiBold"/>
              <a:ea typeface="Barlow SemiBold"/>
              <a:cs typeface="Barlow SemiBold"/>
              <a:sym typeface="Barlow SemiBold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500">
                <a:solidFill>
                  <a:schemeClr val="dk1"/>
                </a:solidFill>
                <a:latin typeface="Barlow SemiBold"/>
                <a:ea typeface="Barlow SemiBold"/>
                <a:cs typeface="Barlow SemiBold"/>
                <a:sym typeface="Barlow SemiBold"/>
              </a:rPr>
              <a:t>Approche métier  </a:t>
            </a:r>
            <a:endParaRPr sz="2500">
              <a:solidFill>
                <a:schemeClr val="dk1"/>
              </a:solidFill>
              <a:latin typeface="Barlow SemiBold"/>
              <a:ea typeface="Barlow SemiBold"/>
              <a:cs typeface="Barlow SemiBold"/>
              <a:sym typeface="Barlow SemiBold"/>
            </a:endParaRPr>
          </a:p>
        </p:txBody>
      </p:sp>
      <p:sp>
        <p:nvSpPr>
          <p:cNvPr id="212" name="Google Shape;212;p25"/>
          <p:cNvSpPr/>
          <p:nvPr/>
        </p:nvSpPr>
        <p:spPr>
          <a:xfrm>
            <a:off x="8710625" y="387550"/>
            <a:ext cx="141000" cy="32400"/>
          </a:xfrm>
          <a:prstGeom prst="roundRect">
            <a:avLst>
              <a:gd name="adj" fmla="val 50000"/>
            </a:avLst>
          </a:prstGeom>
          <a:solidFill>
            <a:srgbClr val="FDDB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25"/>
          <p:cNvSpPr txBox="1"/>
          <p:nvPr/>
        </p:nvSpPr>
        <p:spPr>
          <a:xfrm>
            <a:off x="6107250" y="117900"/>
            <a:ext cx="2803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fr" sz="1100">
                <a:solidFill>
                  <a:srgbClr val="0D0D0E"/>
                </a:solidFill>
                <a:latin typeface="Barlow SemiBold"/>
                <a:ea typeface="Barlow SemiBold"/>
                <a:cs typeface="Barlow SemiBold"/>
                <a:sym typeface="Barlow SemiBold"/>
              </a:rPr>
              <a:t>Choix des indicateurs</a:t>
            </a:r>
            <a:endParaRPr sz="1100" b="0" i="0" u="none" strike="noStrike" cap="none">
              <a:solidFill>
                <a:srgbClr val="0D0D0E"/>
              </a:solidFill>
              <a:latin typeface="Barlow SemiBold"/>
              <a:ea typeface="Barlow SemiBold"/>
              <a:cs typeface="Barlow SemiBold"/>
              <a:sym typeface="Barlow SemiBold"/>
            </a:endParaRPr>
          </a:p>
        </p:txBody>
      </p:sp>
      <p:pic>
        <p:nvPicPr>
          <p:cNvPr id="214" name="Google Shape;214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17151" y="1012525"/>
            <a:ext cx="320138" cy="32010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2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235975" y="3094960"/>
            <a:ext cx="482350" cy="48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2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308100" y="3094949"/>
            <a:ext cx="482350" cy="48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2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308088" y="931412"/>
            <a:ext cx="482350" cy="48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6"/>
          <p:cNvSpPr txBox="1"/>
          <p:nvPr/>
        </p:nvSpPr>
        <p:spPr>
          <a:xfrm>
            <a:off x="4591950" y="1159463"/>
            <a:ext cx="31734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fr" sz="11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rPr>
              <a:t>Suppression des indicateurs dont la couverture est trop faible, limitant l’analyse (données manquantes)</a:t>
            </a:r>
            <a:endParaRPr sz="1100" b="0" i="0" u="none" strike="noStrike" cap="none">
              <a:solidFill>
                <a:schemeClr val="dk1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223" name="Google Shape;223;p26"/>
          <p:cNvSpPr txBox="1"/>
          <p:nvPr/>
        </p:nvSpPr>
        <p:spPr>
          <a:xfrm>
            <a:off x="4591950" y="2180288"/>
            <a:ext cx="31734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fr" sz="11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rPr>
              <a:t>Conservation des seuls indicateurs assez faiblement corrélés entre eux (moins de 70% en valeur absolue du coefficient de corrélation de  Pearson).</a:t>
            </a:r>
            <a:endParaRPr sz="1100" b="0" i="0" u="none" strike="noStrike" cap="none">
              <a:solidFill>
                <a:schemeClr val="dk1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pic>
        <p:nvPicPr>
          <p:cNvPr id="224" name="Google Shape;224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05500" y="1210836"/>
            <a:ext cx="420900" cy="42068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05500" y="2231549"/>
            <a:ext cx="420900" cy="420684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2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fr"/>
              <a:t>11</a:t>
            </a:fld>
            <a:endParaRPr/>
          </a:p>
        </p:txBody>
      </p:sp>
      <p:sp>
        <p:nvSpPr>
          <p:cNvPr id="227" name="Google Shape;227;p26"/>
          <p:cNvSpPr txBox="1"/>
          <p:nvPr/>
        </p:nvSpPr>
        <p:spPr>
          <a:xfrm>
            <a:off x="543275" y="831125"/>
            <a:ext cx="31734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500">
                <a:solidFill>
                  <a:schemeClr val="dk1"/>
                </a:solidFill>
                <a:latin typeface="Barlow SemiBold"/>
                <a:ea typeface="Barlow SemiBold"/>
                <a:cs typeface="Barlow SemiBold"/>
                <a:sym typeface="Barlow SemiBold"/>
              </a:rPr>
              <a:t>Trie des indicateurs</a:t>
            </a:r>
            <a:endParaRPr sz="2500">
              <a:solidFill>
                <a:schemeClr val="dk1"/>
              </a:solidFill>
              <a:latin typeface="Barlow SemiBold"/>
              <a:ea typeface="Barlow SemiBold"/>
              <a:cs typeface="Barlow SemiBold"/>
              <a:sym typeface="Barlow SemiBold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500">
                <a:solidFill>
                  <a:schemeClr val="dk1"/>
                </a:solidFill>
                <a:latin typeface="Barlow SemiBold"/>
                <a:ea typeface="Barlow SemiBold"/>
                <a:cs typeface="Barlow SemiBold"/>
                <a:sym typeface="Barlow SemiBold"/>
              </a:rPr>
              <a:t>        Approche data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28" name="Google Shape;228;p26"/>
          <p:cNvSpPr/>
          <p:nvPr/>
        </p:nvSpPr>
        <p:spPr>
          <a:xfrm>
            <a:off x="8710625" y="387550"/>
            <a:ext cx="141000" cy="32400"/>
          </a:xfrm>
          <a:prstGeom prst="roundRect">
            <a:avLst>
              <a:gd name="adj" fmla="val 50000"/>
            </a:avLst>
          </a:prstGeom>
          <a:solidFill>
            <a:srgbClr val="FDDB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26"/>
          <p:cNvSpPr txBox="1"/>
          <p:nvPr/>
        </p:nvSpPr>
        <p:spPr>
          <a:xfrm>
            <a:off x="6107250" y="117900"/>
            <a:ext cx="2803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fr" sz="1100">
                <a:solidFill>
                  <a:srgbClr val="0D0D0E"/>
                </a:solidFill>
                <a:latin typeface="Barlow SemiBold"/>
                <a:ea typeface="Barlow SemiBold"/>
                <a:cs typeface="Barlow SemiBold"/>
                <a:sym typeface="Barlow SemiBold"/>
              </a:rPr>
              <a:t>Choix des indicateurs</a:t>
            </a:r>
            <a:endParaRPr sz="1100" b="0" i="0" u="none" strike="noStrike" cap="none">
              <a:solidFill>
                <a:srgbClr val="0D0D0E"/>
              </a:solidFill>
              <a:latin typeface="Barlow SemiBold"/>
              <a:ea typeface="Barlow SemiBold"/>
              <a:cs typeface="Barlow SemiBold"/>
              <a:sym typeface="Barlow SemiBold"/>
            </a:endParaRPr>
          </a:p>
        </p:txBody>
      </p:sp>
      <p:sp>
        <p:nvSpPr>
          <p:cNvPr id="230" name="Google Shape;230;p26"/>
          <p:cNvSpPr txBox="1"/>
          <p:nvPr/>
        </p:nvSpPr>
        <p:spPr>
          <a:xfrm>
            <a:off x="4434750" y="3370325"/>
            <a:ext cx="3487800" cy="12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 i="1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rPr>
              <a:t> Exemple : Il  y a une corrélation positive entre le GNI per capita et l'utilisation d'internet (0,77). Ce qui signifit que plus la population d'un pays est riche, plus la population à accès à internet. Nous ecartons donc l’indicateur d’utilisation d’internet car il serait redondant.</a:t>
            </a:r>
            <a:endParaRPr i="1"/>
          </a:p>
        </p:txBody>
      </p:sp>
      <p:pic>
        <p:nvPicPr>
          <p:cNvPr id="231" name="Google Shape;231;p26"/>
          <p:cNvPicPr preferRelativeResize="0"/>
          <p:nvPr/>
        </p:nvPicPr>
        <p:blipFill rotWithShape="1">
          <a:blip r:embed="rId4">
            <a:alphaModFix/>
          </a:blip>
          <a:srcRect l="1841" t="46027" r="41327" b="1905"/>
          <a:stretch/>
        </p:blipFill>
        <p:spPr>
          <a:xfrm>
            <a:off x="1165607" y="2347650"/>
            <a:ext cx="2419531" cy="2188600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26"/>
          <p:cNvSpPr txBox="1"/>
          <p:nvPr/>
        </p:nvSpPr>
        <p:spPr>
          <a:xfrm>
            <a:off x="1222475" y="4536250"/>
            <a:ext cx="2803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900" i="1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rPr>
              <a:t>Corrélation entre revenu par habitant et le taux d’utilisation d'internet </a:t>
            </a:r>
            <a:endParaRPr sz="12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7"/>
          <p:cNvSpPr txBox="1"/>
          <p:nvPr/>
        </p:nvSpPr>
        <p:spPr>
          <a:xfrm>
            <a:off x="2658001" y="2276863"/>
            <a:ext cx="1823400" cy="5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">
                <a:solidFill>
                  <a:srgbClr val="202122"/>
                </a:solidFill>
                <a:latin typeface="Barlow SemiBold"/>
                <a:ea typeface="Barlow SemiBold"/>
                <a:cs typeface="Barlow SemiBold"/>
                <a:sym typeface="Barlow SemiBold"/>
              </a:rPr>
              <a:t>Population des 15-24 ans</a:t>
            </a:r>
            <a:endParaRPr sz="1400" i="0" u="none" strike="noStrike" cap="none">
              <a:solidFill>
                <a:srgbClr val="202122"/>
              </a:solidFill>
              <a:latin typeface="Barlow SemiBold"/>
              <a:ea typeface="Barlow SemiBold"/>
              <a:cs typeface="Barlow SemiBold"/>
              <a:sym typeface="Barlow SemiBold"/>
            </a:endParaRPr>
          </a:p>
        </p:txBody>
      </p:sp>
      <p:sp>
        <p:nvSpPr>
          <p:cNvPr id="238" name="Google Shape;238;p27"/>
          <p:cNvSpPr txBox="1"/>
          <p:nvPr/>
        </p:nvSpPr>
        <p:spPr>
          <a:xfrm>
            <a:off x="4764288" y="2276875"/>
            <a:ext cx="1901400" cy="5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rgbClr val="202122"/>
                </a:solidFill>
                <a:latin typeface="Barlow SemiBold"/>
                <a:ea typeface="Barlow SemiBold"/>
                <a:cs typeface="Barlow SemiBold"/>
                <a:sym typeface="Barlow SemiBold"/>
              </a:rPr>
              <a:t>Taux de croissance de la population</a:t>
            </a:r>
            <a:endParaRPr sz="1400" i="0" u="none" strike="noStrike" cap="none">
              <a:solidFill>
                <a:srgbClr val="202122"/>
              </a:solidFill>
              <a:latin typeface="Barlow SemiBold"/>
              <a:ea typeface="Barlow SemiBold"/>
              <a:cs typeface="Barlow SemiBold"/>
              <a:sym typeface="Barlow SemiBold"/>
            </a:endParaRPr>
          </a:p>
        </p:txBody>
      </p:sp>
      <p:sp>
        <p:nvSpPr>
          <p:cNvPr id="239" name="Google Shape;239;p27"/>
          <p:cNvSpPr txBox="1"/>
          <p:nvPr/>
        </p:nvSpPr>
        <p:spPr>
          <a:xfrm>
            <a:off x="512163" y="2169013"/>
            <a:ext cx="1823400" cy="5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rgbClr val="202122"/>
                </a:solidFill>
                <a:latin typeface="Barlow SemiBold"/>
                <a:ea typeface="Barlow SemiBold"/>
                <a:cs typeface="Barlow SemiBold"/>
                <a:sym typeface="Barlow SemiBold"/>
              </a:rPr>
              <a:t>Revenu national brut par habitant</a:t>
            </a:r>
            <a:endParaRPr sz="1400" i="0" u="none" strike="noStrike" cap="none">
              <a:solidFill>
                <a:srgbClr val="202122"/>
              </a:solidFill>
              <a:latin typeface="Barlow SemiBold"/>
              <a:ea typeface="Barlow SemiBold"/>
              <a:cs typeface="Barlow SemiBold"/>
              <a:sym typeface="Barlow SemiBold"/>
            </a:endParaRPr>
          </a:p>
        </p:txBody>
      </p:sp>
      <p:sp>
        <p:nvSpPr>
          <p:cNvPr id="240" name="Google Shape;240;p27"/>
          <p:cNvSpPr txBox="1"/>
          <p:nvPr/>
        </p:nvSpPr>
        <p:spPr>
          <a:xfrm>
            <a:off x="6819713" y="2169013"/>
            <a:ext cx="1823400" cy="7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rgbClr val="202122"/>
                </a:solidFill>
                <a:latin typeface="Barlow SemiBold"/>
                <a:ea typeface="Barlow SemiBold"/>
                <a:cs typeface="Barlow SemiBold"/>
                <a:sym typeface="Barlow SemiBold"/>
              </a:rPr>
              <a:t>Taux brut de scolarisation au secondaire</a:t>
            </a:r>
            <a:endParaRPr sz="1400" i="0" u="none" strike="noStrike" cap="none">
              <a:solidFill>
                <a:srgbClr val="202122"/>
              </a:solidFill>
              <a:latin typeface="Barlow SemiBold"/>
              <a:ea typeface="Barlow SemiBold"/>
              <a:cs typeface="Barlow SemiBold"/>
              <a:sym typeface="Barlow SemiBold"/>
            </a:endParaRPr>
          </a:p>
        </p:txBody>
      </p:sp>
      <p:sp>
        <p:nvSpPr>
          <p:cNvPr id="241" name="Google Shape;241;p27"/>
          <p:cNvSpPr txBox="1"/>
          <p:nvPr/>
        </p:nvSpPr>
        <p:spPr>
          <a:xfrm>
            <a:off x="618375" y="2698513"/>
            <a:ext cx="1717200" cy="13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rPr>
              <a:t>US$</a:t>
            </a:r>
            <a:br>
              <a:rPr lang="fr" sz="10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rPr>
            </a:br>
            <a:r>
              <a:rPr lang="fr" sz="10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rPr>
              <a:t>Reflète le niveau de vie et donc la capacité à payer pour une formation en ligne.</a:t>
            </a:r>
            <a:endParaRPr sz="1000">
              <a:solidFill>
                <a:schemeClr val="dk1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242" name="Google Shape;242;p27"/>
          <p:cNvSpPr txBox="1"/>
          <p:nvPr/>
        </p:nvSpPr>
        <p:spPr>
          <a:xfrm>
            <a:off x="4817388" y="2806363"/>
            <a:ext cx="17172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fr" sz="10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rPr>
              <a:t>%</a:t>
            </a:r>
            <a:endParaRPr sz="1000">
              <a:solidFill>
                <a:schemeClr val="dk1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fr" sz="10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rPr>
              <a:t>Indicateur d’évolution future du marché.</a:t>
            </a:r>
            <a:endParaRPr sz="1000" b="0" i="0" u="none" strike="noStrike" cap="none">
              <a:solidFill>
                <a:schemeClr val="dk1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243" name="Google Shape;243;p27"/>
          <p:cNvSpPr txBox="1"/>
          <p:nvPr/>
        </p:nvSpPr>
        <p:spPr>
          <a:xfrm>
            <a:off x="2711113" y="2869038"/>
            <a:ext cx="17172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fr" sz="10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rPr>
              <a:t>Population</a:t>
            </a:r>
            <a:endParaRPr sz="1000">
              <a:solidFill>
                <a:schemeClr val="dk1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fr" sz="10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rPr>
              <a:t>Cible pour des contenus type lycée/université.</a:t>
            </a:r>
            <a:endParaRPr sz="1000" b="0" i="0" u="none" strike="noStrike" cap="none">
              <a:solidFill>
                <a:schemeClr val="dk1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244" name="Google Shape;244;p27"/>
          <p:cNvSpPr txBox="1"/>
          <p:nvPr/>
        </p:nvSpPr>
        <p:spPr>
          <a:xfrm>
            <a:off x="6819725" y="2698513"/>
            <a:ext cx="17172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fr" sz="10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rPr>
              <a:t>%</a:t>
            </a:r>
            <a:endParaRPr sz="1000">
              <a:solidFill>
                <a:schemeClr val="dk1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fr" sz="10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rPr>
              <a:t>Mesure l’engagement du pays dans l’éducation. Plus ce taux est élevé, plus il y a d’intérêt pour la scolarisation</a:t>
            </a:r>
            <a:endParaRPr sz="1000" b="0" i="0" u="none" strike="noStrike" cap="none">
              <a:solidFill>
                <a:schemeClr val="dk1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245" name="Google Shape;245;p27"/>
          <p:cNvSpPr/>
          <p:nvPr/>
        </p:nvSpPr>
        <p:spPr>
          <a:xfrm>
            <a:off x="1031600" y="1288263"/>
            <a:ext cx="762000" cy="762000"/>
          </a:xfrm>
          <a:prstGeom prst="ellipse">
            <a:avLst/>
          </a:prstGeom>
          <a:solidFill>
            <a:srgbClr val="FDDB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27"/>
          <p:cNvSpPr/>
          <p:nvPr/>
        </p:nvSpPr>
        <p:spPr>
          <a:xfrm>
            <a:off x="3137875" y="1288263"/>
            <a:ext cx="762000" cy="762000"/>
          </a:xfrm>
          <a:prstGeom prst="ellipse">
            <a:avLst/>
          </a:prstGeom>
          <a:solidFill>
            <a:srgbClr val="FDDB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27"/>
          <p:cNvSpPr/>
          <p:nvPr/>
        </p:nvSpPr>
        <p:spPr>
          <a:xfrm>
            <a:off x="5244150" y="1288263"/>
            <a:ext cx="762000" cy="762000"/>
          </a:xfrm>
          <a:prstGeom prst="ellipse">
            <a:avLst/>
          </a:prstGeom>
          <a:solidFill>
            <a:srgbClr val="FDDB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27"/>
          <p:cNvSpPr/>
          <p:nvPr/>
        </p:nvSpPr>
        <p:spPr>
          <a:xfrm>
            <a:off x="7297325" y="1288263"/>
            <a:ext cx="762000" cy="762000"/>
          </a:xfrm>
          <a:prstGeom prst="ellipse">
            <a:avLst/>
          </a:prstGeom>
          <a:solidFill>
            <a:srgbClr val="FDDB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2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fr"/>
              <a:t>12</a:t>
            </a:fld>
            <a:endParaRPr/>
          </a:p>
        </p:txBody>
      </p:sp>
      <p:sp>
        <p:nvSpPr>
          <p:cNvPr id="250" name="Google Shape;250;p27"/>
          <p:cNvSpPr/>
          <p:nvPr/>
        </p:nvSpPr>
        <p:spPr>
          <a:xfrm>
            <a:off x="8710625" y="387550"/>
            <a:ext cx="141000" cy="32400"/>
          </a:xfrm>
          <a:prstGeom prst="roundRect">
            <a:avLst>
              <a:gd name="adj" fmla="val 50000"/>
            </a:avLst>
          </a:prstGeom>
          <a:solidFill>
            <a:srgbClr val="FDDB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27"/>
          <p:cNvSpPr txBox="1"/>
          <p:nvPr/>
        </p:nvSpPr>
        <p:spPr>
          <a:xfrm>
            <a:off x="6107250" y="117900"/>
            <a:ext cx="2803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fr" sz="1100">
                <a:solidFill>
                  <a:srgbClr val="0D0D0E"/>
                </a:solidFill>
                <a:latin typeface="Barlow SemiBold"/>
                <a:ea typeface="Barlow SemiBold"/>
                <a:cs typeface="Barlow SemiBold"/>
                <a:sym typeface="Barlow SemiBold"/>
              </a:rPr>
              <a:t>Choix des indicateurs</a:t>
            </a:r>
            <a:endParaRPr sz="1100" b="0" i="0" u="none" strike="noStrike" cap="none">
              <a:solidFill>
                <a:srgbClr val="0D0D0E"/>
              </a:solidFill>
              <a:latin typeface="Barlow SemiBold"/>
              <a:ea typeface="Barlow SemiBold"/>
              <a:cs typeface="Barlow SemiBold"/>
              <a:sym typeface="Barlow SemiBold"/>
            </a:endParaRPr>
          </a:p>
        </p:txBody>
      </p:sp>
      <p:pic>
        <p:nvPicPr>
          <p:cNvPr id="252" name="Google Shape;252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83963" y="1428112"/>
            <a:ext cx="482350" cy="48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77688" y="1428112"/>
            <a:ext cx="482350" cy="48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2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71413" y="1428110"/>
            <a:ext cx="482350" cy="48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2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414050" y="1428099"/>
            <a:ext cx="482350" cy="48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8"/>
          <p:cNvSpPr txBox="1"/>
          <p:nvPr/>
        </p:nvSpPr>
        <p:spPr>
          <a:xfrm>
            <a:off x="512185" y="816799"/>
            <a:ext cx="33843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rgbClr val="202122"/>
                </a:solidFill>
                <a:latin typeface="Barlow SemiBold"/>
                <a:ea typeface="Barlow SemiBold"/>
                <a:cs typeface="Barlow SemiBold"/>
                <a:sym typeface="Barlow SemiBold"/>
              </a:rPr>
              <a:t>Revenu national brut par habitant</a:t>
            </a:r>
            <a:endParaRPr sz="1400" i="0" u="none" strike="noStrike" cap="none">
              <a:solidFill>
                <a:srgbClr val="202122"/>
              </a:solidFill>
              <a:latin typeface="Barlow SemiBold"/>
              <a:ea typeface="Barlow SemiBold"/>
              <a:cs typeface="Barlow SemiBold"/>
              <a:sym typeface="Barlow SemiBold"/>
            </a:endParaRPr>
          </a:p>
        </p:txBody>
      </p:sp>
      <p:sp>
        <p:nvSpPr>
          <p:cNvPr id="261" name="Google Shape;261;p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fr"/>
              <a:t>13</a:t>
            </a:fld>
            <a:endParaRPr/>
          </a:p>
        </p:txBody>
      </p:sp>
      <p:sp>
        <p:nvSpPr>
          <p:cNvPr id="262" name="Google Shape;262;p28"/>
          <p:cNvSpPr/>
          <p:nvPr/>
        </p:nvSpPr>
        <p:spPr>
          <a:xfrm>
            <a:off x="8710625" y="387550"/>
            <a:ext cx="141000" cy="32400"/>
          </a:xfrm>
          <a:prstGeom prst="roundRect">
            <a:avLst>
              <a:gd name="adj" fmla="val 50000"/>
            </a:avLst>
          </a:prstGeom>
          <a:solidFill>
            <a:srgbClr val="FDDB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28"/>
          <p:cNvSpPr txBox="1"/>
          <p:nvPr/>
        </p:nvSpPr>
        <p:spPr>
          <a:xfrm>
            <a:off x="6107250" y="117900"/>
            <a:ext cx="2803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fr" sz="1100">
                <a:solidFill>
                  <a:srgbClr val="0D0D0E"/>
                </a:solidFill>
                <a:latin typeface="Barlow SemiBold"/>
                <a:ea typeface="Barlow SemiBold"/>
                <a:cs typeface="Barlow SemiBold"/>
                <a:sym typeface="Barlow SemiBold"/>
              </a:rPr>
              <a:t>Choix des indicateurs</a:t>
            </a:r>
            <a:endParaRPr sz="1100" b="0" i="0" u="none" strike="noStrike" cap="none">
              <a:solidFill>
                <a:srgbClr val="0D0D0E"/>
              </a:solidFill>
              <a:latin typeface="Barlow SemiBold"/>
              <a:ea typeface="Barlow SemiBold"/>
              <a:cs typeface="Barlow SemiBold"/>
              <a:sym typeface="Barlow SemiBold"/>
            </a:endParaRPr>
          </a:p>
        </p:txBody>
      </p:sp>
      <p:sp>
        <p:nvSpPr>
          <p:cNvPr id="264" name="Google Shape;264;p28"/>
          <p:cNvSpPr txBox="1"/>
          <p:nvPr/>
        </p:nvSpPr>
        <p:spPr>
          <a:xfrm>
            <a:off x="543275" y="164699"/>
            <a:ext cx="3173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500">
                <a:solidFill>
                  <a:schemeClr val="dk1"/>
                </a:solidFill>
                <a:latin typeface="Barlow SemiBold"/>
                <a:ea typeface="Barlow SemiBold"/>
                <a:cs typeface="Barlow SemiBold"/>
                <a:sym typeface="Barlow SemiBold"/>
              </a:rPr>
              <a:t>Statistiques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65" name="Google Shape;26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0175" y="1160912"/>
            <a:ext cx="3681409" cy="1671475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28"/>
          <p:cNvSpPr txBox="1"/>
          <p:nvPr/>
        </p:nvSpPr>
        <p:spPr>
          <a:xfrm>
            <a:off x="734374" y="2958299"/>
            <a:ext cx="36813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rgbClr val="202122"/>
                </a:solidFill>
                <a:latin typeface="Barlow SemiBold"/>
                <a:ea typeface="Barlow SemiBold"/>
                <a:cs typeface="Barlow SemiBold"/>
                <a:sym typeface="Barlow SemiBold"/>
              </a:rPr>
              <a:t>Taux brut de scolarisation au secondaire</a:t>
            </a:r>
            <a:endParaRPr sz="1400" i="0" u="none" strike="noStrike" cap="none">
              <a:solidFill>
                <a:srgbClr val="202122"/>
              </a:solidFill>
              <a:latin typeface="Barlow SemiBold"/>
              <a:ea typeface="Barlow SemiBold"/>
              <a:cs typeface="Barlow SemiBold"/>
              <a:sym typeface="Barlow SemiBold"/>
            </a:endParaRPr>
          </a:p>
        </p:txBody>
      </p:sp>
      <p:pic>
        <p:nvPicPr>
          <p:cNvPr id="267" name="Google Shape;267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1288" y="3441199"/>
            <a:ext cx="3236925" cy="1471325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28"/>
          <p:cNvSpPr txBox="1"/>
          <p:nvPr/>
        </p:nvSpPr>
        <p:spPr>
          <a:xfrm>
            <a:off x="4903173" y="672049"/>
            <a:ext cx="34557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rgbClr val="202122"/>
                </a:solidFill>
                <a:latin typeface="Barlow SemiBold"/>
                <a:ea typeface="Barlow SemiBold"/>
                <a:cs typeface="Barlow SemiBold"/>
                <a:sym typeface="Barlow SemiBold"/>
              </a:rPr>
              <a:t>Population</a:t>
            </a:r>
            <a:endParaRPr sz="1000" b="0" i="0" u="none" strike="noStrike" cap="none">
              <a:solidFill>
                <a:schemeClr val="dk1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269" name="Google Shape;269;p28"/>
          <p:cNvSpPr txBox="1"/>
          <p:nvPr/>
        </p:nvSpPr>
        <p:spPr>
          <a:xfrm>
            <a:off x="5299256" y="2872049"/>
            <a:ext cx="2890200" cy="5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rgbClr val="202122"/>
                </a:solidFill>
                <a:latin typeface="Barlow SemiBold"/>
                <a:ea typeface="Barlow SemiBold"/>
                <a:cs typeface="Barlow SemiBold"/>
                <a:sym typeface="Barlow SemiBold"/>
              </a:rPr>
              <a:t>Taux de croissance de la population</a:t>
            </a:r>
            <a:endParaRPr sz="1400" i="0" u="none" strike="noStrike" cap="none">
              <a:solidFill>
                <a:srgbClr val="202122"/>
              </a:solidFill>
              <a:latin typeface="Barlow SemiBold"/>
              <a:ea typeface="Barlow SemiBold"/>
              <a:cs typeface="Barlow SemiBold"/>
              <a:sym typeface="Barlow SemiBold"/>
            </a:endParaRPr>
          </a:p>
        </p:txBody>
      </p:sp>
      <p:pic>
        <p:nvPicPr>
          <p:cNvPr id="270" name="Google Shape;270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99250" y="1115036"/>
            <a:ext cx="3681400" cy="167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24174" y="3361677"/>
            <a:ext cx="3681300" cy="16303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9"/>
          <p:cNvSpPr txBox="1"/>
          <p:nvPr/>
        </p:nvSpPr>
        <p:spPr>
          <a:xfrm>
            <a:off x="1190993" y="2110100"/>
            <a:ext cx="70452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lang="fr" sz="3700">
                <a:solidFill>
                  <a:srgbClr val="3A6351"/>
                </a:solidFill>
                <a:latin typeface="Barlow SemiBold"/>
                <a:ea typeface="Barlow SemiBold"/>
                <a:cs typeface="Barlow SemiBold"/>
                <a:sym typeface="Barlow SemiBold"/>
              </a:rPr>
              <a:t>3</a:t>
            </a:r>
            <a:r>
              <a:rPr lang="fr" sz="3700" b="0" i="0" u="none" strike="noStrike" cap="none">
                <a:solidFill>
                  <a:srgbClr val="3A6351"/>
                </a:solidFill>
                <a:latin typeface="Barlow SemiBold"/>
                <a:ea typeface="Barlow SemiBold"/>
                <a:cs typeface="Barlow SemiBold"/>
                <a:sym typeface="Barlow SemiBold"/>
              </a:rPr>
              <a:t>.</a:t>
            </a:r>
            <a:r>
              <a:rPr lang="fr" sz="3700" b="0" i="0" u="none" strike="noStrike" cap="non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rPr>
              <a:t> </a:t>
            </a:r>
            <a:r>
              <a:rPr lang="fr" sz="3700">
                <a:solidFill>
                  <a:srgbClr val="33415A"/>
                </a:solidFill>
                <a:latin typeface="Barlow SemiBold"/>
                <a:ea typeface="Barlow SemiBold"/>
                <a:cs typeface="Barlow SemiBold"/>
                <a:sym typeface="Barlow SemiBold"/>
              </a:rPr>
              <a:t>Classement des pays</a:t>
            </a:r>
            <a:endParaRPr sz="3700" b="0" i="0" u="none" strike="noStrike" cap="none">
              <a:solidFill>
                <a:srgbClr val="33415A"/>
              </a:solidFill>
              <a:latin typeface="Barlow SemiBold"/>
              <a:ea typeface="Barlow SemiBold"/>
              <a:cs typeface="Barlow SemiBold"/>
              <a:sym typeface="Barlow SemiBold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1" name="Google Shape;281;p30"/>
          <p:cNvCxnSpPr/>
          <p:nvPr/>
        </p:nvCxnSpPr>
        <p:spPr>
          <a:xfrm>
            <a:off x="892450" y="2489550"/>
            <a:ext cx="72339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82" name="Google Shape;282;p30"/>
          <p:cNvSpPr/>
          <p:nvPr/>
        </p:nvSpPr>
        <p:spPr>
          <a:xfrm>
            <a:off x="736250" y="2376000"/>
            <a:ext cx="227100" cy="2271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30"/>
          <p:cNvSpPr/>
          <p:nvPr/>
        </p:nvSpPr>
        <p:spPr>
          <a:xfrm>
            <a:off x="7899250" y="2376000"/>
            <a:ext cx="227100" cy="2271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30"/>
          <p:cNvSpPr/>
          <p:nvPr/>
        </p:nvSpPr>
        <p:spPr>
          <a:xfrm>
            <a:off x="2317400" y="2419050"/>
            <a:ext cx="141000" cy="141000"/>
          </a:xfrm>
          <a:prstGeom prst="ellipse">
            <a:avLst/>
          </a:prstGeom>
          <a:solidFill>
            <a:srgbClr val="FDDB37"/>
          </a:solidFill>
          <a:ln w="28575" cap="flat" cmpd="sng">
            <a:solidFill>
              <a:srgbClr val="FDDB3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30"/>
          <p:cNvSpPr/>
          <p:nvPr/>
        </p:nvSpPr>
        <p:spPr>
          <a:xfrm>
            <a:off x="4106000" y="2419050"/>
            <a:ext cx="141000" cy="141000"/>
          </a:xfrm>
          <a:prstGeom prst="ellipse">
            <a:avLst/>
          </a:prstGeom>
          <a:solidFill>
            <a:srgbClr val="FDDB37"/>
          </a:solidFill>
          <a:ln w="28575" cap="flat" cmpd="sng">
            <a:solidFill>
              <a:srgbClr val="FDDB3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30"/>
          <p:cNvSpPr/>
          <p:nvPr/>
        </p:nvSpPr>
        <p:spPr>
          <a:xfrm>
            <a:off x="6231250" y="2419050"/>
            <a:ext cx="141000" cy="141000"/>
          </a:xfrm>
          <a:prstGeom prst="ellipse">
            <a:avLst/>
          </a:prstGeom>
          <a:solidFill>
            <a:srgbClr val="FDDB37"/>
          </a:solidFill>
          <a:ln w="28575" cap="flat" cmpd="sng">
            <a:solidFill>
              <a:srgbClr val="FDDB3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30"/>
          <p:cNvSpPr txBox="1"/>
          <p:nvPr/>
        </p:nvSpPr>
        <p:spPr>
          <a:xfrm>
            <a:off x="1380500" y="2643375"/>
            <a:ext cx="2014800" cy="3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fr" sz="1600" b="1" i="0" u="none" strike="noStrike" cap="none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Normalisation</a:t>
            </a:r>
            <a:endParaRPr sz="1600" b="1" i="0" u="none" strike="noStrike" cap="none">
              <a:solidFill>
                <a:schemeClr val="accen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88" name="Google Shape;288;p30"/>
          <p:cNvSpPr txBox="1"/>
          <p:nvPr/>
        </p:nvSpPr>
        <p:spPr>
          <a:xfrm>
            <a:off x="6771750" y="1944225"/>
            <a:ext cx="2175000" cy="3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fr" sz="16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Recommandation</a:t>
            </a:r>
            <a:endParaRPr sz="1600" b="1" i="0" u="none" strike="noStrike" cap="non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89" name="Google Shape;289;p30"/>
          <p:cNvSpPr txBox="1"/>
          <p:nvPr/>
        </p:nvSpPr>
        <p:spPr>
          <a:xfrm>
            <a:off x="1380500" y="2915275"/>
            <a:ext cx="20148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fr" sz="10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rPr>
              <a:t>Normalisation des indicateurs de 0 (min) à  1 (max) pour les mettres à la même échelle et permettre de  les comparer </a:t>
            </a:r>
            <a:endParaRPr sz="1000" b="0" i="0" u="none" strike="noStrike" cap="none">
              <a:solidFill>
                <a:schemeClr val="dk1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290" name="Google Shape;290;p30"/>
          <p:cNvSpPr txBox="1"/>
          <p:nvPr/>
        </p:nvSpPr>
        <p:spPr>
          <a:xfrm>
            <a:off x="3169100" y="1374075"/>
            <a:ext cx="2014800" cy="3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fr" sz="1600" b="1" i="0" u="none" strike="noStrike" cap="none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Pondération</a:t>
            </a:r>
            <a:endParaRPr sz="1600" b="1" i="0" u="none" strike="noStrike" cap="none">
              <a:solidFill>
                <a:schemeClr val="accen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91" name="Google Shape;291;p30"/>
          <p:cNvSpPr txBox="1"/>
          <p:nvPr/>
        </p:nvSpPr>
        <p:spPr>
          <a:xfrm>
            <a:off x="3169100" y="1722175"/>
            <a:ext cx="20148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fr" sz="10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rPr>
              <a:t>Poids des indicateurs en fonction de notre stratégie commercial de développement</a:t>
            </a:r>
            <a:endParaRPr sz="1000" b="0" i="0" u="none" strike="noStrike" cap="none">
              <a:solidFill>
                <a:schemeClr val="dk1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292" name="Google Shape;292;p30"/>
          <p:cNvSpPr txBox="1"/>
          <p:nvPr/>
        </p:nvSpPr>
        <p:spPr>
          <a:xfrm>
            <a:off x="5294350" y="2653275"/>
            <a:ext cx="2014800" cy="3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fr" sz="1600" b="1" i="0" u="none" strike="noStrike" cap="none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Score</a:t>
            </a:r>
            <a:endParaRPr sz="1600" b="1" i="0" u="none" strike="noStrike" cap="none">
              <a:solidFill>
                <a:schemeClr val="accen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93" name="Google Shape;293;p30"/>
          <p:cNvSpPr txBox="1"/>
          <p:nvPr/>
        </p:nvSpPr>
        <p:spPr>
          <a:xfrm>
            <a:off x="5294350" y="2915275"/>
            <a:ext cx="2014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fr" sz="10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rPr>
              <a:t>Calcul d’un score par pays</a:t>
            </a:r>
            <a:endParaRPr sz="1000" b="0" i="0" u="none" strike="noStrike" cap="none">
              <a:solidFill>
                <a:schemeClr val="dk1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294" name="Google Shape;294;p3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fr"/>
              <a:t>15</a:t>
            </a:fld>
            <a:endParaRPr/>
          </a:p>
        </p:txBody>
      </p:sp>
      <p:sp>
        <p:nvSpPr>
          <p:cNvPr id="295" name="Google Shape;295;p30"/>
          <p:cNvSpPr txBox="1"/>
          <p:nvPr/>
        </p:nvSpPr>
        <p:spPr>
          <a:xfrm>
            <a:off x="6107250" y="117900"/>
            <a:ext cx="2803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fr" sz="1100">
                <a:solidFill>
                  <a:srgbClr val="0D0D0E"/>
                </a:solidFill>
                <a:latin typeface="Barlow SemiBold"/>
                <a:ea typeface="Barlow SemiBold"/>
                <a:cs typeface="Barlow SemiBold"/>
                <a:sym typeface="Barlow SemiBold"/>
              </a:rPr>
              <a:t>Classement des pays</a:t>
            </a:r>
            <a:endParaRPr sz="1100" b="0" i="0" u="none" strike="noStrike" cap="none">
              <a:solidFill>
                <a:srgbClr val="0D0D0E"/>
              </a:solidFill>
              <a:latin typeface="Barlow SemiBold"/>
              <a:ea typeface="Barlow SemiBold"/>
              <a:cs typeface="Barlow SemiBold"/>
              <a:sym typeface="Barlow SemiBold"/>
            </a:endParaRPr>
          </a:p>
        </p:txBody>
      </p:sp>
      <p:sp>
        <p:nvSpPr>
          <p:cNvPr id="296" name="Google Shape;296;p30"/>
          <p:cNvSpPr txBox="1"/>
          <p:nvPr/>
        </p:nvSpPr>
        <p:spPr>
          <a:xfrm>
            <a:off x="963350" y="622950"/>
            <a:ext cx="2175000" cy="3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fr" sz="1600">
                <a:solidFill>
                  <a:schemeClr val="lt2"/>
                </a:solidFill>
                <a:latin typeface="Encode Sans Black"/>
                <a:ea typeface="Encode Sans Black"/>
                <a:cs typeface="Encode Sans Black"/>
                <a:sym typeface="Encode Sans Black"/>
              </a:rPr>
              <a:t>Méthodologie</a:t>
            </a:r>
            <a:endParaRPr sz="1600" b="0" i="0" u="none" strike="noStrike" cap="none">
              <a:solidFill>
                <a:schemeClr val="lt2"/>
              </a:solidFill>
              <a:latin typeface="Encode Sans Black"/>
              <a:ea typeface="Encode Sans Black"/>
              <a:cs typeface="Encode Sans Black"/>
              <a:sym typeface="Encode Sans Black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1"/>
          <p:cNvSpPr txBox="1"/>
          <p:nvPr/>
        </p:nvSpPr>
        <p:spPr>
          <a:xfrm>
            <a:off x="2658001" y="2276863"/>
            <a:ext cx="1823400" cy="5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">
                <a:solidFill>
                  <a:srgbClr val="202122"/>
                </a:solidFill>
                <a:latin typeface="Barlow SemiBold"/>
                <a:ea typeface="Barlow SemiBold"/>
                <a:cs typeface="Barlow SemiBold"/>
                <a:sym typeface="Barlow SemiBold"/>
              </a:rPr>
              <a:t>Population des 15-24 ans</a:t>
            </a:r>
            <a:endParaRPr sz="1400" i="0" u="none" strike="noStrike" cap="none">
              <a:solidFill>
                <a:srgbClr val="202122"/>
              </a:solidFill>
              <a:latin typeface="Barlow SemiBold"/>
              <a:ea typeface="Barlow SemiBold"/>
              <a:cs typeface="Barlow SemiBold"/>
              <a:sym typeface="Barlow SemiBold"/>
            </a:endParaRPr>
          </a:p>
        </p:txBody>
      </p:sp>
      <p:sp>
        <p:nvSpPr>
          <p:cNvPr id="302" name="Google Shape;302;p31"/>
          <p:cNvSpPr txBox="1"/>
          <p:nvPr/>
        </p:nvSpPr>
        <p:spPr>
          <a:xfrm>
            <a:off x="4764288" y="2276875"/>
            <a:ext cx="1901400" cy="5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rgbClr val="202122"/>
                </a:solidFill>
                <a:latin typeface="Barlow SemiBold"/>
                <a:ea typeface="Barlow SemiBold"/>
                <a:cs typeface="Barlow SemiBold"/>
                <a:sym typeface="Barlow SemiBold"/>
              </a:rPr>
              <a:t>Taux de croissance de la population</a:t>
            </a:r>
            <a:endParaRPr sz="1400" i="0" u="none" strike="noStrike" cap="none">
              <a:solidFill>
                <a:srgbClr val="202122"/>
              </a:solidFill>
              <a:latin typeface="Barlow SemiBold"/>
              <a:ea typeface="Barlow SemiBold"/>
              <a:cs typeface="Barlow SemiBold"/>
              <a:sym typeface="Barlow SemiBold"/>
            </a:endParaRPr>
          </a:p>
        </p:txBody>
      </p:sp>
      <p:sp>
        <p:nvSpPr>
          <p:cNvPr id="303" name="Google Shape;303;p31"/>
          <p:cNvSpPr txBox="1"/>
          <p:nvPr/>
        </p:nvSpPr>
        <p:spPr>
          <a:xfrm>
            <a:off x="512163" y="2169013"/>
            <a:ext cx="1823400" cy="5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rgbClr val="202122"/>
                </a:solidFill>
                <a:latin typeface="Barlow SemiBold"/>
                <a:ea typeface="Barlow SemiBold"/>
                <a:cs typeface="Barlow SemiBold"/>
                <a:sym typeface="Barlow SemiBold"/>
              </a:rPr>
              <a:t>Revenu national brut par habitant</a:t>
            </a:r>
            <a:endParaRPr sz="1400" i="0" u="none" strike="noStrike" cap="none">
              <a:solidFill>
                <a:srgbClr val="202122"/>
              </a:solidFill>
              <a:latin typeface="Barlow SemiBold"/>
              <a:ea typeface="Barlow SemiBold"/>
              <a:cs typeface="Barlow SemiBold"/>
              <a:sym typeface="Barlow SemiBold"/>
            </a:endParaRPr>
          </a:p>
        </p:txBody>
      </p:sp>
      <p:sp>
        <p:nvSpPr>
          <p:cNvPr id="304" name="Google Shape;304;p31"/>
          <p:cNvSpPr txBox="1"/>
          <p:nvPr/>
        </p:nvSpPr>
        <p:spPr>
          <a:xfrm>
            <a:off x="6819713" y="2169013"/>
            <a:ext cx="1823400" cy="7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rgbClr val="202122"/>
                </a:solidFill>
                <a:latin typeface="Barlow SemiBold"/>
                <a:ea typeface="Barlow SemiBold"/>
                <a:cs typeface="Barlow SemiBold"/>
                <a:sym typeface="Barlow SemiBold"/>
              </a:rPr>
              <a:t>Taux brut de scolarisation au secondaire</a:t>
            </a:r>
            <a:endParaRPr sz="1400" i="0" u="none" strike="noStrike" cap="none">
              <a:solidFill>
                <a:srgbClr val="202122"/>
              </a:solidFill>
              <a:latin typeface="Barlow SemiBold"/>
              <a:ea typeface="Barlow SemiBold"/>
              <a:cs typeface="Barlow SemiBold"/>
              <a:sym typeface="Barlow SemiBold"/>
            </a:endParaRPr>
          </a:p>
        </p:txBody>
      </p:sp>
      <p:sp>
        <p:nvSpPr>
          <p:cNvPr id="305" name="Google Shape;305;p31"/>
          <p:cNvSpPr txBox="1"/>
          <p:nvPr/>
        </p:nvSpPr>
        <p:spPr>
          <a:xfrm>
            <a:off x="618375" y="2607947"/>
            <a:ext cx="1717200" cy="828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fr" sz="1900" dirty="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rPr>
              <a:t>40%</a:t>
            </a:r>
            <a:endParaRPr sz="1900" dirty="0">
              <a:solidFill>
                <a:schemeClr val="dk1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306" name="Google Shape;306;p31"/>
          <p:cNvSpPr txBox="1"/>
          <p:nvPr/>
        </p:nvSpPr>
        <p:spPr>
          <a:xfrm>
            <a:off x="4817388" y="2783776"/>
            <a:ext cx="17172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fr" sz="19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rPr>
              <a:t>10%</a:t>
            </a:r>
            <a:endParaRPr sz="1900" b="0" i="0" u="none" strike="noStrike" cap="none">
              <a:solidFill>
                <a:schemeClr val="dk1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307" name="Google Shape;307;p31"/>
          <p:cNvSpPr txBox="1"/>
          <p:nvPr/>
        </p:nvSpPr>
        <p:spPr>
          <a:xfrm>
            <a:off x="2711113" y="2783776"/>
            <a:ext cx="17172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fr" sz="1900" dirty="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rPr>
              <a:t>30%</a:t>
            </a:r>
            <a:endParaRPr sz="1900" b="0" i="0" u="none" strike="noStrike" cap="none" dirty="0">
              <a:solidFill>
                <a:schemeClr val="dk1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308" name="Google Shape;308;p31"/>
          <p:cNvSpPr txBox="1"/>
          <p:nvPr/>
        </p:nvSpPr>
        <p:spPr>
          <a:xfrm>
            <a:off x="6819725" y="2783776"/>
            <a:ext cx="17172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fr" sz="19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rPr>
              <a:t>20%</a:t>
            </a:r>
            <a:endParaRPr sz="1900" b="0" i="0" u="none" strike="noStrike" cap="none">
              <a:solidFill>
                <a:schemeClr val="dk1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309" name="Google Shape;309;p31"/>
          <p:cNvSpPr/>
          <p:nvPr/>
        </p:nvSpPr>
        <p:spPr>
          <a:xfrm>
            <a:off x="1031600" y="1288263"/>
            <a:ext cx="762000" cy="762000"/>
          </a:xfrm>
          <a:prstGeom prst="ellipse">
            <a:avLst/>
          </a:prstGeom>
          <a:solidFill>
            <a:srgbClr val="FDDB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31"/>
          <p:cNvSpPr/>
          <p:nvPr/>
        </p:nvSpPr>
        <p:spPr>
          <a:xfrm>
            <a:off x="3137875" y="1288263"/>
            <a:ext cx="762000" cy="762000"/>
          </a:xfrm>
          <a:prstGeom prst="ellipse">
            <a:avLst/>
          </a:prstGeom>
          <a:solidFill>
            <a:srgbClr val="FDDB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31"/>
          <p:cNvSpPr/>
          <p:nvPr/>
        </p:nvSpPr>
        <p:spPr>
          <a:xfrm>
            <a:off x="5244150" y="1288263"/>
            <a:ext cx="762000" cy="762000"/>
          </a:xfrm>
          <a:prstGeom prst="ellipse">
            <a:avLst/>
          </a:prstGeom>
          <a:solidFill>
            <a:srgbClr val="FDDB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31"/>
          <p:cNvSpPr/>
          <p:nvPr/>
        </p:nvSpPr>
        <p:spPr>
          <a:xfrm>
            <a:off x="7297325" y="1288263"/>
            <a:ext cx="762000" cy="762000"/>
          </a:xfrm>
          <a:prstGeom prst="ellipse">
            <a:avLst/>
          </a:prstGeom>
          <a:solidFill>
            <a:srgbClr val="FDDB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3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fr"/>
              <a:t>16</a:t>
            </a:fld>
            <a:endParaRPr/>
          </a:p>
        </p:txBody>
      </p:sp>
      <p:sp>
        <p:nvSpPr>
          <p:cNvPr id="314" name="Google Shape;314;p31"/>
          <p:cNvSpPr/>
          <p:nvPr/>
        </p:nvSpPr>
        <p:spPr>
          <a:xfrm>
            <a:off x="8710625" y="387550"/>
            <a:ext cx="141000" cy="32400"/>
          </a:xfrm>
          <a:prstGeom prst="roundRect">
            <a:avLst>
              <a:gd name="adj" fmla="val 50000"/>
            </a:avLst>
          </a:prstGeom>
          <a:solidFill>
            <a:srgbClr val="FDDB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31"/>
          <p:cNvSpPr txBox="1"/>
          <p:nvPr/>
        </p:nvSpPr>
        <p:spPr>
          <a:xfrm>
            <a:off x="6107250" y="117900"/>
            <a:ext cx="2803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fr" sz="1100">
                <a:solidFill>
                  <a:srgbClr val="0D0D0E"/>
                </a:solidFill>
                <a:latin typeface="Barlow SemiBold"/>
                <a:ea typeface="Barlow SemiBold"/>
                <a:cs typeface="Barlow SemiBold"/>
                <a:sym typeface="Barlow SemiBold"/>
              </a:rPr>
              <a:t>Choix des indicateurs</a:t>
            </a:r>
            <a:endParaRPr sz="1100" b="0" i="0" u="none" strike="noStrike" cap="none">
              <a:solidFill>
                <a:srgbClr val="0D0D0E"/>
              </a:solidFill>
              <a:latin typeface="Barlow SemiBold"/>
              <a:ea typeface="Barlow SemiBold"/>
              <a:cs typeface="Barlow SemiBold"/>
              <a:sym typeface="Barlow SemiBold"/>
            </a:endParaRPr>
          </a:p>
        </p:txBody>
      </p:sp>
      <p:sp>
        <p:nvSpPr>
          <p:cNvPr id="316" name="Google Shape;316;p31"/>
          <p:cNvSpPr txBox="1"/>
          <p:nvPr/>
        </p:nvSpPr>
        <p:spPr>
          <a:xfrm>
            <a:off x="3713388" y="3690875"/>
            <a:ext cx="17172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fr" sz="19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rPr>
              <a:t>Score = 100% </a:t>
            </a:r>
            <a:endParaRPr sz="1900" b="0" i="0" u="none" strike="noStrike" cap="none">
              <a:solidFill>
                <a:schemeClr val="dk1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317" name="Google Shape;317;p31"/>
          <p:cNvSpPr txBox="1"/>
          <p:nvPr/>
        </p:nvSpPr>
        <p:spPr>
          <a:xfrm>
            <a:off x="963350" y="622950"/>
            <a:ext cx="2175000" cy="3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fr" sz="1600">
                <a:solidFill>
                  <a:schemeClr val="lt2"/>
                </a:solidFill>
                <a:latin typeface="Encode Sans Black"/>
                <a:ea typeface="Encode Sans Black"/>
                <a:cs typeface="Encode Sans Black"/>
                <a:sym typeface="Encode Sans Black"/>
              </a:rPr>
              <a:t>Pondération</a:t>
            </a:r>
            <a:endParaRPr sz="1600" b="0" i="0" u="none" strike="noStrike" cap="none">
              <a:solidFill>
                <a:schemeClr val="lt2"/>
              </a:solidFill>
              <a:latin typeface="Encode Sans Black"/>
              <a:ea typeface="Encode Sans Black"/>
              <a:cs typeface="Encode Sans Black"/>
              <a:sym typeface="Encode Sans Black"/>
            </a:endParaRPr>
          </a:p>
        </p:txBody>
      </p:sp>
      <p:pic>
        <p:nvPicPr>
          <p:cNvPr id="318" name="Google Shape;318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83963" y="1428112"/>
            <a:ext cx="482350" cy="48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77688" y="1428112"/>
            <a:ext cx="482350" cy="48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3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71413" y="1428110"/>
            <a:ext cx="482350" cy="48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p3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414050" y="1428099"/>
            <a:ext cx="482350" cy="48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2"/>
          <p:cNvSpPr txBox="1"/>
          <p:nvPr/>
        </p:nvSpPr>
        <p:spPr>
          <a:xfrm>
            <a:off x="1190993" y="2110100"/>
            <a:ext cx="70452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lang="fr" sz="3700">
                <a:solidFill>
                  <a:srgbClr val="3A6351"/>
                </a:solidFill>
                <a:latin typeface="Barlow SemiBold"/>
                <a:ea typeface="Barlow SemiBold"/>
                <a:cs typeface="Barlow SemiBold"/>
                <a:sym typeface="Barlow SemiBold"/>
              </a:rPr>
              <a:t>4</a:t>
            </a:r>
            <a:r>
              <a:rPr lang="fr" sz="3700" b="0" i="0" u="none" strike="noStrike" cap="none">
                <a:solidFill>
                  <a:srgbClr val="3A6351"/>
                </a:solidFill>
                <a:latin typeface="Barlow SemiBold"/>
                <a:ea typeface="Barlow SemiBold"/>
                <a:cs typeface="Barlow SemiBold"/>
                <a:sym typeface="Barlow SemiBold"/>
              </a:rPr>
              <a:t>.</a:t>
            </a:r>
            <a:r>
              <a:rPr lang="fr" sz="3700" b="0" i="0" u="none" strike="noStrike" cap="non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rPr>
              <a:t> </a:t>
            </a:r>
            <a:r>
              <a:rPr lang="fr" sz="3700">
                <a:solidFill>
                  <a:srgbClr val="33415A"/>
                </a:solidFill>
                <a:latin typeface="Barlow SemiBold"/>
                <a:ea typeface="Barlow SemiBold"/>
                <a:cs typeface="Barlow SemiBold"/>
                <a:sym typeface="Barlow SemiBold"/>
              </a:rPr>
              <a:t>Résultat et recommandation</a:t>
            </a:r>
            <a:endParaRPr sz="3700" b="0" i="0" u="none" strike="noStrike" cap="none">
              <a:solidFill>
                <a:srgbClr val="33415A"/>
              </a:solidFill>
              <a:latin typeface="Barlow SemiBold"/>
              <a:ea typeface="Barlow SemiBold"/>
              <a:cs typeface="Barlow SemiBold"/>
              <a:sym typeface="Barlow SemiBold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1" name="Google Shape;33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100" y="733801"/>
            <a:ext cx="6268151" cy="4139601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33"/>
          <p:cNvSpPr txBox="1"/>
          <p:nvPr/>
        </p:nvSpPr>
        <p:spPr>
          <a:xfrm>
            <a:off x="557100" y="179700"/>
            <a:ext cx="8253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chemeClr val="lt2"/>
                </a:solidFill>
                <a:latin typeface="Encode Sans Black"/>
                <a:ea typeface="Encode Sans Black"/>
                <a:cs typeface="Encode Sans Black"/>
                <a:sym typeface="Encode Sans Black"/>
              </a:rPr>
              <a:t>Top 10 des pays à forte opportunité : Score et poids des indicateurs</a:t>
            </a:r>
            <a:endParaRPr sz="1600">
              <a:solidFill>
                <a:schemeClr val="lt2"/>
              </a:solidFill>
              <a:latin typeface="Encode Sans Black"/>
              <a:ea typeface="Encode Sans Black"/>
              <a:cs typeface="Encode Sans Black"/>
              <a:sym typeface="Encode Sans Black"/>
            </a:endParaRPr>
          </a:p>
        </p:txBody>
      </p:sp>
      <p:sp>
        <p:nvSpPr>
          <p:cNvPr id="333" name="Google Shape;333;p33"/>
          <p:cNvSpPr txBox="1"/>
          <p:nvPr/>
        </p:nvSpPr>
        <p:spPr>
          <a:xfrm>
            <a:off x="6932700" y="870900"/>
            <a:ext cx="1878000" cy="3400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endParaRPr lang="fr-FR" sz="1100" i="1" dirty="0">
              <a:solidFill>
                <a:schemeClr val="dk1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lvl="0"/>
            <a:r>
              <a:rPr lang="fr-FR" sz="1100" i="1" dirty="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rPr>
              <a:t>Le graphique  permet de visualiser la contribution relative de chaque indicateur au score final, soulignant les forces spécifiques de chaque pays</a:t>
            </a:r>
          </a:p>
          <a:p>
            <a:pPr lvl="0"/>
            <a:endParaRPr lang="fr-FR" sz="1100" i="1" dirty="0">
              <a:solidFill>
                <a:schemeClr val="dk1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 b="1" i="1" dirty="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rPr>
              <a:t>Le pays à plus forte opportunité est l’Australie, </a:t>
            </a:r>
            <a:r>
              <a:rPr lang="fr" sz="1100" i="1" dirty="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rPr>
              <a:t>avec un fort revenu par habitant et un fort taux de scolarisation.</a:t>
            </a:r>
            <a:endParaRPr sz="1100" i="1" dirty="0">
              <a:solidFill>
                <a:schemeClr val="dk1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 i="1" dirty="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rPr>
              <a:t> </a:t>
            </a:r>
            <a:endParaRPr sz="1100" i="1" dirty="0">
              <a:solidFill>
                <a:schemeClr val="dk1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 i="1" dirty="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rPr>
              <a:t>La Chine, révèle une forte opportunité en terme de population et de taux de scolarisation.</a:t>
            </a:r>
            <a:endParaRPr sz="1100" i="1" dirty="0">
              <a:solidFill>
                <a:schemeClr val="dk1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4"/>
          <p:cNvSpPr txBox="1"/>
          <p:nvPr/>
        </p:nvSpPr>
        <p:spPr>
          <a:xfrm>
            <a:off x="1264362" y="472675"/>
            <a:ext cx="6830100" cy="3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lang="fr" sz="1600">
                <a:solidFill>
                  <a:schemeClr val="lt2"/>
                </a:solidFill>
                <a:latin typeface="Encode Sans Black"/>
                <a:ea typeface="Encode Sans Black"/>
                <a:cs typeface="Encode Sans Black"/>
                <a:sym typeface="Encode Sans Black"/>
              </a:rPr>
              <a:t>Exploration </a:t>
            </a:r>
            <a:endParaRPr sz="3200" b="0" i="0" u="none" strike="noStrike" cap="none">
              <a:solidFill>
                <a:srgbClr val="FF5F00"/>
              </a:solidFill>
              <a:latin typeface="Encode Sans Black"/>
              <a:ea typeface="Encode Sans Black"/>
              <a:cs typeface="Encode Sans Black"/>
              <a:sym typeface="Encode Sans Black"/>
            </a:endParaRPr>
          </a:p>
        </p:txBody>
      </p:sp>
      <p:pic>
        <p:nvPicPr>
          <p:cNvPr id="339" name="Google Shape;33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8738" y="771175"/>
            <a:ext cx="8141325" cy="4668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/>
        </p:nvSpPr>
        <p:spPr>
          <a:xfrm>
            <a:off x="3892948" y="1586736"/>
            <a:ext cx="5526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fr" sz="4000" b="0" i="0" u="none" strike="noStrike" cap="none">
                <a:solidFill>
                  <a:srgbClr val="3A6351"/>
                </a:solidFill>
                <a:latin typeface="Barlow"/>
                <a:ea typeface="Barlow"/>
                <a:cs typeface="Barlow"/>
                <a:sym typeface="Barlow"/>
              </a:rPr>
              <a:t>1</a:t>
            </a:r>
            <a:endParaRPr sz="4000" b="0" i="0" u="none" strike="noStrike" cap="none">
              <a:solidFill>
                <a:srgbClr val="3A635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67" name="Google Shape;67;p17"/>
          <p:cNvSpPr txBox="1"/>
          <p:nvPr/>
        </p:nvSpPr>
        <p:spPr>
          <a:xfrm>
            <a:off x="3892948" y="2227536"/>
            <a:ext cx="5526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fr" sz="4000" b="0" i="0" u="none" strike="noStrike" cap="none">
                <a:solidFill>
                  <a:srgbClr val="3A6351"/>
                </a:solidFill>
                <a:latin typeface="Barlow"/>
                <a:ea typeface="Barlow"/>
                <a:cs typeface="Barlow"/>
                <a:sym typeface="Barlow"/>
              </a:rPr>
              <a:t>2</a:t>
            </a:r>
            <a:endParaRPr sz="4000" b="0" i="0" u="none" strike="noStrike" cap="none">
              <a:solidFill>
                <a:srgbClr val="3A635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68" name="Google Shape;68;p17"/>
          <p:cNvSpPr txBox="1"/>
          <p:nvPr/>
        </p:nvSpPr>
        <p:spPr>
          <a:xfrm>
            <a:off x="3892948" y="2851998"/>
            <a:ext cx="5526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fr" sz="4000" b="0" i="0" u="none" strike="noStrike" cap="none">
                <a:solidFill>
                  <a:srgbClr val="3A6351"/>
                </a:solidFill>
                <a:latin typeface="Barlow"/>
                <a:ea typeface="Barlow"/>
                <a:cs typeface="Barlow"/>
                <a:sym typeface="Barlow"/>
              </a:rPr>
              <a:t>3</a:t>
            </a:r>
            <a:endParaRPr sz="4000" b="0" i="0" u="none" strike="noStrike" cap="none">
              <a:solidFill>
                <a:srgbClr val="3A635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69" name="Google Shape;69;p17"/>
          <p:cNvSpPr txBox="1"/>
          <p:nvPr/>
        </p:nvSpPr>
        <p:spPr>
          <a:xfrm>
            <a:off x="3892948" y="3476471"/>
            <a:ext cx="5526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fr" sz="4000" b="0" i="0" u="none" strike="noStrike" cap="none">
                <a:solidFill>
                  <a:srgbClr val="3A6351"/>
                </a:solidFill>
                <a:latin typeface="Barlow"/>
                <a:ea typeface="Barlow"/>
                <a:cs typeface="Barlow"/>
                <a:sym typeface="Barlow"/>
              </a:rPr>
              <a:t>4</a:t>
            </a:r>
            <a:endParaRPr sz="4000" b="0" i="0" u="none" strike="noStrike" cap="none">
              <a:solidFill>
                <a:srgbClr val="3A635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70" name="Google Shape;70;p17"/>
          <p:cNvSpPr txBox="1"/>
          <p:nvPr/>
        </p:nvSpPr>
        <p:spPr>
          <a:xfrm>
            <a:off x="4445590" y="1628520"/>
            <a:ext cx="226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Contexte</a:t>
            </a:r>
            <a:endParaRPr sz="1300" b="0" i="0" u="none" strike="noStrike" cap="non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71" name="Google Shape;71;p17"/>
          <p:cNvSpPr txBox="1"/>
          <p:nvPr/>
        </p:nvSpPr>
        <p:spPr>
          <a:xfrm>
            <a:off x="4445590" y="2261157"/>
            <a:ext cx="2260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Données sources</a:t>
            </a:r>
            <a:endParaRPr sz="1400" b="0" i="0" u="none" strike="noStrike" cap="non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72" name="Google Shape;72;p17"/>
          <p:cNvSpPr txBox="1"/>
          <p:nvPr/>
        </p:nvSpPr>
        <p:spPr>
          <a:xfrm>
            <a:off x="4445590" y="2893793"/>
            <a:ext cx="22608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Sélection des indicateurs</a:t>
            </a:r>
            <a:endParaRPr sz="1400" b="0" i="0" u="none" strike="noStrike" cap="non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73" name="Google Shape;73;p17"/>
          <p:cNvSpPr txBox="1"/>
          <p:nvPr/>
        </p:nvSpPr>
        <p:spPr>
          <a:xfrm>
            <a:off x="4445590" y="3526441"/>
            <a:ext cx="226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Identification des pays</a:t>
            </a:r>
            <a:endParaRPr sz="1400" b="0" i="0" u="none" strike="noStrike" cap="non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74" name="Google Shape;74;p17"/>
          <p:cNvSpPr txBox="1"/>
          <p:nvPr/>
        </p:nvSpPr>
        <p:spPr>
          <a:xfrm>
            <a:off x="3892948" y="4091086"/>
            <a:ext cx="5526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fr" sz="4000" b="0" i="0" u="none" strike="noStrike" cap="none">
                <a:solidFill>
                  <a:srgbClr val="3A6351"/>
                </a:solidFill>
                <a:latin typeface="Barlow"/>
                <a:ea typeface="Barlow"/>
                <a:cs typeface="Barlow"/>
                <a:sym typeface="Barlow"/>
              </a:rPr>
              <a:t>5</a:t>
            </a:r>
            <a:endParaRPr sz="4000" b="0" i="0" u="none" strike="noStrike" cap="none">
              <a:solidFill>
                <a:srgbClr val="3A635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75" name="Google Shape;75;p17"/>
          <p:cNvSpPr txBox="1"/>
          <p:nvPr/>
        </p:nvSpPr>
        <p:spPr>
          <a:xfrm>
            <a:off x="4445590" y="4132875"/>
            <a:ext cx="21519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Résultats pour guider la stratégie d’implantation</a:t>
            </a:r>
            <a:endParaRPr sz="1400" b="0" i="0" u="none" strike="noStrike" cap="non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76" name="Google Shape;76;p17"/>
          <p:cNvSpPr txBox="1"/>
          <p:nvPr/>
        </p:nvSpPr>
        <p:spPr>
          <a:xfrm>
            <a:off x="3892946" y="548850"/>
            <a:ext cx="39408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lang="fr" sz="3700">
                <a:solidFill>
                  <a:srgbClr val="33415A"/>
                </a:solidFill>
                <a:latin typeface="Barlow SemiBold"/>
                <a:ea typeface="Barlow SemiBold"/>
                <a:cs typeface="Barlow SemiBold"/>
                <a:sym typeface="Barlow SemiBold"/>
              </a:rPr>
              <a:t>SOMMAIRE</a:t>
            </a:r>
            <a:endParaRPr sz="3700" b="0" i="0" u="none" strike="noStrike" cap="none">
              <a:solidFill>
                <a:srgbClr val="33415A"/>
              </a:solidFill>
              <a:latin typeface="Barlow SemiBold"/>
              <a:ea typeface="Barlow SemiBold"/>
              <a:cs typeface="Barlow SemiBold"/>
              <a:sym typeface="Barlow SemiBold"/>
            </a:endParaRPr>
          </a:p>
        </p:txBody>
      </p:sp>
      <p:sp>
        <p:nvSpPr>
          <p:cNvPr id="77" name="Google Shape;77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fr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5"/>
          <p:cNvSpPr/>
          <p:nvPr/>
        </p:nvSpPr>
        <p:spPr>
          <a:xfrm>
            <a:off x="-5200" y="2794325"/>
            <a:ext cx="9144000" cy="2349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345" name="Google Shape;345;p35"/>
          <p:cNvSpPr txBox="1"/>
          <p:nvPr/>
        </p:nvSpPr>
        <p:spPr>
          <a:xfrm>
            <a:off x="1272725" y="1238200"/>
            <a:ext cx="3692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Barlow SemiBold"/>
                <a:ea typeface="Barlow SemiBold"/>
                <a:cs typeface="Barlow SemiBold"/>
                <a:sym typeface="Barlow SemiBold"/>
              </a:rPr>
              <a:t>Des marchés à fort potentiels</a:t>
            </a:r>
            <a:endParaRPr sz="1400" b="0" i="0" u="none" strike="noStrike" cap="none">
              <a:solidFill>
                <a:srgbClr val="202122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346" name="Google Shape;346;p35"/>
          <p:cNvSpPr txBox="1"/>
          <p:nvPr/>
        </p:nvSpPr>
        <p:spPr>
          <a:xfrm>
            <a:off x="1272725" y="1710400"/>
            <a:ext cx="60282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fr" sz="11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Les pays comme l’Australie, le Danemark, la Belgique la Finlande </a:t>
            </a:r>
            <a:endParaRPr sz="1100">
              <a:solidFill>
                <a:schemeClr val="dk1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fr" sz="11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des scores élevés</a:t>
            </a:r>
            <a:endParaRPr sz="1100">
              <a:solidFill>
                <a:schemeClr val="dk1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fr" sz="11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notamment dus à un fort niveau de revenu, fort taux d’éducation secondaire, et une croissance démographique stable</a:t>
            </a:r>
            <a:endParaRPr sz="1100">
              <a:solidFill>
                <a:schemeClr val="dk1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347" name="Google Shape;347;p35"/>
          <p:cNvSpPr/>
          <p:nvPr/>
        </p:nvSpPr>
        <p:spPr>
          <a:xfrm>
            <a:off x="579175" y="1305925"/>
            <a:ext cx="495300" cy="495300"/>
          </a:xfrm>
          <a:prstGeom prst="ellipse">
            <a:avLst/>
          </a:prstGeom>
          <a:solidFill>
            <a:srgbClr val="FDDB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348" name="Google Shape;348;p35"/>
          <p:cNvSpPr txBox="1"/>
          <p:nvPr/>
        </p:nvSpPr>
        <p:spPr>
          <a:xfrm>
            <a:off x="1272725" y="3249350"/>
            <a:ext cx="3135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>
                <a:solidFill>
                  <a:schemeClr val="dk1"/>
                </a:solidFill>
                <a:latin typeface="Roboto SemiBold"/>
                <a:ea typeface="Roboto SemiBold"/>
                <a:cs typeface="Roboto SemiBold"/>
                <a:sym typeface="Roboto SemiBold"/>
              </a:rPr>
              <a:t>Un marché émergent  </a:t>
            </a:r>
            <a:endParaRPr sz="1400" b="0" i="0" u="none" strike="noStrike" cap="none" dirty="0">
              <a:solidFill>
                <a:schemeClr val="dk1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349" name="Google Shape;349;p35"/>
          <p:cNvSpPr txBox="1"/>
          <p:nvPr/>
        </p:nvSpPr>
        <p:spPr>
          <a:xfrm>
            <a:off x="1272725" y="3649550"/>
            <a:ext cx="47883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La Chine malgré un score plus faible, possèdent une forte population jeune, ce qui en fait des marchés à long terme intéressants sous réserve d’adaptation produit/prix </a:t>
            </a:r>
            <a:endParaRPr>
              <a:solidFill>
                <a:schemeClr val="dk1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>
              <a:solidFill>
                <a:schemeClr val="dk1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350" name="Google Shape;350;p35"/>
          <p:cNvSpPr/>
          <p:nvPr/>
        </p:nvSpPr>
        <p:spPr>
          <a:xfrm>
            <a:off x="579175" y="3240875"/>
            <a:ext cx="495300" cy="4953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351" name="Google Shape;351;p3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fr"/>
              <a:t>20</a:t>
            </a:fld>
            <a:endParaRPr/>
          </a:p>
        </p:txBody>
      </p:sp>
      <p:sp>
        <p:nvSpPr>
          <p:cNvPr id="352" name="Google Shape;352;p35"/>
          <p:cNvSpPr txBox="1"/>
          <p:nvPr/>
        </p:nvSpPr>
        <p:spPr>
          <a:xfrm>
            <a:off x="2587925" y="305500"/>
            <a:ext cx="3000000" cy="3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chemeClr val="lt2"/>
                </a:solidFill>
                <a:latin typeface="Encode Sans Black"/>
                <a:ea typeface="Encode Sans Black"/>
                <a:cs typeface="Encode Sans Black"/>
                <a:sym typeface="Encode Sans Black"/>
              </a:rPr>
              <a:t>Recommandation</a:t>
            </a:r>
            <a:endParaRPr/>
          </a:p>
        </p:txBody>
      </p:sp>
      <p:sp>
        <p:nvSpPr>
          <p:cNvPr id="353" name="Google Shape;353;p35"/>
          <p:cNvSpPr txBox="1"/>
          <p:nvPr/>
        </p:nvSpPr>
        <p:spPr>
          <a:xfrm>
            <a:off x="531156" y="1293871"/>
            <a:ext cx="585000" cy="6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3400" b="0" i="0" u="none" strike="noStrike" cap="none">
                <a:solidFill>
                  <a:schemeClr val="lt1"/>
                </a:solidFill>
                <a:latin typeface="Encode Sans Black"/>
                <a:ea typeface="Encode Sans Black"/>
                <a:cs typeface="Encode Sans Black"/>
                <a:sym typeface="Encode Sans Black"/>
              </a:rPr>
              <a:t>1</a:t>
            </a:r>
            <a:endParaRPr sz="3400" b="0" i="0" u="none" strike="noStrike" cap="none">
              <a:solidFill>
                <a:schemeClr val="lt1"/>
              </a:solidFill>
              <a:latin typeface="Encode Sans Black"/>
              <a:ea typeface="Encode Sans Black"/>
              <a:cs typeface="Encode Sans Black"/>
              <a:sym typeface="Encode Sans Black"/>
            </a:endParaRPr>
          </a:p>
        </p:txBody>
      </p:sp>
      <p:sp>
        <p:nvSpPr>
          <p:cNvPr id="354" name="Google Shape;354;p35"/>
          <p:cNvSpPr txBox="1"/>
          <p:nvPr/>
        </p:nvSpPr>
        <p:spPr>
          <a:xfrm>
            <a:off x="562981" y="3198871"/>
            <a:ext cx="585000" cy="6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3400" b="0" i="0" u="none" strike="noStrike" cap="none">
                <a:solidFill>
                  <a:schemeClr val="lt1"/>
                </a:solidFill>
                <a:latin typeface="Encode Sans Black"/>
                <a:ea typeface="Encode Sans Black"/>
                <a:cs typeface="Encode Sans Black"/>
                <a:sym typeface="Encode Sans Black"/>
              </a:rPr>
              <a:t>2</a:t>
            </a:r>
            <a:endParaRPr sz="3400" b="0" i="0" u="none" strike="noStrike" cap="none">
              <a:solidFill>
                <a:schemeClr val="lt1"/>
              </a:solidFill>
              <a:latin typeface="Encode Sans Black"/>
              <a:ea typeface="Encode Sans Black"/>
              <a:cs typeface="Encode Sans Black"/>
              <a:sym typeface="Encode Sans Black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/>
        </p:nvSpPr>
        <p:spPr>
          <a:xfrm>
            <a:off x="1049393" y="2251675"/>
            <a:ext cx="70452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lang="fr" sz="3700" b="0" i="0" u="none" strike="noStrike" cap="none">
                <a:solidFill>
                  <a:srgbClr val="3A6351"/>
                </a:solidFill>
                <a:latin typeface="Barlow SemiBold"/>
                <a:ea typeface="Barlow SemiBold"/>
                <a:cs typeface="Barlow SemiBold"/>
                <a:sym typeface="Barlow SemiBold"/>
              </a:rPr>
              <a:t>1.</a:t>
            </a:r>
            <a:r>
              <a:rPr lang="fr" sz="3700" b="0" i="0" u="none" strike="noStrike" cap="non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rPr>
              <a:t> </a:t>
            </a:r>
            <a:r>
              <a:rPr lang="fr" sz="3700">
                <a:solidFill>
                  <a:srgbClr val="33415A"/>
                </a:solidFill>
                <a:latin typeface="Barlow SemiBold"/>
                <a:ea typeface="Barlow SemiBold"/>
                <a:cs typeface="Barlow SemiBold"/>
                <a:sym typeface="Barlow SemiBold"/>
              </a:rPr>
              <a:t>Contexte</a:t>
            </a:r>
            <a:endParaRPr sz="3700" b="0" i="0" u="none" strike="noStrike" cap="none">
              <a:solidFill>
                <a:srgbClr val="33415A"/>
              </a:solidFill>
              <a:latin typeface="Barlow SemiBold"/>
              <a:ea typeface="Barlow SemiBold"/>
              <a:cs typeface="Barlow SemiBold"/>
              <a:sym typeface="Barlow SemiBo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gradFill>
            <a:gsLst>
              <a:gs pos="0">
                <a:srgbClr val="F3F3F3"/>
              </a:gs>
              <a:gs pos="100000">
                <a:srgbClr val="EAEBF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7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9"/>
          <p:cNvSpPr txBox="1"/>
          <p:nvPr/>
        </p:nvSpPr>
        <p:spPr>
          <a:xfrm>
            <a:off x="5403600" y="1329825"/>
            <a:ext cx="31734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rPr>
              <a:t>Quels sont les pays prioritaires pour l’expansion d’Academy ?</a:t>
            </a:r>
            <a:endParaRPr sz="1100" b="0" i="0" u="none" strike="noStrike" cap="none">
              <a:solidFill>
                <a:schemeClr val="dk1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89" name="Google Shape;89;p19"/>
          <p:cNvSpPr/>
          <p:nvPr/>
        </p:nvSpPr>
        <p:spPr>
          <a:xfrm>
            <a:off x="4945070" y="1400931"/>
            <a:ext cx="381000" cy="381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9"/>
          <p:cNvSpPr/>
          <p:nvPr/>
        </p:nvSpPr>
        <p:spPr>
          <a:xfrm>
            <a:off x="4945082" y="2616806"/>
            <a:ext cx="381000" cy="381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9"/>
          <p:cNvSpPr/>
          <p:nvPr/>
        </p:nvSpPr>
        <p:spPr>
          <a:xfrm>
            <a:off x="4945069" y="3823581"/>
            <a:ext cx="381000" cy="381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9"/>
          <p:cNvSpPr txBox="1"/>
          <p:nvPr/>
        </p:nvSpPr>
        <p:spPr>
          <a:xfrm>
            <a:off x="5403600" y="3322450"/>
            <a:ext cx="31734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b="0" i="0" u="none" strike="noStrike" cap="none">
              <a:solidFill>
                <a:schemeClr val="dk1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93" name="Google Shape;93;p19"/>
          <p:cNvSpPr txBox="1"/>
          <p:nvPr/>
        </p:nvSpPr>
        <p:spPr>
          <a:xfrm>
            <a:off x="5467575" y="3829175"/>
            <a:ext cx="32247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fr" sz="11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rPr>
              <a:t>Sur quels critères s’appuyer ? </a:t>
            </a:r>
            <a:endParaRPr sz="1100" b="0" i="0" u="none" strike="noStrike" cap="none">
              <a:solidFill>
                <a:schemeClr val="dk1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94" name="Google Shape;94;p19"/>
          <p:cNvSpPr txBox="1"/>
          <p:nvPr/>
        </p:nvSpPr>
        <p:spPr>
          <a:xfrm>
            <a:off x="5403600" y="2540588"/>
            <a:ext cx="31734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fr" sz="11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rPr>
              <a:t>Comment exploiter les données de la Banque mondiale pour guider l’expansion ?</a:t>
            </a:r>
            <a:endParaRPr sz="1100" b="0" i="0" u="none" strike="noStrike" cap="none">
              <a:solidFill>
                <a:schemeClr val="dk1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  <p:sp>
        <p:nvSpPr>
          <p:cNvPr id="95" name="Google Shape;95;p19"/>
          <p:cNvSpPr txBox="1"/>
          <p:nvPr/>
        </p:nvSpPr>
        <p:spPr>
          <a:xfrm>
            <a:off x="997850" y="1617600"/>
            <a:ext cx="2661900" cy="3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fr" sz="1600">
                <a:solidFill>
                  <a:srgbClr val="3A6351"/>
                </a:solidFill>
                <a:latin typeface="Encode Sans Black"/>
                <a:ea typeface="Encode Sans Black"/>
                <a:cs typeface="Encode Sans Black"/>
                <a:sym typeface="Encode Sans Black"/>
              </a:rPr>
              <a:t>Expansion de l’activité</a:t>
            </a:r>
            <a:endParaRPr sz="1600" b="0" i="0" u="none" strike="noStrike" cap="none">
              <a:solidFill>
                <a:srgbClr val="3A6351"/>
              </a:solidFill>
              <a:latin typeface="Encode Sans Black"/>
              <a:ea typeface="Encode Sans Black"/>
              <a:cs typeface="Encode Sans Black"/>
              <a:sym typeface="Encode Sans Black"/>
            </a:endParaRPr>
          </a:p>
        </p:txBody>
      </p:sp>
      <p:sp>
        <p:nvSpPr>
          <p:cNvPr id="96" name="Google Shape;96;p19"/>
          <p:cNvSpPr txBox="1"/>
          <p:nvPr/>
        </p:nvSpPr>
        <p:spPr>
          <a:xfrm>
            <a:off x="997850" y="1929500"/>
            <a:ext cx="2661900" cy="23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fr" sz="11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rPr>
              <a:t>Une start-up de la EdTech, nommé Academy.  EdTech propose des contenus de formation en ligne pour un public de niveau lycée et université. </a:t>
            </a:r>
            <a:endParaRPr sz="1100">
              <a:solidFill>
                <a:schemeClr val="dk1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>
              <a:solidFill>
                <a:schemeClr val="dk1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fr" sz="1100">
                <a:solidFill>
                  <a:schemeClr val="dk1"/>
                </a:solidFill>
                <a:latin typeface="Encode Sans"/>
                <a:ea typeface="Encode Sans"/>
                <a:cs typeface="Encode Sans"/>
                <a:sym typeface="Encode Sans"/>
              </a:rPr>
              <a:t>Souhait également s’étendre à l’international en se développant dans d’autres pays dans le monde.</a:t>
            </a:r>
            <a:endParaRPr sz="1100">
              <a:solidFill>
                <a:schemeClr val="dk1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>
              <a:solidFill>
                <a:schemeClr val="dk1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>
              <a:solidFill>
                <a:schemeClr val="dk1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>
              <a:solidFill>
                <a:schemeClr val="dk1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>
              <a:solidFill>
                <a:schemeClr val="dk1"/>
              </a:solidFill>
              <a:latin typeface="Encode Sans"/>
              <a:ea typeface="Encode Sans"/>
              <a:cs typeface="Encode Sans"/>
              <a:sym typeface="Encode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>
              <a:solidFill>
                <a:schemeClr val="dk1"/>
              </a:solidFill>
              <a:latin typeface="Encode Sans"/>
              <a:ea typeface="Encode Sans"/>
              <a:cs typeface="Encode Sans"/>
              <a:sym typeface="Encode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/>
        </p:nvSpPr>
        <p:spPr>
          <a:xfrm>
            <a:off x="1049393" y="2251675"/>
            <a:ext cx="70452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lang="fr" sz="3700" b="0" i="0" u="none" strike="noStrike" cap="none">
                <a:solidFill>
                  <a:srgbClr val="3A6351"/>
                </a:solidFill>
                <a:latin typeface="Barlow SemiBold"/>
                <a:ea typeface="Barlow SemiBold"/>
                <a:cs typeface="Barlow SemiBold"/>
                <a:sym typeface="Barlow SemiBold"/>
              </a:rPr>
              <a:t>2.</a:t>
            </a:r>
            <a:r>
              <a:rPr lang="fr" sz="3700" b="0" i="0" u="none" strike="noStrike" cap="non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rPr>
              <a:t> </a:t>
            </a:r>
            <a:r>
              <a:rPr lang="fr" sz="3700" b="0" i="0" u="none" strike="noStrike" cap="none">
                <a:solidFill>
                  <a:srgbClr val="33415A"/>
                </a:solidFill>
                <a:latin typeface="Barlow SemiBold"/>
                <a:ea typeface="Barlow SemiBold"/>
                <a:cs typeface="Barlow SemiBold"/>
                <a:sym typeface="Barlow SemiBold"/>
              </a:rPr>
              <a:t>Données sources</a:t>
            </a:r>
            <a:endParaRPr sz="3700" b="0" i="0" u="none" strike="noStrike" cap="none">
              <a:solidFill>
                <a:srgbClr val="33415A"/>
              </a:solidFill>
              <a:latin typeface="Barlow SemiBold"/>
              <a:ea typeface="Barlow SemiBold"/>
              <a:cs typeface="Barlow SemiBold"/>
              <a:sym typeface="Barlow SemiBol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fr">
                <a:latin typeface="Barlow"/>
                <a:ea typeface="Barlow"/>
                <a:cs typeface="Barlow"/>
                <a:sym typeface="Barlow"/>
              </a:rPr>
              <a:t>6</a:t>
            </a:fld>
            <a:endParaRPr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07" name="Google Shape;107;p21"/>
          <p:cNvSpPr/>
          <p:nvPr/>
        </p:nvSpPr>
        <p:spPr>
          <a:xfrm>
            <a:off x="8710625" y="387550"/>
            <a:ext cx="141000" cy="32400"/>
          </a:xfrm>
          <a:prstGeom prst="roundRect">
            <a:avLst>
              <a:gd name="adj" fmla="val 50000"/>
            </a:avLst>
          </a:prstGeom>
          <a:solidFill>
            <a:srgbClr val="FDDB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21"/>
          <p:cNvSpPr txBox="1"/>
          <p:nvPr/>
        </p:nvSpPr>
        <p:spPr>
          <a:xfrm>
            <a:off x="6107250" y="117900"/>
            <a:ext cx="2803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fr" sz="1100">
                <a:solidFill>
                  <a:srgbClr val="0D0D0E"/>
                </a:solidFill>
                <a:latin typeface="Barlow SemiBold"/>
                <a:ea typeface="Barlow SemiBold"/>
                <a:cs typeface="Barlow SemiBold"/>
                <a:sym typeface="Barlow SemiBold"/>
              </a:rPr>
              <a:t>Données sources</a:t>
            </a:r>
            <a:endParaRPr sz="1100" b="0" i="0" u="none" strike="noStrike" cap="none">
              <a:solidFill>
                <a:srgbClr val="0D0D0E"/>
              </a:solidFill>
              <a:latin typeface="Barlow SemiBold"/>
              <a:ea typeface="Barlow SemiBold"/>
              <a:cs typeface="Barlow SemiBold"/>
              <a:sym typeface="Barlow SemiBold"/>
            </a:endParaRPr>
          </a:p>
        </p:txBody>
      </p:sp>
      <p:sp>
        <p:nvSpPr>
          <p:cNvPr id="109" name="Google Shape;109;p21"/>
          <p:cNvSpPr/>
          <p:nvPr/>
        </p:nvSpPr>
        <p:spPr>
          <a:xfrm>
            <a:off x="938963" y="585875"/>
            <a:ext cx="2289600" cy="2117100"/>
          </a:xfrm>
          <a:prstGeom prst="roundRect">
            <a:avLst>
              <a:gd name="adj" fmla="val 1695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10" name="Google Shape;110;p21"/>
          <p:cNvSpPr txBox="1"/>
          <p:nvPr/>
        </p:nvSpPr>
        <p:spPr>
          <a:xfrm>
            <a:off x="1130788" y="855275"/>
            <a:ext cx="1583100" cy="6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800">
                <a:solidFill>
                  <a:schemeClr val="dk1"/>
                </a:solidFill>
                <a:latin typeface="Barlow SemiBold"/>
                <a:ea typeface="Barlow SemiBold"/>
                <a:cs typeface="Barlow SemiBold"/>
                <a:sym typeface="Barlow SemiBold"/>
              </a:rPr>
              <a:t>Source de données</a:t>
            </a:r>
            <a:endParaRPr sz="1800" b="0" i="0" u="none" strike="noStrike" cap="none">
              <a:solidFill>
                <a:schemeClr val="dk1"/>
              </a:solidFill>
              <a:latin typeface="Barlow SemiBold"/>
              <a:ea typeface="Barlow SemiBold"/>
              <a:cs typeface="Barlow SemiBold"/>
              <a:sym typeface="Barlow SemiBold"/>
            </a:endParaRPr>
          </a:p>
        </p:txBody>
      </p:sp>
      <p:sp>
        <p:nvSpPr>
          <p:cNvPr id="111" name="Google Shape;111;p21"/>
          <p:cNvSpPr txBox="1"/>
          <p:nvPr/>
        </p:nvSpPr>
        <p:spPr>
          <a:xfrm>
            <a:off x="1035413" y="1518700"/>
            <a:ext cx="20967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Barlow"/>
              <a:buChar char="●"/>
            </a:pPr>
            <a:r>
              <a:rPr lang="fr" sz="1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Base publique</a:t>
            </a:r>
            <a:r>
              <a:rPr lang="fr" sz="10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de la</a:t>
            </a:r>
            <a:r>
              <a:rPr lang="fr" sz="1000" b="1">
                <a:solidFill>
                  <a:schemeClr val="dk1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Banque Mondiale</a:t>
            </a:r>
            <a:endParaRPr sz="10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Barlow"/>
              <a:buChar char="●"/>
            </a:pPr>
            <a:r>
              <a:rPr lang="fr" sz="10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5 tables </a:t>
            </a:r>
            <a:endParaRPr sz="1000" b="0" i="0" u="none" strike="noStrike" cap="non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12" name="Google Shape;112;p21"/>
          <p:cNvSpPr/>
          <p:nvPr/>
        </p:nvSpPr>
        <p:spPr>
          <a:xfrm>
            <a:off x="3427206" y="585875"/>
            <a:ext cx="2289600" cy="2117100"/>
          </a:xfrm>
          <a:prstGeom prst="roundRect">
            <a:avLst>
              <a:gd name="adj" fmla="val 1695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13" name="Google Shape;113;p21"/>
          <p:cNvSpPr txBox="1"/>
          <p:nvPr/>
        </p:nvSpPr>
        <p:spPr>
          <a:xfrm>
            <a:off x="3619025" y="855275"/>
            <a:ext cx="1583100" cy="4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8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rPr>
              <a:t>data_df</a:t>
            </a:r>
            <a:endParaRPr sz="1800" b="0" i="0" u="none" strike="noStrike" cap="none">
              <a:solidFill>
                <a:schemeClr val="lt1"/>
              </a:solidFill>
              <a:latin typeface="Barlow SemiBold"/>
              <a:ea typeface="Barlow SemiBold"/>
              <a:cs typeface="Barlow SemiBold"/>
              <a:sym typeface="Barlow SemiBold"/>
            </a:endParaRPr>
          </a:p>
        </p:txBody>
      </p:sp>
      <p:sp>
        <p:nvSpPr>
          <p:cNvPr id="114" name="Google Shape;114;p21"/>
          <p:cNvSpPr txBox="1"/>
          <p:nvPr/>
        </p:nvSpPr>
        <p:spPr>
          <a:xfrm>
            <a:off x="3619025" y="1146125"/>
            <a:ext cx="17037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fr"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Chaque ligne = couple indicateur / pays </a:t>
            </a:r>
            <a:endParaRPr sz="1100" b="0" i="0" u="none" strike="noStrike" cap="none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15" name="Google Shape;115;p21"/>
          <p:cNvSpPr txBox="1"/>
          <p:nvPr/>
        </p:nvSpPr>
        <p:spPr>
          <a:xfrm>
            <a:off x="3427200" y="1548700"/>
            <a:ext cx="20967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Barlow"/>
              <a:buChar char="●"/>
            </a:pPr>
            <a:r>
              <a:rPr lang="fr" sz="9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information annuelles de 1970 à 2100</a:t>
            </a:r>
            <a:endParaRPr sz="9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45720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Barlow"/>
              <a:buChar char="●"/>
            </a:pPr>
            <a:r>
              <a:rPr lang="fr" sz="9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inclut des projections pour certains indicateurs</a:t>
            </a:r>
            <a:endParaRPr sz="9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45720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Barlow"/>
              <a:buChar char="●"/>
            </a:pPr>
            <a:r>
              <a:rPr lang="fr" sz="9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68 colonnes x 418208 ligne</a:t>
            </a:r>
            <a:endParaRPr sz="9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45720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Barlow"/>
              <a:buChar char="●"/>
            </a:pPr>
            <a:r>
              <a:rPr lang="fr" sz="9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115 “pays” et 3665 indicateurs</a:t>
            </a:r>
            <a:endParaRPr sz="9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16" name="Google Shape;116;p21"/>
          <p:cNvSpPr/>
          <p:nvPr/>
        </p:nvSpPr>
        <p:spPr>
          <a:xfrm>
            <a:off x="5915437" y="585875"/>
            <a:ext cx="2289600" cy="2117100"/>
          </a:xfrm>
          <a:prstGeom prst="roundRect">
            <a:avLst>
              <a:gd name="adj" fmla="val 1695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17" name="Google Shape;117;p21"/>
          <p:cNvSpPr txBox="1"/>
          <p:nvPr/>
        </p:nvSpPr>
        <p:spPr>
          <a:xfrm>
            <a:off x="6107250" y="855275"/>
            <a:ext cx="1583100" cy="4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800">
                <a:solidFill>
                  <a:schemeClr val="dk1"/>
                </a:solidFill>
                <a:latin typeface="Barlow SemiBold"/>
                <a:ea typeface="Barlow SemiBold"/>
                <a:cs typeface="Barlow SemiBold"/>
                <a:sym typeface="Barlow SemiBold"/>
              </a:rPr>
              <a:t>country_df </a:t>
            </a:r>
            <a:endParaRPr sz="1800" b="0" i="0" u="none" strike="noStrike" cap="none">
              <a:solidFill>
                <a:schemeClr val="dk1"/>
              </a:solidFill>
              <a:latin typeface="Barlow SemiBold"/>
              <a:ea typeface="Barlow SemiBold"/>
              <a:cs typeface="Barlow SemiBold"/>
              <a:sym typeface="Barlow SemiBold"/>
            </a:endParaRPr>
          </a:p>
        </p:txBody>
      </p:sp>
      <p:sp>
        <p:nvSpPr>
          <p:cNvPr id="118" name="Google Shape;118;p21"/>
          <p:cNvSpPr txBox="1"/>
          <p:nvPr/>
        </p:nvSpPr>
        <p:spPr>
          <a:xfrm>
            <a:off x="6107250" y="1146125"/>
            <a:ext cx="17904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fr" sz="1100">
                <a:solidFill>
                  <a:srgbClr val="0D0D0E"/>
                </a:solidFill>
                <a:latin typeface="Barlow"/>
                <a:ea typeface="Barlow"/>
                <a:cs typeface="Barlow"/>
                <a:sym typeface="Barlow"/>
              </a:rPr>
              <a:t>Données agrégée par Pays </a:t>
            </a:r>
            <a:endParaRPr sz="1100" b="0" i="0" u="none" strike="noStrike" cap="none">
              <a:solidFill>
                <a:srgbClr val="0D0D0E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19" name="Google Shape;119;p21"/>
          <p:cNvSpPr txBox="1"/>
          <p:nvPr/>
        </p:nvSpPr>
        <p:spPr>
          <a:xfrm>
            <a:off x="5915425" y="1472500"/>
            <a:ext cx="20967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Barlow"/>
              <a:buChar char="●"/>
            </a:pPr>
            <a:r>
              <a:rPr lang="fr" sz="900">
                <a:solidFill>
                  <a:srgbClr val="0D0D0E"/>
                </a:solidFill>
                <a:latin typeface="Barlow"/>
                <a:ea typeface="Barlow"/>
                <a:cs typeface="Barlow"/>
                <a:sym typeface="Barlow"/>
              </a:rPr>
              <a:t>information complémentaire sur les pays (régions, incomes groups…)</a:t>
            </a:r>
            <a:endParaRPr sz="900">
              <a:solidFill>
                <a:srgbClr val="0D0D0E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45720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Barlow"/>
              <a:buChar char="●"/>
            </a:pPr>
            <a:r>
              <a:rPr lang="fr" sz="900">
                <a:solidFill>
                  <a:srgbClr val="0D0D0E"/>
                </a:solidFill>
                <a:latin typeface="Barlow"/>
                <a:ea typeface="Barlow"/>
                <a:cs typeface="Barlow"/>
                <a:sym typeface="Barlow"/>
              </a:rPr>
              <a:t>32 colonnes x 241 lignes</a:t>
            </a:r>
            <a:endParaRPr sz="900">
              <a:solidFill>
                <a:srgbClr val="0D0D0E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20" name="Google Shape;120;p21"/>
          <p:cNvSpPr/>
          <p:nvPr/>
        </p:nvSpPr>
        <p:spPr>
          <a:xfrm>
            <a:off x="938963" y="2850850"/>
            <a:ext cx="2289600" cy="2117100"/>
          </a:xfrm>
          <a:prstGeom prst="roundRect">
            <a:avLst>
              <a:gd name="adj" fmla="val 1695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21" name="Google Shape;121;p21"/>
          <p:cNvSpPr txBox="1"/>
          <p:nvPr/>
        </p:nvSpPr>
        <p:spPr>
          <a:xfrm>
            <a:off x="1130788" y="3120250"/>
            <a:ext cx="1583100" cy="4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800">
                <a:solidFill>
                  <a:schemeClr val="dk1"/>
                </a:solidFill>
                <a:latin typeface="Barlow SemiBold"/>
                <a:ea typeface="Barlow SemiBold"/>
                <a:cs typeface="Barlow SemiBold"/>
                <a:sym typeface="Barlow SemiBold"/>
              </a:rPr>
              <a:t>serie_df</a:t>
            </a:r>
            <a:endParaRPr sz="1800" b="0" i="0" u="none" strike="noStrike" cap="none">
              <a:solidFill>
                <a:schemeClr val="dk1"/>
              </a:solidFill>
              <a:latin typeface="Barlow SemiBold"/>
              <a:ea typeface="Barlow SemiBold"/>
              <a:cs typeface="Barlow SemiBold"/>
              <a:sym typeface="Barlow SemiBold"/>
            </a:endParaRPr>
          </a:p>
        </p:txBody>
      </p:sp>
      <p:sp>
        <p:nvSpPr>
          <p:cNvPr id="122" name="Google Shape;122;p21"/>
          <p:cNvSpPr txBox="1"/>
          <p:nvPr/>
        </p:nvSpPr>
        <p:spPr>
          <a:xfrm>
            <a:off x="1130799" y="3411100"/>
            <a:ext cx="19473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0D0D0E"/>
                </a:solidFill>
                <a:latin typeface="Barlow"/>
                <a:ea typeface="Barlow"/>
                <a:cs typeface="Barlow"/>
                <a:sym typeface="Barlow"/>
              </a:rPr>
              <a:t>Données agrégée par indicateurs </a:t>
            </a:r>
            <a:endParaRPr sz="1100" b="0" i="0" u="none" strike="noStrike" cap="none">
              <a:solidFill>
                <a:srgbClr val="0D0D0E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23" name="Google Shape;123;p21"/>
          <p:cNvSpPr txBox="1"/>
          <p:nvPr/>
        </p:nvSpPr>
        <p:spPr>
          <a:xfrm>
            <a:off x="938963" y="3813675"/>
            <a:ext cx="20967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Barlow"/>
              <a:buChar char="●"/>
            </a:pPr>
            <a:r>
              <a:rPr lang="fr" sz="900">
                <a:solidFill>
                  <a:srgbClr val="0D0D0E"/>
                </a:solidFill>
                <a:latin typeface="Barlow"/>
                <a:ea typeface="Barlow"/>
                <a:cs typeface="Barlow"/>
                <a:sym typeface="Barlow"/>
              </a:rPr>
              <a:t>définitions, sources des indicateurs</a:t>
            </a:r>
            <a:endParaRPr sz="900">
              <a:solidFill>
                <a:srgbClr val="0D0D0E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45720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Barlow"/>
              <a:buChar char="●"/>
            </a:pPr>
            <a:r>
              <a:rPr lang="fr" sz="900">
                <a:solidFill>
                  <a:srgbClr val="0D0D0E"/>
                </a:solidFill>
                <a:latin typeface="Barlow"/>
                <a:ea typeface="Barlow"/>
                <a:cs typeface="Barlow"/>
                <a:sym typeface="Barlow"/>
              </a:rPr>
              <a:t>21 colonnes x 3665 lignes</a:t>
            </a:r>
            <a:endParaRPr sz="900">
              <a:solidFill>
                <a:srgbClr val="0D0D0E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rgbClr val="0D0D0E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24" name="Google Shape;124;p21"/>
          <p:cNvSpPr/>
          <p:nvPr/>
        </p:nvSpPr>
        <p:spPr>
          <a:xfrm>
            <a:off x="3427206" y="2850850"/>
            <a:ext cx="2289600" cy="2117100"/>
          </a:xfrm>
          <a:prstGeom prst="roundRect">
            <a:avLst>
              <a:gd name="adj" fmla="val 1695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25" name="Google Shape;125;p21"/>
          <p:cNvSpPr txBox="1"/>
          <p:nvPr/>
        </p:nvSpPr>
        <p:spPr>
          <a:xfrm>
            <a:off x="3619025" y="3120250"/>
            <a:ext cx="1947300" cy="4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800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rPr>
              <a:t>country_serie_df</a:t>
            </a:r>
            <a:endParaRPr sz="1800" b="0" i="0" u="none" strike="noStrike" cap="none">
              <a:solidFill>
                <a:schemeClr val="lt1"/>
              </a:solidFill>
              <a:latin typeface="Barlow SemiBold"/>
              <a:ea typeface="Barlow SemiBold"/>
              <a:cs typeface="Barlow SemiBold"/>
              <a:sym typeface="Barlow SemiBold"/>
            </a:endParaRPr>
          </a:p>
        </p:txBody>
      </p:sp>
      <p:sp>
        <p:nvSpPr>
          <p:cNvPr id="126" name="Google Shape;126;p21"/>
          <p:cNvSpPr txBox="1"/>
          <p:nvPr/>
        </p:nvSpPr>
        <p:spPr>
          <a:xfrm>
            <a:off x="3695775" y="3495700"/>
            <a:ext cx="989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27" name="Google Shape;127;p21"/>
          <p:cNvSpPr txBox="1"/>
          <p:nvPr/>
        </p:nvSpPr>
        <p:spPr>
          <a:xfrm>
            <a:off x="3427200" y="3827775"/>
            <a:ext cx="2096700" cy="8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Barlow"/>
              <a:buChar char="●"/>
            </a:pPr>
            <a:r>
              <a:rPr lang="fr" sz="9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Information sur les indicateurs disponibles par pays</a:t>
            </a:r>
            <a:endParaRPr sz="9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45720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Barlow"/>
              <a:buChar char="●"/>
            </a:pPr>
            <a:r>
              <a:rPr lang="fr" sz="9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4 colonnes x 613 lignes</a:t>
            </a:r>
            <a:endParaRPr sz="9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28" name="Google Shape;128;p21"/>
          <p:cNvSpPr/>
          <p:nvPr/>
        </p:nvSpPr>
        <p:spPr>
          <a:xfrm>
            <a:off x="5915437" y="2850850"/>
            <a:ext cx="2289600" cy="2117100"/>
          </a:xfrm>
          <a:prstGeom prst="roundRect">
            <a:avLst>
              <a:gd name="adj" fmla="val 1695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29" name="Google Shape;129;p21"/>
          <p:cNvSpPr txBox="1"/>
          <p:nvPr/>
        </p:nvSpPr>
        <p:spPr>
          <a:xfrm>
            <a:off x="6107250" y="3120250"/>
            <a:ext cx="1583100" cy="4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800">
                <a:solidFill>
                  <a:schemeClr val="dk1"/>
                </a:solidFill>
                <a:latin typeface="Barlow SemiBold"/>
                <a:ea typeface="Barlow SemiBold"/>
                <a:cs typeface="Barlow SemiBold"/>
                <a:sym typeface="Barlow SemiBold"/>
              </a:rPr>
              <a:t>footnote</a:t>
            </a:r>
            <a:endParaRPr sz="1800" b="0" i="0" u="none" strike="noStrike" cap="none">
              <a:solidFill>
                <a:schemeClr val="dk1"/>
              </a:solidFill>
              <a:latin typeface="Barlow SemiBold"/>
              <a:ea typeface="Barlow SemiBold"/>
              <a:cs typeface="Barlow SemiBold"/>
              <a:sym typeface="Barlow SemiBold"/>
            </a:endParaRPr>
          </a:p>
        </p:txBody>
      </p:sp>
      <p:sp>
        <p:nvSpPr>
          <p:cNvPr id="130" name="Google Shape;130;p21"/>
          <p:cNvSpPr txBox="1"/>
          <p:nvPr/>
        </p:nvSpPr>
        <p:spPr>
          <a:xfrm>
            <a:off x="6107250" y="3411100"/>
            <a:ext cx="19473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fr" sz="1100">
                <a:solidFill>
                  <a:srgbClr val="0D0D0E"/>
                </a:solidFill>
                <a:latin typeface="Barlow"/>
                <a:ea typeface="Barlow"/>
                <a:cs typeface="Barlow"/>
                <a:sym typeface="Barlow"/>
              </a:rPr>
              <a:t>Chaque ligne = couple année / pays / indicateurs</a:t>
            </a:r>
            <a:endParaRPr sz="1100" b="0" i="0" u="none" strike="noStrike" cap="none">
              <a:solidFill>
                <a:srgbClr val="0D0D0E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31" name="Google Shape;131;p21"/>
          <p:cNvSpPr txBox="1"/>
          <p:nvPr/>
        </p:nvSpPr>
        <p:spPr>
          <a:xfrm>
            <a:off x="5915425" y="3813675"/>
            <a:ext cx="2096700" cy="8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Barlow"/>
              <a:buChar char="●"/>
            </a:pPr>
            <a:r>
              <a:rPr lang="fr" sz="900">
                <a:solidFill>
                  <a:srgbClr val="0D0D0E"/>
                </a:solidFill>
                <a:latin typeface="Barlow"/>
                <a:ea typeface="Barlow"/>
                <a:cs typeface="Barlow"/>
                <a:sym typeface="Barlow"/>
              </a:rPr>
              <a:t>Information, note complémentaires sur les limites, incertitude, méthode</a:t>
            </a:r>
            <a:endParaRPr sz="900">
              <a:solidFill>
                <a:srgbClr val="0D0D0E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45720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Barlow"/>
              <a:buChar char="●"/>
            </a:pPr>
            <a:r>
              <a:rPr lang="fr" sz="900">
                <a:solidFill>
                  <a:srgbClr val="0D0D0E"/>
                </a:solidFill>
                <a:latin typeface="Barlow"/>
                <a:ea typeface="Barlow"/>
                <a:cs typeface="Barlow"/>
                <a:sym typeface="Barlow"/>
              </a:rPr>
              <a:t>5 colonnes x 643638 lignes</a:t>
            </a:r>
            <a:endParaRPr sz="900">
              <a:solidFill>
                <a:srgbClr val="0D0D0E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rgbClr val="0D0D0E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32" name="Google Shape;132;p21"/>
          <p:cNvSpPr txBox="1"/>
          <p:nvPr/>
        </p:nvSpPr>
        <p:spPr>
          <a:xfrm>
            <a:off x="3598350" y="3411100"/>
            <a:ext cx="19473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fr"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Chaque ligne = couple pays / indicateurs</a:t>
            </a:r>
            <a:endParaRPr sz="1100" b="0" i="0" u="none" strike="noStrike" cap="none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/>
          <p:nvPr/>
        </p:nvSpPr>
        <p:spPr>
          <a:xfrm>
            <a:off x="3031025" y="1417800"/>
            <a:ext cx="3310200" cy="3310200"/>
          </a:xfrm>
          <a:prstGeom prst="ellipse">
            <a:avLst/>
          </a:prstGeom>
          <a:noFill/>
          <a:ln w="28575" cap="flat" cmpd="sng">
            <a:solidFill>
              <a:srgbClr val="FDDB37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138" name="Google Shape;138;p22"/>
          <p:cNvSpPr/>
          <p:nvPr/>
        </p:nvSpPr>
        <p:spPr>
          <a:xfrm>
            <a:off x="3119813" y="3930600"/>
            <a:ext cx="495300" cy="4953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139" name="Google Shape;139;p2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fr"/>
              <a:t>7</a:t>
            </a:fld>
            <a:endParaRPr/>
          </a:p>
        </p:txBody>
      </p:sp>
      <p:sp>
        <p:nvSpPr>
          <p:cNvPr id="140" name="Google Shape;140;p22"/>
          <p:cNvSpPr txBox="1"/>
          <p:nvPr/>
        </p:nvSpPr>
        <p:spPr>
          <a:xfrm>
            <a:off x="3150413" y="3948000"/>
            <a:ext cx="434100" cy="5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2700" b="0" i="0" u="none" strike="noStrike" cap="none">
                <a:solidFill>
                  <a:srgbClr val="FFFFFF"/>
                </a:solidFill>
                <a:latin typeface="Barlow Medium"/>
                <a:ea typeface="Barlow Medium"/>
                <a:cs typeface="Barlow Medium"/>
                <a:sym typeface="Barlow Medium"/>
              </a:rPr>
              <a:t>1</a:t>
            </a:r>
            <a:endParaRPr sz="2700" b="0" i="0" u="none" strike="noStrike" cap="none">
              <a:solidFill>
                <a:srgbClr val="FFFFFF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141" name="Google Shape;141;p22"/>
          <p:cNvSpPr/>
          <p:nvPr/>
        </p:nvSpPr>
        <p:spPr>
          <a:xfrm>
            <a:off x="2740113" y="2816000"/>
            <a:ext cx="495300" cy="4953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142" name="Google Shape;142;p22"/>
          <p:cNvSpPr txBox="1"/>
          <p:nvPr/>
        </p:nvSpPr>
        <p:spPr>
          <a:xfrm>
            <a:off x="2770713" y="2833400"/>
            <a:ext cx="434100" cy="5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2700" b="0" i="0" u="none" strike="noStrike" cap="none">
                <a:solidFill>
                  <a:srgbClr val="FFFFFF"/>
                </a:solidFill>
                <a:latin typeface="Barlow Medium"/>
                <a:ea typeface="Barlow Medium"/>
                <a:cs typeface="Barlow Medium"/>
                <a:sym typeface="Barlow Medium"/>
              </a:rPr>
              <a:t>2</a:t>
            </a:r>
            <a:endParaRPr sz="2700" b="0" i="0" u="none" strike="noStrike" cap="none">
              <a:solidFill>
                <a:srgbClr val="FFFFFF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143" name="Google Shape;143;p22"/>
          <p:cNvSpPr/>
          <p:nvPr/>
        </p:nvSpPr>
        <p:spPr>
          <a:xfrm>
            <a:off x="3150413" y="1653500"/>
            <a:ext cx="495300" cy="4953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144" name="Google Shape;144;p22"/>
          <p:cNvSpPr txBox="1"/>
          <p:nvPr/>
        </p:nvSpPr>
        <p:spPr>
          <a:xfrm>
            <a:off x="1283863" y="1418200"/>
            <a:ext cx="18234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400" b="0" i="0" u="none" strike="noStrike" cap="none">
                <a:solidFill>
                  <a:schemeClr val="lt2"/>
                </a:solidFill>
                <a:latin typeface="Barlow Medium"/>
                <a:ea typeface="Barlow Medium"/>
                <a:cs typeface="Barlow Medium"/>
                <a:sym typeface="Barlow Medium"/>
              </a:rPr>
              <a:t>Doublons</a:t>
            </a:r>
            <a:endParaRPr sz="1400" b="0" i="0" u="none" strike="noStrike" cap="none">
              <a:solidFill>
                <a:schemeClr val="lt2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145" name="Google Shape;145;p22"/>
          <p:cNvSpPr txBox="1"/>
          <p:nvPr/>
        </p:nvSpPr>
        <p:spPr>
          <a:xfrm>
            <a:off x="1350163" y="1644050"/>
            <a:ext cx="17571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fr" sz="9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df.duplicated().sum</a:t>
            </a:r>
            <a:endParaRPr sz="900" b="0" i="0" u="none" strike="noStrike" cap="none">
              <a:solidFill>
                <a:schemeClr val="dk1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146" name="Google Shape;146;p22"/>
          <p:cNvSpPr txBox="1"/>
          <p:nvPr/>
        </p:nvSpPr>
        <p:spPr>
          <a:xfrm>
            <a:off x="3181013" y="1670900"/>
            <a:ext cx="434100" cy="5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2700" b="0" i="0" u="none" strike="noStrike" cap="none">
                <a:solidFill>
                  <a:srgbClr val="FFFFFF"/>
                </a:solidFill>
                <a:latin typeface="Barlow Medium"/>
                <a:ea typeface="Barlow Medium"/>
                <a:cs typeface="Barlow Medium"/>
                <a:sym typeface="Barlow Medium"/>
              </a:rPr>
              <a:t>3</a:t>
            </a:r>
            <a:endParaRPr sz="2700" b="0" i="0" u="none" strike="noStrike" cap="none">
              <a:solidFill>
                <a:srgbClr val="FFFFFF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147" name="Google Shape;147;p22"/>
          <p:cNvSpPr/>
          <p:nvPr/>
        </p:nvSpPr>
        <p:spPr>
          <a:xfrm>
            <a:off x="4438500" y="1209525"/>
            <a:ext cx="495300" cy="4953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148" name="Google Shape;148;p22"/>
          <p:cNvSpPr txBox="1"/>
          <p:nvPr/>
        </p:nvSpPr>
        <p:spPr>
          <a:xfrm>
            <a:off x="3774450" y="369675"/>
            <a:ext cx="18234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chemeClr val="lt2"/>
                </a:solidFill>
                <a:latin typeface="Barlow Medium"/>
                <a:ea typeface="Barlow Medium"/>
                <a:cs typeface="Barlow Medium"/>
                <a:sym typeface="Barlow Medium"/>
              </a:rPr>
              <a:t>V</a:t>
            </a:r>
            <a:r>
              <a:rPr lang="fr" sz="1400" b="0" i="0" u="none" strike="noStrike" cap="none">
                <a:solidFill>
                  <a:schemeClr val="lt2"/>
                </a:solidFill>
                <a:latin typeface="Barlow Medium"/>
                <a:ea typeface="Barlow Medium"/>
                <a:cs typeface="Barlow Medium"/>
                <a:sym typeface="Barlow Medium"/>
              </a:rPr>
              <a:t>aleurs nulls</a:t>
            </a:r>
            <a:endParaRPr sz="1400" b="0" i="0" u="none" strike="noStrike" cap="none">
              <a:solidFill>
                <a:schemeClr val="lt2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149" name="Google Shape;149;p22"/>
          <p:cNvSpPr txBox="1"/>
          <p:nvPr/>
        </p:nvSpPr>
        <p:spPr>
          <a:xfrm>
            <a:off x="3581250" y="671725"/>
            <a:ext cx="2548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fr" sz="9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Identification : msno.bar(df), df.isnull().sum() </a:t>
            </a:r>
            <a:endParaRPr sz="900">
              <a:solidFill>
                <a:schemeClr val="dk1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fr" sz="9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Traitement en fonction des règles  métier</a:t>
            </a:r>
            <a:endParaRPr sz="900">
              <a:solidFill>
                <a:schemeClr val="dk1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150" name="Google Shape;150;p22"/>
          <p:cNvSpPr txBox="1"/>
          <p:nvPr/>
        </p:nvSpPr>
        <p:spPr>
          <a:xfrm>
            <a:off x="4469100" y="1226925"/>
            <a:ext cx="434100" cy="5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2700" b="0" i="0" u="none" strike="noStrike" cap="none">
                <a:solidFill>
                  <a:srgbClr val="FFFFFF"/>
                </a:solidFill>
                <a:latin typeface="Barlow Medium"/>
                <a:ea typeface="Barlow Medium"/>
                <a:cs typeface="Barlow Medium"/>
                <a:sym typeface="Barlow Medium"/>
              </a:rPr>
              <a:t>4</a:t>
            </a:r>
            <a:endParaRPr sz="2700" b="0" i="0" u="none" strike="noStrike" cap="none">
              <a:solidFill>
                <a:srgbClr val="FFFFFF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151" name="Google Shape;151;p22"/>
          <p:cNvSpPr txBox="1"/>
          <p:nvPr/>
        </p:nvSpPr>
        <p:spPr>
          <a:xfrm>
            <a:off x="809238" y="2581275"/>
            <a:ext cx="18234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400" b="0" i="0" u="none" strike="noStrike" cap="none">
                <a:solidFill>
                  <a:schemeClr val="lt2"/>
                </a:solidFill>
                <a:latin typeface="Barlow Medium"/>
                <a:ea typeface="Barlow Medium"/>
                <a:cs typeface="Barlow Medium"/>
                <a:sym typeface="Barlow Medium"/>
              </a:rPr>
              <a:t>Visualisation</a:t>
            </a:r>
            <a:endParaRPr sz="1400" b="0" i="0" u="none" strike="noStrike" cap="none">
              <a:solidFill>
                <a:schemeClr val="lt2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152" name="Google Shape;152;p22"/>
          <p:cNvSpPr txBox="1"/>
          <p:nvPr/>
        </p:nvSpPr>
        <p:spPr>
          <a:xfrm>
            <a:off x="963538" y="2807125"/>
            <a:ext cx="16692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fr" sz="9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df.head(5)</a:t>
            </a:r>
            <a:r>
              <a:rPr lang="fr" sz="900" b="0" i="0" u="none" strike="noStrike" cap="none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.</a:t>
            </a:r>
            <a:endParaRPr sz="900" b="0" i="0" u="none" strike="noStrike" cap="none">
              <a:solidFill>
                <a:schemeClr val="dk1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153" name="Google Shape;153;p22"/>
          <p:cNvSpPr txBox="1"/>
          <p:nvPr/>
        </p:nvSpPr>
        <p:spPr>
          <a:xfrm>
            <a:off x="1187063" y="3801050"/>
            <a:ext cx="18234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400" b="0" i="0" u="none" strike="noStrike" cap="none">
                <a:solidFill>
                  <a:schemeClr val="lt2"/>
                </a:solidFill>
                <a:latin typeface="Barlow Medium"/>
                <a:ea typeface="Barlow Medium"/>
                <a:cs typeface="Barlow Medium"/>
                <a:sym typeface="Barlow Medium"/>
              </a:rPr>
              <a:t>Infos</a:t>
            </a:r>
            <a:endParaRPr sz="1400" b="0" i="0" u="none" strike="noStrike" cap="none">
              <a:solidFill>
                <a:schemeClr val="lt2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154" name="Google Shape;154;p22"/>
          <p:cNvSpPr txBox="1"/>
          <p:nvPr/>
        </p:nvSpPr>
        <p:spPr>
          <a:xfrm>
            <a:off x="1253263" y="4026900"/>
            <a:ext cx="17571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fr" sz="9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df.shape</a:t>
            </a:r>
            <a:endParaRPr sz="900">
              <a:solidFill>
                <a:schemeClr val="dk1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fr" sz="9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.info()</a:t>
            </a:r>
            <a:endParaRPr sz="900">
              <a:solidFill>
                <a:schemeClr val="dk1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155" name="Google Shape;155;p22"/>
          <p:cNvSpPr/>
          <p:nvPr/>
        </p:nvSpPr>
        <p:spPr>
          <a:xfrm>
            <a:off x="5782388" y="1659925"/>
            <a:ext cx="495300" cy="4953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156" name="Google Shape;156;p22"/>
          <p:cNvSpPr txBox="1"/>
          <p:nvPr/>
        </p:nvSpPr>
        <p:spPr>
          <a:xfrm>
            <a:off x="6341263" y="1444275"/>
            <a:ext cx="1823400" cy="5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chemeClr val="lt2"/>
                </a:solidFill>
                <a:latin typeface="Barlow Medium"/>
                <a:ea typeface="Barlow Medium"/>
                <a:cs typeface="Barlow Medium"/>
                <a:sym typeface="Barlow Medium"/>
              </a:rPr>
              <a:t>A</a:t>
            </a:r>
            <a:r>
              <a:rPr lang="fr" sz="1400" b="0" i="0" u="none" strike="noStrike" cap="none">
                <a:solidFill>
                  <a:schemeClr val="lt2"/>
                </a:solidFill>
                <a:latin typeface="Barlow Medium"/>
                <a:ea typeface="Barlow Medium"/>
                <a:cs typeface="Barlow Medium"/>
                <a:sym typeface="Barlow Medium"/>
              </a:rPr>
              <a:t>nalyse par type de données </a:t>
            </a:r>
            <a:endParaRPr sz="1400" b="0" i="0" u="none" strike="noStrike" cap="none">
              <a:solidFill>
                <a:schemeClr val="lt2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157" name="Google Shape;157;p22"/>
          <p:cNvSpPr txBox="1"/>
          <p:nvPr/>
        </p:nvSpPr>
        <p:spPr>
          <a:xfrm>
            <a:off x="6341276" y="1822525"/>
            <a:ext cx="19512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fr" sz="9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df.dtypes()</a:t>
            </a:r>
            <a:endParaRPr sz="900">
              <a:solidFill>
                <a:schemeClr val="dk1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fr" sz="9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Object : nunique() ,  .value_count()</a:t>
            </a:r>
            <a:endParaRPr sz="900">
              <a:solidFill>
                <a:schemeClr val="dk1"/>
              </a:solidFill>
              <a:latin typeface="Barlow Medium"/>
              <a:ea typeface="Barlow Medium"/>
              <a:cs typeface="Barlow Medium"/>
              <a:sym typeface="Barlow Medium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fr" sz="9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Numérique : .describe()</a:t>
            </a:r>
            <a:endParaRPr sz="900">
              <a:solidFill>
                <a:schemeClr val="dk1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158" name="Google Shape;158;p22"/>
          <p:cNvSpPr txBox="1"/>
          <p:nvPr/>
        </p:nvSpPr>
        <p:spPr>
          <a:xfrm>
            <a:off x="5812988" y="1677325"/>
            <a:ext cx="434100" cy="5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2700" b="0" i="0" u="none" strike="noStrike" cap="none">
                <a:solidFill>
                  <a:srgbClr val="FFFFFF"/>
                </a:solidFill>
                <a:latin typeface="Barlow Medium"/>
                <a:ea typeface="Barlow Medium"/>
                <a:cs typeface="Barlow Medium"/>
                <a:sym typeface="Barlow Medium"/>
              </a:rPr>
              <a:t>5</a:t>
            </a:r>
            <a:endParaRPr sz="2700" b="0" i="0" u="none" strike="noStrike" cap="none">
              <a:solidFill>
                <a:srgbClr val="FFFFFF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159" name="Google Shape;159;p22"/>
          <p:cNvSpPr/>
          <p:nvPr/>
        </p:nvSpPr>
        <p:spPr>
          <a:xfrm>
            <a:off x="6028675" y="2796925"/>
            <a:ext cx="495300" cy="4953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160" name="Google Shape;160;p22"/>
          <p:cNvSpPr txBox="1"/>
          <p:nvPr/>
        </p:nvSpPr>
        <p:spPr>
          <a:xfrm>
            <a:off x="6587550" y="2581275"/>
            <a:ext cx="1823400" cy="5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chemeClr val="lt2"/>
                </a:solidFill>
                <a:latin typeface="Barlow Medium"/>
                <a:ea typeface="Barlow Medium"/>
                <a:cs typeface="Barlow Medium"/>
                <a:sym typeface="Barlow Medium"/>
              </a:rPr>
              <a:t>N</a:t>
            </a:r>
            <a:r>
              <a:rPr lang="fr" sz="1400" b="0" i="0" u="none" strike="noStrike" cap="none">
                <a:solidFill>
                  <a:schemeClr val="lt2"/>
                </a:solidFill>
                <a:latin typeface="Barlow Medium"/>
                <a:ea typeface="Barlow Medium"/>
                <a:cs typeface="Barlow Medium"/>
                <a:sym typeface="Barlow Medium"/>
              </a:rPr>
              <a:t>ettoyage des “faux pays”</a:t>
            </a:r>
            <a:endParaRPr sz="1400" b="0" i="0" u="none" strike="noStrike" cap="none">
              <a:solidFill>
                <a:schemeClr val="lt2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161" name="Google Shape;161;p22"/>
          <p:cNvSpPr txBox="1"/>
          <p:nvPr/>
        </p:nvSpPr>
        <p:spPr>
          <a:xfrm>
            <a:off x="6587550" y="2959525"/>
            <a:ext cx="17571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fr" sz="9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filtre : df.isin()</a:t>
            </a:r>
            <a:endParaRPr sz="900" b="0" i="0" u="none" strike="noStrike" cap="none">
              <a:solidFill>
                <a:schemeClr val="dk1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162" name="Google Shape;162;p22"/>
          <p:cNvSpPr txBox="1"/>
          <p:nvPr/>
        </p:nvSpPr>
        <p:spPr>
          <a:xfrm>
            <a:off x="6059275" y="2814325"/>
            <a:ext cx="434100" cy="5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2700" b="0" i="0" u="none" strike="noStrike" cap="none">
                <a:solidFill>
                  <a:srgbClr val="FFFFFF"/>
                </a:solidFill>
                <a:latin typeface="Barlow Medium"/>
                <a:ea typeface="Barlow Medium"/>
                <a:cs typeface="Barlow Medium"/>
                <a:sym typeface="Barlow Medium"/>
              </a:rPr>
              <a:t>6</a:t>
            </a:r>
            <a:endParaRPr sz="2700" b="0" i="0" u="none" strike="noStrike" cap="none">
              <a:solidFill>
                <a:srgbClr val="FFFFFF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163" name="Google Shape;163;p22"/>
          <p:cNvSpPr/>
          <p:nvPr/>
        </p:nvSpPr>
        <p:spPr>
          <a:xfrm>
            <a:off x="5782375" y="3933925"/>
            <a:ext cx="495300" cy="4953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164" name="Google Shape;164;p22"/>
          <p:cNvSpPr txBox="1"/>
          <p:nvPr/>
        </p:nvSpPr>
        <p:spPr>
          <a:xfrm>
            <a:off x="6341250" y="3793525"/>
            <a:ext cx="18234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chemeClr val="lt2"/>
                </a:solidFill>
                <a:latin typeface="Barlow Medium"/>
                <a:ea typeface="Barlow Medium"/>
                <a:cs typeface="Barlow Medium"/>
                <a:sym typeface="Barlow Medium"/>
              </a:rPr>
              <a:t>Conclusions</a:t>
            </a:r>
            <a:endParaRPr sz="1400" b="0" i="0" u="none" strike="noStrike" cap="none">
              <a:solidFill>
                <a:schemeClr val="lt2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165" name="Google Shape;165;p22"/>
          <p:cNvSpPr txBox="1"/>
          <p:nvPr/>
        </p:nvSpPr>
        <p:spPr>
          <a:xfrm>
            <a:off x="6341250" y="4019375"/>
            <a:ext cx="1757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fr" sz="9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df_cleaned -  consolidées : sans doublons.</a:t>
            </a:r>
            <a:endParaRPr sz="900" b="0" i="0" u="none" strike="noStrike" cap="none">
              <a:solidFill>
                <a:schemeClr val="dk1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166" name="Google Shape;166;p22"/>
          <p:cNvSpPr txBox="1"/>
          <p:nvPr/>
        </p:nvSpPr>
        <p:spPr>
          <a:xfrm>
            <a:off x="5812975" y="3951325"/>
            <a:ext cx="434100" cy="5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2700" b="0" i="0" u="none" strike="noStrike" cap="none">
                <a:solidFill>
                  <a:srgbClr val="FFFFFF"/>
                </a:solidFill>
                <a:latin typeface="Barlow Medium"/>
                <a:ea typeface="Barlow Medium"/>
                <a:cs typeface="Barlow Medium"/>
                <a:sym typeface="Barlow Medium"/>
              </a:rPr>
              <a:t>7</a:t>
            </a:r>
            <a:endParaRPr sz="2700" b="0" i="0" u="none" strike="noStrike" cap="none">
              <a:solidFill>
                <a:srgbClr val="FFFFFF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167" name="Google Shape;167;p22"/>
          <p:cNvSpPr txBox="1"/>
          <p:nvPr/>
        </p:nvSpPr>
        <p:spPr>
          <a:xfrm>
            <a:off x="3705050" y="2796925"/>
            <a:ext cx="1823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2500" b="0" i="0" u="none" strike="noStrike" cap="none">
                <a:solidFill>
                  <a:srgbClr val="3A6351"/>
                </a:solidFill>
                <a:latin typeface="Barlow SemiBold"/>
                <a:ea typeface="Barlow SemiBold"/>
                <a:cs typeface="Barlow SemiBold"/>
                <a:sym typeface="Barlow SemiBold"/>
              </a:rPr>
              <a:t>Cleaning</a:t>
            </a:r>
            <a:endParaRPr sz="2500" b="0" i="0" u="none" strike="noStrike" cap="none">
              <a:solidFill>
                <a:srgbClr val="3A6351"/>
              </a:solidFill>
              <a:latin typeface="Barlow SemiBold"/>
              <a:ea typeface="Barlow SemiBold"/>
              <a:cs typeface="Barlow SemiBold"/>
              <a:sym typeface="Barlow SemiBold"/>
            </a:endParaRPr>
          </a:p>
        </p:txBody>
      </p:sp>
      <p:sp>
        <p:nvSpPr>
          <p:cNvPr id="168" name="Google Shape;168;p22"/>
          <p:cNvSpPr/>
          <p:nvPr/>
        </p:nvSpPr>
        <p:spPr>
          <a:xfrm>
            <a:off x="8710625" y="387550"/>
            <a:ext cx="141000" cy="32400"/>
          </a:xfrm>
          <a:prstGeom prst="roundRect">
            <a:avLst>
              <a:gd name="adj" fmla="val 50000"/>
            </a:avLst>
          </a:prstGeom>
          <a:solidFill>
            <a:srgbClr val="FDDB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22"/>
          <p:cNvSpPr txBox="1"/>
          <p:nvPr/>
        </p:nvSpPr>
        <p:spPr>
          <a:xfrm>
            <a:off x="6107250" y="117900"/>
            <a:ext cx="2803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fr" sz="1100">
                <a:solidFill>
                  <a:srgbClr val="0D0D0E"/>
                </a:solidFill>
                <a:latin typeface="Barlow SemiBold"/>
                <a:ea typeface="Barlow SemiBold"/>
                <a:cs typeface="Barlow SemiBold"/>
                <a:sym typeface="Barlow SemiBold"/>
              </a:rPr>
              <a:t>Données sources</a:t>
            </a:r>
            <a:endParaRPr sz="1100" b="0" i="0" u="none" strike="noStrike" cap="none">
              <a:solidFill>
                <a:srgbClr val="0D0D0E"/>
              </a:solidFill>
              <a:latin typeface="Barlow SemiBold"/>
              <a:ea typeface="Barlow SemiBold"/>
              <a:cs typeface="Barlow SemiBold"/>
              <a:sym typeface="Barlow SemiBol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3"/>
          <p:cNvSpPr/>
          <p:nvPr/>
        </p:nvSpPr>
        <p:spPr>
          <a:xfrm>
            <a:off x="-5200" y="2021900"/>
            <a:ext cx="9144000" cy="3121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175" name="Google Shape;175;p23"/>
          <p:cNvSpPr txBox="1"/>
          <p:nvPr/>
        </p:nvSpPr>
        <p:spPr>
          <a:xfrm>
            <a:off x="6865675" y="796000"/>
            <a:ext cx="22398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fr" sz="22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88</a:t>
            </a:r>
            <a:endParaRPr sz="2200">
              <a:solidFill>
                <a:schemeClr val="dk1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176" name="Google Shape;176;p23"/>
          <p:cNvSpPr/>
          <p:nvPr/>
        </p:nvSpPr>
        <p:spPr>
          <a:xfrm>
            <a:off x="3301625" y="924925"/>
            <a:ext cx="495300" cy="495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177" name="Google Shape;177;p23"/>
          <p:cNvSpPr/>
          <p:nvPr/>
        </p:nvSpPr>
        <p:spPr>
          <a:xfrm>
            <a:off x="6229575" y="924925"/>
            <a:ext cx="495300" cy="495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178" name="Google Shape;178;p23"/>
          <p:cNvSpPr txBox="1"/>
          <p:nvPr/>
        </p:nvSpPr>
        <p:spPr>
          <a:xfrm>
            <a:off x="3949175" y="1329400"/>
            <a:ext cx="1823400" cy="4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800" dirty="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Indicateurs</a:t>
            </a:r>
            <a:endParaRPr sz="2000" b="0" i="0" u="none" strike="noStrike" cap="none" dirty="0">
              <a:solidFill>
                <a:schemeClr val="dk1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179" name="Google Shape;179;p23"/>
          <p:cNvSpPr txBox="1"/>
          <p:nvPr/>
        </p:nvSpPr>
        <p:spPr>
          <a:xfrm>
            <a:off x="6846925" y="1265650"/>
            <a:ext cx="1823400" cy="4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8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Pays</a:t>
            </a:r>
            <a:endParaRPr sz="1800" b="0" i="0" u="none" strike="noStrike" cap="none">
              <a:solidFill>
                <a:schemeClr val="dk1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180" name="Google Shape;180;p2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fr"/>
              <a:t>8</a:t>
            </a:fld>
            <a:endParaRPr/>
          </a:p>
        </p:txBody>
      </p:sp>
      <p:sp>
        <p:nvSpPr>
          <p:cNvPr id="181" name="Google Shape;181;p23"/>
          <p:cNvSpPr txBox="1"/>
          <p:nvPr/>
        </p:nvSpPr>
        <p:spPr>
          <a:xfrm>
            <a:off x="364150" y="796000"/>
            <a:ext cx="25869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500">
                <a:solidFill>
                  <a:schemeClr val="dk1"/>
                </a:solidFill>
                <a:latin typeface="Barlow SemiBold"/>
                <a:ea typeface="Barlow SemiBold"/>
                <a:cs typeface="Barlow SemiBold"/>
                <a:sym typeface="Barlow SemiBold"/>
              </a:rPr>
              <a:t>Data - état des indicateurs</a:t>
            </a:r>
            <a:endParaRPr sz="2500">
              <a:solidFill>
                <a:schemeClr val="dk1"/>
              </a:solidFill>
              <a:latin typeface="Barlow SemiBold"/>
              <a:ea typeface="Barlow SemiBold"/>
              <a:cs typeface="Barlow SemiBold"/>
              <a:sym typeface="Barlow SemiBold"/>
            </a:endParaRPr>
          </a:p>
        </p:txBody>
      </p:sp>
      <p:sp>
        <p:nvSpPr>
          <p:cNvPr id="182" name="Google Shape;182;p23"/>
          <p:cNvSpPr/>
          <p:nvPr/>
        </p:nvSpPr>
        <p:spPr>
          <a:xfrm>
            <a:off x="8710625" y="387550"/>
            <a:ext cx="141000" cy="32400"/>
          </a:xfrm>
          <a:prstGeom prst="roundRect">
            <a:avLst>
              <a:gd name="adj" fmla="val 50000"/>
            </a:avLst>
          </a:prstGeom>
          <a:solidFill>
            <a:srgbClr val="FDDB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23"/>
          <p:cNvSpPr txBox="1"/>
          <p:nvPr/>
        </p:nvSpPr>
        <p:spPr>
          <a:xfrm>
            <a:off x="6107250" y="117900"/>
            <a:ext cx="2803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fr" sz="1100">
                <a:solidFill>
                  <a:srgbClr val="0D0D0E"/>
                </a:solidFill>
                <a:latin typeface="Barlow SemiBold"/>
                <a:ea typeface="Barlow SemiBold"/>
                <a:cs typeface="Barlow SemiBold"/>
                <a:sym typeface="Barlow SemiBold"/>
              </a:rPr>
              <a:t>Choix des indicateurs</a:t>
            </a:r>
            <a:endParaRPr sz="1100" b="0" i="0" u="none" strike="noStrike" cap="none">
              <a:solidFill>
                <a:srgbClr val="0D0D0E"/>
              </a:solidFill>
              <a:latin typeface="Barlow SemiBold"/>
              <a:ea typeface="Barlow SemiBold"/>
              <a:cs typeface="Barlow SemiBold"/>
              <a:sym typeface="Barlow SemiBold"/>
            </a:endParaRPr>
          </a:p>
        </p:txBody>
      </p:sp>
      <p:sp>
        <p:nvSpPr>
          <p:cNvPr id="184" name="Google Shape;184;p23"/>
          <p:cNvSpPr txBox="1"/>
          <p:nvPr/>
        </p:nvSpPr>
        <p:spPr>
          <a:xfrm>
            <a:off x="3989775" y="796000"/>
            <a:ext cx="22398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fr" sz="22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3 665 </a:t>
            </a:r>
            <a:endParaRPr sz="2200">
              <a:solidFill>
                <a:schemeClr val="dk1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pic>
        <p:nvPicPr>
          <p:cNvPr id="185" name="Google Shape;18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300" y="2514600"/>
            <a:ext cx="3918401" cy="2329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65125" y="2499499"/>
            <a:ext cx="4032382" cy="232970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3"/>
          <p:cNvSpPr txBox="1"/>
          <p:nvPr/>
        </p:nvSpPr>
        <p:spPr>
          <a:xfrm>
            <a:off x="900825" y="2174300"/>
            <a:ext cx="50538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fr" sz="1100">
                <a:solidFill>
                  <a:srgbClr val="0D0D0E"/>
                </a:solidFill>
                <a:latin typeface="Barlow SemiBold"/>
                <a:ea typeface="Barlow SemiBold"/>
                <a:cs typeface="Barlow SemiBold"/>
                <a:sym typeface="Barlow SemiBold"/>
              </a:rPr>
              <a:t>Répartition des pays par income et par région</a:t>
            </a:r>
            <a:endParaRPr sz="1100" b="0" i="0" u="none" strike="noStrike" cap="none">
              <a:solidFill>
                <a:srgbClr val="0D0D0E"/>
              </a:solidFill>
              <a:latin typeface="Barlow SemiBold"/>
              <a:ea typeface="Barlow SemiBold"/>
              <a:cs typeface="Barlow SemiBold"/>
              <a:sym typeface="Barlow SemiBol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4"/>
          <p:cNvSpPr txBox="1"/>
          <p:nvPr/>
        </p:nvSpPr>
        <p:spPr>
          <a:xfrm>
            <a:off x="1049393" y="2251675"/>
            <a:ext cx="7045200" cy="10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lang="fr" sz="3700" b="0" i="0" u="none" strike="noStrike" cap="none">
                <a:solidFill>
                  <a:srgbClr val="3A6351"/>
                </a:solidFill>
                <a:latin typeface="Barlow SemiBold"/>
                <a:ea typeface="Barlow SemiBold"/>
                <a:cs typeface="Barlow SemiBold"/>
                <a:sym typeface="Barlow SemiBold"/>
              </a:rPr>
              <a:t>3.</a:t>
            </a:r>
            <a:r>
              <a:rPr lang="fr" sz="3700" b="0" i="0" u="none" strike="noStrike" cap="none">
                <a:solidFill>
                  <a:schemeClr val="lt1"/>
                </a:solidFill>
                <a:latin typeface="Barlow SemiBold"/>
                <a:ea typeface="Barlow SemiBold"/>
                <a:cs typeface="Barlow SemiBold"/>
                <a:sym typeface="Barlow SemiBold"/>
              </a:rPr>
              <a:t> </a:t>
            </a:r>
            <a:r>
              <a:rPr lang="fr" sz="3700" b="0" i="0" u="none" strike="noStrike" cap="none">
                <a:solidFill>
                  <a:srgbClr val="33415A"/>
                </a:solidFill>
                <a:latin typeface="Barlow SemiBold"/>
                <a:ea typeface="Barlow SemiBold"/>
                <a:cs typeface="Barlow SemiBold"/>
                <a:sym typeface="Barlow SemiBold"/>
              </a:rPr>
              <a:t>Choix des indicateurs et périmètre</a:t>
            </a:r>
            <a:endParaRPr sz="3700" b="0" i="0" u="none" strike="noStrike" cap="none">
              <a:solidFill>
                <a:srgbClr val="33415A"/>
              </a:solidFill>
              <a:latin typeface="Barlow SemiBold"/>
              <a:ea typeface="Barlow SemiBold"/>
              <a:cs typeface="Barlow SemiBold"/>
              <a:sym typeface="Barlow SemiBo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33415A"/>
      </a:dk1>
      <a:lt1>
        <a:srgbClr val="FFFFFF"/>
      </a:lt1>
      <a:dk2>
        <a:srgbClr val="D4D4DA"/>
      </a:dk2>
      <a:lt2>
        <a:srgbClr val="3A6351"/>
      </a:lt2>
      <a:accent1>
        <a:srgbClr val="FDDB37"/>
      </a:accent1>
      <a:accent2>
        <a:srgbClr val="D4D4DA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1188</Words>
  <Application>Microsoft Office PowerPoint</Application>
  <PresentationFormat>Affichage à l'écran (16:9)</PresentationFormat>
  <Paragraphs>193</Paragraphs>
  <Slides>20</Slides>
  <Notes>20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8" baseType="lpstr">
      <vt:lpstr>Barlow</vt:lpstr>
      <vt:lpstr>Encode Sans Black</vt:lpstr>
      <vt:lpstr>Barlow Medium</vt:lpstr>
      <vt:lpstr>Encode Sans</vt:lpstr>
      <vt:lpstr>Arial</vt:lpstr>
      <vt:lpstr>Barlow SemiBold</vt:lpstr>
      <vt:lpstr>Roboto SemiBold</vt:lpstr>
      <vt:lpstr>Simple Light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Mathilde Le Solliec</dc:creator>
  <cp:lastModifiedBy>Mathilde Le Solliec</cp:lastModifiedBy>
  <cp:revision>1</cp:revision>
  <dcterms:modified xsi:type="dcterms:W3CDTF">2025-07-18T07:53:35Z</dcterms:modified>
</cp:coreProperties>
</file>