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78" r:id="rId5"/>
    <p:sldId id="280" r:id="rId6"/>
    <p:sldId id="270" r:id="rId7"/>
    <p:sldId id="281" r:id="rId8"/>
    <p:sldId id="282" r:id="rId9"/>
    <p:sldId id="260" r:id="rId10"/>
    <p:sldId id="262" r:id="rId11"/>
    <p:sldId id="263" r:id="rId12"/>
    <p:sldId id="279" r:id="rId13"/>
    <p:sldId id="27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>
        <p:scale>
          <a:sx n="75" d="100"/>
          <a:sy n="75" d="100"/>
        </p:scale>
        <p:origin x="93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FFAFB-608F-4F69-B60D-CA442BD7E274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C9750-3265-4BE5-AC08-2DEA6A54C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5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C9750-3265-4BE5-AC08-2DEA6A54C3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9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F0A9B8-D9E6-4533-BAD4-BAB44F038A0C}"/>
              </a:ext>
            </a:extLst>
          </p:cNvPr>
          <p:cNvGrpSpPr/>
          <p:nvPr userDrawn="1"/>
        </p:nvGrpSpPr>
        <p:grpSpPr>
          <a:xfrm>
            <a:off x="0" y="23812"/>
            <a:ext cx="6705614" cy="1624587"/>
            <a:chOff x="-1784839" y="2137518"/>
            <a:chExt cx="6705614" cy="162458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32E6DCD-3DA0-4A16-809E-DF1CEE386900}"/>
                </a:ext>
              </a:extLst>
            </p:cNvPr>
            <p:cNvSpPr/>
            <p:nvPr userDrawn="1"/>
          </p:nvSpPr>
          <p:spPr>
            <a:xfrm>
              <a:off x="-1784839" y="2137518"/>
              <a:ext cx="6705614" cy="1624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aseline="0" dirty="0">
                  <a:ln>
                    <a:solidFill>
                      <a:schemeClr val="bg1"/>
                    </a:solidFill>
                  </a:ln>
                  <a:latin typeface="Times New Roman" panose="02020603050405020304" pitchFamily="18" charset="0"/>
                  <a:ea typeface="宋体" panose="02010600030101010101" pitchFamily="2" charset="-122"/>
                </a:rPr>
                <a:t>Key </a:t>
              </a:r>
              <a:endParaRPr lang="zh-CN" altLang="en-US" baseline="0" dirty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BA568AA-0E57-4DE3-AFAF-3676D58B1E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784839" y="2137518"/>
              <a:ext cx="6705614" cy="1624587"/>
            </a:xfrm>
            <a:prstGeom prst="rect">
              <a:avLst/>
            </a:prstGeom>
          </p:spPr>
        </p:pic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B912C5CD-180C-479E-9B7C-E04733A32E4C}"/>
              </a:ext>
            </a:extLst>
          </p:cNvPr>
          <p:cNvSpPr/>
          <p:nvPr userDrawn="1"/>
        </p:nvSpPr>
        <p:spPr>
          <a:xfrm>
            <a:off x="1679332" y="23812"/>
            <a:ext cx="5026282" cy="1624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69E4E4-ACF9-4A87-BF3C-FE39496F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5387"/>
            <a:ext cx="6858000" cy="2387600"/>
          </a:xfrm>
        </p:spPr>
        <p:txBody>
          <a:bodyPr anchor="b"/>
          <a:lstStyle>
            <a:lvl1pPr algn="ctr"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69761B-5E20-4927-B7A5-40EA4DE6B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82326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CA43C-89CD-40D6-9125-F9AEFFE9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5EEA583F-9568-4EB7-A8F2-1F74329D4390}" type="datetimeFigureOut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06434-FBD4-45EF-BC41-B3D25AE1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1C5D2-DA49-462A-9385-55D38910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6DBD55EE-BD34-4642-9B3F-2B8AAE1B0C9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45A34C-0CF2-4028-8757-699EA94E0A67}"/>
              </a:ext>
            </a:extLst>
          </p:cNvPr>
          <p:cNvSpPr txBox="1"/>
          <p:nvPr userDrawn="1"/>
        </p:nvSpPr>
        <p:spPr>
          <a:xfrm>
            <a:off x="1676777" y="318531"/>
            <a:ext cx="67829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 Lab. of RF Circuits and Systems, Ministry of Education</a:t>
            </a:r>
          </a:p>
          <a:p>
            <a:endParaRPr lang="en-US" altLang="zh-CN" sz="2000" b="1" baseline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0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Hangzhou </a:t>
            </a:r>
            <a:r>
              <a:rPr lang="en-US" altLang="zh-CN" sz="2000" b="0" baseline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Dianzi</a:t>
            </a:r>
            <a:r>
              <a:rPr lang="en-US" altLang="zh-CN" sz="2000" b="0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University (</a:t>
            </a:r>
            <a:r>
              <a:rPr lang="en-US" altLang="zh-CN" sz="2000" b="0" baseline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HDU</a:t>
            </a:r>
            <a:r>
              <a:rPr lang="en-US" altLang="zh-CN" sz="2000" b="0" baseline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0" baseline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B79046D-197D-43FA-BFD8-4E5924A7BA35}"/>
              </a:ext>
            </a:extLst>
          </p:cNvPr>
          <p:cNvCxnSpPr>
            <a:cxnSpLocks/>
            <a:stCxn id="12" idx="1"/>
            <a:endCxn id="12" idx="3"/>
          </p:cNvCxnSpPr>
          <p:nvPr userDrawn="1"/>
        </p:nvCxnSpPr>
        <p:spPr>
          <a:xfrm>
            <a:off x="1676777" y="826363"/>
            <a:ext cx="6782947" cy="0"/>
          </a:xfrm>
          <a:prstGeom prst="line">
            <a:avLst/>
          </a:prstGeom>
          <a:ln w="28575">
            <a:solidFill>
              <a:srgbClr val="1F34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10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886B4-36BE-4E1C-B190-8D10D2D2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B876EC-31E6-40AA-A89A-CFF47C733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1CBC4-3898-4223-9794-DE3F569C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583F-9568-4EB7-A8F2-1F74329D439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3B9F2-E25A-45A8-BCD4-62FE5511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8E0093-8169-456A-A9C0-CA850469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55EE-BD34-4642-9B3F-2B8AAE1B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7DE5CC-87B9-4BBD-B197-6E8348B9B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DCD20E-CCC9-4D64-9913-1A8A2DF2D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2A87F-09CB-45D6-B109-54A7E302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583F-9568-4EB7-A8F2-1F74329D439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C266F-F659-4D56-BFEE-4A5C91B4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8979D-2AF0-4031-BE63-58034796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55EE-BD34-4642-9B3F-2B8AAE1B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5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06C520D-07BE-4A4F-BB6E-AED8DE705E4E}"/>
              </a:ext>
            </a:extLst>
          </p:cNvPr>
          <p:cNvGrpSpPr/>
          <p:nvPr userDrawn="1"/>
        </p:nvGrpSpPr>
        <p:grpSpPr>
          <a:xfrm>
            <a:off x="216027" y="634099"/>
            <a:ext cx="8711946" cy="766127"/>
            <a:chOff x="216027" y="541499"/>
            <a:chExt cx="8711946" cy="76612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5FEA15-32DF-4FCB-9A4F-C065E7EAAC51}"/>
                </a:ext>
              </a:extLst>
            </p:cNvPr>
            <p:cNvSpPr/>
            <p:nvPr userDrawn="1"/>
          </p:nvSpPr>
          <p:spPr>
            <a:xfrm>
              <a:off x="216027" y="541499"/>
              <a:ext cx="8711946" cy="766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8DB4A61-820C-4B9E-A8B8-AF7CC61CEA64}"/>
                </a:ext>
              </a:extLst>
            </p:cNvPr>
            <p:cNvCxnSpPr>
              <a:cxnSpLocks/>
              <a:stCxn id="10" idx="1"/>
              <a:endCxn id="10" idx="3"/>
            </p:cNvCxnSpPr>
            <p:nvPr userDrawn="1"/>
          </p:nvCxnSpPr>
          <p:spPr>
            <a:xfrm>
              <a:off x="216027" y="924563"/>
              <a:ext cx="8711946" cy="0"/>
            </a:xfrm>
            <a:prstGeom prst="line">
              <a:avLst/>
            </a:prstGeom>
            <a:ln w="38100">
              <a:solidFill>
                <a:srgbClr val="1F3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23C7B7C-2220-48AA-A8E3-52AE9FAE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27" y="136525"/>
            <a:ext cx="8711946" cy="88063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1478A-07F6-4C71-8F92-2D76EBE1E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7941"/>
            <a:ext cx="7886700" cy="48690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D2208-2B58-48DC-8BF6-5A5621C4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583F-9568-4EB7-A8F2-1F74329D439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EA430-89DF-4C3F-B2E8-5EB324F7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FD972-5DB2-4631-955E-DAF6D081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55EE-BD34-4642-9B3F-2B8AAE1B0C9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66C04FF-F396-4461-A8A2-28878D85D3FF}"/>
              </a:ext>
            </a:extLst>
          </p:cNvPr>
          <p:cNvCxnSpPr>
            <a:cxnSpLocks/>
          </p:cNvCxnSpPr>
          <p:nvPr userDrawn="1"/>
        </p:nvCxnSpPr>
        <p:spPr>
          <a:xfrm>
            <a:off x="216027" y="6309362"/>
            <a:ext cx="8711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79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B9E39-47CD-40EE-BA8F-D3F98CC9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4BEFB8-35DC-43C1-A260-434432067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2EBAD6-C99A-4354-8472-62FABF1A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583F-9568-4EB7-A8F2-1F74329D439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FBD5B-A210-46F7-BAA7-5CC5F9C1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F4CD9-4482-4F2B-9082-90A3C3C0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55EE-BD34-4642-9B3F-2B8AAE1B0C9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003EA75-D607-4F3C-A674-23500C92B83F}"/>
              </a:ext>
            </a:extLst>
          </p:cNvPr>
          <p:cNvGrpSpPr/>
          <p:nvPr userDrawn="1"/>
        </p:nvGrpSpPr>
        <p:grpSpPr>
          <a:xfrm>
            <a:off x="216027" y="634099"/>
            <a:ext cx="8711946" cy="766127"/>
            <a:chOff x="216027" y="541499"/>
            <a:chExt cx="8711946" cy="76612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5840B3-AE6E-4610-B9ED-4975D29EEC4F}"/>
                </a:ext>
              </a:extLst>
            </p:cNvPr>
            <p:cNvSpPr/>
            <p:nvPr userDrawn="1"/>
          </p:nvSpPr>
          <p:spPr>
            <a:xfrm>
              <a:off x="216027" y="541499"/>
              <a:ext cx="8711946" cy="7661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15223E9-1528-45A0-B158-D3E8CC0FA541}"/>
                </a:ext>
              </a:extLst>
            </p:cNvPr>
            <p:cNvCxnSpPr>
              <a:cxnSpLocks/>
              <a:stCxn id="8" idx="1"/>
              <a:endCxn id="8" idx="3"/>
            </p:cNvCxnSpPr>
            <p:nvPr userDrawn="1"/>
          </p:nvCxnSpPr>
          <p:spPr>
            <a:xfrm>
              <a:off x="216027" y="924563"/>
              <a:ext cx="8711946" cy="0"/>
            </a:xfrm>
            <a:prstGeom prst="line">
              <a:avLst/>
            </a:prstGeom>
            <a:ln w="38100">
              <a:solidFill>
                <a:srgbClr val="1F34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68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87028-5266-4BBA-BBCA-510FD5A8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38005-9814-4812-8B4E-E328B025A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7BE63F-3D70-40C2-A5DE-243EE6DA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256F5-B663-4B69-8DB1-56058AB4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583F-9568-4EB7-A8F2-1F74329D439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39145-2848-4CEF-AE0E-6F10A37D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163CB-B393-4EA0-9266-C60C1FD9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55EE-BD34-4642-9B3F-2B8AAE1B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10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5A3D4-289F-4E22-B89D-E698AF1F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05DEA-0792-41BF-A22F-8C4D1D1EB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47D27A-7003-40E1-B06B-019BB75A7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850573-5ED3-45AC-87C7-FFC7E9DE5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CF0928-E905-4AE8-9673-35D06B8B8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FCD9CB-9D01-4B9B-ADF1-4F513018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583F-9568-4EB7-A8F2-1F74329D439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2452BB-0877-4FBE-B045-8200210E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AF0E2A-D981-4D51-98D6-DC4E78E7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55EE-BD34-4642-9B3F-2B8AAE1B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18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9944D-707B-46A8-AD3E-3724FEBE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A5C33A-61C0-4CC2-A3E2-7BC02F37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583F-9568-4EB7-A8F2-1F74329D439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5FD292-A2D8-4F23-88CA-983AB2BE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ABCDC1-E149-4A37-A09E-E147C53C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55EE-BD34-4642-9B3F-2B8AAE1B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9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C47080-4B99-46A9-AAF7-23F374AE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583F-9568-4EB7-A8F2-1F74329D439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5B7AD3-B598-4F5B-B7BE-8242B770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7D5383-35B6-4056-865A-D53FE137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55EE-BD34-4642-9B3F-2B8AAE1B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78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541D7-BFA9-4C8C-9C79-1CCE01BD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9E544-7350-44DA-AB38-41470051B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C6295-7ED3-4B9C-9785-65696B93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2D995-04B6-44E7-9FFF-8712F7EF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583F-9568-4EB7-A8F2-1F74329D439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F2065-95FD-4B23-8956-2EE036EF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48D24-382F-4967-B6D2-0FC88822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55EE-BD34-4642-9B3F-2B8AAE1B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1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F7BC5-96AB-4510-8C24-E38321A9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6FC8EB-3F86-4776-B796-CCE14A4CC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E6606-CB88-4F4E-9E88-EE56D952E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39DDD-0BE6-4D15-B7CF-B9D1FB85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583F-9568-4EB7-A8F2-1F74329D4390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604AE-2BAA-408E-BCCA-BDB92C9F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A34E12-5467-4BA7-B1DE-C860A8E7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55EE-BD34-4642-9B3F-2B8AAE1B0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E05EDC-21C7-413F-B092-6B1CBCF1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291067-20B3-48F0-901B-59F9117C8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F58E2-8825-4751-BD79-1610AFC6A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5EEA583F-9568-4EB7-A8F2-1F74329D4390}" type="datetimeFigureOut">
              <a:rPr lang="zh-CN" altLang="en-US" smtClean="0"/>
              <a:pPr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FA901-CFFB-4C8E-A820-F0D433C45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FAD42-D33B-423B-AE1F-9BEC69787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6DBD55EE-BD34-4642-9B3F-2B8AAE1B0C9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C5CC060-D818-4D84-993F-8A562706E209}"/>
              </a:ext>
            </a:extLst>
          </p:cNvPr>
          <p:cNvCxnSpPr>
            <a:cxnSpLocks/>
          </p:cNvCxnSpPr>
          <p:nvPr userDrawn="1"/>
        </p:nvCxnSpPr>
        <p:spPr>
          <a:xfrm>
            <a:off x="216027" y="6356351"/>
            <a:ext cx="87119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80CF7DD-5CF6-4A0B-A1EF-AA73EDA42C44}"/>
              </a:ext>
            </a:extLst>
          </p:cNvPr>
          <p:cNvCxnSpPr>
            <a:cxnSpLocks/>
          </p:cNvCxnSpPr>
          <p:nvPr userDrawn="1"/>
        </p:nvCxnSpPr>
        <p:spPr>
          <a:xfrm>
            <a:off x="216027" y="6309362"/>
            <a:ext cx="87119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98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9768D-796B-450B-9914-27278C323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46670"/>
            <a:ext cx="6858000" cy="1764660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3D PDK Maker</a:t>
            </a:r>
            <a:br>
              <a:rPr lang="en-US" altLang="zh-CN" dirty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软件开发方案</a:t>
            </a:r>
          </a:p>
        </p:txBody>
      </p:sp>
    </p:spTree>
    <p:extLst>
      <p:ext uri="{BB962C8B-B14F-4D97-AF65-F5344CB8AC3E}">
        <p14:creationId xmlns:p14="http://schemas.microsoft.com/office/powerpoint/2010/main" val="24195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828C2-7C7E-2F85-A4ED-928C96EF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功能示意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原理图编辑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F0794B-1411-9964-89A3-96BE99AD7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21" b="36739"/>
          <a:stretch/>
        </p:blipFill>
        <p:spPr>
          <a:xfrm>
            <a:off x="358266" y="3862533"/>
            <a:ext cx="3705190" cy="23391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64906B-FE24-4237-5405-4A1BC4D13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80"/>
          <a:stretch/>
        </p:blipFill>
        <p:spPr>
          <a:xfrm>
            <a:off x="3454400" y="1499876"/>
            <a:ext cx="5510518" cy="47415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B62831-C7E4-60BB-C4A3-E86C8F64AFB8}"/>
              </a:ext>
            </a:extLst>
          </p:cNvPr>
          <p:cNvSpPr txBox="1"/>
          <p:nvPr/>
        </p:nvSpPr>
        <p:spPr>
          <a:xfrm>
            <a:off x="216026" y="1058015"/>
            <a:ext cx="338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工具支持创建</a:t>
            </a:r>
            <a:r>
              <a:rPr lang="en-US" altLang="zh-CN" b="1" dirty="0">
                <a:solidFill>
                  <a:srgbClr val="C00000"/>
                </a:solidFill>
              </a:rPr>
              <a:t>/</a:t>
            </a:r>
            <a:r>
              <a:rPr lang="zh-CN" altLang="en-US" b="1" dirty="0">
                <a:solidFill>
                  <a:srgbClr val="C00000"/>
                </a:solidFill>
              </a:rPr>
              <a:t>编辑原理图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CEB34C-B635-EC0A-BD6C-CA902FEBCBBB}"/>
              </a:ext>
            </a:extLst>
          </p:cNvPr>
          <p:cNvSpPr txBox="1"/>
          <p:nvPr/>
        </p:nvSpPr>
        <p:spPr>
          <a:xfrm>
            <a:off x="216026" y="1427347"/>
            <a:ext cx="301485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支持栅格和捕捉设置控制器件放置和移动</a:t>
            </a:r>
            <a:endParaRPr lang="en-US" altLang="zh-CN" dirty="0"/>
          </a:p>
          <a:p>
            <a:r>
              <a:rPr lang="zh-CN" altLang="en-US" dirty="0"/>
              <a:t>支持器件选择</a:t>
            </a:r>
            <a:r>
              <a:rPr lang="en-US" altLang="zh-CN" dirty="0"/>
              <a:t>/</a:t>
            </a:r>
            <a:r>
              <a:rPr lang="zh-CN" altLang="en-US" dirty="0"/>
              <a:t>编辑</a:t>
            </a:r>
            <a:r>
              <a:rPr lang="en-US" altLang="zh-CN" dirty="0"/>
              <a:t>/</a:t>
            </a:r>
            <a:r>
              <a:rPr lang="zh-CN" altLang="en-US" dirty="0"/>
              <a:t>插入等功能</a:t>
            </a:r>
            <a:endParaRPr lang="en-US" altLang="zh-CN" dirty="0"/>
          </a:p>
          <a:p>
            <a:r>
              <a:rPr lang="zh-CN" altLang="en-US" dirty="0"/>
              <a:t>支持视图控制、选项设置</a:t>
            </a:r>
            <a:endParaRPr lang="en-US" altLang="zh-CN" dirty="0"/>
          </a:p>
          <a:p>
            <a:r>
              <a:rPr lang="zh-CN" altLang="en-US" dirty="0"/>
              <a:t>支持自定义器件属性参数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46D418-7A2B-945A-5951-0F3384385484}"/>
              </a:ext>
            </a:extLst>
          </p:cNvPr>
          <p:cNvSpPr/>
          <p:nvPr/>
        </p:nvSpPr>
        <p:spPr>
          <a:xfrm>
            <a:off x="690880" y="4246880"/>
            <a:ext cx="711200" cy="203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330A87-EB73-F1E4-15C8-C11D7EAFFE2A}"/>
              </a:ext>
            </a:extLst>
          </p:cNvPr>
          <p:cNvSpPr txBox="1"/>
          <p:nvPr/>
        </p:nvSpPr>
        <p:spPr>
          <a:xfrm>
            <a:off x="5236095" y="2405154"/>
            <a:ext cx="241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原理图视图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1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D8A3F-86AF-191C-4EFF-6B0B9F00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功能示意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-Layout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编辑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C8F8D0-02E7-B2B2-9016-A53E0D917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54"/>
          <a:stretch/>
        </p:blipFill>
        <p:spPr>
          <a:xfrm>
            <a:off x="273586" y="4208615"/>
            <a:ext cx="4298414" cy="2019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985FD5-4A0B-CB72-F3DA-21D9A1843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561" y="1058015"/>
            <a:ext cx="3992044" cy="2988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FC0AA4-0222-30B8-78B8-C87A8647F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561" y="3236184"/>
            <a:ext cx="3992044" cy="29920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634F38-C6CF-0946-67A5-3CF2FAF0AE93}"/>
              </a:ext>
            </a:extLst>
          </p:cNvPr>
          <p:cNvSpPr txBox="1"/>
          <p:nvPr/>
        </p:nvSpPr>
        <p:spPr>
          <a:xfrm>
            <a:off x="216026" y="1097908"/>
            <a:ext cx="377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工具支持</a:t>
            </a:r>
            <a:r>
              <a:rPr lang="en-US" altLang="zh-CN" b="1" dirty="0">
                <a:solidFill>
                  <a:srgbClr val="C00000"/>
                </a:solidFill>
              </a:rPr>
              <a:t>2D</a:t>
            </a:r>
            <a:r>
              <a:rPr lang="zh-CN" altLang="en-US" b="1" dirty="0">
                <a:solidFill>
                  <a:srgbClr val="C00000"/>
                </a:solidFill>
              </a:rPr>
              <a:t>几何结构模型建模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1870D1-BEB2-B1FC-0B52-6B9CF1A59EAB}"/>
              </a:ext>
            </a:extLst>
          </p:cNvPr>
          <p:cNvSpPr txBox="1"/>
          <p:nvPr/>
        </p:nvSpPr>
        <p:spPr>
          <a:xfrm>
            <a:off x="226187" y="1521705"/>
            <a:ext cx="44270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支持栅格和捕捉设置控制模型放置</a:t>
            </a:r>
            <a:r>
              <a:rPr lang="en-US" altLang="zh-CN" dirty="0"/>
              <a:t>/</a:t>
            </a:r>
            <a:r>
              <a:rPr lang="zh-CN" altLang="en-US" dirty="0"/>
              <a:t>移动</a:t>
            </a:r>
            <a:endParaRPr lang="en-US" altLang="zh-CN" dirty="0"/>
          </a:p>
          <a:p>
            <a:r>
              <a:rPr lang="zh-CN" altLang="en-US" dirty="0"/>
              <a:t>支持器件选择</a:t>
            </a:r>
            <a:r>
              <a:rPr lang="en-US" altLang="zh-CN" dirty="0"/>
              <a:t>/</a:t>
            </a:r>
            <a:r>
              <a:rPr lang="zh-CN" altLang="en-US" dirty="0"/>
              <a:t>编辑</a:t>
            </a:r>
            <a:r>
              <a:rPr lang="en-US" altLang="zh-CN" dirty="0"/>
              <a:t>/</a:t>
            </a:r>
            <a:r>
              <a:rPr lang="zh-CN" altLang="en-US" dirty="0"/>
              <a:t>插入等功能</a:t>
            </a:r>
            <a:endParaRPr lang="en-US" altLang="zh-CN" dirty="0"/>
          </a:p>
          <a:p>
            <a:r>
              <a:rPr lang="zh-CN" altLang="en-US" dirty="0"/>
              <a:t>支持复杂结构</a:t>
            </a:r>
            <a:r>
              <a:rPr lang="en-US" altLang="zh-CN" dirty="0"/>
              <a:t>Layout</a:t>
            </a:r>
            <a:r>
              <a:rPr lang="zh-CN" altLang="en-US" dirty="0"/>
              <a:t>自动生成</a:t>
            </a:r>
            <a:endParaRPr lang="en-US" altLang="zh-CN" dirty="0"/>
          </a:p>
          <a:p>
            <a:r>
              <a:rPr lang="zh-CN" altLang="en-US" dirty="0"/>
              <a:t>支持视图控制、选项设置</a:t>
            </a:r>
            <a:endParaRPr lang="en-US" altLang="zh-CN" dirty="0"/>
          </a:p>
          <a:p>
            <a:r>
              <a:rPr lang="zh-CN" altLang="en-US" dirty="0"/>
              <a:t>支持自定义模型</a:t>
            </a:r>
            <a:r>
              <a:rPr lang="en-US" altLang="zh-CN" dirty="0"/>
              <a:t>/</a:t>
            </a:r>
            <a:r>
              <a:rPr lang="zh-CN" altLang="en-US" dirty="0"/>
              <a:t>器件参数</a:t>
            </a:r>
            <a:endParaRPr lang="en-US" altLang="zh-CN" dirty="0"/>
          </a:p>
          <a:p>
            <a:r>
              <a:rPr lang="zh-CN" altLang="en-US" dirty="0"/>
              <a:t>支持设计规则检查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23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BEC355C-9827-C027-1A9A-1BF49DAD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27" y="136525"/>
            <a:ext cx="8711946" cy="880638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功能示意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模型展示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41AFC7-5165-7595-D3CB-E9FCB262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61" y="1493466"/>
            <a:ext cx="6388512" cy="47929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A3A38D-F7CE-927C-3CD5-AB72BDF7EB8C}"/>
              </a:ext>
            </a:extLst>
          </p:cNvPr>
          <p:cNvSpPr txBox="1"/>
          <p:nvPr/>
        </p:nvSpPr>
        <p:spPr>
          <a:xfrm>
            <a:off x="216027" y="1058015"/>
            <a:ext cx="308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C00000"/>
                </a:solidFill>
              </a:rPr>
              <a:t>工具支持模型可视化展示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E89988-D12E-EE31-E0A5-710523241C62}"/>
              </a:ext>
            </a:extLst>
          </p:cNvPr>
          <p:cNvSpPr txBox="1"/>
          <p:nvPr/>
        </p:nvSpPr>
        <p:spPr>
          <a:xfrm>
            <a:off x="216026" y="1493466"/>
            <a:ext cx="21817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支持</a:t>
            </a:r>
            <a:r>
              <a:rPr lang="en-US" altLang="zh-CN" dirty="0"/>
              <a:t>2D</a:t>
            </a:r>
            <a:r>
              <a:rPr lang="zh-CN" altLang="en-US" dirty="0"/>
              <a:t>几何模型可视化</a:t>
            </a:r>
            <a:r>
              <a:rPr lang="en-US" altLang="zh-CN" dirty="0"/>
              <a:t>/</a:t>
            </a:r>
            <a:r>
              <a:rPr lang="zh-CN" altLang="en-US" dirty="0"/>
              <a:t>编辑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3D</a:t>
            </a:r>
            <a:r>
              <a:rPr lang="zh-CN" altLang="en-US" dirty="0"/>
              <a:t>几何模型可视化</a:t>
            </a:r>
            <a:r>
              <a:rPr lang="en-US" altLang="zh-CN" dirty="0"/>
              <a:t>/</a:t>
            </a:r>
            <a:r>
              <a:rPr lang="zh-CN" altLang="en-US" dirty="0"/>
              <a:t>编辑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47D9669-268B-350F-7BC4-279FB891C670}"/>
              </a:ext>
            </a:extLst>
          </p:cNvPr>
          <p:cNvGrpSpPr/>
          <p:nvPr/>
        </p:nvGrpSpPr>
        <p:grpSpPr>
          <a:xfrm>
            <a:off x="317626" y="3284929"/>
            <a:ext cx="4009827" cy="3001485"/>
            <a:chOff x="317626" y="3284929"/>
            <a:chExt cx="4009827" cy="300148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98E8FB7-34B8-B8E1-6EB6-C5594A58F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626" y="3284929"/>
              <a:ext cx="4009827" cy="3001485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B80887C-A350-43E6-D8C9-7BF08E6E8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893" y="4209779"/>
              <a:ext cx="3009793" cy="1544969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95469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01A2A-6CE6-EEE4-6A55-8C814AE0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功能示意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执行仿真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64055C-0239-5D83-10AE-486A14185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081" y="1466556"/>
            <a:ext cx="4078840" cy="30611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E96B25F-2143-E8A3-62A3-C54A7938D4D8}"/>
              </a:ext>
            </a:extLst>
          </p:cNvPr>
          <p:cNvSpPr txBox="1"/>
          <p:nvPr/>
        </p:nvSpPr>
        <p:spPr>
          <a:xfrm>
            <a:off x="216026" y="1058015"/>
            <a:ext cx="5808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工具支持</a:t>
            </a:r>
            <a:r>
              <a:rPr lang="en-US" altLang="zh-CN" b="1" dirty="0">
                <a:solidFill>
                  <a:srgbClr val="C00000"/>
                </a:solidFill>
              </a:rPr>
              <a:t>HFSS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COMSOL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ADS</a:t>
            </a:r>
            <a:r>
              <a:rPr lang="zh-CN" altLang="en-US" b="1" dirty="0">
                <a:solidFill>
                  <a:srgbClr val="C00000"/>
                </a:solidFill>
              </a:rPr>
              <a:t>等多物理场</a:t>
            </a:r>
            <a:r>
              <a:rPr lang="en-US" altLang="zh-CN" b="1" dirty="0">
                <a:solidFill>
                  <a:srgbClr val="C00000"/>
                </a:solidFill>
              </a:rPr>
              <a:t>/</a:t>
            </a:r>
            <a:r>
              <a:rPr lang="zh-CN" altLang="en-US" b="1" dirty="0">
                <a:solidFill>
                  <a:srgbClr val="C00000"/>
                </a:solidFill>
              </a:rPr>
              <a:t>路仿真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3459B5-0FA3-B047-00D5-BB757983A0CF}"/>
              </a:ext>
            </a:extLst>
          </p:cNvPr>
          <p:cNvSpPr txBox="1"/>
          <p:nvPr/>
        </p:nvSpPr>
        <p:spPr>
          <a:xfrm>
            <a:off x="216027" y="1427347"/>
            <a:ext cx="201917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支持求解器参数设置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Mesh</a:t>
            </a:r>
            <a:r>
              <a:rPr lang="zh-CN" altLang="en-US" dirty="0"/>
              <a:t>设置</a:t>
            </a:r>
            <a:endParaRPr lang="en-US" altLang="zh-CN" dirty="0"/>
          </a:p>
          <a:p>
            <a:r>
              <a:rPr lang="zh-CN" altLang="en-US" dirty="0"/>
              <a:t>支持设计优化</a:t>
            </a:r>
            <a:endParaRPr lang="en-US" altLang="zh-CN" dirty="0"/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参数扫描分析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调谐分析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灵敏度分析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统计分析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742950" lvl="1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……</a:t>
            </a:r>
          </a:p>
          <a:p>
            <a:r>
              <a:rPr lang="zh-CN" altLang="en-US" dirty="0"/>
              <a:t>支持设计完整性验证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A1A2BF-A5B3-2887-40D5-C4C742D0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82" y="3085294"/>
            <a:ext cx="4186291" cy="31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9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5EE2A-35F5-57DC-F71C-7E2F9416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功能示意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模型保存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导出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A34050-8911-9589-E30A-51C5D7CDCFE6}"/>
              </a:ext>
            </a:extLst>
          </p:cNvPr>
          <p:cNvSpPr txBox="1"/>
          <p:nvPr/>
        </p:nvSpPr>
        <p:spPr>
          <a:xfrm>
            <a:off x="216026" y="1058015"/>
            <a:ext cx="547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工具支持标准化</a:t>
            </a:r>
            <a:r>
              <a:rPr lang="en-US" altLang="zh-CN" b="1" dirty="0">
                <a:solidFill>
                  <a:srgbClr val="C00000"/>
                </a:solidFill>
              </a:rPr>
              <a:t>HFSS</a:t>
            </a:r>
            <a:r>
              <a:rPr lang="zh-CN" altLang="en-US" b="1" dirty="0">
                <a:solidFill>
                  <a:srgbClr val="C00000"/>
                </a:solidFill>
              </a:rPr>
              <a:t>、</a:t>
            </a:r>
            <a:r>
              <a:rPr lang="en-US" altLang="zh-CN" b="1" dirty="0">
                <a:solidFill>
                  <a:srgbClr val="C00000"/>
                </a:solidFill>
              </a:rPr>
              <a:t>ADS</a:t>
            </a:r>
            <a:r>
              <a:rPr lang="zh-CN" altLang="en-US" b="1" dirty="0">
                <a:solidFill>
                  <a:srgbClr val="C00000"/>
                </a:solidFill>
              </a:rPr>
              <a:t>模型、</a:t>
            </a:r>
            <a:r>
              <a:rPr lang="en-US" altLang="zh-CN" b="1" dirty="0">
                <a:solidFill>
                  <a:srgbClr val="C00000"/>
                </a:solidFill>
              </a:rPr>
              <a:t>PDK</a:t>
            </a:r>
            <a:r>
              <a:rPr lang="zh-CN" altLang="en-US" b="1" dirty="0">
                <a:solidFill>
                  <a:srgbClr val="C00000"/>
                </a:solidFill>
              </a:rPr>
              <a:t>导出功能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B6C6D2-AC37-368D-D09C-49AEC2DD69E7}"/>
              </a:ext>
            </a:extLst>
          </p:cNvPr>
          <p:cNvSpPr txBox="1"/>
          <p:nvPr/>
        </p:nvSpPr>
        <p:spPr>
          <a:xfrm>
            <a:off x="216026" y="1458917"/>
            <a:ext cx="450837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支持保存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r>
              <a:rPr lang="en-US" altLang="zh-CN" dirty="0"/>
              <a:t>HFSS</a:t>
            </a:r>
            <a:r>
              <a:rPr lang="zh-CN" altLang="en-US" dirty="0"/>
              <a:t>三维结构仿真模型</a:t>
            </a:r>
            <a:endParaRPr lang="en-US" altLang="zh-CN" dirty="0"/>
          </a:p>
          <a:p>
            <a:r>
              <a:rPr lang="zh-CN" altLang="en-US" dirty="0"/>
              <a:t>支持保存</a:t>
            </a:r>
            <a:r>
              <a:rPr lang="en-US" altLang="zh-CN" dirty="0"/>
              <a:t>/</a:t>
            </a:r>
            <a:r>
              <a:rPr lang="zh-CN" altLang="en-US" dirty="0"/>
              <a:t>导出</a:t>
            </a:r>
            <a:r>
              <a:rPr lang="en-US" altLang="zh-CN" dirty="0"/>
              <a:t>ADS PDK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支持导出至</a:t>
            </a:r>
            <a:r>
              <a:rPr lang="en-US" altLang="zh-CN" dirty="0"/>
              <a:t>PDK</a:t>
            </a:r>
            <a:r>
              <a:rPr lang="zh-CN" altLang="en-US" dirty="0"/>
              <a:t>管理库</a:t>
            </a:r>
            <a:endParaRPr lang="en-US" altLang="zh-CN" dirty="0"/>
          </a:p>
          <a:p>
            <a:r>
              <a:rPr lang="zh-CN" altLang="en-US" dirty="0"/>
              <a:t>支持导出</a:t>
            </a:r>
            <a:r>
              <a:rPr lang="en-US" altLang="zh-CN" dirty="0"/>
              <a:t>DXF</a:t>
            </a:r>
            <a:r>
              <a:rPr lang="zh-CN" altLang="en-US" dirty="0"/>
              <a:t>开放格式模型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8B8692-68BE-328C-0F95-E9F255F19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371" y="1836854"/>
            <a:ext cx="5130483" cy="42734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9A45F4-03C4-D864-D537-EDE6573B5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46" y="2997200"/>
            <a:ext cx="4149422" cy="31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1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869B8-55E7-4BB7-B07E-EB7B63DC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0B0FAC3-71D4-82F9-46A8-4E2AF4C06C93}"/>
              </a:ext>
            </a:extLst>
          </p:cNvPr>
          <p:cNvSpPr txBox="1"/>
          <p:nvPr/>
        </p:nvSpPr>
        <p:spPr>
          <a:xfrm>
            <a:off x="1474670" y="1017163"/>
            <a:ext cx="987253" cy="1049020"/>
          </a:xfrm>
          <a:prstGeom prst="rect">
            <a:avLst/>
          </a:prstGeom>
          <a:noFill/>
          <a:ln w="12700">
            <a:noFill/>
          </a:ln>
        </p:spPr>
        <p:txBody>
          <a:bodyPr wrap="square" lIns="80105" tIns="40054" rIns="80105" bIns="40054" anchor="t" anchorCtr="0">
            <a:spAutoFit/>
          </a:bodyPr>
          <a:lstStyle/>
          <a:p>
            <a:pPr defTabSz="798830" eaLnBrk="0" hangingPunct="0"/>
            <a:r>
              <a:rPr lang="en-US" altLang="zh-CN" sz="6300" b="1" dirty="0">
                <a:solidFill>
                  <a:srgbClr val="C00000"/>
                </a:solidFill>
                <a:latin typeface="Wingdings" panose="05000000000000000000" pitchFamily="2" charset="2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EC44BD-D052-539B-CF27-2E64D0B7367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9224" y="1213006"/>
            <a:ext cx="8300085" cy="313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282" tIns="33643" rIns="67282" bIns="33643">
            <a:spAutoFit/>
          </a:bodyPr>
          <a:lstStyle>
            <a:lvl1pPr defTabSz="6699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65100" algn="l"/>
              </a:tabLs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0550" indent="-381000" defTabSz="669925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65100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6699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65100" algn="l"/>
              </a:tabLst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defTabSz="669925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65100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defTabSz="669925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65100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5100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5100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5100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5100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10000"/>
              </a:spcBef>
              <a:buFont typeface="Wingdings" panose="05000000000000000000" pitchFamily="2" charset="2"/>
              <a:buChar char="p"/>
            </a:pPr>
            <a:r>
              <a:rPr kumimoji="1" lang="en-US" altLang="zh-CN" sz="18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kumimoji="1" lang="zh-CN" altLang="en-US" sz="1800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软件架构</a:t>
            </a:r>
            <a:endParaRPr kumimoji="1" lang="en-US" altLang="zh-CN" sz="1800" dirty="0">
              <a:solidFill>
                <a:srgbClr val="C0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10000"/>
              </a:spcBef>
              <a:buFont typeface="Wingdings" panose="05000000000000000000" pitchFamily="2" charset="2"/>
              <a:buChar char="p"/>
            </a:pPr>
            <a:r>
              <a:rPr kumimoji="1" lang="en-US" altLang="zh-CN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kumimoji="1" lang="zh-CN" altLang="en-US" sz="1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软件功能示意图</a:t>
            </a:r>
            <a:endParaRPr kumimoji="1" lang="en-US" altLang="zh-CN"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14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主界面</a:t>
            </a:r>
            <a:endParaRPr kumimoji="1" lang="en-US" altLang="zh-CN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14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PDK</a:t>
            </a:r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库管理（导入</a:t>
            </a:r>
            <a:r>
              <a:rPr kumimoji="1" lang="en-US" altLang="zh-CN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导出</a:t>
            </a:r>
            <a:r>
              <a:rPr kumimoji="1" lang="en-US" altLang="zh-CN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编辑）</a:t>
            </a:r>
            <a:endParaRPr kumimoji="1" lang="en-US" altLang="zh-CN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14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建立模型（</a:t>
            </a:r>
            <a:r>
              <a:rPr kumimoji="1" lang="en-US" altLang="zh-CN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schematic/layout</a:t>
            </a:r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kumimoji="1" lang="en-US" altLang="zh-CN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14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模型可视化展示（</a:t>
            </a:r>
            <a:r>
              <a:rPr kumimoji="1" lang="en-US" altLang="zh-CN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2D/3D</a:t>
            </a:r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kumimoji="1" lang="en-US" altLang="zh-CN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14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执行仿真</a:t>
            </a:r>
            <a:endParaRPr kumimoji="1" lang="en-US" altLang="zh-CN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14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模型导出</a:t>
            </a:r>
          </a:p>
        </p:txBody>
      </p:sp>
    </p:spTree>
    <p:extLst>
      <p:ext uri="{BB962C8B-B14F-4D97-AF65-F5344CB8AC3E}">
        <p14:creationId xmlns:p14="http://schemas.microsoft.com/office/powerpoint/2010/main" val="349568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C4D47-4CFC-BBF1-2947-AAF56C71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软件架构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D21C1-2571-B71C-87BB-AE86EB9CA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27" y="1017163"/>
            <a:ext cx="8711946" cy="5254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基本架构</a:t>
            </a:r>
            <a:endParaRPr lang="en-US" altLang="zh-CN" sz="1800" dirty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ea"/>
                <a:ea typeface="+mn-ea"/>
              </a:rPr>
              <a:t> </a:t>
            </a:r>
            <a:r>
              <a:rPr lang="zh-CN" altLang="en-US" sz="1600" dirty="0">
                <a:latin typeface="+mn-ea"/>
                <a:ea typeface="+mn-ea"/>
              </a:rPr>
              <a:t>前端：</a:t>
            </a:r>
            <a:r>
              <a:rPr lang="en-US" altLang="zh-CN" sz="1600" dirty="0" err="1">
                <a:latin typeface="+mn-ea"/>
                <a:ea typeface="+mn-ea"/>
              </a:rPr>
              <a:t>PyQt</a:t>
            </a:r>
            <a:r>
              <a:rPr lang="en-US" altLang="zh-CN" sz="1600" dirty="0">
                <a:latin typeface="+mn-ea"/>
                <a:ea typeface="+mn-ea"/>
              </a:rPr>
              <a:t> or JS</a:t>
            </a:r>
            <a:r>
              <a:rPr lang="zh-CN" altLang="en-US" sz="1600" dirty="0">
                <a:latin typeface="+mn-ea"/>
                <a:ea typeface="+mn-ea"/>
              </a:rPr>
              <a:t>框架？</a:t>
            </a:r>
            <a:endParaRPr lang="en-US" altLang="zh-CN" sz="1600" dirty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  <a:ea typeface="+mn-ea"/>
              </a:rPr>
              <a:t> 后端：</a:t>
            </a:r>
            <a:r>
              <a:rPr lang="en-US" altLang="zh-CN" sz="1600" dirty="0">
                <a:latin typeface="+mn-ea"/>
                <a:ea typeface="+mn-ea"/>
              </a:rPr>
              <a:t>Python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64B2C1-8D48-5F67-F631-530706FC5CC9}"/>
              </a:ext>
            </a:extLst>
          </p:cNvPr>
          <p:cNvSpPr txBox="1"/>
          <p:nvPr/>
        </p:nvSpPr>
        <p:spPr>
          <a:xfrm>
            <a:off x="216027" y="1996590"/>
            <a:ext cx="7707745" cy="4200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1800" dirty="0"/>
              <a:t>  实现功能</a:t>
            </a:r>
            <a:endParaRPr lang="en-US" altLang="zh-CN" sz="18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/>
              <a:t> </a:t>
            </a:r>
            <a:r>
              <a:rPr lang="en-US" altLang="zh-CN" sz="1600" dirty="0"/>
              <a:t>PDK</a:t>
            </a:r>
            <a:r>
              <a:rPr lang="zh-CN" altLang="en-US" sz="1600" dirty="0"/>
              <a:t>库管理</a:t>
            </a:r>
            <a:endParaRPr lang="en-US" altLang="zh-CN" sz="1600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Python</a:t>
            </a:r>
            <a:r>
              <a:rPr lang="zh-CN" altLang="en-US" sz="1600" dirty="0"/>
              <a:t>解析</a:t>
            </a:r>
            <a:r>
              <a:rPr lang="en-US" altLang="zh-CN" sz="1600" dirty="0"/>
              <a:t>PDK</a:t>
            </a:r>
            <a:r>
              <a:rPr lang="zh-CN" altLang="en-US" sz="1600" dirty="0"/>
              <a:t>包</a:t>
            </a:r>
            <a:r>
              <a:rPr lang="en-US" altLang="zh-CN" sz="1600" dirty="0"/>
              <a:t>/AEL</a:t>
            </a:r>
            <a:r>
              <a:rPr lang="zh-CN" altLang="en-US" sz="1600" dirty="0"/>
              <a:t>，获取工艺信息</a:t>
            </a:r>
            <a:r>
              <a:rPr lang="en-US" altLang="zh-CN" sz="1600" dirty="0"/>
              <a:t>/</a:t>
            </a:r>
            <a:r>
              <a:rPr lang="zh-CN" altLang="en-US" sz="1600" dirty="0"/>
              <a:t>器件信息</a:t>
            </a:r>
            <a:endParaRPr lang="en-US" altLang="zh-CN" sz="1600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建立数据库，实现</a:t>
            </a:r>
            <a:r>
              <a:rPr lang="en-US" altLang="zh-CN" sz="1600" dirty="0"/>
              <a:t>PDK</a:t>
            </a:r>
            <a:r>
              <a:rPr lang="zh-CN" altLang="en-US" sz="1600" dirty="0"/>
              <a:t>库管理增删改查；工艺信息管理</a:t>
            </a:r>
            <a:endParaRPr lang="en-US" altLang="zh-CN" sz="16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 </a:t>
            </a:r>
            <a:r>
              <a:rPr lang="zh-CN" altLang="en-US" sz="1600" dirty="0"/>
              <a:t>模型设计</a:t>
            </a:r>
            <a:endParaRPr lang="en-US" altLang="zh-CN" sz="1600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2D-Layout</a:t>
            </a:r>
            <a:r>
              <a:rPr lang="zh-CN" altLang="en-US" sz="1600" dirty="0"/>
              <a:t>设计：</a:t>
            </a:r>
            <a:r>
              <a:rPr lang="en-US" altLang="zh-CN" sz="1600" dirty="0"/>
              <a:t>python</a:t>
            </a:r>
            <a:r>
              <a:rPr lang="zh-CN" altLang="en-US" sz="1600" dirty="0"/>
              <a:t>实现器件信息、相对位置 → </a:t>
            </a:r>
            <a:r>
              <a:rPr lang="en-US" altLang="zh-CN" sz="1600" dirty="0"/>
              <a:t>HFSS_function.py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3D-Model</a:t>
            </a:r>
            <a:r>
              <a:rPr lang="zh-CN" altLang="en-US" sz="1600" dirty="0"/>
              <a:t>设计？（能否依赖现有库</a:t>
            </a:r>
            <a:r>
              <a:rPr lang="en-US" altLang="zh-CN" sz="1600" dirty="0"/>
              <a:t>/</a:t>
            </a:r>
            <a:r>
              <a:rPr lang="zh-CN" altLang="en-US" sz="1600" dirty="0"/>
              <a:t>依赖包实现？）</a:t>
            </a:r>
            <a:endParaRPr lang="en-US" altLang="zh-CN" sz="16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 </a:t>
            </a:r>
            <a:r>
              <a:rPr lang="zh-CN" altLang="en-US" sz="1600" dirty="0"/>
              <a:t>执行仿真</a:t>
            </a:r>
            <a:endParaRPr lang="en-US" altLang="zh-CN" sz="1600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Python</a:t>
            </a:r>
            <a:r>
              <a:rPr lang="zh-CN" altLang="en-US" sz="1600" dirty="0"/>
              <a:t>调用</a:t>
            </a:r>
            <a:r>
              <a:rPr lang="en-US" altLang="zh-CN" sz="1600" dirty="0"/>
              <a:t>HFSS</a:t>
            </a:r>
            <a:r>
              <a:rPr lang="zh-CN" altLang="en-US" sz="1600" dirty="0"/>
              <a:t>实现对已建立模型的场仿真</a:t>
            </a:r>
            <a:endParaRPr lang="en-US" altLang="zh-CN" sz="16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 </a:t>
            </a:r>
            <a:r>
              <a:rPr lang="zh-CN" altLang="en-US" sz="1600" dirty="0"/>
              <a:t>模型结果展示</a:t>
            </a:r>
            <a:endParaRPr lang="en-US" altLang="zh-CN" sz="1600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仿真结果</a:t>
            </a:r>
            <a:r>
              <a:rPr lang="en-US" altLang="zh-CN" sz="1600" dirty="0"/>
              <a:t>Report</a:t>
            </a:r>
            <a:r>
              <a:rPr lang="zh-CN" altLang="en-US" sz="1600" dirty="0"/>
              <a:t>，验证</a:t>
            </a:r>
            <a:endParaRPr lang="en-US" altLang="zh-CN" sz="1600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2D/2.5D</a:t>
            </a:r>
            <a:r>
              <a:rPr lang="zh-CN" altLang="en-US" sz="1600" dirty="0"/>
              <a:t>展示（调库</a:t>
            </a:r>
            <a:r>
              <a:rPr lang="en-US" altLang="zh-CN" sz="1600" dirty="0"/>
              <a:t>/</a:t>
            </a:r>
            <a:r>
              <a:rPr lang="zh-CN" altLang="en-US" sz="1600" dirty="0"/>
              <a:t>自建模型库？）</a:t>
            </a:r>
            <a:endParaRPr lang="en-US" altLang="zh-CN" sz="1600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3D</a:t>
            </a:r>
            <a:r>
              <a:rPr lang="zh-CN" altLang="en-US" sz="1600" dirty="0"/>
              <a:t>展示（能否依赖现有库</a:t>
            </a:r>
            <a:r>
              <a:rPr lang="en-US" altLang="zh-CN" sz="1600" dirty="0"/>
              <a:t>/</a:t>
            </a:r>
            <a:r>
              <a:rPr lang="zh-CN" altLang="en-US" sz="1600" dirty="0"/>
              <a:t>依赖包实现？</a:t>
            </a:r>
            <a:r>
              <a:rPr lang="en-US" altLang="zh-CN" sz="1600" dirty="0"/>
              <a:t>/ </a:t>
            </a:r>
            <a:r>
              <a:rPr lang="zh-CN" altLang="en-US" sz="1600" dirty="0"/>
              <a:t>调用</a:t>
            </a:r>
            <a:r>
              <a:rPr lang="en-US" altLang="zh-CN" sz="1600" dirty="0"/>
              <a:t>HFSS</a:t>
            </a:r>
            <a:r>
              <a:rPr lang="zh-CN" altLang="en-US" sz="1600" dirty="0"/>
              <a:t>展示？）</a:t>
            </a:r>
            <a:endParaRPr lang="en-US" altLang="zh-CN" sz="16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/>
              <a:t>模型导出</a:t>
            </a:r>
            <a:endParaRPr lang="en-US" altLang="zh-CN" sz="1600" dirty="0"/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Python</a:t>
            </a:r>
            <a:r>
              <a:rPr lang="zh-CN" altLang="en-US" sz="1600" dirty="0"/>
              <a:t>编辑</a:t>
            </a:r>
            <a:r>
              <a:rPr lang="en-US" altLang="zh-CN" sz="1600" dirty="0"/>
              <a:t>AEL</a:t>
            </a:r>
            <a:r>
              <a:rPr lang="zh-CN" altLang="en-US" sz="1600" dirty="0"/>
              <a:t>，生成新的器件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4266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6209D53-EA0D-561D-DB72-FD035559E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27" y="136525"/>
            <a:ext cx="8711946" cy="88063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软件架构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C12B108-BB39-E495-A545-CBF1663A631F}"/>
              </a:ext>
            </a:extLst>
          </p:cNvPr>
          <p:cNvGrpSpPr/>
          <p:nvPr/>
        </p:nvGrpSpPr>
        <p:grpSpPr>
          <a:xfrm>
            <a:off x="206824" y="1463438"/>
            <a:ext cx="2050472" cy="2471253"/>
            <a:chOff x="369455" y="1653309"/>
            <a:chExt cx="2050472" cy="247125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375D3C-71EB-69BA-D526-4C94B11AA08A}"/>
                </a:ext>
              </a:extLst>
            </p:cNvPr>
            <p:cNvSpPr/>
            <p:nvPr/>
          </p:nvSpPr>
          <p:spPr>
            <a:xfrm>
              <a:off x="369455" y="1653309"/>
              <a:ext cx="2050472" cy="247125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45BDA3E-4517-F7CA-44D3-27846DEC0762}"/>
                </a:ext>
              </a:extLst>
            </p:cNvPr>
            <p:cNvSpPr/>
            <p:nvPr/>
          </p:nvSpPr>
          <p:spPr>
            <a:xfrm>
              <a:off x="526474" y="3103418"/>
              <a:ext cx="1736436" cy="880638"/>
            </a:xfrm>
            <a:prstGeom prst="roundRect">
              <a:avLst>
                <a:gd name="adj" fmla="val 448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60945"/>
                        <a:gd name="connsiteY0" fmla="*/ 260163 h 2050472"/>
                        <a:gd name="connsiteX1" fmla="*/ 260163 w 1560945"/>
                        <a:gd name="connsiteY1" fmla="*/ 0 h 2050472"/>
                        <a:gd name="connsiteX2" fmla="*/ 1300782 w 1560945"/>
                        <a:gd name="connsiteY2" fmla="*/ 0 h 2050472"/>
                        <a:gd name="connsiteX3" fmla="*/ 1560945 w 1560945"/>
                        <a:gd name="connsiteY3" fmla="*/ 260163 h 2050472"/>
                        <a:gd name="connsiteX4" fmla="*/ 1560945 w 1560945"/>
                        <a:gd name="connsiteY4" fmla="*/ 1790309 h 2050472"/>
                        <a:gd name="connsiteX5" fmla="*/ 1300782 w 1560945"/>
                        <a:gd name="connsiteY5" fmla="*/ 2050472 h 2050472"/>
                        <a:gd name="connsiteX6" fmla="*/ 260163 w 1560945"/>
                        <a:gd name="connsiteY6" fmla="*/ 2050472 h 2050472"/>
                        <a:gd name="connsiteX7" fmla="*/ 0 w 1560945"/>
                        <a:gd name="connsiteY7" fmla="*/ 1790309 h 2050472"/>
                        <a:gd name="connsiteX8" fmla="*/ 0 w 1560945"/>
                        <a:gd name="connsiteY8" fmla="*/ 260163 h 20504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60945" h="2050472" fill="none" extrusionOk="0">
                          <a:moveTo>
                            <a:pt x="0" y="260163"/>
                          </a:moveTo>
                          <a:cubicBezTo>
                            <a:pt x="-14450" y="114142"/>
                            <a:pt x="138616" y="18104"/>
                            <a:pt x="260163" y="0"/>
                          </a:cubicBezTo>
                          <a:cubicBezTo>
                            <a:pt x="754632" y="-32764"/>
                            <a:pt x="1154296" y="28640"/>
                            <a:pt x="1300782" y="0"/>
                          </a:cubicBezTo>
                          <a:cubicBezTo>
                            <a:pt x="1456724" y="18881"/>
                            <a:pt x="1563517" y="119630"/>
                            <a:pt x="1560945" y="260163"/>
                          </a:cubicBezTo>
                          <a:cubicBezTo>
                            <a:pt x="1455281" y="862736"/>
                            <a:pt x="1686857" y="1090050"/>
                            <a:pt x="1560945" y="1790309"/>
                          </a:cubicBezTo>
                          <a:cubicBezTo>
                            <a:pt x="1535130" y="1938232"/>
                            <a:pt x="1423871" y="2036262"/>
                            <a:pt x="1300782" y="2050472"/>
                          </a:cubicBezTo>
                          <a:cubicBezTo>
                            <a:pt x="809100" y="2042992"/>
                            <a:pt x="549151" y="2004045"/>
                            <a:pt x="260163" y="2050472"/>
                          </a:cubicBezTo>
                          <a:cubicBezTo>
                            <a:pt x="116732" y="2047054"/>
                            <a:pt x="-2771" y="1935611"/>
                            <a:pt x="0" y="1790309"/>
                          </a:cubicBezTo>
                          <a:cubicBezTo>
                            <a:pt x="93307" y="1103857"/>
                            <a:pt x="137107" y="471082"/>
                            <a:pt x="0" y="260163"/>
                          </a:cubicBezTo>
                          <a:close/>
                        </a:path>
                        <a:path w="1560945" h="2050472" stroke="0" extrusionOk="0">
                          <a:moveTo>
                            <a:pt x="0" y="260163"/>
                          </a:moveTo>
                          <a:cubicBezTo>
                            <a:pt x="-4973" y="113412"/>
                            <a:pt x="102340" y="5307"/>
                            <a:pt x="260163" y="0"/>
                          </a:cubicBezTo>
                          <a:cubicBezTo>
                            <a:pt x="749200" y="81302"/>
                            <a:pt x="1108530" y="22023"/>
                            <a:pt x="1300782" y="0"/>
                          </a:cubicBezTo>
                          <a:cubicBezTo>
                            <a:pt x="1432885" y="11309"/>
                            <a:pt x="1559254" y="125825"/>
                            <a:pt x="1560945" y="260163"/>
                          </a:cubicBezTo>
                          <a:cubicBezTo>
                            <a:pt x="1475044" y="816886"/>
                            <a:pt x="1601784" y="1513746"/>
                            <a:pt x="1560945" y="1790309"/>
                          </a:cubicBezTo>
                          <a:cubicBezTo>
                            <a:pt x="1563063" y="1934244"/>
                            <a:pt x="1448532" y="2042104"/>
                            <a:pt x="1300782" y="2050472"/>
                          </a:cubicBezTo>
                          <a:cubicBezTo>
                            <a:pt x="1100292" y="2051854"/>
                            <a:pt x="479896" y="2035231"/>
                            <a:pt x="260163" y="2050472"/>
                          </a:cubicBezTo>
                          <a:cubicBezTo>
                            <a:pt x="115492" y="2041062"/>
                            <a:pt x="-11429" y="1949876"/>
                            <a:pt x="0" y="1790309"/>
                          </a:cubicBezTo>
                          <a:cubicBezTo>
                            <a:pt x="-5978" y="1538974"/>
                            <a:pt x="-54978" y="740179"/>
                            <a:pt x="0" y="2601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+mn-ea"/>
                </a:rPr>
                <a:t>3D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</a:rPr>
                <a:t>结构模型库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79DD355-CEE1-F2BE-054D-6DA2501C298F}"/>
                </a:ext>
              </a:extLst>
            </p:cNvPr>
            <p:cNvSpPr/>
            <p:nvPr/>
          </p:nvSpPr>
          <p:spPr>
            <a:xfrm>
              <a:off x="526474" y="2132725"/>
              <a:ext cx="1736436" cy="880638"/>
            </a:xfrm>
            <a:prstGeom prst="roundRect">
              <a:avLst>
                <a:gd name="adj" fmla="val 6608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12700"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60945"/>
                        <a:gd name="connsiteY0" fmla="*/ 260163 h 2050472"/>
                        <a:gd name="connsiteX1" fmla="*/ 260163 w 1560945"/>
                        <a:gd name="connsiteY1" fmla="*/ 0 h 2050472"/>
                        <a:gd name="connsiteX2" fmla="*/ 1300782 w 1560945"/>
                        <a:gd name="connsiteY2" fmla="*/ 0 h 2050472"/>
                        <a:gd name="connsiteX3" fmla="*/ 1560945 w 1560945"/>
                        <a:gd name="connsiteY3" fmla="*/ 260163 h 2050472"/>
                        <a:gd name="connsiteX4" fmla="*/ 1560945 w 1560945"/>
                        <a:gd name="connsiteY4" fmla="*/ 1790309 h 2050472"/>
                        <a:gd name="connsiteX5" fmla="*/ 1300782 w 1560945"/>
                        <a:gd name="connsiteY5" fmla="*/ 2050472 h 2050472"/>
                        <a:gd name="connsiteX6" fmla="*/ 260163 w 1560945"/>
                        <a:gd name="connsiteY6" fmla="*/ 2050472 h 2050472"/>
                        <a:gd name="connsiteX7" fmla="*/ 0 w 1560945"/>
                        <a:gd name="connsiteY7" fmla="*/ 1790309 h 2050472"/>
                        <a:gd name="connsiteX8" fmla="*/ 0 w 1560945"/>
                        <a:gd name="connsiteY8" fmla="*/ 260163 h 20504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60945" h="2050472" fill="none" extrusionOk="0">
                          <a:moveTo>
                            <a:pt x="0" y="260163"/>
                          </a:moveTo>
                          <a:cubicBezTo>
                            <a:pt x="-14450" y="114142"/>
                            <a:pt x="138616" y="18104"/>
                            <a:pt x="260163" y="0"/>
                          </a:cubicBezTo>
                          <a:cubicBezTo>
                            <a:pt x="754632" y="-32764"/>
                            <a:pt x="1154296" y="28640"/>
                            <a:pt x="1300782" y="0"/>
                          </a:cubicBezTo>
                          <a:cubicBezTo>
                            <a:pt x="1456724" y="18881"/>
                            <a:pt x="1563517" y="119630"/>
                            <a:pt x="1560945" y="260163"/>
                          </a:cubicBezTo>
                          <a:cubicBezTo>
                            <a:pt x="1455281" y="862736"/>
                            <a:pt x="1686857" y="1090050"/>
                            <a:pt x="1560945" y="1790309"/>
                          </a:cubicBezTo>
                          <a:cubicBezTo>
                            <a:pt x="1535130" y="1938232"/>
                            <a:pt x="1423871" y="2036262"/>
                            <a:pt x="1300782" y="2050472"/>
                          </a:cubicBezTo>
                          <a:cubicBezTo>
                            <a:pt x="809100" y="2042992"/>
                            <a:pt x="549151" y="2004045"/>
                            <a:pt x="260163" y="2050472"/>
                          </a:cubicBezTo>
                          <a:cubicBezTo>
                            <a:pt x="116732" y="2047054"/>
                            <a:pt x="-2771" y="1935611"/>
                            <a:pt x="0" y="1790309"/>
                          </a:cubicBezTo>
                          <a:cubicBezTo>
                            <a:pt x="93307" y="1103857"/>
                            <a:pt x="137107" y="471082"/>
                            <a:pt x="0" y="260163"/>
                          </a:cubicBezTo>
                          <a:close/>
                        </a:path>
                        <a:path w="1560945" h="2050472" stroke="0" extrusionOk="0">
                          <a:moveTo>
                            <a:pt x="0" y="260163"/>
                          </a:moveTo>
                          <a:cubicBezTo>
                            <a:pt x="-4973" y="113412"/>
                            <a:pt x="102340" y="5307"/>
                            <a:pt x="260163" y="0"/>
                          </a:cubicBezTo>
                          <a:cubicBezTo>
                            <a:pt x="749200" y="81302"/>
                            <a:pt x="1108530" y="22023"/>
                            <a:pt x="1300782" y="0"/>
                          </a:cubicBezTo>
                          <a:cubicBezTo>
                            <a:pt x="1432885" y="11309"/>
                            <a:pt x="1559254" y="125825"/>
                            <a:pt x="1560945" y="260163"/>
                          </a:cubicBezTo>
                          <a:cubicBezTo>
                            <a:pt x="1475044" y="816886"/>
                            <a:pt x="1601784" y="1513746"/>
                            <a:pt x="1560945" y="1790309"/>
                          </a:cubicBezTo>
                          <a:cubicBezTo>
                            <a:pt x="1563063" y="1934244"/>
                            <a:pt x="1448532" y="2042104"/>
                            <a:pt x="1300782" y="2050472"/>
                          </a:cubicBezTo>
                          <a:cubicBezTo>
                            <a:pt x="1100292" y="2051854"/>
                            <a:pt x="479896" y="2035231"/>
                            <a:pt x="260163" y="2050472"/>
                          </a:cubicBezTo>
                          <a:cubicBezTo>
                            <a:pt x="115492" y="2041062"/>
                            <a:pt x="-11429" y="1949876"/>
                            <a:pt x="0" y="1790309"/>
                          </a:cubicBezTo>
                          <a:cubicBezTo>
                            <a:pt x="-5978" y="1538974"/>
                            <a:pt x="-54978" y="740179"/>
                            <a:pt x="0" y="2601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+mn-ea"/>
                </a:rPr>
                <a:t>工艺库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AEDB8D1-A385-5C57-F713-534D765C24FF}"/>
                </a:ext>
              </a:extLst>
            </p:cNvPr>
            <p:cNvSpPr txBox="1"/>
            <p:nvPr/>
          </p:nvSpPr>
          <p:spPr>
            <a:xfrm>
              <a:off x="695037" y="1717213"/>
              <a:ext cx="1399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数据库管理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999E3D1-724F-2C78-4B46-646B2548947A}"/>
              </a:ext>
            </a:extLst>
          </p:cNvPr>
          <p:cNvSpPr/>
          <p:nvPr/>
        </p:nvSpPr>
        <p:spPr>
          <a:xfrm>
            <a:off x="3217137" y="1857638"/>
            <a:ext cx="2570019" cy="1633838"/>
          </a:xfrm>
          <a:prstGeom prst="roundRect">
            <a:avLst>
              <a:gd name="adj" fmla="val 434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60945"/>
                      <a:gd name="connsiteY0" fmla="*/ 260163 h 2050472"/>
                      <a:gd name="connsiteX1" fmla="*/ 260163 w 1560945"/>
                      <a:gd name="connsiteY1" fmla="*/ 0 h 2050472"/>
                      <a:gd name="connsiteX2" fmla="*/ 1300782 w 1560945"/>
                      <a:gd name="connsiteY2" fmla="*/ 0 h 2050472"/>
                      <a:gd name="connsiteX3" fmla="*/ 1560945 w 1560945"/>
                      <a:gd name="connsiteY3" fmla="*/ 260163 h 2050472"/>
                      <a:gd name="connsiteX4" fmla="*/ 1560945 w 1560945"/>
                      <a:gd name="connsiteY4" fmla="*/ 1790309 h 2050472"/>
                      <a:gd name="connsiteX5" fmla="*/ 1300782 w 1560945"/>
                      <a:gd name="connsiteY5" fmla="*/ 2050472 h 2050472"/>
                      <a:gd name="connsiteX6" fmla="*/ 260163 w 1560945"/>
                      <a:gd name="connsiteY6" fmla="*/ 2050472 h 2050472"/>
                      <a:gd name="connsiteX7" fmla="*/ 0 w 1560945"/>
                      <a:gd name="connsiteY7" fmla="*/ 1790309 h 2050472"/>
                      <a:gd name="connsiteX8" fmla="*/ 0 w 1560945"/>
                      <a:gd name="connsiteY8" fmla="*/ 260163 h 2050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0945" h="2050472" fill="none" extrusionOk="0">
                        <a:moveTo>
                          <a:pt x="0" y="260163"/>
                        </a:moveTo>
                        <a:cubicBezTo>
                          <a:pt x="-14450" y="114142"/>
                          <a:pt x="138616" y="18104"/>
                          <a:pt x="260163" y="0"/>
                        </a:cubicBezTo>
                        <a:cubicBezTo>
                          <a:pt x="754632" y="-32764"/>
                          <a:pt x="1154296" y="28640"/>
                          <a:pt x="1300782" y="0"/>
                        </a:cubicBezTo>
                        <a:cubicBezTo>
                          <a:pt x="1456724" y="18881"/>
                          <a:pt x="1563517" y="119630"/>
                          <a:pt x="1560945" y="260163"/>
                        </a:cubicBezTo>
                        <a:cubicBezTo>
                          <a:pt x="1455281" y="862736"/>
                          <a:pt x="1686857" y="1090050"/>
                          <a:pt x="1560945" y="1790309"/>
                        </a:cubicBezTo>
                        <a:cubicBezTo>
                          <a:pt x="1535130" y="1938232"/>
                          <a:pt x="1423871" y="2036262"/>
                          <a:pt x="1300782" y="2050472"/>
                        </a:cubicBezTo>
                        <a:cubicBezTo>
                          <a:pt x="809100" y="2042992"/>
                          <a:pt x="549151" y="2004045"/>
                          <a:pt x="260163" y="2050472"/>
                        </a:cubicBezTo>
                        <a:cubicBezTo>
                          <a:pt x="116732" y="2047054"/>
                          <a:pt x="-2771" y="1935611"/>
                          <a:pt x="0" y="1790309"/>
                        </a:cubicBezTo>
                        <a:cubicBezTo>
                          <a:pt x="93307" y="1103857"/>
                          <a:pt x="137107" y="471082"/>
                          <a:pt x="0" y="260163"/>
                        </a:cubicBezTo>
                        <a:close/>
                      </a:path>
                      <a:path w="1560945" h="2050472" stroke="0" extrusionOk="0">
                        <a:moveTo>
                          <a:pt x="0" y="260163"/>
                        </a:moveTo>
                        <a:cubicBezTo>
                          <a:pt x="-4973" y="113412"/>
                          <a:pt x="102340" y="5307"/>
                          <a:pt x="260163" y="0"/>
                        </a:cubicBezTo>
                        <a:cubicBezTo>
                          <a:pt x="749200" y="81302"/>
                          <a:pt x="1108530" y="22023"/>
                          <a:pt x="1300782" y="0"/>
                        </a:cubicBezTo>
                        <a:cubicBezTo>
                          <a:pt x="1432885" y="11309"/>
                          <a:pt x="1559254" y="125825"/>
                          <a:pt x="1560945" y="260163"/>
                        </a:cubicBezTo>
                        <a:cubicBezTo>
                          <a:pt x="1475044" y="816886"/>
                          <a:pt x="1601784" y="1513746"/>
                          <a:pt x="1560945" y="1790309"/>
                        </a:cubicBezTo>
                        <a:cubicBezTo>
                          <a:pt x="1563063" y="1934244"/>
                          <a:pt x="1448532" y="2042104"/>
                          <a:pt x="1300782" y="2050472"/>
                        </a:cubicBezTo>
                        <a:cubicBezTo>
                          <a:pt x="1100292" y="2051854"/>
                          <a:pt x="479896" y="2035231"/>
                          <a:pt x="260163" y="2050472"/>
                        </a:cubicBezTo>
                        <a:cubicBezTo>
                          <a:pt x="115492" y="2041062"/>
                          <a:pt x="-11429" y="1949876"/>
                          <a:pt x="0" y="1790309"/>
                        </a:cubicBezTo>
                        <a:cubicBezTo>
                          <a:pt x="-5978" y="1538974"/>
                          <a:pt x="-54978" y="740179"/>
                          <a:pt x="0" y="2601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模型开发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外部输入工艺信息转化</a:t>
            </a:r>
            <a:endParaRPr lang="en-US" altLang="zh-CN" sz="1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3D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结构库工艺信息嵌入</a:t>
            </a:r>
            <a:endParaRPr lang="en-US" altLang="zh-CN" sz="1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二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三维结构几何建模</a:t>
            </a:r>
            <a:endParaRPr lang="en-US" altLang="zh-CN" sz="1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功能结构组装</a:t>
            </a:r>
            <a:endParaRPr lang="en-US" altLang="zh-CN" sz="1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HFSS/COMSOL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模型转换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470C48D-F26A-0ECE-BC83-DD453497E95E}"/>
              </a:ext>
            </a:extLst>
          </p:cNvPr>
          <p:cNvSpPr/>
          <p:nvPr/>
        </p:nvSpPr>
        <p:spPr>
          <a:xfrm>
            <a:off x="6448187" y="4620069"/>
            <a:ext cx="2393375" cy="1349439"/>
          </a:xfrm>
          <a:prstGeom prst="roundRect">
            <a:avLst>
              <a:gd name="adj" fmla="val 660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60945"/>
                      <a:gd name="connsiteY0" fmla="*/ 260163 h 2050472"/>
                      <a:gd name="connsiteX1" fmla="*/ 260163 w 1560945"/>
                      <a:gd name="connsiteY1" fmla="*/ 0 h 2050472"/>
                      <a:gd name="connsiteX2" fmla="*/ 1300782 w 1560945"/>
                      <a:gd name="connsiteY2" fmla="*/ 0 h 2050472"/>
                      <a:gd name="connsiteX3" fmla="*/ 1560945 w 1560945"/>
                      <a:gd name="connsiteY3" fmla="*/ 260163 h 2050472"/>
                      <a:gd name="connsiteX4" fmla="*/ 1560945 w 1560945"/>
                      <a:gd name="connsiteY4" fmla="*/ 1790309 h 2050472"/>
                      <a:gd name="connsiteX5" fmla="*/ 1300782 w 1560945"/>
                      <a:gd name="connsiteY5" fmla="*/ 2050472 h 2050472"/>
                      <a:gd name="connsiteX6" fmla="*/ 260163 w 1560945"/>
                      <a:gd name="connsiteY6" fmla="*/ 2050472 h 2050472"/>
                      <a:gd name="connsiteX7" fmla="*/ 0 w 1560945"/>
                      <a:gd name="connsiteY7" fmla="*/ 1790309 h 2050472"/>
                      <a:gd name="connsiteX8" fmla="*/ 0 w 1560945"/>
                      <a:gd name="connsiteY8" fmla="*/ 260163 h 2050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0945" h="2050472" fill="none" extrusionOk="0">
                        <a:moveTo>
                          <a:pt x="0" y="260163"/>
                        </a:moveTo>
                        <a:cubicBezTo>
                          <a:pt x="-14450" y="114142"/>
                          <a:pt x="138616" y="18104"/>
                          <a:pt x="260163" y="0"/>
                        </a:cubicBezTo>
                        <a:cubicBezTo>
                          <a:pt x="754632" y="-32764"/>
                          <a:pt x="1154296" y="28640"/>
                          <a:pt x="1300782" y="0"/>
                        </a:cubicBezTo>
                        <a:cubicBezTo>
                          <a:pt x="1456724" y="18881"/>
                          <a:pt x="1563517" y="119630"/>
                          <a:pt x="1560945" y="260163"/>
                        </a:cubicBezTo>
                        <a:cubicBezTo>
                          <a:pt x="1455281" y="862736"/>
                          <a:pt x="1686857" y="1090050"/>
                          <a:pt x="1560945" y="1790309"/>
                        </a:cubicBezTo>
                        <a:cubicBezTo>
                          <a:pt x="1535130" y="1938232"/>
                          <a:pt x="1423871" y="2036262"/>
                          <a:pt x="1300782" y="2050472"/>
                        </a:cubicBezTo>
                        <a:cubicBezTo>
                          <a:pt x="809100" y="2042992"/>
                          <a:pt x="549151" y="2004045"/>
                          <a:pt x="260163" y="2050472"/>
                        </a:cubicBezTo>
                        <a:cubicBezTo>
                          <a:pt x="116732" y="2047054"/>
                          <a:pt x="-2771" y="1935611"/>
                          <a:pt x="0" y="1790309"/>
                        </a:cubicBezTo>
                        <a:cubicBezTo>
                          <a:pt x="93307" y="1103857"/>
                          <a:pt x="137107" y="471082"/>
                          <a:pt x="0" y="260163"/>
                        </a:cubicBezTo>
                        <a:close/>
                      </a:path>
                      <a:path w="1560945" h="2050472" stroke="0" extrusionOk="0">
                        <a:moveTo>
                          <a:pt x="0" y="260163"/>
                        </a:moveTo>
                        <a:cubicBezTo>
                          <a:pt x="-4973" y="113412"/>
                          <a:pt x="102340" y="5307"/>
                          <a:pt x="260163" y="0"/>
                        </a:cubicBezTo>
                        <a:cubicBezTo>
                          <a:pt x="749200" y="81302"/>
                          <a:pt x="1108530" y="22023"/>
                          <a:pt x="1300782" y="0"/>
                        </a:cubicBezTo>
                        <a:cubicBezTo>
                          <a:pt x="1432885" y="11309"/>
                          <a:pt x="1559254" y="125825"/>
                          <a:pt x="1560945" y="260163"/>
                        </a:cubicBezTo>
                        <a:cubicBezTo>
                          <a:pt x="1475044" y="816886"/>
                          <a:pt x="1601784" y="1513746"/>
                          <a:pt x="1560945" y="1790309"/>
                        </a:cubicBezTo>
                        <a:cubicBezTo>
                          <a:pt x="1563063" y="1934244"/>
                          <a:pt x="1448532" y="2042104"/>
                          <a:pt x="1300782" y="2050472"/>
                        </a:cubicBezTo>
                        <a:cubicBezTo>
                          <a:pt x="1100292" y="2051854"/>
                          <a:pt x="479896" y="2035231"/>
                          <a:pt x="260163" y="2050472"/>
                        </a:cubicBezTo>
                        <a:cubicBezTo>
                          <a:pt x="115492" y="2041062"/>
                          <a:pt x="-11429" y="1949876"/>
                          <a:pt x="0" y="1790309"/>
                        </a:cubicBezTo>
                        <a:cubicBezTo>
                          <a:pt x="-5978" y="1538974"/>
                          <a:pt x="-54978" y="740179"/>
                          <a:pt x="0" y="2601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可视化用户界面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模型库展示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可视化建模</a:t>
            </a:r>
            <a:endParaRPr lang="en-US" altLang="zh-CN" sz="1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仿真结果可视化</a:t>
            </a:r>
            <a:endParaRPr lang="en-US" altLang="zh-CN" sz="1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2.5D/3D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模型可视化</a:t>
            </a:r>
            <a:endParaRPr lang="en-US" altLang="zh-CN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216C959-63C8-ECE3-6574-C905ECCCB5E5}"/>
              </a:ext>
            </a:extLst>
          </p:cNvPr>
          <p:cNvSpPr/>
          <p:nvPr/>
        </p:nvSpPr>
        <p:spPr>
          <a:xfrm>
            <a:off x="3503466" y="1113984"/>
            <a:ext cx="1997363" cy="464127"/>
          </a:xfrm>
          <a:prstGeom prst="roundRect">
            <a:avLst>
              <a:gd name="adj" fmla="val 18159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60945"/>
                      <a:gd name="connsiteY0" fmla="*/ 260163 h 2050472"/>
                      <a:gd name="connsiteX1" fmla="*/ 260163 w 1560945"/>
                      <a:gd name="connsiteY1" fmla="*/ 0 h 2050472"/>
                      <a:gd name="connsiteX2" fmla="*/ 1300782 w 1560945"/>
                      <a:gd name="connsiteY2" fmla="*/ 0 h 2050472"/>
                      <a:gd name="connsiteX3" fmla="*/ 1560945 w 1560945"/>
                      <a:gd name="connsiteY3" fmla="*/ 260163 h 2050472"/>
                      <a:gd name="connsiteX4" fmla="*/ 1560945 w 1560945"/>
                      <a:gd name="connsiteY4" fmla="*/ 1790309 h 2050472"/>
                      <a:gd name="connsiteX5" fmla="*/ 1300782 w 1560945"/>
                      <a:gd name="connsiteY5" fmla="*/ 2050472 h 2050472"/>
                      <a:gd name="connsiteX6" fmla="*/ 260163 w 1560945"/>
                      <a:gd name="connsiteY6" fmla="*/ 2050472 h 2050472"/>
                      <a:gd name="connsiteX7" fmla="*/ 0 w 1560945"/>
                      <a:gd name="connsiteY7" fmla="*/ 1790309 h 2050472"/>
                      <a:gd name="connsiteX8" fmla="*/ 0 w 1560945"/>
                      <a:gd name="connsiteY8" fmla="*/ 260163 h 2050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0945" h="2050472" fill="none" extrusionOk="0">
                        <a:moveTo>
                          <a:pt x="0" y="260163"/>
                        </a:moveTo>
                        <a:cubicBezTo>
                          <a:pt x="-14450" y="114142"/>
                          <a:pt x="138616" y="18104"/>
                          <a:pt x="260163" y="0"/>
                        </a:cubicBezTo>
                        <a:cubicBezTo>
                          <a:pt x="754632" y="-32764"/>
                          <a:pt x="1154296" y="28640"/>
                          <a:pt x="1300782" y="0"/>
                        </a:cubicBezTo>
                        <a:cubicBezTo>
                          <a:pt x="1456724" y="18881"/>
                          <a:pt x="1563517" y="119630"/>
                          <a:pt x="1560945" y="260163"/>
                        </a:cubicBezTo>
                        <a:cubicBezTo>
                          <a:pt x="1455281" y="862736"/>
                          <a:pt x="1686857" y="1090050"/>
                          <a:pt x="1560945" y="1790309"/>
                        </a:cubicBezTo>
                        <a:cubicBezTo>
                          <a:pt x="1535130" y="1938232"/>
                          <a:pt x="1423871" y="2036262"/>
                          <a:pt x="1300782" y="2050472"/>
                        </a:cubicBezTo>
                        <a:cubicBezTo>
                          <a:pt x="809100" y="2042992"/>
                          <a:pt x="549151" y="2004045"/>
                          <a:pt x="260163" y="2050472"/>
                        </a:cubicBezTo>
                        <a:cubicBezTo>
                          <a:pt x="116732" y="2047054"/>
                          <a:pt x="-2771" y="1935611"/>
                          <a:pt x="0" y="1790309"/>
                        </a:cubicBezTo>
                        <a:cubicBezTo>
                          <a:pt x="93307" y="1103857"/>
                          <a:pt x="137107" y="471082"/>
                          <a:pt x="0" y="260163"/>
                        </a:cubicBezTo>
                        <a:close/>
                      </a:path>
                      <a:path w="1560945" h="2050472" stroke="0" extrusionOk="0">
                        <a:moveTo>
                          <a:pt x="0" y="260163"/>
                        </a:moveTo>
                        <a:cubicBezTo>
                          <a:pt x="-4973" y="113412"/>
                          <a:pt x="102340" y="5307"/>
                          <a:pt x="260163" y="0"/>
                        </a:cubicBezTo>
                        <a:cubicBezTo>
                          <a:pt x="749200" y="81302"/>
                          <a:pt x="1108530" y="22023"/>
                          <a:pt x="1300782" y="0"/>
                        </a:cubicBezTo>
                        <a:cubicBezTo>
                          <a:pt x="1432885" y="11309"/>
                          <a:pt x="1559254" y="125825"/>
                          <a:pt x="1560945" y="260163"/>
                        </a:cubicBezTo>
                        <a:cubicBezTo>
                          <a:pt x="1475044" y="816886"/>
                          <a:pt x="1601784" y="1513746"/>
                          <a:pt x="1560945" y="1790309"/>
                        </a:cubicBezTo>
                        <a:cubicBezTo>
                          <a:pt x="1563063" y="1934244"/>
                          <a:pt x="1448532" y="2042104"/>
                          <a:pt x="1300782" y="2050472"/>
                        </a:cubicBezTo>
                        <a:cubicBezTo>
                          <a:pt x="1100292" y="2051854"/>
                          <a:pt x="479896" y="2035231"/>
                          <a:pt x="260163" y="2050472"/>
                        </a:cubicBezTo>
                        <a:cubicBezTo>
                          <a:pt x="115492" y="2041062"/>
                          <a:pt x="-11429" y="1949876"/>
                          <a:pt x="0" y="1790309"/>
                        </a:cubicBezTo>
                        <a:cubicBezTo>
                          <a:pt x="-5978" y="1538974"/>
                          <a:pt x="-54978" y="740179"/>
                          <a:pt x="0" y="2601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新工艺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模型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B6710DB-A264-0282-687D-72B721FDAAB9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4502147" y="1578111"/>
            <a:ext cx="1" cy="27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713C264-ACF5-3B4A-50B7-BCD147311A1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257296" y="2674557"/>
            <a:ext cx="959841" cy="24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103DA5E-C5C6-CDD4-3B33-094E723F23E8}"/>
              </a:ext>
            </a:extLst>
          </p:cNvPr>
          <p:cNvSpPr txBox="1"/>
          <p:nvPr/>
        </p:nvSpPr>
        <p:spPr>
          <a:xfrm>
            <a:off x="2513550" y="23831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7BF68B1-301C-971D-0964-DECC596C6F6B}"/>
              </a:ext>
            </a:extLst>
          </p:cNvPr>
          <p:cNvSpPr/>
          <p:nvPr/>
        </p:nvSpPr>
        <p:spPr>
          <a:xfrm>
            <a:off x="3217137" y="3783236"/>
            <a:ext cx="2570020" cy="984172"/>
          </a:xfrm>
          <a:prstGeom prst="roundRect">
            <a:avLst>
              <a:gd name="adj" fmla="val 660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60945"/>
                      <a:gd name="connsiteY0" fmla="*/ 260163 h 2050472"/>
                      <a:gd name="connsiteX1" fmla="*/ 260163 w 1560945"/>
                      <a:gd name="connsiteY1" fmla="*/ 0 h 2050472"/>
                      <a:gd name="connsiteX2" fmla="*/ 1300782 w 1560945"/>
                      <a:gd name="connsiteY2" fmla="*/ 0 h 2050472"/>
                      <a:gd name="connsiteX3" fmla="*/ 1560945 w 1560945"/>
                      <a:gd name="connsiteY3" fmla="*/ 260163 h 2050472"/>
                      <a:gd name="connsiteX4" fmla="*/ 1560945 w 1560945"/>
                      <a:gd name="connsiteY4" fmla="*/ 1790309 h 2050472"/>
                      <a:gd name="connsiteX5" fmla="*/ 1300782 w 1560945"/>
                      <a:gd name="connsiteY5" fmla="*/ 2050472 h 2050472"/>
                      <a:gd name="connsiteX6" fmla="*/ 260163 w 1560945"/>
                      <a:gd name="connsiteY6" fmla="*/ 2050472 h 2050472"/>
                      <a:gd name="connsiteX7" fmla="*/ 0 w 1560945"/>
                      <a:gd name="connsiteY7" fmla="*/ 1790309 h 2050472"/>
                      <a:gd name="connsiteX8" fmla="*/ 0 w 1560945"/>
                      <a:gd name="connsiteY8" fmla="*/ 260163 h 2050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0945" h="2050472" fill="none" extrusionOk="0">
                        <a:moveTo>
                          <a:pt x="0" y="260163"/>
                        </a:moveTo>
                        <a:cubicBezTo>
                          <a:pt x="-14450" y="114142"/>
                          <a:pt x="138616" y="18104"/>
                          <a:pt x="260163" y="0"/>
                        </a:cubicBezTo>
                        <a:cubicBezTo>
                          <a:pt x="754632" y="-32764"/>
                          <a:pt x="1154296" y="28640"/>
                          <a:pt x="1300782" y="0"/>
                        </a:cubicBezTo>
                        <a:cubicBezTo>
                          <a:pt x="1456724" y="18881"/>
                          <a:pt x="1563517" y="119630"/>
                          <a:pt x="1560945" y="260163"/>
                        </a:cubicBezTo>
                        <a:cubicBezTo>
                          <a:pt x="1455281" y="862736"/>
                          <a:pt x="1686857" y="1090050"/>
                          <a:pt x="1560945" y="1790309"/>
                        </a:cubicBezTo>
                        <a:cubicBezTo>
                          <a:pt x="1535130" y="1938232"/>
                          <a:pt x="1423871" y="2036262"/>
                          <a:pt x="1300782" y="2050472"/>
                        </a:cubicBezTo>
                        <a:cubicBezTo>
                          <a:pt x="809100" y="2042992"/>
                          <a:pt x="549151" y="2004045"/>
                          <a:pt x="260163" y="2050472"/>
                        </a:cubicBezTo>
                        <a:cubicBezTo>
                          <a:pt x="116732" y="2047054"/>
                          <a:pt x="-2771" y="1935611"/>
                          <a:pt x="0" y="1790309"/>
                        </a:cubicBezTo>
                        <a:cubicBezTo>
                          <a:pt x="93307" y="1103857"/>
                          <a:pt x="137107" y="471082"/>
                          <a:pt x="0" y="260163"/>
                        </a:cubicBezTo>
                        <a:close/>
                      </a:path>
                      <a:path w="1560945" h="2050472" stroke="0" extrusionOk="0">
                        <a:moveTo>
                          <a:pt x="0" y="260163"/>
                        </a:moveTo>
                        <a:cubicBezTo>
                          <a:pt x="-4973" y="113412"/>
                          <a:pt x="102340" y="5307"/>
                          <a:pt x="260163" y="0"/>
                        </a:cubicBezTo>
                        <a:cubicBezTo>
                          <a:pt x="749200" y="81302"/>
                          <a:pt x="1108530" y="22023"/>
                          <a:pt x="1300782" y="0"/>
                        </a:cubicBezTo>
                        <a:cubicBezTo>
                          <a:pt x="1432885" y="11309"/>
                          <a:pt x="1559254" y="125825"/>
                          <a:pt x="1560945" y="260163"/>
                        </a:cubicBezTo>
                        <a:cubicBezTo>
                          <a:pt x="1475044" y="816886"/>
                          <a:pt x="1601784" y="1513746"/>
                          <a:pt x="1560945" y="1790309"/>
                        </a:cubicBezTo>
                        <a:cubicBezTo>
                          <a:pt x="1563063" y="1934244"/>
                          <a:pt x="1448532" y="2042104"/>
                          <a:pt x="1300782" y="2050472"/>
                        </a:cubicBezTo>
                        <a:cubicBezTo>
                          <a:pt x="1100292" y="2051854"/>
                          <a:pt x="479896" y="2035231"/>
                          <a:pt x="260163" y="2050472"/>
                        </a:cubicBezTo>
                        <a:cubicBezTo>
                          <a:pt x="115492" y="2041062"/>
                          <a:pt x="-11429" y="1949876"/>
                          <a:pt x="0" y="1790309"/>
                        </a:cubicBezTo>
                        <a:cubicBezTo>
                          <a:pt x="-5978" y="1538974"/>
                          <a:pt x="-54978" y="740179"/>
                          <a:pt x="0" y="2601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模型仿真验证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HFSS/COMSOL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多物理场仿真</a:t>
            </a:r>
            <a:endParaRPr lang="en-US" altLang="zh-CN" sz="1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求解器参数化设置</a:t>
            </a:r>
            <a:endParaRPr lang="en-US" altLang="zh-CN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91F71AF-68AD-AA49-126B-D9E154A51863}"/>
              </a:ext>
            </a:extLst>
          </p:cNvPr>
          <p:cNvSpPr/>
          <p:nvPr/>
        </p:nvSpPr>
        <p:spPr>
          <a:xfrm>
            <a:off x="3217137" y="5059168"/>
            <a:ext cx="2570018" cy="910340"/>
          </a:xfrm>
          <a:prstGeom prst="roundRect">
            <a:avLst>
              <a:gd name="adj" fmla="val 6608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60945"/>
                      <a:gd name="connsiteY0" fmla="*/ 260163 h 2050472"/>
                      <a:gd name="connsiteX1" fmla="*/ 260163 w 1560945"/>
                      <a:gd name="connsiteY1" fmla="*/ 0 h 2050472"/>
                      <a:gd name="connsiteX2" fmla="*/ 1300782 w 1560945"/>
                      <a:gd name="connsiteY2" fmla="*/ 0 h 2050472"/>
                      <a:gd name="connsiteX3" fmla="*/ 1560945 w 1560945"/>
                      <a:gd name="connsiteY3" fmla="*/ 260163 h 2050472"/>
                      <a:gd name="connsiteX4" fmla="*/ 1560945 w 1560945"/>
                      <a:gd name="connsiteY4" fmla="*/ 1790309 h 2050472"/>
                      <a:gd name="connsiteX5" fmla="*/ 1300782 w 1560945"/>
                      <a:gd name="connsiteY5" fmla="*/ 2050472 h 2050472"/>
                      <a:gd name="connsiteX6" fmla="*/ 260163 w 1560945"/>
                      <a:gd name="connsiteY6" fmla="*/ 2050472 h 2050472"/>
                      <a:gd name="connsiteX7" fmla="*/ 0 w 1560945"/>
                      <a:gd name="connsiteY7" fmla="*/ 1790309 h 2050472"/>
                      <a:gd name="connsiteX8" fmla="*/ 0 w 1560945"/>
                      <a:gd name="connsiteY8" fmla="*/ 260163 h 2050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60945" h="2050472" fill="none" extrusionOk="0">
                        <a:moveTo>
                          <a:pt x="0" y="260163"/>
                        </a:moveTo>
                        <a:cubicBezTo>
                          <a:pt x="-14450" y="114142"/>
                          <a:pt x="138616" y="18104"/>
                          <a:pt x="260163" y="0"/>
                        </a:cubicBezTo>
                        <a:cubicBezTo>
                          <a:pt x="754632" y="-32764"/>
                          <a:pt x="1154296" y="28640"/>
                          <a:pt x="1300782" y="0"/>
                        </a:cubicBezTo>
                        <a:cubicBezTo>
                          <a:pt x="1456724" y="18881"/>
                          <a:pt x="1563517" y="119630"/>
                          <a:pt x="1560945" y="260163"/>
                        </a:cubicBezTo>
                        <a:cubicBezTo>
                          <a:pt x="1455281" y="862736"/>
                          <a:pt x="1686857" y="1090050"/>
                          <a:pt x="1560945" y="1790309"/>
                        </a:cubicBezTo>
                        <a:cubicBezTo>
                          <a:pt x="1535130" y="1938232"/>
                          <a:pt x="1423871" y="2036262"/>
                          <a:pt x="1300782" y="2050472"/>
                        </a:cubicBezTo>
                        <a:cubicBezTo>
                          <a:pt x="809100" y="2042992"/>
                          <a:pt x="549151" y="2004045"/>
                          <a:pt x="260163" y="2050472"/>
                        </a:cubicBezTo>
                        <a:cubicBezTo>
                          <a:pt x="116732" y="2047054"/>
                          <a:pt x="-2771" y="1935611"/>
                          <a:pt x="0" y="1790309"/>
                        </a:cubicBezTo>
                        <a:cubicBezTo>
                          <a:pt x="93307" y="1103857"/>
                          <a:pt x="137107" y="471082"/>
                          <a:pt x="0" y="260163"/>
                        </a:cubicBezTo>
                        <a:close/>
                      </a:path>
                      <a:path w="1560945" h="2050472" stroke="0" extrusionOk="0">
                        <a:moveTo>
                          <a:pt x="0" y="260163"/>
                        </a:moveTo>
                        <a:cubicBezTo>
                          <a:pt x="-4973" y="113412"/>
                          <a:pt x="102340" y="5307"/>
                          <a:pt x="260163" y="0"/>
                        </a:cubicBezTo>
                        <a:cubicBezTo>
                          <a:pt x="749200" y="81302"/>
                          <a:pt x="1108530" y="22023"/>
                          <a:pt x="1300782" y="0"/>
                        </a:cubicBezTo>
                        <a:cubicBezTo>
                          <a:pt x="1432885" y="11309"/>
                          <a:pt x="1559254" y="125825"/>
                          <a:pt x="1560945" y="260163"/>
                        </a:cubicBezTo>
                        <a:cubicBezTo>
                          <a:pt x="1475044" y="816886"/>
                          <a:pt x="1601784" y="1513746"/>
                          <a:pt x="1560945" y="1790309"/>
                        </a:cubicBezTo>
                        <a:cubicBezTo>
                          <a:pt x="1563063" y="1934244"/>
                          <a:pt x="1448532" y="2042104"/>
                          <a:pt x="1300782" y="2050472"/>
                        </a:cubicBezTo>
                        <a:cubicBezTo>
                          <a:pt x="1100292" y="2051854"/>
                          <a:pt x="479896" y="2035231"/>
                          <a:pt x="260163" y="2050472"/>
                        </a:cubicBezTo>
                        <a:cubicBezTo>
                          <a:pt x="115492" y="2041062"/>
                          <a:pt x="-11429" y="1949876"/>
                          <a:pt x="0" y="1790309"/>
                        </a:cubicBezTo>
                        <a:cubicBezTo>
                          <a:pt x="-5978" y="1538974"/>
                          <a:pt x="-54978" y="740179"/>
                          <a:pt x="0" y="2601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模型生成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2D/3D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模型结构生成</a:t>
            </a:r>
            <a:endParaRPr lang="en-US" altLang="zh-CN" sz="14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通用模型结构信息导出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1DA473CE-345B-8DD9-2887-963213F88BAE}"/>
              </a:ext>
            </a:extLst>
          </p:cNvPr>
          <p:cNvCxnSpPr>
            <a:cxnSpLocks/>
            <a:stCxn id="29" idx="1"/>
            <a:endCxn id="7" idx="2"/>
          </p:cNvCxnSpPr>
          <p:nvPr/>
        </p:nvCxnSpPr>
        <p:spPr>
          <a:xfrm rot="10800000">
            <a:off x="1232061" y="3934692"/>
            <a:ext cx="1985077" cy="1579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53904D5-F241-2F94-7336-56FFD43EDCC8}"/>
              </a:ext>
            </a:extLst>
          </p:cNvPr>
          <p:cNvSpPr txBox="1"/>
          <p:nvPr/>
        </p:nvSpPr>
        <p:spPr>
          <a:xfrm>
            <a:off x="2091698" y="52065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62AF4D7-18A3-DF10-5D2B-A8F2CB42D5E0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>
            <a:off x="4502147" y="3491476"/>
            <a:ext cx="0" cy="29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5C6A892-96AA-B435-327A-940342A7E025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4502146" y="4767408"/>
            <a:ext cx="1" cy="29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E09A2F28-8E48-0AF0-2B34-3EFB97B2EF66}"/>
              </a:ext>
            </a:extLst>
          </p:cNvPr>
          <p:cNvCxnSpPr>
            <a:cxnSpLocks/>
            <a:stCxn id="28" idx="3"/>
            <a:endCxn id="11" idx="1"/>
          </p:cNvCxnSpPr>
          <p:nvPr/>
        </p:nvCxnSpPr>
        <p:spPr>
          <a:xfrm>
            <a:off x="5787157" y="4275322"/>
            <a:ext cx="661030" cy="1019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334C5F52-8FF2-4D5B-59F6-69D646D2967D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 flipV="1">
            <a:off x="5787155" y="5294789"/>
            <a:ext cx="661032" cy="219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75A6291-A5DC-B886-A4B9-99DE140E41D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787156" y="2674557"/>
            <a:ext cx="661031" cy="2620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00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869B8-55E7-4BB7-B07E-EB7B63DC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0B0FAC3-71D4-82F9-46A8-4E2AF4C06C93}"/>
              </a:ext>
            </a:extLst>
          </p:cNvPr>
          <p:cNvSpPr txBox="1"/>
          <p:nvPr/>
        </p:nvSpPr>
        <p:spPr>
          <a:xfrm>
            <a:off x="946350" y="1753304"/>
            <a:ext cx="987253" cy="1049020"/>
          </a:xfrm>
          <a:prstGeom prst="rect">
            <a:avLst/>
          </a:prstGeom>
          <a:noFill/>
          <a:ln w="12700">
            <a:noFill/>
          </a:ln>
        </p:spPr>
        <p:txBody>
          <a:bodyPr wrap="square" lIns="80105" tIns="40054" rIns="80105" bIns="40054" anchor="t" anchorCtr="0">
            <a:spAutoFit/>
          </a:bodyPr>
          <a:lstStyle/>
          <a:p>
            <a:pPr defTabSz="798830" eaLnBrk="0" hangingPunct="0"/>
            <a:r>
              <a:rPr lang="en-US" altLang="zh-CN" sz="6300" b="1" dirty="0">
                <a:solidFill>
                  <a:srgbClr val="C00000"/>
                </a:solidFill>
                <a:latin typeface="Wingdings" panose="05000000000000000000" pitchFamily="2" charset="2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EC44BD-D052-539B-CF27-2E64D0B7367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30905" y="1487326"/>
            <a:ext cx="5446856" cy="350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282" tIns="33643" rIns="67282" bIns="33643">
            <a:spAutoFit/>
          </a:bodyPr>
          <a:lstStyle>
            <a:lvl1pPr defTabSz="6699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65100" algn="l"/>
              </a:tabLst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0550" indent="-381000" defTabSz="669925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65100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defTabSz="6699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65100" algn="l"/>
              </a:tabLst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defTabSz="669925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65100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defTabSz="669925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65100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defTabSz="6699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5100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defTabSz="6699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5100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defTabSz="6699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5100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defTabSz="6699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65100" algn="l"/>
              </a:tabLst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10000"/>
              </a:spcBef>
              <a:buFont typeface="Wingdings" panose="05000000000000000000" pitchFamily="2" charset="2"/>
              <a:buChar char="p"/>
            </a:pPr>
            <a:r>
              <a:rPr kumimoji="1" lang="en-US" altLang="zh-CN" sz="20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kumimoji="1" lang="zh-CN" altLang="en-US" sz="20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软件架构</a:t>
            </a:r>
            <a:endParaRPr kumimoji="1" lang="en-US" altLang="zh-CN" sz="2000" dirty="0">
              <a:latin typeface="Arial Unicode MS" panose="020B0604020202020204" pitchFamily="34" charset="-122"/>
              <a:ea typeface="黑体" panose="02010609060101010101" charset="-122"/>
              <a:cs typeface="黑体" panose="02010609060101010101" charset="-122"/>
            </a:endParaRPr>
          </a:p>
          <a:p>
            <a:pPr eaLnBrk="1" hangingPunct="1">
              <a:lnSpc>
                <a:spcPct val="145000"/>
              </a:lnSpc>
              <a:spcBef>
                <a:spcPct val="10000"/>
              </a:spcBef>
              <a:buFont typeface="Wingdings" panose="05000000000000000000" pitchFamily="2" charset="2"/>
              <a:buChar char="p"/>
            </a:pPr>
            <a:r>
              <a:rPr kumimoji="1" lang="en-US" altLang="zh-CN" sz="2000" dirty="0">
                <a:solidFill>
                  <a:srgbClr val="C00000"/>
                </a:solidFill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kumimoji="1" lang="zh-CN" altLang="en-US" sz="2000" dirty="0">
                <a:solidFill>
                  <a:srgbClr val="C00000"/>
                </a:solidFill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软件功能示意图</a:t>
            </a:r>
            <a:endParaRPr kumimoji="1" lang="en-US" altLang="zh-CN" sz="2000" dirty="0">
              <a:solidFill>
                <a:srgbClr val="C00000"/>
              </a:solidFill>
              <a:latin typeface="Arial Unicode MS" panose="020B0604020202020204" pitchFamily="34" charset="-122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14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主界面</a:t>
            </a:r>
            <a:endParaRPr kumimoji="1" lang="en-US" altLang="zh-CN" sz="1800" dirty="0">
              <a:latin typeface="Arial Unicode MS" panose="020B0604020202020204" pitchFamily="34" charset="-122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14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kumimoji="1" lang="en-US" altLang="zh-CN" sz="18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PDK</a:t>
            </a:r>
            <a:r>
              <a:rPr kumimoji="1" lang="zh-CN" altLang="en-US" sz="18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库管理（导入</a:t>
            </a:r>
            <a:r>
              <a:rPr kumimoji="1" lang="en-US" altLang="zh-CN" sz="18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kumimoji="1" lang="zh-CN" altLang="en-US" sz="18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导出</a:t>
            </a:r>
            <a:r>
              <a:rPr kumimoji="1" lang="en-US" altLang="zh-CN" sz="18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kumimoji="1" lang="zh-CN" altLang="en-US" sz="18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编辑）</a:t>
            </a:r>
            <a:endParaRPr kumimoji="1" lang="en-US" altLang="zh-CN" sz="1800" dirty="0">
              <a:latin typeface="Arial Unicode MS" panose="020B0604020202020204" pitchFamily="34" charset="-122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14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建立模型（</a:t>
            </a:r>
            <a:r>
              <a:rPr kumimoji="1" lang="en-US" altLang="zh-CN" sz="18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schematic/layout</a:t>
            </a:r>
            <a:r>
              <a:rPr kumimoji="1" lang="zh-CN" altLang="en-US" sz="18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kumimoji="1" lang="en-US" altLang="zh-CN" sz="1800" dirty="0">
              <a:latin typeface="Arial Unicode MS" panose="020B0604020202020204" pitchFamily="34" charset="-122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14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模型可视化展示（</a:t>
            </a:r>
            <a:r>
              <a:rPr kumimoji="1" lang="en-US" altLang="zh-CN" sz="18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2D/3D</a:t>
            </a:r>
            <a:r>
              <a:rPr kumimoji="1" lang="zh-CN" altLang="en-US" sz="18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kumimoji="1" lang="en-US" altLang="zh-CN" sz="1800" dirty="0">
              <a:latin typeface="Arial Unicode MS" panose="020B0604020202020204" pitchFamily="34" charset="-122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14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执行仿真</a:t>
            </a:r>
            <a:endParaRPr kumimoji="1" lang="en-US" altLang="zh-CN" sz="1800" dirty="0">
              <a:latin typeface="Arial Unicode MS" panose="020B0604020202020204" pitchFamily="34" charset="-122"/>
              <a:ea typeface="黑体" panose="02010609060101010101" charset="-122"/>
              <a:cs typeface="黑体" panose="02010609060101010101" charset="-122"/>
            </a:endParaRPr>
          </a:p>
          <a:p>
            <a:pPr lvl="1" eaLnBrk="1" hangingPunct="1">
              <a:lnSpc>
                <a:spcPct val="145000"/>
              </a:lnSpc>
              <a:spcBef>
                <a:spcPct val="1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1800" dirty="0">
                <a:latin typeface="Arial Unicode MS" panose="020B0604020202020204" pitchFamily="34" charset="-122"/>
                <a:ea typeface="黑体" panose="02010609060101010101" charset="-122"/>
                <a:cs typeface="黑体" panose="02010609060101010101" charset="-122"/>
              </a:rPr>
              <a:t>模型导出</a:t>
            </a:r>
          </a:p>
        </p:txBody>
      </p:sp>
    </p:spTree>
    <p:extLst>
      <p:ext uri="{BB962C8B-B14F-4D97-AF65-F5344CB8AC3E}">
        <p14:creationId xmlns:p14="http://schemas.microsoft.com/office/powerpoint/2010/main" val="30440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B65D9-8AF8-9D9D-B7D5-D5B74F04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功能示意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主界面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24DDE7-B22C-07A8-13B8-1558B3D70DA2}"/>
              </a:ext>
            </a:extLst>
          </p:cNvPr>
          <p:cNvSpPr txBox="1"/>
          <p:nvPr/>
        </p:nvSpPr>
        <p:spPr>
          <a:xfrm>
            <a:off x="255370" y="1134710"/>
            <a:ext cx="1413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建模工具主界面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BD436C-3EAF-B732-B078-D57C78FAC4F4}"/>
              </a:ext>
            </a:extLst>
          </p:cNvPr>
          <p:cNvSpPr txBox="1"/>
          <p:nvPr/>
        </p:nvSpPr>
        <p:spPr>
          <a:xfrm>
            <a:off x="255369" y="1879734"/>
            <a:ext cx="141386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文件、视图、仿真、结果及开发工具等功能菜单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PDK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模型库选择窗口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日志消息输出窗口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模型开发及可视化编辑窗口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94640A0-0A26-AA7A-F2DD-E3D7DE8C8198}"/>
              </a:ext>
            </a:extLst>
          </p:cNvPr>
          <p:cNvGrpSpPr/>
          <p:nvPr/>
        </p:nvGrpSpPr>
        <p:grpSpPr>
          <a:xfrm>
            <a:off x="1871810" y="1134710"/>
            <a:ext cx="6893666" cy="5078130"/>
            <a:chOff x="1871810" y="1134710"/>
            <a:chExt cx="6893666" cy="507813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11D0460-82A9-5246-948E-EB13210E3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1810" y="1134710"/>
              <a:ext cx="6893666" cy="507813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99BE69-71DD-11D4-C6BD-E9E77DD53FF9}"/>
                </a:ext>
              </a:extLst>
            </p:cNvPr>
            <p:cNvSpPr/>
            <p:nvPr/>
          </p:nvSpPr>
          <p:spPr>
            <a:xfrm>
              <a:off x="1941220" y="1434064"/>
              <a:ext cx="2512219" cy="19361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F2DBBE9-8DE0-2799-ED29-CF186602A09D}"/>
                </a:ext>
              </a:extLst>
            </p:cNvPr>
            <p:cNvSpPr txBox="1"/>
            <p:nvPr/>
          </p:nvSpPr>
          <p:spPr>
            <a:xfrm>
              <a:off x="4453439" y="1328326"/>
              <a:ext cx="1107996" cy="3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功能菜单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8BF272B-6F2A-9A80-F9B3-4ED471150FFC}"/>
                </a:ext>
              </a:extLst>
            </p:cNvPr>
            <p:cNvSpPr/>
            <p:nvPr/>
          </p:nvSpPr>
          <p:spPr>
            <a:xfrm>
              <a:off x="1941220" y="1690606"/>
              <a:ext cx="1382552" cy="34287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B0B23F1-45E8-DFFD-1259-DCBACBEBC892}"/>
                </a:ext>
              </a:extLst>
            </p:cNvPr>
            <p:cNvSpPr txBox="1"/>
            <p:nvPr/>
          </p:nvSpPr>
          <p:spPr>
            <a:xfrm>
              <a:off x="1975639" y="4486030"/>
              <a:ext cx="1402948" cy="3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PDK/</a:t>
              </a:r>
              <a:r>
                <a:rPr lang="zh-CN" altLang="en-US" dirty="0">
                  <a:solidFill>
                    <a:srgbClr val="FF0000"/>
                  </a:solidFill>
                </a:rPr>
                <a:t>器件库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886F1D3-939C-9AD6-964D-6901B305E8E9}"/>
                </a:ext>
              </a:extLst>
            </p:cNvPr>
            <p:cNvSpPr/>
            <p:nvPr/>
          </p:nvSpPr>
          <p:spPr>
            <a:xfrm>
              <a:off x="1941220" y="5182257"/>
              <a:ext cx="1382552" cy="75459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B41EBA0-8CD6-5AEC-4D91-10001789ABA7}"/>
                </a:ext>
              </a:extLst>
            </p:cNvPr>
            <p:cNvSpPr txBox="1"/>
            <p:nvPr/>
          </p:nvSpPr>
          <p:spPr>
            <a:xfrm>
              <a:off x="2068300" y="5461361"/>
              <a:ext cx="1107996" cy="362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消息输出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553B184-5615-75A5-6B7A-959C9B5F0BDB}"/>
                </a:ext>
              </a:extLst>
            </p:cNvPr>
            <p:cNvSpPr/>
            <p:nvPr/>
          </p:nvSpPr>
          <p:spPr>
            <a:xfrm>
              <a:off x="3418662" y="1690606"/>
              <a:ext cx="5306739" cy="42462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E80A146-D244-5191-EE62-B238CCE7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6118" y="1967675"/>
              <a:ext cx="1240451" cy="2028502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06D8EDB-4B4E-D6E7-F4A1-148E0FBA7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114" t="1729" r="24636" b="4942"/>
            <a:stretch/>
          </p:blipFill>
          <p:spPr>
            <a:xfrm>
              <a:off x="3443486" y="1740401"/>
              <a:ext cx="5256228" cy="4155814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44E310E-93B0-C96D-7344-1BEEF8E7BDF9}"/>
                </a:ext>
              </a:extLst>
            </p:cNvPr>
            <p:cNvSpPr txBox="1"/>
            <p:nvPr/>
          </p:nvSpPr>
          <p:spPr>
            <a:xfrm>
              <a:off x="3473397" y="1733419"/>
              <a:ext cx="1960083" cy="36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编辑区模型展示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908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F16EC35-9691-D815-828C-84171D941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023"/>
          <a:stretch/>
        </p:blipFill>
        <p:spPr>
          <a:xfrm>
            <a:off x="1868680" y="1134710"/>
            <a:ext cx="2514441" cy="5048794"/>
          </a:xfrm>
          <a:prstGeom prst="rect">
            <a:avLst/>
          </a:prstGeom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CD9BF042-5510-D1DF-E693-C0537FF3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27" y="136525"/>
            <a:ext cx="8711946" cy="880638"/>
          </a:xfrm>
        </p:spPr>
        <p:txBody>
          <a:bodyPr/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功能示意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菜单栏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282A0E-A459-44D7-21B7-2FB40DA2AF60}"/>
              </a:ext>
            </a:extLst>
          </p:cNvPr>
          <p:cNvSpPr txBox="1"/>
          <p:nvPr/>
        </p:nvSpPr>
        <p:spPr>
          <a:xfrm>
            <a:off x="255370" y="1134710"/>
            <a:ext cx="156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菜单栏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文件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C6A7719-8A77-1E4F-BFD2-0CC4AE4A4941}"/>
              </a:ext>
            </a:extLst>
          </p:cNvPr>
          <p:cNvSpPr txBox="1"/>
          <p:nvPr/>
        </p:nvSpPr>
        <p:spPr>
          <a:xfrm>
            <a:off x="255369" y="1879734"/>
            <a:ext cx="156400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新建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新建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HFSS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仿真模型或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ADS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仿真模型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打开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打开已有仿真模型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载入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导出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PDK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模型库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保存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另存为模型文件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C079F1-A677-4514-CE6C-C3CAB393FA26}"/>
              </a:ext>
            </a:extLst>
          </p:cNvPr>
          <p:cNvSpPr txBox="1"/>
          <p:nvPr/>
        </p:nvSpPr>
        <p:spPr>
          <a:xfrm>
            <a:off x="4578225" y="1138204"/>
            <a:ext cx="156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菜单栏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视图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A9199A-0DB7-DD94-42F7-7CFC9522D116}"/>
              </a:ext>
            </a:extLst>
          </p:cNvPr>
          <p:cNvSpPr txBox="1"/>
          <p:nvPr/>
        </p:nvSpPr>
        <p:spPr>
          <a:xfrm>
            <a:off x="4572000" y="1794268"/>
            <a:ext cx="15640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原理图视图窗口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布局布线视图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2D/3D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视图，实现二维三维视图切换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缩放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旋转等基本视图功能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各视图窗口开关控制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222A9C9-DBFC-5B9C-6940-A66866B3F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739"/>
          <a:stretch/>
        </p:blipFill>
        <p:spPr>
          <a:xfrm>
            <a:off x="6230081" y="1134710"/>
            <a:ext cx="2514441" cy="50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7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CD9BF042-5510-D1DF-E693-C0537FF3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27" y="136525"/>
            <a:ext cx="8711946" cy="880638"/>
          </a:xfrm>
        </p:spPr>
        <p:txBody>
          <a:bodyPr/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功能示意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菜单栏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282A0E-A459-44D7-21B7-2FB40DA2AF60}"/>
              </a:ext>
            </a:extLst>
          </p:cNvPr>
          <p:cNvSpPr txBox="1"/>
          <p:nvPr/>
        </p:nvSpPr>
        <p:spPr>
          <a:xfrm>
            <a:off x="255370" y="1134710"/>
            <a:ext cx="156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菜单栏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仿真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C6A7719-8A77-1E4F-BFD2-0CC4AE4A4941}"/>
              </a:ext>
            </a:extLst>
          </p:cNvPr>
          <p:cNvSpPr txBox="1"/>
          <p:nvPr/>
        </p:nvSpPr>
        <p:spPr>
          <a:xfrm>
            <a:off x="255369" y="1879734"/>
            <a:ext cx="156400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仿真设置，端口模式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仿真类型等设置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网格设定，网格类型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尺寸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生成过程设置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仿真控制，仿真开始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暂停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中断等控制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仿真监视，仿真过程监控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C079F1-A677-4514-CE6C-C3CAB393FA26}"/>
              </a:ext>
            </a:extLst>
          </p:cNvPr>
          <p:cNvSpPr txBox="1"/>
          <p:nvPr/>
        </p:nvSpPr>
        <p:spPr>
          <a:xfrm>
            <a:off x="4477923" y="1062788"/>
            <a:ext cx="175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菜单栏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结果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A9199A-0DB7-DD94-42F7-7CFC9522D116}"/>
              </a:ext>
            </a:extLst>
          </p:cNvPr>
          <p:cNvSpPr txBox="1"/>
          <p:nvPr/>
        </p:nvSpPr>
        <p:spPr>
          <a:xfrm>
            <a:off x="4477923" y="1477745"/>
            <a:ext cx="175215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1D/2D/3D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仿真结果可视化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自定义仿真报告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模型分析报告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D6A79C-5D6F-08BB-579C-63DA87A31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36"/>
          <a:stretch/>
        </p:blipFill>
        <p:spPr>
          <a:xfrm>
            <a:off x="1807234" y="1134710"/>
            <a:ext cx="2670689" cy="50487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81C3EC-339B-B5B2-F148-A66B53F08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1385" b="44035"/>
          <a:stretch/>
        </p:blipFill>
        <p:spPr>
          <a:xfrm>
            <a:off x="6230081" y="1181088"/>
            <a:ext cx="2670689" cy="25707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E3E51F3-A54F-7A27-DA58-F3635A436160}"/>
              </a:ext>
            </a:extLst>
          </p:cNvPr>
          <p:cNvSpPr txBox="1"/>
          <p:nvPr/>
        </p:nvSpPr>
        <p:spPr>
          <a:xfrm>
            <a:off x="4477923" y="3728807"/>
            <a:ext cx="175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</a:rPr>
              <a:t>菜单栏</a:t>
            </a:r>
            <a:r>
              <a:rPr lang="en-US" altLang="zh-CN" b="1" dirty="0">
                <a:solidFill>
                  <a:srgbClr val="C00000"/>
                </a:solidFill>
              </a:rPr>
              <a:t>-</a:t>
            </a:r>
            <a:r>
              <a:rPr lang="zh-CN" altLang="en-US" b="1" dirty="0">
                <a:solidFill>
                  <a:srgbClr val="C00000"/>
                </a:solidFill>
              </a:rPr>
              <a:t>开发工具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C576AB-11DD-5FC8-0013-2BC853717F57}"/>
              </a:ext>
            </a:extLst>
          </p:cNvPr>
          <p:cNvSpPr txBox="1"/>
          <p:nvPr/>
        </p:nvSpPr>
        <p:spPr>
          <a:xfrm>
            <a:off x="4477923" y="4375138"/>
            <a:ext cx="165808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2D/3D PDK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自动生成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2D/3D PDK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编辑功能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2D/3D PDK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创建功能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8FADD09-F80C-5EB6-A2CB-32BE155AA8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58040" b="54665"/>
          <a:stretch/>
        </p:blipFill>
        <p:spPr>
          <a:xfrm>
            <a:off x="6230082" y="3894639"/>
            <a:ext cx="2658550" cy="228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7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1F6AD-2FB6-4A80-6395-0AF83769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功能示意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-PDK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库管理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1E8570-1BEB-6717-EC4F-FD5F54575C1B}"/>
              </a:ext>
            </a:extLst>
          </p:cNvPr>
          <p:cNvGrpSpPr/>
          <p:nvPr/>
        </p:nvGrpSpPr>
        <p:grpSpPr>
          <a:xfrm>
            <a:off x="2373870" y="1420902"/>
            <a:ext cx="3943927" cy="2965949"/>
            <a:chOff x="1163782" y="1088815"/>
            <a:chExt cx="6897330" cy="517805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6615E52-16C1-1E9F-240D-AD55D8F25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782" y="1088815"/>
              <a:ext cx="6897330" cy="517805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1506126-FE8B-3FDA-55D1-C4DA1AF1579A}"/>
                </a:ext>
              </a:extLst>
            </p:cNvPr>
            <p:cNvSpPr txBox="1"/>
            <p:nvPr/>
          </p:nvSpPr>
          <p:spPr>
            <a:xfrm>
              <a:off x="1452940" y="1908474"/>
              <a:ext cx="3289954" cy="659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文件 </a:t>
              </a:r>
              <a:r>
                <a:rPr lang="en-US" altLang="zh-CN" dirty="0">
                  <a:solidFill>
                    <a:srgbClr val="FF0000"/>
                  </a:solidFill>
                </a:rPr>
                <a:t>– Load PDK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51B7C0E-CC34-74F4-2E83-3F3333C982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406"/>
          <a:stretch/>
        </p:blipFill>
        <p:spPr>
          <a:xfrm>
            <a:off x="6483139" y="1420902"/>
            <a:ext cx="2284884" cy="48286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A33D2C6-CA3F-6C5C-E760-12E5CDC6A4FD}"/>
              </a:ext>
            </a:extLst>
          </p:cNvPr>
          <p:cNvSpPr txBox="1"/>
          <p:nvPr/>
        </p:nvSpPr>
        <p:spPr>
          <a:xfrm>
            <a:off x="7241062" y="2247823"/>
            <a:ext cx="1163401" cy="37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PDK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E7B2063-98D5-06FB-775F-E40257F6DDFB}"/>
              </a:ext>
            </a:extLst>
          </p:cNvPr>
          <p:cNvGrpSpPr/>
          <p:nvPr/>
        </p:nvGrpSpPr>
        <p:grpSpPr>
          <a:xfrm>
            <a:off x="2373870" y="3270765"/>
            <a:ext cx="3943927" cy="2957946"/>
            <a:chOff x="2373870" y="3316387"/>
            <a:chExt cx="3943927" cy="295794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B0FCA94-8924-B166-3E22-23F464325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3870" y="3316387"/>
              <a:ext cx="3943927" cy="2957946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28F5EDD-12B9-DBDC-3728-364E56F172F8}"/>
                </a:ext>
              </a:extLst>
            </p:cNvPr>
            <p:cNvSpPr txBox="1"/>
            <p:nvPr/>
          </p:nvSpPr>
          <p:spPr>
            <a:xfrm>
              <a:off x="3235906" y="3683366"/>
              <a:ext cx="1141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导入完成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A5A0F4B-C4D9-E57D-0F6D-11A06E37465F}"/>
              </a:ext>
            </a:extLst>
          </p:cNvPr>
          <p:cNvSpPr txBox="1"/>
          <p:nvPr/>
        </p:nvSpPr>
        <p:spPr>
          <a:xfrm>
            <a:off x="216027" y="1058015"/>
            <a:ext cx="295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buFont typeface="Wingdings" panose="05000000000000000000" pitchFamily="2" charset="2"/>
              <a:buChar char="n"/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b="1" dirty="0"/>
              <a:t>工具支持</a:t>
            </a:r>
            <a:r>
              <a:rPr lang="en-US" altLang="zh-CN" b="1" dirty="0"/>
              <a:t>PDK</a:t>
            </a:r>
            <a:r>
              <a:rPr lang="zh-CN" altLang="en-US" b="1" dirty="0"/>
              <a:t>库管理</a:t>
            </a:r>
            <a:endParaRPr lang="en-US" altLang="zh-CN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5AFC46-18FD-67D9-8320-9324BF363330}"/>
              </a:ext>
            </a:extLst>
          </p:cNvPr>
          <p:cNvSpPr txBox="1"/>
          <p:nvPr/>
        </p:nvSpPr>
        <p:spPr>
          <a:xfrm>
            <a:off x="216027" y="1598835"/>
            <a:ext cx="186801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 algn="just">
              <a:spcAft>
                <a:spcPts val="600"/>
              </a:spcAft>
              <a:buFont typeface="Wingdings" panose="05000000000000000000" pitchFamily="2" charset="2"/>
              <a:buChar char="p"/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支持基于自定义格式的工艺库信息导入的基本</a:t>
            </a:r>
            <a:r>
              <a:rPr lang="en-US" altLang="zh-CN" dirty="0"/>
              <a:t>PDK</a:t>
            </a:r>
            <a:r>
              <a:rPr lang="zh-CN" altLang="en-US" dirty="0"/>
              <a:t>模型库自动生成</a:t>
            </a:r>
            <a:endParaRPr lang="en-US" altLang="zh-CN" dirty="0"/>
          </a:p>
          <a:p>
            <a:r>
              <a:rPr lang="zh-CN" altLang="en-US" dirty="0"/>
              <a:t>支持多类型标准化结构</a:t>
            </a:r>
            <a:r>
              <a:rPr lang="en-US" altLang="zh-CN" dirty="0"/>
              <a:t>/PDK</a:t>
            </a:r>
            <a:r>
              <a:rPr lang="zh-CN" altLang="en-US" dirty="0"/>
              <a:t>模型导入</a:t>
            </a:r>
            <a:endParaRPr lang="en-US" altLang="zh-CN" dirty="0"/>
          </a:p>
          <a:p>
            <a:r>
              <a:rPr lang="zh-CN" altLang="en-US" dirty="0"/>
              <a:t>支持多类型标准化结构</a:t>
            </a:r>
            <a:r>
              <a:rPr lang="en-US" altLang="zh-CN" dirty="0"/>
              <a:t>/PDK</a:t>
            </a:r>
            <a:r>
              <a:rPr lang="zh-CN" altLang="en-US" dirty="0"/>
              <a:t>模型导出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5164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zua2mae">
      <a:majorFont>
        <a:latin typeface="Times New Roman" panose="020F0302020204030204"/>
        <a:ea typeface="黑体"/>
        <a:cs typeface=""/>
      </a:majorFont>
      <a:minorFont>
        <a:latin typeface="Times New Roman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778</Words>
  <Application>Microsoft Office PowerPoint</Application>
  <PresentationFormat>全屏显示(4:3)</PresentationFormat>
  <Paragraphs>147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 Unicode MS</vt:lpstr>
      <vt:lpstr>等线</vt:lpstr>
      <vt:lpstr>黑体</vt:lpstr>
      <vt:lpstr>Arial</vt:lpstr>
      <vt:lpstr>Times New Roman</vt:lpstr>
      <vt:lpstr>Wingdings</vt:lpstr>
      <vt:lpstr>Office 主题​​</vt:lpstr>
      <vt:lpstr>3D PDK Maker 软件开发方案</vt:lpstr>
      <vt:lpstr>PowerPoint 演示文稿</vt:lpstr>
      <vt:lpstr>软件架构</vt:lpstr>
      <vt:lpstr>软件架构</vt:lpstr>
      <vt:lpstr>PowerPoint 演示文稿</vt:lpstr>
      <vt:lpstr>功能示意-主界面</vt:lpstr>
      <vt:lpstr>功能示意-菜单栏</vt:lpstr>
      <vt:lpstr>功能示意-菜单栏</vt:lpstr>
      <vt:lpstr>功能示意-PDK库管理</vt:lpstr>
      <vt:lpstr>功能示意-原理图编辑</vt:lpstr>
      <vt:lpstr>功能示意-Layout编辑</vt:lpstr>
      <vt:lpstr>功能示意-模型展示</vt:lpstr>
      <vt:lpstr>功能示意-执行仿真</vt:lpstr>
      <vt:lpstr>功能示意-模型保存/导出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Ji</dc:creator>
  <cp:lastModifiedBy>11567</cp:lastModifiedBy>
  <cp:revision>18</cp:revision>
  <dcterms:created xsi:type="dcterms:W3CDTF">2020-03-01T04:16:48Z</dcterms:created>
  <dcterms:modified xsi:type="dcterms:W3CDTF">2023-06-04T16:18:03Z</dcterms:modified>
</cp:coreProperties>
</file>