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8"/>
  </p:notesMasterIdLst>
  <p:handoutMasterIdLst>
    <p:handoutMasterId r:id="rId19"/>
  </p:handoutMasterIdLst>
  <p:sldIdLst>
    <p:sldId id="260" r:id="rId2"/>
    <p:sldId id="351" r:id="rId3"/>
    <p:sldId id="398" r:id="rId4"/>
    <p:sldId id="258" r:id="rId5"/>
    <p:sldId id="400" r:id="rId6"/>
    <p:sldId id="261" r:id="rId7"/>
    <p:sldId id="262" r:id="rId8"/>
    <p:sldId id="263" r:id="rId9"/>
    <p:sldId id="401" r:id="rId10"/>
    <p:sldId id="402" r:id="rId11"/>
    <p:sldId id="403" r:id="rId12"/>
    <p:sldId id="404" r:id="rId13"/>
    <p:sldId id="405" r:id="rId14"/>
    <p:sldId id="264" r:id="rId15"/>
    <p:sldId id="266" r:id="rId16"/>
    <p:sldId id="40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13" autoAdjust="0"/>
    <p:restoredTop sz="94364" autoAdjust="0"/>
  </p:normalViewPr>
  <p:slideViewPr>
    <p:cSldViewPr snapToGrid="0">
      <p:cViewPr varScale="1">
        <p:scale>
          <a:sx n="91" d="100"/>
          <a:sy n="91" d="100"/>
        </p:scale>
        <p:origin x="149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9/14/2024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14-09-2024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6eadbb38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6eadbb38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624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6eadbb38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6eadbb38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21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6eadbb38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6eadbb38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703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6eadbb38e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6eadbb38e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6eadbb38e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6eadbb38e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6eadbb38e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6eadbb38e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90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31602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6eadbb38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6eadbb38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6eadbb38e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6eadbb38e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6eadbb38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6eadbb38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6eadbb38e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6eadbb38e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6eadbb38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6eadbb38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6eadbb38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6eadbb38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599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6eadbb38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6eadbb38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2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1" y="1639967"/>
            <a:ext cx="39999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1" y="1639967"/>
            <a:ext cx="39999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67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19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0" r:id="rId3"/>
    <p:sldLayoutId id="2147483681" r:id="rId4"/>
    <p:sldLayoutId id="2147483682" r:id="rId5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pega.com/question/paragraph-or-text-block-constellation" TargetMode="External"/><Relationship Id="rId3" Type="http://schemas.openxmlformats.org/officeDocument/2006/relationships/hyperlink" Target="https://academy.pega.com/mission/pega-express-delivery/v1" TargetMode="External"/><Relationship Id="rId7" Type="http://schemas.openxmlformats.org/officeDocument/2006/relationships/hyperlink" Target="https://support.pega.com/support-doc/pdf-document-generation-pattern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upport.pega.com/question/how-calculate-age-when-date-birth-given?" TargetMode="External"/><Relationship Id="rId5" Type="http://schemas.openxmlformats.org/officeDocument/2006/relationships/hyperlink" Target="https://academy.pega.com/mission/low-code-app-builder-extended/v6" TargetMode="External"/><Relationship Id="rId10" Type="http://schemas.openxmlformats.org/officeDocument/2006/relationships/hyperlink" Target="https://pegateck.com/age-calculation-from-date-of-birth-in-pega/" TargetMode="External"/><Relationship Id="rId4" Type="http://schemas.openxmlformats.org/officeDocument/2006/relationships/hyperlink" Target="https://academy.pega.com/mission/low-code-app-builder/v6" TargetMode="External"/><Relationship Id="rId9" Type="http://schemas.openxmlformats.org/officeDocument/2006/relationships/hyperlink" Target="https://support.pega.com/question/how-solve-expected-screenflow-assignment-label-be-create-select-offer-identify-transf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00B0F0"/>
                </a:solidFill>
              </a:rPr>
              <a:t>Holiday Travel Insurance</a:t>
            </a:r>
            <a:endParaRPr lang="en-IN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2490132"/>
          </a:xfrm>
        </p:spPr>
        <p:txBody>
          <a:bodyPr/>
          <a:lstStyle/>
          <a:p>
            <a:r>
              <a:rPr lang="en-GB" sz="1800" dirty="0">
                <a:solidFill>
                  <a:srgbClr val="C00000"/>
                </a:solidFill>
                <a:ea typeface="Roboto"/>
                <a:sym typeface="Roboto"/>
              </a:rPr>
              <a:t>Ashwin Ravi</a:t>
            </a:r>
          </a:p>
          <a:p>
            <a:endParaRPr lang="en-GB" sz="1800" dirty="0">
              <a:solidFill>
                <a:srgbClr val="C00000"/>
              </a:solidFill>
              <a:ea typeface="Roboto"/>
              <a:sym typeface="Roboto"/>
            </a:endParaRPr>
          </a:p>
          <a:p>
            <a:r>
              <a:rPr lang="en-GB" sz="1800" dirty="0">
                <a:solidFill>
                  <a:srgbClr val="C00000"/>
                </a:solidFill>
                <a:ea typeface="Roboto"/>
                <a:sym typeface="Roboto"/>
              </a:rPr>
              <a:t>Under the Guidance of :</a:t>
            </a:r>
          </a:p>
          <a:p>
            <a:r>
              <a:rPr lang="en-GB" sz="1800" dirty="0" err="1">
                <a:solidFill>
                  <a:srgbClr val="C00000"/>
                </a:solidFill>
                <a:ea typeface="Roboto"/>
                <a:sym typeface="Roboto"/>
              </a:rPr>
              <a:t>Naganand</a:t>
            </a:r>
            <a:r>
              <a:rPr lang="en-GB" sz="1800" dirty="0">
                <a:solidFill>
                  <a:srgbClr val="C00000"/>
                </a:solidFill>
                <a:ea typeface="Roboto"/>
                <a:sym typeface="Roboto"/>
              </a:rPr>
              <a:t> Shenoy(Business Architect, </a:t>
            </a:r>
            <a:r>
              <a:rPr lang="en-GB" sz="1800" dirty="0" err="1">
                <a:solidFill>
                  <a:srgbClr val="C00000"/>
                </a:solidFill>
                <a:ea typeface="Roboto"/>
                <a:sym typeface="Roboto"/>
              </a:rPr>
              <a:t>Areteans</a:t>
            </a:r>
            <a:r>
              <a:rPr lang="en-GB" sz="1800" dirty="0">
                <a:solidFill>
                  <a:srgbClr val="C00000"/>
                </a:solidFill>
                <a:ea typeface="Roboto"/>
                <a:sym typeface="Roboto"/>
              </a:rPr>
              <a:t>)</a:t>
            </a:r>
          </a:p>
          <a:p>
            <a:r>
              <a:rPr lang="en-IN" sz="1800" dirty="0">
                <a:solidFill>
                  <a:srgbClr val="C00000"/>
                </a:solidFill>
              </a:rPr>
              <a:t>AVR Satya Prasad(L&amp;D Dept. Head, </a:t>
            </a:r>
            <a:r>
              <a:rPr lang="en-IN" sz="1800" dirty="0" err="1">
                <a:solidFill>
                  <a:srgbClr val="C00000"/>
                </a:solidFill>
              </a:rPr>
              <a:t>Areteans</a:t>
            </a:r>
            <a:r>
              <a:rPr lang="en-IN" sz="1800" dirty="0">
                <a:solidFill>
                  <a:srgbClr val="C00000"/>
                </a:solidFill>
              </a:rPr>
              <a:t>)</a:t>
            </a:r>
          </a:p>
          <a:p>
            <a:r>
              <a:rPr lang="en-IN" sz="1800" dirty="0">
                <a:solidFill>
                  <a:srgbClr val="C00000"/>
                </a:solidFill>
              </a:rPr>
              <a:t>Gaurav Mathur(Chief Operating Officer, </a:t>
            </a:r>
            <a:r>
              <a:rPr lang="en-IN" sz="1800" dirty="0" err="1">
                <a:solidFill>
                  <a:srgbClr val="C00000"/>
                </a:solidFill>
              </a:rPr>
              <a:t>Areteans</a:t>
            </a:r>
            <a:r>
              <a:rPr lang="en-IN" sz="1800" dirty="0">
                <a:solidFill>
                  <a:srgbClr val="C00000"/>
                </a:solidFill>
              </a:rPr>
              <a:t>)</a:t>
            </a:r>
          </a:p>
          <a:p>
            <a:endParaRPr lang="en-IN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37728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p18">
            <a:extLst>
              <a:ext uri="{FF2B5EF4-FFF2-40B4-BE49-F238E27FC236}">
                <a16:creationId xmlns:a16="http://schemas.microsoft.com/office/drawing/2014/main" id="{40D6BE7D-455F-B00C-E90F-F95DBE7D1D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4083" y="506976"/>
            <a:ext cx="620973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Implementation Snapshots 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1B0251-0D54-9F76-FBFC-8603916D1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5" y="1145857"/>
            <a:ext cx="5731510" cy="17722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E2E0BF-1AC8-C929-C918-7D5954365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918142"/>
            <a:ext cx="4743450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1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p18">
            <a:extLst>
              <a:ext uri="{FF2B5EF4-FFF2-40B4-BE49-F238E27FC236}">
                <a16:creationId xmlns:a16="http://schemas.microsoft.com/office/drawing/2014/main" id="{40D6BE7D-455F-B00C-E90F-F95DBE7D1D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3283" y="219025"/>
            <a:ext cx="620973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Implementation Snapshots 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98B4385A-96F0-DAAC-432A-0E755B36E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03325"/>
            <a:ext cx="573087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19593FC-995E-D0BD-13D0-E86493B25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054350"/>
            <a:ext cx="5730875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B5CF223A-092A-A2EE-2445-9D50C36A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752975"/>
            <a:ext cx="5737225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38A26A6C-D30A-68A6-EAE7-5BDC51EC6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746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BAF70C-2EFB-76E1-53B1-97289EBBF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054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8FBF91-9091-1E24-F43F-26C2CE73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75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75C52-CFB7-1C32-0DCA-DAB946714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637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1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p18">
            <a:extLst>
              <a:ext uri="{FF2B5EF4-FFF2-40B4-BE49-F238E27FC236}">
                <a16:creationId xmlns:a16="http://schemas.microsoft.com/office/drawing/2014/main" id="{40D6BE7D-455F-B00C-E90F-F95DBE7D1D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9283" y="-72415"/>
            <a:ext cx="620973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Implementation Snapshots 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A26A6C-D30A-68A6-EAE7-5BDC51EC6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746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BAF70C-2EFB-76E1-53B1-97289EBBF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054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8FBF91-9091-1E24-F43F-26C2CE73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75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75C52-CFB7-1C32-0DCA-DAB946714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637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873389-8013-15EF-8B80-AC8A8C45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746125"/>
            <a:ext cx="5731510" cy="474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p18">
            <a:extLst>
              <a:ext uri="{FF2B5EF4-FFF2-40B4-BE49-F238E27FC236}">
                <a16:creationId xmlns:a16="http://schemas.microsoft.com/office/drawing/2014/main" id="{40D6BE7D-455F-B00C-E90F-F95DBE7D1D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9283" y="-72415"/>
            <a:ext cx="620973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Implementation Snapshots 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A26A6C-D30A-68A6-EAE7-5BDC51EC6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746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BAF70C-2EFB-76E1-53B1-97289EBBF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054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8FBF91-9091-1E24-F43F-26C2CE73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75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75C52-CFB7-1C32-0DCA-DAB946714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637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61F34-05EB-5DAC-6871-74A90E13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5" y="749325"/>
            <a:ext cx="5731510" cy="178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B28468-DE21-92A5-EBA1-6FE14C4D0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5" y="2534310"/>
            <a:ext cx="5731510" cy="1790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ACDBB0-3A98-862D-2F89-9FD4A12EC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45" y="4501564"/>
            <a:ext cx="5731510" cy="11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205025" y="511791"/>
            <a:ext cx="4055583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Best Practices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848850" y="1460310"/>
            <a:ext cx="7446300" cy="4885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000" b="1" kern="0" dirty="0">
                <a:effectLst/>
                <a:ea typeface="Times New Roman" panose="02020603050405020304" pitchFamily="18" charset="0"/>
              </a:rPr>
              <a:t>Identify Business Needs</a:t>
            </a:r>
            <a:r>
              <a:rPr lang="en-GB" sz="2000" b="1" kern="0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000" b="1" kern="0" dirty="0">
              <a:effectLst/>
              <a:ea typeface="Times New Roman" panose="02020603050405020304" pitchFamily="18" charset="0"/>
            </a:endParaRPr>
          </a:p>
          <a:p>
            <a:pPr marL="342900" indent="-342900"/>
            <a:r>
              <a:rPr lang="en-US" sz="2000" b="1" kern="0" dirty="0">
                <a:effectLst/>
                <a:ea typeface="Times New Roman" panose="02020603050405020304" pitchFamily="18" charset="0"/>
              </a:rPr>
              <a:t>Consistent and Accessible UI/UX Design </a:t>
            </a:r>
          </a:p>
          <a:p>
            <a:pPr marL="0" indent="0">
              <a:buNone/>
            </a:pPr>
            <a:endParaRPr lang="en-US" sz="2000" b="1" kern="0" dirty="0">
              <a:effectLst/>
              <a:ea typeface="Times New Roman" panose="02020603050405020304" pitchFamily="18" charset="0"/>
            </a:endParaRPr>
          </a:p>
          <a:p>
            <a:pPr marL="342900" indent="-342900"/>
            <a:r>
              <a:rPr lang="en-US" sz="2000" b="1" kern="0" dirty="0">
                <a:effectLst/>
                <a:ea typeface="Times New Roman" panose="02020603050405020304" pitchFamily="18" charset="0"/>
              </a:rPr>
              <a:t>Data Validation and Security </a:t>
            </a:r>
          </a:p>
          <a:p>
            <a:pPr marL="0" indent="0">
              <a:buNone/>
            </a:pPr>
            <a:endParaRPr lang="en-US" sz="2000" b="1" kern="0" dirty="0">
              <a:effectLst/>
              <a:ea typeface="Times New Roman" panose="02020603050405020304" pitchFamily="18" charset="0"/>
            </a:endParaRPr>
          </a:p>
          <a:p>
            <a:pPr marL="342900" indent="-342900"/>
            <a:r>
              <a:rPr lang="en-US" sz="2000" b="1" kern="0" dirty="0">
                <a:effectLst/>
                <a:ea typeface="Times New Roman" panose="02020603050405020304" pitchFamily="18" charset="0"/>
              </a:rPr>
              <a:t>Automated Workflows and SLAs </a:t>
            </a:r>
          </a:p>
          <a:p>
            <a:pPr marL="0" indent="0">
              <a:buNone/>
            </a:pPr>
            <a:endParaRPr lang="en-US" sz="2000" b="1" kern="0" dirty="0">
              <a:effectLst/>
              <a:ea typeface="Times New Roman" panose="02020603050405020304" pitchFamily="18" charset="0"/>
            </a:endParaRPr>
          </a:p>
          <a:p>
            <a:pPr marL="342900" indent="-342900"/>
            <a:r>
              <a:rPr lang="en-US" sz="2000" b="1" kern="0" dirty="0">
                <a:effectLst/>
                <a:ea typeface="Times New Roman" panose="02020603050405020304" pitchFamily="18" charset="0"/>
              </a:rPr>
              <a:t>Centralized Business Rules Management </a:t>
            </a:r>
          </a:p>
          <a:p>
            <a:pPr marL="0" indent="0">
              <a:buNone/>
            </a:pPr>
            <a:endParaRPr lang="en-US" sz="2000" b="1" kern="0" dirty="0">
              <a:effectLst/>
              <a:ea typeface="Times New Roman" panose="02020603050405020304" pitchFamily="18" charset="0"/>
            </a:endParaRPr>
          </a:p>
          <a:p>
            <a:pPr marL="342900" indent="-342900"/>
            <a:r>
              <a:rPr lang="en-US" sz="2000" b="1" kern="0" dirty="0">
                <a:effectLst/>
                <a:ea typeface="Times New Roman" panose="02020603050405020304" pitchFamily="18" charset="0"/>
              </a:rPr>
              <a:t>Agile Development Practices </a:t>
            </a:r>
          </a:p>
          <a:p>
            <a:pPr marL="0" indent="0">
              <a:buNone/>
            </a:pPr>
            <a:endParaRPr lang="en-US" sz="2000" b="1" kern="0" dirty="0">
              <a:effectLst/>
              <a:ea typeface="Times New Roman" panose="02020603050405020304" pitchFamily="18" charset="0"/>
            </a:endParaRPr>
          </a:p>
          <a:p>
            <a:pPr marL="342900" indent="-342900"/>
            <a:r>
              <a:rPr lang="en-US" sz="2000" b="1" kern="0" dirty="0">
                <a:effectLst/>
                <a:ea typeface="Times New Roman" panose="02020603050405020304" pitchFamily="18" charset="0"/>
              </a:rPr>
              <a:t>Role-Based Access Control </a:t>
            </a:r>
          </a:p>
          <a:p>
            <a:pPr marL="0" indent="0">
              <a:buNone/>
            </a:pPr>
            <a:endParaRPr lang="en-US" sz="2000" b="1" kern="0" dirty="0">
              <a:effectLst/>
              <a:ea typeface="Times New Roman" panose="02020603050405020304" pitchFamily="18" charset="0"/>
            </a:endParaRPr>
          </a:p>
          <a:p>
            <a:pPr marL="342900" indent="-342900"/>
            <a:r>
              <a:rPr lang="en-US" sz="2000" b="1" kern="0" dirty="0">
                <a:effectLst/>
                <a:ea typeface="Times New Roman" panose="02020603050405020304" pitchFamily="18" charset="0"/>
              </a:rPr>
              <a:t>Regular Security Audits</a:t>
            </a:r>
            <a:endParaRPr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126725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Conclusion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11700" y="20871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  <a:buClr>
                <a:srgbClr val="000000"/>
              </a:buClr>
              <a:buFont typeface="Arial"/>
              <a:buChar char="●"/>
            </a:pPr>
            <a:r>
              <a:rPr lang="en-GB" sz="28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Skill Development</a:t>
            </a:r>
            <a:r>
              <a:rPr lang="en-GB" sz="28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2800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Pega</a:t>
            </a:r>
            <a:r>
              <a:rPr lang="en-GB" sz="28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Systems, Agile methodologies, Business Logics</a:t>
            </a:r>
          </a:p>
          <a:p>
            <a:pPr>
              <a:buClr>
                <a:srgbClr val="000000"/>
              </a:buClr>
              <a:buFont typeface="Arial"/>
              <a:buChar char="●"/>
            </a:pPr>
            <a:r>
              <a:rPr lang="en-GB" sz="28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r>
              <a:rPr lang="en-GB" sz="28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Problem Solving, Consistent and Accessible UI/UX Design</a:t>
            </a:r>
          </a:p>
          <a:p>
            <a:pPr>
              <a:buClr>
                <a:srgbClr val="000000"/>
              </a:buClr>
              <a:buFont typeface="Arial"/>
              <a:buChar char="●"/>
            </a:pPr>
            <a:endParaRPr lang="en-GB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298" indent="0">
              <a:buClr>
                <a:srgbClr val="000000"/>
              </a:buClr>
              <a:buNone/>
            </a:pPr>
            <a:endParaRPr lang="en-GB" sz="28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699" y="4959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-IN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References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11699" y="1212481"/>
            <a:ext cx="8776642" cy="4790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/>
            <a:r>
              <a:rPr lang="en-US" sz="2200" u="sng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https://academy.pega.com/mission/pega-express-delivery/v1</a:t>
            </a:r>
            <a:endParaRPr lang="en-IN" sz="2200" dirty="0">
              <a:solidFill>
                <a:schemeClr val="accent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indent="-342900" algn="just"/>
            <a:r>
              <a:rPr lang="en-US" sz="2200" u="sng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https://academy.pega.com/mission/low-code-app-builder/v6</a:t>
            </a:r>
            <a:endParaRPr lang="en-IN" sz="2200" dirty="0">
              <a:solidFill>
                <a:schemeClr val="accent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indent="-342900" algn="just"/>
            <a:r>
              <a:rPr lang="en-US" sz="2200" u="sng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https://academy.pega.com/mission/low-code-app-builder-extended/v6</a:t>
            </a:r>
            <a:endParaRPr lang="en-IN" sz="2200" dirty="0">
              <a:solidFill>
                <a:schemeClr val="accent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indent="-342900" algn="just"/>
            <a:r>
              <a:rPr lang="en-US" sz="2200" u="sng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calculate age when date of birth is given? | Support Center (pega.com)</a:t>
            </a:r>
            <a:endParaRPr lang="en-IN" sz="2200" dirty="0">
              <a:solidFill>
                <a:schemeClr val="accent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indent="-342900" algn="just"/>
            <a:r>
              <a:rPr lang="en-US" sz="2200" u="sng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https://support.pega.com/support-doc/pdf-document-generation-patterns</a:t>
            </a:r>
            <a:r>
              <a:rPr lang="en-US" sz="220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?</a:t>
            </a:r>
            <a:endParaRPr lang="en-IN" sz="2200" dirty="0">
              <a:solidFill>
                <a:schemeClr val="accent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indent="-342900" algn="just"/>
            <a:r>
              <a:rPr lang="en-US" sz="2200" u="sng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https://support.pega.com/question/paragraph-or-text-block-constellation</a:t>
            </a:r>
            <a:r>
              <a:rPr lang="en-US" sz="220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?</a:t>
            </a:r>
            <a:endParaRPr lang="en-IN" sz="2200" dirty="0">
              <a:solidFill>
                <a:schemeClr val="accent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indent="-342900" algn="just"/>
            <a:r>
              <a:rPr lang="en-US" sz="2200" u="sng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https://support.pega.com/question/how-solve-expected-screenflow-assignment-label-be-create-select-offer-identify-transfer</a:t>
            </a:r>
            <a:endParaRPr lang="en-IN" sz="2200" dirty="0">
              <a:solidFill>
                <a:schemeClr val="accent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indent="-342900" algn="just"/>
            <a:r>
              <a:rPr lang="en-US" sz="2200" u="sng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Calculate Age from Date of Birth in </a:t>
            </a:r>
            <a:r>
              <a:rPr lang="en-US" sz="2200" u="sng" dirty="0" err="1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Pega</a:t>
            </a:r>
            <a:r>
              <a:rPr lang="en-US" sz="2200" u="sng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￼￼</a:t>
            </a:r>
            <a:r>
              <a:rPr lang="en-US" sz="2200" u="sng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2200" u="sng" dirty="0" err="1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Pega</a:t>
            </a:r>
            <a:r>
              <a:rPr lang="en-US" sz="2200" u="sng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Tech (pegateck.com)</a:t>
            </a:r>
            <a:endParaRPr lang="en-IN" sz="2200" dirty="0">
              <a:solidFill>
                <a:schemeClr val="accent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14298" indent="0">
              <a:buClr>
                <a:srgbClr val="000000"/>
              </a:buClr>
              <a:buNone/>
            </a:pPr>
            <a:endParaRPr lang="en-GB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298" indent="0">
              <a:buClr>
                <a:srgbClr val="000000"/>
              </a:buClr>
              <a:buNone/>
            </a:pPr>
            <a:endParaRPr lang="en-GB" sz="28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46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effectLst/>
                <a:ea typeface="Cambria" panose="02040503050406030204" pitchFamily="18" charset="0"/>
              </a:rPr>
              <a:t>Project Description</a:t>
            </a:r>
          </a:p>
          <a:p>
            <a:pPr marL="0" lvl="0" indent="0">
              <a:buNone/>
            </a:pPr>
            <a:r>
              <a:rPr lang="en-US" dirty="0">
                <a:effectLst/>
                <a:ea typeface="Cambria" panose="02040503050406030204" pitchFamily="18" charset="0"/>
              </a:rPr>
              <a:t>Technologies Used</a:t>
            </a:r>
            <a:endParaRPr lang="en-IN" dirty="0">
              <a:effectLst/>
              <a:ea typeface="Cambria" panose="02040503050406030204" pitchFamily="18" charset="0"/>
            </a:endParaRPr>
          </a:p>
          <a:p>
            <a:pPr marL="0" lvl="0" indent="0">
              <a:buNone/>
            </a:pPr>
            <a:r>
              <a:rPr lang="en-US" dirty="0">
                <a:effectLst/>
                <a:ea typeface="Cambria" panose="02040503050406030204" pitchFamily="18" charset="0"/>
              </a:rPr>
              <a:t>Implementation – Explain in detail with snapshots</a:t>
            </a:r>
            <a:endParaRPr lang="en-IN" dirty="0">
              <a:effectLst/>
              <a:ea typeface="Cambria" panose="02040503050406030204" pitchFamily="18" charset="0"/>
            </a:endParaRPr>
          </a:p>
          <a:p>
            <a:pPr marL="0" lvl="0" indent="0">
              <a:buNone/>
            </a:pPr>
            <a:r>
              <a:rPr lang="en-US" dirty="0">
                <a:effectLst/>
                <a:ea typeface="Cambria" panose="02040503050406030204" pitchFamily="18" charset="0"/>
              </a:rPr>
              <a:t>Best Practices Learned</a:t>
            </a:r>
            <a:endParaRPr lang="en-IN" dirty="0">
              <a:effectLst/>
              <a:ea typeface="Cambria" panose="02040503050406030204" pitchFamily="18" charset="0"/>
            </a:endParaRPr>
          </a:p>
          <a:p>
            <a:pPr marL="0" lvl="0" indent="0">
              <a:buNone/>
            </a:pPr>
            <a:r>
              <a:rPr lang="en-US" dirty="0">
                <a:effectLst/>
                <a:ea typeface="Cambria" panose="02040503050406030204" pitchFamily="18" charset="0"/>
              </a:rPr>
              <a:t>Conclusion</a:t>
            </a:r>
            <a:endParaRPr lang="en-IN" dirty="0">
              <a:effectLst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kern="0" dirty="0">
                <a:effectLst/>
                <a:ea typeface="Times New Roman" panose="02020603050405020304" pitchFamily="18" charset="0"/>
              </a:rPr>
              <a:t>References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6215993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2751"/>
            <a:ext cx="8229600" cy="792162"/>
          </a:xfrm>
        </p:spPr>
        <p:txBody>
          <a:bodyPr/>
          <a:lstStyle/>
          <a:p>
            <a:r>
              <a:rPr lang="en-US" dirty="0">
                <a:effectLst/>
                <a:ea typeface="Cambria" panose="02040503050406030204" pitchFamily="18" charset="0"/>
              </a:rPr>
              <a:t>Project Description</a:t>
            </a:r>
            <a:br>
              <a:rPr lang="en-US" dirty="0">
                <a:effectLst/>
                <a:ea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500" dirty="0"/>
              <a:t>Customer and CSR Policy Creation: The application will allow customers to input their insurance details and select from existing plans (Basic, Economy, or Premium). CSRs can also create policies on behalf of customers.</a:t>
            </a:r>
          </a:p>
          <a:p>
            <a:pPr marL="0" indent="0">
              <a:buNone/>
            </a:pPr>
            <a:endParaRPr lang="en-GB" sz="1500" dirty="0"/>
          </a:p>
          <a:p>
            <a:r>
              <a:rPr lang="en-GB" sz="1500" dirty="0"/>
              <a:t>Document Verification and Auto-Rejection: Supporting documents must be submitted for verification, with a mandatory review by a manager within one hour. An auto-rejection rule will apply if the combined cost of tickets and accommodations is below ₹500.</a:t>
            </a:r>
          </a:p>
          <a:p>
            <a:endParaRPr lang="en-GB" sz="1500" dirty="0"/>
          </a:p>
          <a:p>
            <a:r>
              <a:rPr lang="en-GB" sz="1500" dirty="0"/>
              <a:t>Dynamic Policy Suggestions and Discounts: Future enhancements will include dynamic policy suggestions based on travel specifics (transport mode, distance, number of travellers, and duration). A 10% discount is automatically applied, with additional discounts for first-time users and an option for a recurring discount.</a:t>
            </a:r>
          </a:p>
          <a:p>
            <a:endParaRPr lang="en-GB" sz="1500" dirty="0"/>
          </a:p>
          <a:p>
            <a:r>
              <a:rPr lang="en-GB" sz="1500" dirty="0"/>
              <a:t>Payment and Cancellation Options: The application will display the total payable amount and detailed policy information. Customers can exit the booking process midway and provide a reason or cancel their policy before the journey start date, with a full refund minus a ₹100 processing fee.</a:t>
            </a:r>
          </a:p>
          <a:p>
            <a:endParaRPr lang="en-GB" sz="1500" dirty="0"/>
          </a:p>
          <a:p>
            <a:r>
              <a:rPr lang="en-GB" sz="1500" dirty="0"/>
              <a:t>Comprehensive Policy Delivery: Upon completion, a PDF with full policy details, including the validity period aligned with holiday dates, will be sent to the customer.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198978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Technologies Used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026" name="Picture 2" descr="Why PEGA technology is so hyped up? and why are the many leading brands  using it?">
            <a:extLst>
              <a:ext uri="{FF2B5EF4-FFF2-40B4-BE49-F238E27FC236}">
                <a16:creationId xmlns:a16="http://schemas.microsoft.com/office/drawing/2014/main" id="{18A94EE5-96F7-C503-F5F7-B1E5FFB55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6" y="1116741"/>
            <a:ext cx="3346249" cy="186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omplete Guide to Regular Expressions (Regex) - CoderPad">
            <a:extLst>
              <a:ext uri="{FF2B5EF4-FFF2-40B4-BE49-F238E27FC236}">
                <a16:creationId xmlns:a16="http://schemas.microsoft.com/office/drawing/2014/main" id="{7EB65FEF-BA20-B497-4212-ECEECC223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75" y="3105362"/>
            <a:ext cx="2334427" cy="156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Programming: A Coding Language Suitable For Everything">
            <a:extLst>
              <a:ext uri="{FF2B5EF4-FFF2-40B4-BE49-F238E27FC236}">
                <a16:creationId xmlns:a16="http://schemas.microsoft.com/office/drawing/2014/main" id="{AE2DA227-1057-E4BA-2FCB-79C035A3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6" y="3229761"/>
            <a:ext cx="2159379" cy="143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s Agile always the best solution for software development projects? -  SolDevelo">
            <a:extLst>
              <a:ext uri="{FF2B5EF4-FFF2-40B4-BE49-F238E27FC236}">
                <a16:creationId xmlns:a16="http://schemas.microsoft.com/office/drawing/2014/main" id="{66CEC2E0-915C-D78F-BF97-0C30AC0F6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29" y="1188543"/>
            <a:ext cx="3851945" cy="178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ega prpc | OnlineITGuru">
            <a:extLst>
              <a:ext uri="{FF2B5EF4-FFF2-40B4-BE49-F238E27FC236}">
                <a16:creationId xmlns:a16="http://schemas.microsoft.com/office/drawing/2014/main" id="{E292DC06-6242-3CE0-17C3-7D992DDE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90" y="3100307"/>
            <a:ext cx="2545448" cy="157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XML Logo">
            <a:extLst>
              <a:ext uri="{FF2B5EF4-FFF2-40B4-BE49-F238E27FC236}">
                <a16:creationId xmlns:a16="http://schemas.microsoft.com/office/drawing/2014/main" id="{BB9E8E70-C889-417F-E07C-0CC22E1CE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72" y="4770614"/>
            <a:ext cx="1762262" cy="17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1560469" y="516006"/>
            <a:ext cx="645759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Implementation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1021383" y="1446663"/>
            <a:ext cx="7535763" cy="4704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42891">
              <a:spcBef>
                <a:spcPts val="120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 Customer Details</a:t>
            </a:r>
          </a:p>
          <a:p>
            <a:pPr indent="-342891">
              <a:spcBef>
                <a:spcPts val="120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Verification</a:t>
            </a:r>
            <a:endParaRPr lang="en-IN" sz="1800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891">
              <a:spcBef>
                <a:spcPts val="120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Insurance Policy</a:t>
            </a:r>
          </a:p>
          <a:p>
            <a:pPr indent="-342891">
              <a:spcBef>
                <a:spcPts val="120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and Confirm Details</a:t>
            </a:r>
            <a:endParaRPr lang="en-IN" sz="1800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891">
              <a:spcBef>
                <a:spcPts val="120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 Collection</a:t>
            </a:r>
          </a:p>
          <a:p>
            <a:pPr indent="-342891">
              <a:spcBef>
                <a:spcPts val="120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Policy Allotment</a:t>
            </a:r>
            <a:endParaRPr lang="en-IN" sz="1800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891">
              <a:spcBef>
                <a:spcPts val="120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Policy Cancellation(at any step of the process)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1460310" y="553042"/>
            <a:ext cx="620973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Implementation Snapshots 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8ACDCB-7530-2B6E-13B8-35C9FF5C0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4" y="1308742"/>
            <a:ext cx="8251402" cy="23437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C26A39-F16F-9A7B-FF19-CA3069928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14" y="4239348"/>
            <a:ext cx="8357862" cy="15204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2;p18">
            <a:extLst>
              <a:ext uri="{FF2B5EF4-FFF2-40B4-BE49-F238E27FC236}">
                <a16:creationId xmlns:a16="http://schemas.microsoft.com/office/drawing/2014/main" id="{42CC204B-D0D9-83F5-B66B-7D045A317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0310" y="553042"/>
            <a:ext cx="620973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Implementation Snapshots 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1129C7-CBC7-D139-E029-6051E074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45" y="1644015"/>
            <a:ext cx="5731510" cy="35699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p18">
            <a:extLst>
              <a:ext uri="{FF2B5EF4-FFF2-40B4-BE49-F238E27FC236}">
                <a16:creationId xmlns:a16="http://schemas.microsoft.com/office/drawing/2014/main" id="{40D6BE7D-455F-B00C-E90F-F95DBE7D1D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4083" y="506976"/>
            <a:ext cx="620973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Implementation Snapshots 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0C07E-6E6B-FD1C-00BA-724A81E2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" y="1130300"/>
            <a:ext cx="503936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351A4D-B044-8ADD-F280-4261663C7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20" y="1913326"/>
            <a:ext cx="5731510" cy="1052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FA923-5FCE-203B-3846-31A1F048C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20" y="2965521"/>
            <a:ext cx="5731510" cy="405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5CEF8-7CA3-D63E-4F33-C75D43645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20" y="3371286"/>
            <a:ext cx="5731510" cy="2078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EE5F4-B9C2-CC26-C10E-D578FF73C1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945" y="5439623"/>
            <a:ext cx="5731510" cy="788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p18">
            <a:extLst>
              <a:ext uri="{FF2B5EF4-FFF2-40B4-BE49-F238E27FC236}">
                <a16:creationId xmlns:a16="http://schemas.microsoft.com/office/drawing/2014/main" id="{40D6BE7D-455F-B00C-E90F-F95DBE7D1D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4083" y="506976"/>
            <a:ext cx="620973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Implementation Snapshots 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04B57-D2C0-6819-AE8D-A68E5E2B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" y="1262676"/>
            <a:ext cx="5731510" cy="2047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87521-0438-1E2D-FE3B-B378E0023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45" y="3297512"/>
            <a:ext cx="39052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21803"/>
      </p:ext>
    </p:extLst>
  </p:cSld>
  <p:clrMapOvr>
    <a:masterClrMapping/>
  </p:clrMapOvr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</TotalTime>
  <Words>491</Words>
  <Application>Microsoft Office PowerPoint</Application>
  <PresentationFormat>On-screen Show (4:3)</PresentationFormat>
  <Paragraphs>73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Comic Sans MS</vt:lpstr>
      <vt:lpstr>Roboto</vt:lpstr>
      <vt:lpstr>Tahoma</vt:lpstr>
      <vt:lpstr>Times New Roman</vt:lpstr>
      <vt:lpstr>SASEPresentation</vt:lpstr>
      <vt:lpstr>Holiday Travel Insurance</vt:lpstr>
      <vt:lpstr>Agenda</vt:lpstr>
      <vt:lpstr>Project Description </vt:lpstr>
      <vt:lpstr>Technologies Used</vt:lpstr>
      <vt:lpstr>Implementation</vt:lpstr>
      <vt:lpstr>Implementation Snapshots </vt:lpstr>
      <vt:lpstr>Implementation Snapshots </vt:lpstr>
      <vt:lpstr>Implementation Snapshots </vt:lpstr>
      <vt:lpstr>Implementation Snapshots </vt:lpstr>
      <vt:lpstr>Implementation Snapshots </vt:lpstr>
      <vt:lpstr>Implementation Snapshots </vt:lpstr>
      <vt:lpstr>Implementation Snapshots </vt:lpstr>
      <vt:lpstr>Implementation Snapshots </vt:lpstr>
      <vt:lpstr>Best Practices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Ashwin Ravi</dc:creator>
  <cp:lastModifiedBy>Ashwin Ravi</cp:lastModifiedBy>
  <cp:revision>489</cp:revision>
  <dcterms:created xsi:type="dcterms:W3CDTF">2016-10-25T05:26:29Z</dcterms:created>
  <dcterms:modified xsi:type="dcterms:W3CDTF">2024-09-14T05:14:26Z</dcterms:modified>
</cp:coreProperties>
</file>