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57" r:id="rId3"/>
    <p:sldId id="259" r:id="rId4"/>
    <p:sldId id="260" r:id="rId5"/>
    <p:sldId id="261" r:id="rId6"/>
    <p:sldId id="262" r:id="rId7"/>
    <p:sldId id="263" r:id="rId8"/>
    <p:sldId id="264" r:id="rId9"/>
    <p:sldId id="265" r:id="rId10"/>
    <p:sldId id="266" r:id="rId11"/>
    <p:sldId id="267" r:id="rId12"/>
    <p:sldId id="279" r:id="rId13"/>
    <p:sldId id="268" r:id="rId14"/>
    <p:sldId id="272" r:id="rId15"/>
    <p:sldId id="273" r:id="rId16"/>
    <p:sldId id="275" r:id="rId17"/>
    <p:sldId id="274" r:id="rId18"/>
    <p:sldId id="277" r:id="rId19"/>
    <p:sldId id="278" r:id="rId20"/>
    <p:sldId id="270" r:id="rId21"/>
    <p:sldId id="276" r:id="rId22"/>
    <p:sldId id="280" r:id="rId23"/>
    <p:sldId id="281"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85804-0251-4ABB-AD30-36BE8E4C940A}" v="26" dt="2024-03-23T05:01:20.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60"/>
  </p:normalViewPr>
  <p:slideViewPr>
    <p:cSldViewPr snapToGrid="0">
      <p:cViewPr varScale="1">
        <p:scale>
          <a:sx n="68" d="100"/>
          <a:sy n="68"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Arul J" userId="f47c2c25aab1f00a" providerId="LiveId" clId="{74685804-0251-4ABB-AD30-36BE8E4C940A}"/>
    <pc:docChg chg="undo custSel modSld">
      <pc:chgData name="Sri Arul J" userId="f47c2c25aab1f00a" providerId="LiveId" clId="{74685804-0251-4ABB-AD30-36BE8E4C940A}" dt="2024-03-23T05:14:47.207" v="191" actId="20577"/>
      <pc:docMkLst>
        <pc:docMk/>
      </pc:docMkLst>
      <pc:sldChg chg="addSp modSp mod">
        <pc:chgData name="Sri Arul J" userId="f47c2c25aab1f00a" providerId="LiveId" clId="{74685804-0251-4ABB-AD30-36BE8E4C940A}" dt="2024-03-23T05:14:47.207" v="191" actId="20577"/>
        <pc:sldMkLst>
          <pc:docMk/>
          <pc:sldMk cId="1444257728" sldId="258"/>
        </pc:sldMkLst>
        <pc:spChg chg="mod">
          <ac:chgData name="Sri Arul J" userId="f47c2c25aab1f00a" providerId="LiveId" clId="{74685804-0251-4ABB-AD30-36BE8E4C940A}" dt="2024-03-23T05:14:47.207" v="191" actId="20577"/>
          <ac:spMkLst>
            <pc:docMk/>
            <pc:sldMk cId="1444257728" sldId="258"/>
            <ac:spMk id="3" creationId="{F40DFF39-6349-0280-2ABF-F6D5903AD330}"/>
          </ac:spMkLst>
        </pc:spChg>
        <pc:spChg chg="add mod">
          <ac:chgData name="Sri Arul J" userId="f47c2c25aab1f00a" providerId="LiveId" clId="{74685804-0251-4ABB-AD30-36BE8E4C940A}" dt="2024-03-23T05:01:17.824" v="103"/>
          <ac:spMkLst>
            <pc:docMk/>
            <pc:sldMk cId="1444257728" sldId="258"/>
            <ac:spMk id="4" creationId="{F2D4B3F1-BEA9-AFE2-4946-935B5A3077BB}"/>
          </ac:spMkLst>
        </pc:spChg>
      </pc:sldChg>
      <pc:sldChg chg="modSp mod">
        <pc:chgData name="Sri Arul J" userId="f47c2c25aab1f00a" providerId="LiveId" clId="{74685804-0251-4ABB-AD30-36BE8E4C940A}" dt="2024-03-23T05:01:54.934" v="105" actId="12"/>
        <pc:sldMkLst>
          <pc:docMk/>
          <pc:sldMk cId="618350959" sldId="260"/>
        </pc:sldMkLst>
        <pc:spChg chg="mod">
          <ac:chgData name="Sri Arul J" userId="f47c2c25aab1f00a" providerId="LiveId" clId="{74685804-0251-4ABB-AD30-36BE8E4C940A}" dt="2024-03-23T05:01:54.934" v="105" actId="12"/>
          <ac:spMkLst>
            <pc:docMk/>
            <pc:sldMk cId="618350959" sldId="260"/>
            <ac:spMk id="3" creationId="{5DDF3465-C2F2-F01F-D8F6-7B06E8E8A465}"/>
          </ac:spMkLst>
        </pc:spChg>
      </pc:sldChg>
      <pc:sldChg chg="modSp mod">
        <pc:chgData name="Sri Arul J" userId="f47c2c25aab1f00a" providerId="LiveId" clId="{74685804-0251-4ABB-AD30-36BE8E4C940A}" dt="2024-03-23T05:04:17.052" v="145" actId="20577"/>
        <pc:sldMkLst>
          <pc:docMk/>
          <pc:sldMk cId="2574727340" sldId="261"/>
        </pc:sldMkLst>
        <pc:spChg chg="mod">
          <ac:chgData name="Sri Arul J" userId="f47c2c25aab1f00a" providerId="LiveId" clId="{74685804-0251-4ABB-AD30-36BE8E4C940A}" dt="2024-03-23T05:04:17.052" v="145" actId="20577"/>
          <ac:spMkLst>
            <pc:docMk/>
            <pc:sldMk cId="2574727340" sldId="261"/>
            <ac:spMk id="3" creationId="{00000000-0000-0000-0000-000000000000}"/>
          </ac:spMkLst>
        </pc:spChg>
      </pc:sldChg>
      <pc:sldChg chg="modSp mod">
        <pc:chgData name="Sri Arul J" userId="f47c2c25aab1f00a" providerId="LiveId" clId="{74685804-0251-4ABB-AD30-36BE8E4C940A}" dt="2024-03-23T05:03:14.255" v="127" actId="20577"/>
        <pc:sldMkLst>
          <pc:docMk/>
          <pc:sldMk cId="2107716172" sldId="263"/>
        </pc:sldMkLst>
        <pc:spChg chg="mod">
          <ac:chgData name="Sri Arul J" userId="f47c2c25aab1f00a" providerId="LiveId" clId="{74685804-0251-4ABB-AD30-36BE8E4C940A}" dt="2024-03-23T05:03:14.255" v="127" actId="20577"/>
          <ac:spMkLst>
            <pc:docMk/>
            <pc:sldMk cId="2107716172" sldId="263"/>
            <ac:spMk id="3" creationId="{00000000-0000-0000-0000-000000000000}"/>
          </ac:spMkLst>
        </pc:spChg>
      </pc:sldChg>
      <pc:sldChg chg="modSp mod">
        <pc:chgData name="Sri Arul J" userId="f47c2c25aab1f00a" providerId="LiveId" clId="{74685804-0251-4ABB-AD30-36BE8E4C940A}" dt="2024-03-23T04:54:34.109" v="13" actId="2710"/>
        <pc:sldMkLst>
          <pc:docMk/>
          <pc:sldMk cId="3261843874" sldId="265"/>
        </pc:sldMkLst>
        <pc:graphicFrameChg chg="mod modGraphic">
          <ac:chgData name="Sri Arul J" userId="f47c2c25aab1f00a" providerId="LiveId" clId="{74685804-0251-4ABB-AD30-36BE8E4C940A}" dt="2024-03-23T04:54:34.109" v="13" actId="2710"/>
          <ac:graphicFrameMkLst>
            <pc:docMk/>
            <pc:sldMk cId="3261843874" sldId="265"/>
            <ac:graphicFrameMk id="10" creationId="{3AED7CCF-4C2D-4C88-92AF-7E5D7875EBE1}"/>
          </ac:graphicFrameMkLst>
        </pc:graphicFrameChg>
      </pc:sldChg>
      <pc:sldChg chg="addSp delSp modSp mod">
        <pc:chgData name="Sri Arul J" userId="f47c2c25aab1f00a" providerId="LiveId" clId="{74685804-0251-4ABB-AD30-36BE8E4C940A}" dt="2024-03-23T04:58:14.507" v="51"/>
        <pc:sldMkLst>
          <pc:docMk/>
          <pc:sldMk cId="786044946" sldId="266"/>
        </pc:sldMkLst>
        <pc:spChg chg="del mod">
          <ac:chgData name="Sri Arul J" userId="f47c2c25aab1f00a" providerId="LiveId" clId="{74685804-0251-4ABB-AD30-36BE8E4C940A}" dt="2024-03-23T04:55:20.622" v="17"/>
          <ac:spMkLst>
            <pc:docMk/>
            <pc:sldMk cId="786044946" sldId="266"/>
            <ac:spMk id="8" creationId="{81BBA2BD-7DB4-BFB6-311C-3D5B979CD394}"/>
          </ac:spMkLst>
        </pc:spChg>
        <pc:graphicFrameChg chg="add mod modGraphic">
          <ac:chgData name="Sri Arul J" userId="f47c2c25aab1f00a" providerId="LiveId" clId="{74685804-0251-4ABB-AD30-36BE8E4C940A}" dt="2024-03-23T04:58:14.507" v="51"/>
          <ac:graphicFrameMkLst>
            <pc:docMk/>
            <pc:sldMk cId="786044946" sldId="266"/>
            <ac:graphicFrameMk id="6" creationId="{E406AE7A-6844-0D04-73F4-0927C0E92EB8}"/>
          </ac:graphicFrameMkLst>
        </pc:graphicFrameChg>
      </pc:sldChg>
      <pc:sldChg chg="addSp delSp modSp mod">
        <pc:chgData name="Sri Arul J" userId="f47c2c25aab1f00a" providerId="LiveId" clId="{74685804-0251-4ABB-AD30-36BE8E4C940A}" dt="2024-03-23T04:59:11.146" v="56"/>
        <pc:sldMkLst>
          <pc:docMk/>
          <pc:sldMk cId="2072936839" sldId="267"/>
        </pc:sldMkLst>
        <pc:spChg chg="del">
          <ac:chgData name="Sri Arul J" userId="f47c2c25aab1f00a" providerId="LiveId" clId="{74685804-0251-4ABB-AD30-36BE8E4C940A}" dt="2024-03-23T04:55:23.209" v="18"/>
          <ac:spMkLst>
            <pc:docMk/>
            <pc:sldMk cId="2072936839" sldId="267"/>
            <ac:spMk id="3" creationId="{D490C6E1-1735-065F-E423-5E94B6D16884}"/>
          </ac:spMkLst>
        </pc:spChg>
        <pc:graphicFrameChg chg="add mod modGraphic">
          <ac:chgData name="Sri Arul J" userId="f47c2c25aab1f00a" providerId="LiveId" clId="{74685804-0251-4ABB-AD30-36BE8E4C940A}" dt="2024-03-23T04:59:11.146" v="56"/>
          <ac:graphicFrameMkLst>
            <pc:docMk/>
            <pc:sldMk cId="2072936839" sldId="267"/>
            <ac:graphicFrameMk id="7" creationId="{D259C209-5AF1-CC26-3DB7-DE9326D13B3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02267-54B0-4E8B-AA62-CB148CE58C5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3BEF5EB-9307-4557-97F3-64ECE7829B1B}">
      <dgm:prSet/>
      <dgm:spPr/>
      <dgm:t>
        <a:bodyPr/>
        <a:lstStyle/>
        <a:p>
          <a:pPr rtl="0"/>
          <a:r>
            <a:rPr lang="en-US" dirty="0" smtClean="0"/>
            <a:t>The "KRCT Zero Dues Management" frontend page is a simple and intuitive interface designed for user management. It features fields for entering a username and password, facilitating secure access and user authentication. The page also includes a "Create User" button, enabling administrators to easily add new users to the system. The clean and minimalist design ensures a user-friendly experience, with a focus on ease of navigation and clarity. This page is essential for managing user accounts within the KRCT Zero Dues system, ensuring that only authorized individuals can access and manage dues-related information.</a:t>
          </a:r>
          <a:endParaRPr lang="en-US" dirty="0"/>
        </a:p>
      </dgm:t>
    </dgm:pt>
    <dgm:pt modelId="{9953A6DD-D5AE-40C2-A7A5-AC130D5B6AF8}" type="parTrans" cxnId="{323B698A-D1CF-4D9D-8789-9F33F9636E54}">
      <dgm:prSet/>
      <dgm:spPr/>
      <dgm:t>
        <a:bodyPr/>
        <a:lstStyle/>
        <a:p>
          <a:endParaRPr lang="en-US"/>
        </a:p>
      </dgm:t>
    </dgm:pt>
    <dgm:pt modelId="{EA11A5CC-800B-461E-814A-3D4385BD05A2}" type="sibTrans" cxnId="{323B698A-D1CF-4D9D-8789-9F33F9636E54}">
      <dgm:prSet/>
      <dgm:spPr/>
      <dgm:t>
        <a:bodyPr/>
        <a:lstStyle/>
        <a:p>
          <a:endParaRPr lang="en-US"/>
        </a:p>
      </dgm:t>
    </dgm:pt>
    <dgm:pt modelId="{0BC4D02B-4A98-42EF-B860-5F05B35B6240}" type="pres">
      <dgm:prSet presAssocID="{81802267-54B0-4E8B-AA62-CB148CE58C5D}" presName="Name0" presStyleCnt="0">
        <dgm:presLayoutVars>
          <dgm:dir/>
          <dgm:animLvl val="lvl"/>
          <dgm:resizeHandles val="exact"/>
        </dgm:presLayoutVars>
      </dgm:prSet>
      <dgm:spPr/>
      <dgm:t>
        <a:bodyPr/>
        <a:lstStyle/>
        <a:p>
          <a:endParaRPr lang="en-US"/>
        </a:p>
      </dgm:t>
    </dgm:pt>
    <dgm:pt modelId="{E857BB3E-08BF-4A51-8F71-96534EBEF7E3}" type="pres">
      <dgm:prSet presAssocID="{13BEF5EB-9307-4557-97F3-64ECE7829B1B}" presName="linNode" presStyleCnt="0"/>
      <dgm:spPr/>
    </dgm:pt>
    <dgm:pt modelId="{6B90EFBA-7E58-4BFC-A362-E11811FF98D6}" type="pres">
      <dgm:prSet presAssocID="{13BEF5EB-9307-4557-97F3-64ECE7829B1B}" presName="parentText" presStyleLbl="node1" presStyleIdx="0" presStyleCnt="1" custLinFactNeighborX="-5842" custLinFactNeighborY="7267">
        <dgm:presLayoutVars>
          <dgm:chMax val="1"/>
          <dgm:bulletEnabled val="1"/>
        </dgm:presLayoutVars>
      </dgm:prSet>
      <dgm:spPr/>
      <dgm:t>
        <a:bodyPr/>
        <a:lstStyle/>
        <a:p>
          <a:endParaRPr lang="en-US"/>
        </a:p>
      </dgm:t>
    </dgm:pt>
  </dgm:ptLst>
  <dgm:cxnLst>
    <dgm:cxn modelId="{A14E74C2-811C-40E6-9110-EFBB99D229BB}" type="presOf" srcId="{81802267-54B0-4E8B-AA62-CB148CE58C5D}" destId="{0BC4D02B-4A98-42EF-B860-5F05B35B6240}" srcOrd="0" destOrd="0" presId="urn:microsoft.com/office/officeart/2005/8/layout/vList5"/>
    <dgm:cxn modelId="{323B698A-D1CF-4D9D-8789-9F33F9636E54}" srcId="{81802267-54B0-4E8B-AA62-CB148CE58C5D}" destId="{13BEF5EB-9307-4557-97F3-64ECE7829B1B}" srcOrd="0" destOrd="0" parTransId="{9953A6DD-D5AE-40C2-A7A5-AC130D5B6AF8}" sibTransId="{EA11A5CC-800B-461E-814A-3D4385BD05A2}"/>
    <dgm:cxn modelId="{95BDE05E-D4B1-43C0-8085-B82DF7F32F18}" type="presOf" srcId="{13BEF5EB-9307-4557-97F3-64ECE7829B1B}" destId="{6B90EFBA-7E58-4BFC-A362-E11811FF98D6}" srcOrd="0" destOrd="0" presId="urn:microsoft.com/office/officeart/2005/8/layout/vList5"/>
    <dgm:cxn modelId="{DF1DD20F-B2DB-463D-8F81-B3D6C24DB71D}" type="presParOf" srcId="{0BC4D02B-4A98-42EF-B860-5F05B35B6240}" destId="{E857BB3E-08BF-4A51-8F71-96534EBEF7E3}" srcOrd="0" destOrd="0" presId="urn:microsoft.com/office/officeart/2005/8/layout/vList5"/>
    <dgm:cxn modelId="{BBAD3518-F24E-4E25-8790-E5C254D8A28C}" type="presParOf" srcId="{E857BB3E-08BF-4A51-8F71-96534EBEF7E3}" destId="{6B90EFBA-7E58-4BFC-A362-E11811FF98D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0EFBA-7E58-4BFC-A362-E11811FF98D6}">
      <dsp:nvSpPr>
        <dsp:cNvPr id="0" name=""/>
        <dsp:cNvSpPr/>
      </dsp:nvSpPr>
      <dsp:spPr>
        <a:xfrm>
          <a:off x="3007147" y="0"/>
          <a:ext cx="3621024" cy="4023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rtl="0">
            <a:lnSpc>
              <a:spcPct val="90000"/>
            </a:lnSpc>
            <a:spcBef>
              <a:spcPct val="0"/>
            </a:spcBef>
            <a:spcAft>
              <a:spcPct val="35000"/>
            </a:spcAft>
          </a:pPr>
          <a:r>
            <a:rPr lang="en-US" sz="1400" kern="1200" dirty="0" smtClean="0"/>
            <a:t>The "KRCT Zero Dues Management" frontend page is a simple and intuitive interface designed for user management. It features fields for entering a username and password, facilitating secure access and user authentication. The page also includes a "Create User" button, enabling administrators to easily add new users to the system. The clean and minimalist design ensures a user-friendly experience, with a focus on ease of navigation and clarity. This page is essential for managing user accounts within the KRCT Zero Dues system, ensuring that only authorized individuals can access and manage dues-related information.</a:t>
          </a:r>
          <a:endParaRPr lang="en-US" sz="1400" kern="1200" dirty="0"/>
        </a:p>
      </dsp:txBody>
      <dsp:txXfrm>
        <a:off x="3183911" y="176764"/>
        <a:ext cx="3267496" cy="36698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EFD-23F2-4907-A5E8-687F6C392BAE}"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A2D1-DAE7-43A2-9537-15221B16A0CE}" type="slidenum">
              <a:rPr lang="en-IN" smtClean="0"/>
              <a:t>‹#›</a:t>
            </a:fld>
            <a:endParaRPr lang="en-IN"/>
          </a:p>
        </p:txBody>
      </p:sp>
    </p:spTree>
    <p:extLst>
      <p:ext uri="{BB962C8B-B14F-4D97-AF65-F5344CB8AC3E}">
        <p14:creationId xmlns:p14="http://schemas.microsoft.com/office/powerpoint/2010/main" val="321149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200BA2-AB5A-464F-A007-319CFE6BA65B}"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1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4F77D-2A72-4A10-AB1A-FA2E810706EB}"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2711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11F0B-F2A1-4056-AF36-059901C9DC95}"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57642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35181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A873D-500A-44E7-8526-E0293D08EC6C}" type="datetime1">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5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0A3B8-0CEA-47E3-887F-AA44BA9D5B16}" type="datetime1">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83151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C27F7-57E6-44D3-9D89-09AE52F3E7B1}" type="datetime1">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200182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5056D-6DBF-46C8-89D2-11115DF11BAC}" type="datetime1">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2367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4F98F6-5430-4E9D-A122-B606F4330384}" type="datetime1">
              <a:rPr lang="en-IN" smtClean="0"/>
              <a:t>04-06-2024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04051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24B0A7-4B87-428D-8CC7-36BCD5BD281F}" type="datetime1">
              <a:rPr lang="en-IN" smtClean="0"/>
              <a:t>04-06-2024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4CB378-4F50-4CCE-9659-BB7A6E40C702}" type="slidenum">
              <a:rPr lang="en-IN" smtClean="0"/>
              <a:t>‹#›</a:t>
            </a:fld>
            <a:endParaRPr lang="en-IN"/>
          </a:p>
        </p:txBody>
      </p:sp>
    </p:spTree>
    <p:extLst>
      <p:ext uri="{BB962C8B-B14F-4D97-AF65-F5344CB8AC3E}">
        <p14:creationId xmlns:p14="http://schemas.microsoft.com/office/powerpoint/2010/main" val="214024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922B5-8357-4639-98DB-029B974AC455}" type="datetime1">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17343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F919E1-1B56-4D84-9D27-D559A5B4726E}" type="datetime1">
              <a:rPr lang="en-IN" smtClean="0"/>
              <a:t>04-06-2024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4CB378-4F50-4CCE-9659-BB7A6E40C70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59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FF495-5B71-6D89-5B71-6EDF5BDDBBFB}"/>
              </a:ext>
            </a:extLst>
          </p:cNvPr>
          <p:cNvSpPr txBox="1"/>
          <p:nvPr/>
        </p:nvSpPr>
        <p:spPr>
          <a:xfrm>
            <a:off x="1261088" y="752167"/>
            <a:ext cx="9951395" cy="830997"/>
          </a:xfrm>
          <a:prstGeom prst="rect">
            <a:avLst/>
          </a:prstGeom>
          <a:noFill/>
        </p:spPr>
        <p:txBody>
          <a:bodyPr wrap="square" rtlCol="0">
            <a:spAutoFit/>
          </a:bodyPr>
          <a:lstStyle/>
          <a:p>
            <a:pPr algn="ctr"/>
            <a:r>
              <a:rPr lang="en-US" sz="4800" dirty="0"/>
              <a:t>KRCT ZERO DUES MANAGEMENT  </a:t>
            </a:r>
            <a:endParaRPr lang="en-IN" sz="4800" dirty="0"/>
          </a:p>
        </p:txBody>
      </p:sp>
      <p:sp>
        <p:nvSpPr>
          <p:cNvPr id="3" name="TextBox 2">
            <a:extLst>
              <a:ext uri="{FF2B5EF4-FFF2-40B4-BE49-F238E27FC236}">
                <a16:creationId xmlns:a16="http://schemas.microsoft.com/office/drawing/2014/main" id="{F40DFF39-6349-0280-2ABF-F6D5903AD330}"/>
              </a:ext>
            </a:extLst>
          </p:cNvPr>
          <p:cNvSpPr txBox="1"/>
          <p:nvPr/>
        </p:nvSpPr>
        <p:spPr>
          <a:xfrm>
            <a:off x="1261088" y="2114211"/>
            <a:ext cx="9776297" cy="5262979"/>
          </a:xfrm>
          <a:prstGeom prst="rect">
            <a:avLst/>
          </a:prstGeom>
          <a:noFill/>
        </p:spPr>
        <p:txBody>
          <a:bodyPr wrap="square" rtlCol="0">
            <a:spAutoFit/>
          </a:bodyPr>
          <a:lstStyle/>
          <a:p>
            <a:r>
              <a:rPr lang="en-IN" sz="2400" dirty="0"/>
              <a:t>Team Members: </a:t>
            </a:r>
          </a:p>
          <a:p>
            <a:r>
              <a:rPr lang="en-IN" sz="2400" dirty="0"/>
              <a:t>										</a:t>
            </a:r>
          </a:p>
          <a:p>
            <a:r>
              <a:rPr lang="en-IN" sz="2400" dirty="0"/>
              <a:t>1. MOHAMED ARSHATH N (811721104068)</a:t>
            </a:r>
          </a:p>
          <a:p>
            <a:r>
              <a:rPr lang="en-IN" sz="2400" dirty="0"/>
              <a:t>2. RAHUL R                            (811721104081)</a:t>
            </a:r>
          </a:p>
          <a:p>
            <a:r>
              <a:rPr lang="en-IN" sz="2400" dirty="0"/>
              <a:t>3. SASIKANTH U                   (811721104305)</a:t>
            </a:r>
          </a:p>
          <a:p>
            <a:endParaRPr lang="en-IN" sz="2400" dirty="0"/>
          </a:p>
          <a:p>
            <a:endParaRPr lang="en-IN" sz="2400" dirty="0"/>
          </a:p>
          <a:p>
            <a:r>
              <a:rPr lang="en-IN" sz="2400" dirty="0"/>
              <a:t>																</a:t>
            </a:r>
          </a:p>
          <a:p>
            <a:r>
              <a:rPr lang="en-IN" sz="2400" dirty="0"/>
              <a:t>                                                                                                  Guided By:</a:t>
            </a:r>
          </a:p>
          <a:p>
            <a:r>
              <a:rPr lang="en-IN" sz="2400" dirty="0"/>
              <a:t>														  </a:t>
            </a:r>
          </a:p>
          <a:p>
            <a:r>
              <a:rPr lang="en-IN" sz="2400" dirty="0"/>
              <a:t>                                                                                    </a:t>
            </a:r>
            <a:r>
              <a:rPr lang="en-IN" sz="2400" dirty="0" err="1"/>
              <a:t>Mr.R.Rajavarman</a:t>
            </a:r>
            <a:r>
              <a:rPr lang="en-IN" sz="2400" dirty="0"/>
              <a:t> M.E.,(</a:t>
            </a:r>
            <a:r>
              <a:rPr lang="en-IN" sz="2400" dirty="0" err="1"/>
              <a:t>Ph.D</a:t>
            </a:r>
            <a:r>
              <a:rPr lang="en-IN" sz="2400" dirty="0"/>
              <a:t>).,</a:t>
            </a:r>
          </a:p>
          <a:p>
            <a:endParaRPr lang="en-IN" sz="2400" dirty="0"/>
          </a:p>
          <a:p>
            <a:endParaRPr lang="en-IN" sz="2400" dirty="0"/>
          </a:p>
          <a:p>
            <a:endParaRPr lang="en-IN" sz="2400" dirty="0"/>
          </a:p>
        </p:txBody>
      </p:sp>
      <p:sp>
        <p:nvSpPr>
          <p:cNvPr id="5" name="Slide Number Placeholder 4">
            <a:extLst>
              <a:ext uri="{FF2B5EF4-FFF2-40B4-BE49-F238E27FC236}">
                <a16:creationId xmlns:a16="http://schemas.microsoft.com/office/drawing/2014/main" id="{787C2393-DB1C-23E0-0209-0B81FEC30AE5}"/>
              </a:ext>
            </a:extLst>
          </p:cNvPr>
          <p:cNvSpPr>
            <a:spLocks noGrp="1"/>
          </p:cNvSpPr>
          <p:nvPr>
            <p:ph type="sldNum" sz="quarter" idx="12"/>
          </p:nvPr>
        </p:nvSpPr>
        <p:spPr/>
        <p:txBody>
          <a:bodyPr/>
          <a:lstStyle/>
          <a:p>
            <a:fld id="{DE4CB378-4F50-4CCE-9659-BB7A6E40C702}" type="slidenum">
              <a:rPr lang="en-IN" smtClean="0"/>
              <a:t>1</a:t>
            </a:fld>
            <a:endParaRPr lang="en-IN"/>
          </a:p>
        </p:txBody>
      </p:sp>
    </p:spTree>
    <p:extLst>
      <p:ext uri="{BB962C8B-B14F-4D97-AF65-F5344CB8AC3E}">
        <p14:creationId xmlns:p14="http://schemas.microsoft.com/office/powerpoint/2010/main" val="144425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954B-39B1-C608-8849-59F4D8AC6D61}"/>
              </a:ext>
            </a:extLst>
          </p:cNvPr>
          <p:cNvSpPr>
            <a:spLocks noGrp="1"/>
          </p:cNvSpPr>
          <p:nvPr>
            <p:ph type="title"/>
          </p:nvPr>
        </p:nvSpPr>
        <p:spPr/>
        <p:txBody>
          <a:bodyPr/>
          <a:lstStyle/>
          <a:p>
            <a:r>
              <a:rPr lang="en-IN" dirty="0" smtClean="0">
                <a:solidFill>
                  <a:schemeClr val="tx1"/>
                </a:solidFill>
              </a:rPr>
              <a:t>Literature survey</a:t>
            </a:r>
            <a:endParaRPr lang="en-IN" dirty="0"/>
          </a:p>
        </p:txBody>
      </p:sp>
      <p:sp>
        <p:nvSpPr>
          <p:cNvPr id="5" name="Slide Number Placeholder 4">
            <a:extLst>
              <a:ext uri="{FF2B5EF4-FFF2-40B4-BE49-F238E27FC236}">
                <a16:creationId xmlns:a16="http://schemas.microsoft.com/office/drawing/2014/main" id="{74BE0A95-6E59-AB9E-F7D2-DC8473A137D7}"/>
              </a:ext>
            </a:extLst>
          </p:cNvPr>
          <p:cNvSpPr>
            <a:spLocks noGrp="1"/>
          </p:cNvSpPr>
          <p:nvPr>
            <p:ph type="sldNum" sz="quarter" idx="12"/>
          </p:nvPr>
        </p:nvSpPr>
        <p:spPr/>
        <p:txBody>
          <a:bodyPr/>
          <a:lstStyle/>
          <a:p>
            <a:fld id="{DE4CB378-4F50-4CCE-9659-BB7A6E40C702}" type="slidenum">
              <a:rPr lang="en-IN" smtClean="0"/>
              <a:t>10</a:t>
            </a:fld>
            <a:endParaRPr lang="en-IN"/>
          </a:p>
        </p:txBody>
      </p:sp>
      <p:graphicFrame>
        <p:nvGraphicFramePr>
          <p:cNvPr id="6" name="Content Placeholder 5">
            <a:extLst>
              <a:ext uri="{FF2B5EF4-FFF2-40B4-BE49-F238E27FC236}">
                <a16:creationId xmlns:a16="http://schemas.microsoft.com/office/drawing/2014/main" id="{E406AE7A-6844-0D04-73F4-0927C0E92EB8}"/>
              </a:ext>
            </a:extLst>
          </p:cNvPr>
          <p:cNvGraphicFramePr>
            <a:graphicFrameLocks noGrp="1"/>
          </p:cNvGraphicFramePr>
          <p:nvPr>
            <p:ph idx="1"/>
            <p:extLst>
              <p:ext uri="{D42A27DB-BD31-4B8C-83A1-F6EECF244321}">
                <p14:modId xmlns:p14="http://schemas.microsoft.com/office/powerpoint/2010/main" val="2452213693"/>
              </p:ext>
            </p:extLst>
          </p:nvPr>
        </p:nvGraphicFramePr>
        <p:xfrm>
          <a:off x="1096963" y="1846263"/>
          <a:ext cx="10058400" cy="4325226"/>
        </p:xfrm>
        <a:graphic>
          <a:graphicData uri="http://schemas.openxmlformats.org/drawingml/2006/table">
            <a:tbl>
              <a:tblPr firstRow="1" bandRow="1">
                <a:tableStyleId>{5C22544A-7EE6-4342-B048-85BDC9FD1C3A}</a:tableStyleId>
              </a:tblPr>
              <a:tblGrid>
                <a:gridCol w="759829">
                  <a:extLst>
                    <a:ext uri="{9D8B030D-6E8A-4147-A177-3AD203B41FA5}">
                      <a16:colId xmlns:a16="http://schemas.microsoft.com/office/drawing/2014/main" val="2450178841"/>
                    </a:ext>
                  </a:extLst>
                </a:gridCol>
                <a:gridCol w="3135086">
                  <a:extLst>
                    <a:ext uri="{9D8B030D-6E8A-4147-A177-3AD203B41FA5}">
                      <a16:colId xmlns:a16="http://schemas.microsoft.com/office/drawing/2014/main" val="1165027189"/>
                    </a:ext>
                  </a:extLst>
                </a:gridCol>
                <a:gridCol w="1390261">
                  <a:extLst>
                    <a:ext uri="{9D8B030D-6E8A-4147-A177-3AD203B41FA5}">
                      <a16:colId xmlns:a16="http://schemas.microsoft.com/office/drawing/2014/main" val="1269340621"/>
                    </a:ext>
                  </a:extLst>
                </a:gridCol>
                <a:gridCol w="1222310">
                  <a:extLst>
                    <a:ext uri="{9D8B030D-6E8A-4147-A177-3AD203B41FA5}">
                      <a16:colId xmlns:a16="http://schemas.microsoft.com/office/drawing/2014/main" val="3487748638"/>
                    </a:ext>
                  </a:extLst>
                </a:gridCol>
                <a:gridCol w="3550914">
                  <a:extLst>
                    <a:ext uri="{9D8B030D-6E8A-4147-A177-3AD203B41FA5}">
                      <a16:colId xmlns:a16="http://schemas.microsoft.com/office/drawing/2014/main" val="3180200537"/>
                    </a:ext>
                  </a:extLst>
                </a:gridCol>
              </a:tblGrid>
              <a:tr h="1431093">
                <a:tc>
                  <a:txBody>
                    <a:bodyPr/>
                    <a:lstStyle/>
                    <a:p>
                      <a:pPr algn="ctr">
                        <a:lnSpc>
                          <a:spcPct val="150000"/>
                        </a:lnSpc>
                      </a:pPr>
                      <a:r>
                        <a:rPr lang="en-GB" sz="2000" dirty="0"/>
                        <a:t>S.NO</a:t>
                      </a:r>
                      <a:endParaRPr lang="en-IN" sz="2000" dirty="0"/>
                    </a:p>
                  </a:txBody>
                  <a:tcPr/>
                </a:tc>
                <a:tc>
                  <a:txBody>
                    <a:bodyPr/>
                    <a:lstStyle/>
                    <a:p>
                      <a:pPr algn="ctr">
                        <a:lnSpc>
                          <a:spcPct val="150000"/>
                        </a:lnSpc>
                      </a:pPr>
                      <a:r>
                        <a:rPr lang="en-GB" sz="2000" dirty="0"/>
                        <a:t>TITLE</a:t>
                      </a:r>
                    </a:p>
                    <a:p>
                      <a:pPr algn="ctr">
                        <a:lnSpc>
                          <a:spcPct val="150000"/>
                        </a:lnSpc>
                      </a:pPr>
                      <a:endParaRPr lang="en-IN" sz="2000" dirty="0"/>
                    </a:p>
                  </a:txBody>
                  <a:tcPr/>
                </a:tc>
                <a:tc>
                  <a:txBody>
                    <a:bodyPr/>
                    <a:lstStyle/>
                    <a:p>
                      <a:pPr algn="ctr">
                        <a:lnSpc>
                          <a:spcPct val="150000"/>
                        </a:lnSpc>
                      </a:pPr>
                      <a:r>
                        <a:rPr lang="en-GB" sz="2000" dirty="0"/>
                        <a:t>AUTHOR</a:t>
                      </a:r>
                      <a:endParaRPr lang="en-IN" sz="2000" dirty="0"/>
                    </a:p>
                  </a:txBody>
                  <a:tcPr/>
                </a:tc>
                <a:tc>
                  <a:txBody>
                    <a:bodyPr/>
                    <a:lstStyle/>
                    <a:p>
                      <a:pPr algn="ctr">
                        <a:lnSpc>
                          <a:spcPct val="150000"/>
                        </a:lnSpc>
                      </a:pPr>
                      <a:r>
                        <a:rPr lang="en-GB" sz="2000" dirty="0"/>
                        <a:t>YEAR </a:t>
                      </a:r>
                    </a:p>
                    <a:p>
                      <a:pPr algn="ctr">
                        <a:lnSpc>
                          <a:spcPct val="150000"/>
                        </a:lnSpc>
                      </a:pPr>
                      <a:r>
                        <a:rPr lang="en-GB" sz="2000" dirty="0"/>
                        <a:t>OF PASSING</a:t>
                      </a:r>
                      <a:endParaRPr lang="en-IN" sz="2000" dirty="0"/>
                    </a:p>
                  </a:txBody>
                  <a:tcPr/>
                </a:tc>
                <a:tc>
                  <a:txBody>
                    <a:bodyPr/>
                    <a:lstStyle/>
                    <a:p>
                      <a:pPr algn="ctr">
                        <a:lnSpc>
                          <a:spcPct val="150000"/>
                        </a:lnSpc>
                      </a:pPr>
                      <a:r>
                        <a:rPr lang="en-GB" sz="2000" dirty="0"/>
                        <a:t>REMARKS</a:t>
                      </a:r>
                    </a:p>
                    <a:p>
                      <a:pPr algn="ctr">
                        <a:lnSpc>
                          <a:spcPct val="150000"/>
                        </a:lnSpc>
                      </a:pPr>
                      <a:endParaRPr lang="en-IN" sz="2000" dirty="0"/>
                    </a:p>
                  </a:txBody>
                  <a:tcPr/>
                </a:tc>
                <a:extLst>
                  <a:ext uri="{0D108BD9-81ED-4DB2-BD59-A6C34878D82A}">
                    <a16:rowId xmlns:a16="http://schemas.microsoft.com/office/drawing/2014/main" val="1086074949"/>
                  </a:ext>
                </a:extLst>
              </a:tr>
              <a:tr h="1431093">
                <a:tc>
                  <a:txBody>
                    <a:bodyPr/>
                    <a:lstStyle/>
                    <a:p>
                      <a:pPr algn="ctr">
                        <a:lnSpc>
                          <a:spcPct val="150000"/>
                        </a:lnSpc>
                      </a:pPr>
                      <a:r>
                        <a:rPr lang="en-GB" dirty="0"/>
                        <a:t>3.</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A Comparative Study of No Dues Systems</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Jennifer Lee </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2020 </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Compares different approaches to no dues management</a:t>
                      </a:r>
                      <a:endParaRPr lang="en-IN" dirty="0"/>
                    </a:p>
                  </a:txBody>
                  <a:tcPr/>
                </a:tc>
                <a:extLst>
                  <a:ext uri="{0D108BD9-81ED-4DB2-BD59-A6C34878D82A}">
                    <a16:rowId xmlns:a16="http://schemas.microsoft.com/office/drawing/2014/main" val="3650686192"/>
                  </a:ext>
                </a:extLst>
              </a:tr>
              <a:tr h="1431093">
                <a:tc>
                  <a:txBody>
                    <a:bodyPr/>
                    <a:lstStyle/>
                    <a:p>
                      <a:pPr algn="ctr">
                        <a:lnSpc>
                          <a:spcPct val="150000"/>
                        </a:lnSpc>
                      </a:pPr>
                      <a:r>
                        <a:rPr lang="en-GB" dirty="0"/>
                        <a:t>4.</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Challenges in Implementing No Dues Policies </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David Williams</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2017 </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Identifies common obstacles in no dues management </a:t>
                      </a:r>
                      <a:endParaRPr lang="en-IN" dirty="0"/>
                    </a:p>
                  </a:txBody>
                  <a:tcPr/>
                </a:tc>
                <a:extLst>
                  <a:ext uri="{0D108BD9-81ED-4DB2-BD59-A6C34878D82A}">
                    <a16:rowId xmlns:a16="http://schemas.microsoft.com/office/drawing/2014/main" val="3380117341"/>
                  </a:ext>
                </a:extLst>
              </a:tr>
            </a:tbl>
          </a:graphicData>
        </a:graphic>
      </p:graphicFrame>
    </p:spTree>
    <p:extLst>
      <p:ext uri="{BB962C8B-B14F-4D97-AF65-F5344CB8AC3E}">
        <p14:creationId xmlns:p14="http://schemas.microsoft.com/office/powerpoint/2010/main" val="78604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05C5-CAA8-EA9C-6916-3603CAA18274}"/>
              </a:ext>
            </a:extLst>
          </p:cNvPr>
          <p:cNvSpPr>
            <a:spLocks noGrp="1"/>
          </p:cNvSpPr>
          <p:nvPr>
            <p:ph type="title"/>
          </p:nvPr>
        </p:nvSpPr>
        <p:spPr/>
        <p:txBody>
          <a:bodyPr/>
          <a:lstStyle/>
          <a:p>
            <a:r>
              <a:rPr lang="en-IN" dirty="0" smtClean="0">
                <a:solidFill>
                  <a:schemeClr val="tx1"/>
                </a:solidFill>
              </a:rPr>
              <a:t>Literature survey</a:t>
            </a:r>
            <a:endParaRPr lang="en-IN" dirty="0"/>
          </a:p>
        </p:txBody>
      </p:sp>
      <p:graphicFrame>
        <p:nvGraphicFramePr>
          <p:cNvPr id="7" name="Content Placeholder 6">
            <a:extLst>
              <a:ext uri="{FF2B5EF4-FFF2-40B4-BE49-F238E27FC236}">
                <a16:creationId xmlns:a16="http://schemas.microsoft.com/office/drawing/2014/main" id="{D259C209-5AF1-CC26-3DB7-DE9326D13B39}"/>
              </a:ext>
            </a:extLst>
          </p:cNvPr>
          <p:cNvGraphicFramePr>
            <a:graphicFrameLocks noGrp="1"/>
          </p:cNvGraphicFramePr>
          <p:nvPr>
            <p:ph idx="1"/>
            <p:extLst>
              <p:ext uri="{D42A27DB-BD31-4B8C-83A1-F6EECF244321}">
                <p14:modId xmlns:p14="http://schemas.microsoft.com/office/powerpoint/2010/main" val="1661211854"/>
              </p:ext>
            </p:extLst>
          </p:nvPr>
        </p:nvGraphicFramePr>
        <p:xfrm>
          <a:off x="1096963" y="1846263"/>
          <a:ext cx="10058400" cy="2894133"/>
        </p:xfrm>
        <a:graphic>
          <a:graphicData uri="http://schemas.openxmlformats.org/drawingml/2006/table">
            <a:tbl>
              <a:tblPr firstRow="1" bandRow="1">
                <a:tableStyleId>{5C22544A-7EE6-4342-B048-85BDC9FD1C3A}</a:tableStyleId>
              </a:tblPr>
              <a:tblGrid>
                <a:gridCol w="759829">
                  <a:extLst>
                    <a:ext uri="{9D8B030D-6E8A-4147-A177-3AD203B41FA5}">
                      <a16:colId xmlns:a16="http://schemas.microsoft.com/office/drawing/2014/main" val="2450178841"/>
                    </a:ext>
                  </a:extLst>
                </a:gridCol>
                <a:gridCol w="3135086">
                  <a:extLst>
                    <a:ext uri="{9D8B030D-6E8A-4147-A177-3AD203B41FA5}">
                      <a16:colId xmlns:a16="http://schemas.microsoft.com/office/drawing/2014/main" val="1165027189"/>
                    </a:ext>
                  </a:extLst>
                </a:gridCol>
                <a:gridCol w="1390261">
                  <a:extLst>
                    <a:ext uri="{9D8B030D-6E8A-4147-A177-3AD203B41FA5}">
                      <a16:colId xmlns:a16="http://schemas.microsoft.com/office/drawing/2014/main" val="1269340621"/>
                    </a:ext>
                  </a:extLst>
                </a:gridCol>
                <a:gridCol w="1222310">
                  <a:extLst>
                    <a:ext uri="{9D8B030D-6E8A-4147-A177-3AD203B41FA5}">
                      <a16:colId xmlns:a16="http://schemas.microsoft.com/office/drawing/2014/main" val="3487748638"/>
                    </a:ext>
                  </a:extLst>
                </a:gridCol>
                <a:gridCol w="3550914">
                  <a:extLst>
                    <a:ext uri="{9D8B030D-6E8A-4147-A177-3AD203B41FA5}">
                      <a16:colId xmlns:a16="http://schemas.microsoft.com/office/drawing/2014/main" val="3180200537"/>
                    </a:ext>
                  </a:extLst>
                </a:gridCol>
              </a:tblGrid>
              <a:tr h="1431093">
                <a:tc>
                  <a:txBody>
                    <a:bodyPr/>
                    <a:lstStyle/>
                    <a:p>
                      <a:pPr algn="ctr">
                        <a:lnSpc>
                          <a:spcPct val="150000"/>
                        </a:lnSpc>
                      </a:pPr>
                      <a:r>
                        <a:rPr lang="en-GB" sz="2000" dirty="0"/>
                        <a:t>S.NO</a:t>
                      </a:r>
                      <a:endParaRPr lang="en-IN" sz="2000" dirty="0"/>
                    </a:p>
                  </a:txBody>
                  <a:tcPr/>
                </a:tc>
                <a:tc>
                  <a:txBody>
                    <a:bodyPr/>
                    <a:lstStyle/>
                    <a:p>
                      <a:pPr algn="ctr">
                        <a:lnSpc>
                          <a:spcPct val="150000"/>
                        </a:lnSpc>
                      </a:pPr>
                      <a:r>
                        <a:rPr lang="en-GB" sz="2000" dirty="0"/>
                        <a:t>TITLE</a:t>
                      </a:r>
                    </a:p>
                    <a:p>
                      <a:pPr algn="ctr">
                        <a:lnSpc>
                          <a:spcPct val="150000"/>
                        </a:lnSpc>
                      </a:pPr>
                      <a:endParaRPr lang="en-IN" sz="2000" dirty="0"/>
                    </a:p>
                  </a:txBody>
                  <a:tcPr/>
                </a:tc>
                <a:tc>
                  <a:txBody>
                    <a:bodyPr/>
                    <a:lstStyle/>
                    <a:p>
                      <a:pPr algn="ctr">
                        <a:lnSpc>
                          <a:spcPct val="150000"/>
                        </a:lnSpc>
                      </a:pPr>
                      <a:r>
                        <a:rPr lang="en-GB" sz="2000" dirty="0"/>
                        <a:t>AUTHOR</a:t>
                      </a:r>
                      <a:endParaRPr lang="en-IN" sz="2000" dirty="0"/>
                    </a:p>
                  </a:txBody>
                  <a:tcPr/>
                </a:tc>
                <a:tc>
                  <a:txBody>
                    <a:bodyPr/>
                    <a:lstStyle/>
                    <a:p>
                      <a:pPr algn="ctr">
                        <a:lnSpc>
                          <a:spcPct val="150000"/>
                        </a:lnSpc>
                      </a:pPr>
                      <a:r>
                        <a:rPr lang="en-GB" sz="2000" dirty="0"/>
                        <a:t>YEAR </a:t>
                      </a:r>
                    </a:p>
                    <a:p>
                      <a:pPr algn="ctr">
                        <a:lnSpc>
                          <a:spcPct val="150000"/>
                        </a:lnSpc>
                      </a:pPr>
                      <a:r>
                        <a:rPr lang="en-GB" sz="2000" dirty="0"/>
                        <a:t>OF PASSING</a:t>
                      </a:r>
                      <a:endParaRPr lang="en-IN" sz="2000" dirty="0"/>
                    </a:p>
                  </a:txBody>
                  <a:tcPr/>
                </a:tc>
                <a:tc>
                  <a:txBody>
                    <a:bodyPr/>
                    <a:lstStyle/>
                    <a:p>
                      <a:pPr algn="ctr">
                        <a:lnSpc>
                          <a:spcPct val="150000"/>
                        </a:lnSpc>
                      </a:pPr>
                      <a:r>
                        <a:rPr lang="en-GB" sz="2000" dirty="0"/>
                        <a:t>REMARKS</a:t>
                      </a:r>
                    </a:p>
                    <a:p>
                      <a:pPr algn="ctr">
                        <a:lnSpc>
                          <a:spcPct val="150000"/>
                        </a:lnSpc>
                      </a:pPr>
                      <a:endParaRPr lang="en-IN" sz="2000" dirty="0"/>
                    </a:p>
                  </a:txBody>
                  <a:tcPr/>
                </a:tc>
                <a:extLst>
                  <a:ext uri="{0D108BD9-81ED-4DB2-BD59-A6C34878D82A}">
                    <a16:rowId xmlns:a16="http://schemas.microsoft.com/office/drawing/2014/main" val="1086074949"/>
                  </a:ext>
                </a:extLst>
              </a:tr>
              <a:tr h="1431093">
                <a:tc>
                  <a:txBody>
                    <a:bodyPr/>
                    <a:lstStyle/>
                    <a:p>
                      <a:pPr algn="ctr">
                        <a:lnSpc>
                          <a:spcPct val="150000"/>
                        </a:lnSpc>
                      </a:pPr>
                      <a:r>
                        <a:rPr lang="en-GB" dirty="0"/>
                        <a:t>5.</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Automation in No Dues Clearance </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Samantha Brown</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2021</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Investigates the use of automation in the process</a:t>
                      </a:r>
                      <a:endParaRPr lang="en-IN" dirty="0"/>
                    </a:p>
                  </a:txBody>
                  <a:tcPr/>
                </a:tc>
                <a:extLst>
                  <a:ext uri="{0D108BD9-81ED-4DB2-BD59-A6C34878D82A}">
                    <a16:rowId xmlns:a16="http://schemas.microsoft.com/office/drawing/2014/main" val="3650686192"/>
                  </a:ext>
                </a:extLst>
              </a:tr>
            </a:tbl>
          </a:graphicData>
        </a:graphic>
      </p:graphicFrame>
      <p:sp>
        <p:nvSpPr>
          <p:cNvPr id="5" name="Slide Number Placeholder 4">
            <a:extLst>
              <a:ext uri="{FF2B5EF4-FFF2-40B4-BE49-F238E27FC236}">
                <a16:creationId xmlns:a16="http://schemas.microsoft.com/office/drawing/2014/main" id="{09E0841C-783A-9AAD-D714-7D995D5EACDD}"/>
              </a:ext>
            </a:extLst>
          </p:cNvPr>
          <p:cNvSpPr>
            <a:spLocks noGrp="1"/>
          </p:cNvSpPr>
          <p:nvPr>
            <p:ph type="sldNum" sz="quarter" idx="12"/>
          </p:nvPr>
        </p:nvSpPr>
        <p:spPr/>
        <p:txBody>
          <a:bodyPr/>
          <a:lstStyle/>
          <a:p>
            <a:fld id="{DE4CB378-4F50-4CCE-9659-BB7A6E40C702}" type="slidenum">
              <a:rPr lang="en-IN" smtClean="0"/>
              <a:t>11</a:t>
            </a:fld>
            <a:endParaRPr lang="en-IN"/>
          </a:p>
        </p:txBody>
      </p:sp>
    </p:spTree>
    <p:extLst>
      <p:ext uri="{BB962C8B-B14F-4D97-AF65-F5344CB8AC3E}">
        <p14:creationId xmlns:p14="http://schemas.microsoft.com/office/powerpoint/2010/main" val="207293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In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LOGIN PAGE	</a:t>
            </a:r>
          </a:p>
          <a:p>
            <a:pPr>
              <a:buFont typeface="Wingdings" panose="05000000000000000000" pitchFamily="2" charset="2"/>
              <a:buChar char="v"/>
            </a:pPr>
            <a:r>
              <a:rPr lang="en-US" dirty="0" smtClean="0"/>
              <a:t>WELCOME PAGE</a:t>
            </a:r>
          </a:p>
          <a:p>
            <a:pPr>
              <a:buFont typeface="Wingdings" panose="05000000000000000000" pitchFamily="2" charset="2"/>
              <a:buChar char="v"/>
            </a:pPr>
            <a:r>
              <a:rPr lang="en-US" dirty="0" smtClean="0"/>
              <a:t>CHECK BALANCE</a:t>
            </a:r>
          </a:p>
          <a:p>
            <a:pPr>
              <a:buFont typeface="Wingdings" panose="05000000000000000000" pitchFamily="2" charset="2"/>
              <a:buChar char="v"/>
            </a:pPr>
            <a:r>
              <a:rPr lang="en-US" dirty="0" smtClean="0"/>
              <a:t>ZERO DUES DOWNLOAD</a:t>
            </a:r>
          </a:p>
          <a:p>
            <a:pPr>
              <a:buFont typeface="Wingdings" panose="05000000000000000000" pitchFamily="2" charset="2"/>
              <a:buChar char="v"/>
            </a:pPr>
            <a:r>
              <a:rPr lang="en-US" dirty="0" smtClean="0"/>
              <a:t>ZERO DUES VIEW</a:t>
            </a:r>
          </a:p>
          <a:p>
            <a:pPr>
              <a:buFont typeface="Wingdings" panose="05000000000000000000" pitchFamily="2" charset="2"/>
              <a:buChar char="v"/>
            </a:pPr>
            <a:r>
              <a:rPr lang="en-US" dirty="0" smtClean="0"/>
              <a:t>CREATE USER PAGE</a:t>
            </a:r>
          </a:p>
          <a:p>
            <a:pPr>
              <a:buFont typeface="Wingdings" panose="05000000000000000000" pitchFamily="2" charset="2"/>
              <a:buChar char="v"/>
            </a:pPr>
            <a:r>
              <a:rPr lang="en-US" dirty="0" smtClean="0"/>
              <a:t>CHANGE PASSWORD</a:t>
            </a:r>
          </a:p>
          <a:p>
            <a:pPr>
              <a:buFont typeface="Wingdings" panose="05000000000000000000" pitchFamily="2" charset="2"/>
              <a:buChar char="v"/>
            </a:pPr>
            <a:r>
              <a:rPr lang="en-US" dirty="0" smtClean="0"/>
              <a:t>DATABASE MANAGEMENT</a:t>
            </a:r>
          </a:p>
          <a:p>
            <a:pPr>
              <a:buFont typeface="Wingdings" panose="05000000000000000000" pitchFamily="2" charset="2"/>
              <a:buChar char="v"/>
            </a:pPr>
            <a:endParaRPr lang="en-US" dirty="0"/>
          </a:p>
        </p:txBody>
      </p:sp>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12</a:t>
            </a:fld>
            <a:endParaRPr lang="en-IN"/>
          </a:p>
        </p:txBody>
      </p:sp>
    </p:spTree>
    <p:extLst>
      <p:ext uri="{BB962C8B-B14F-4D97-AF65-F5344CB8AC3E}">
        <p14:creationId xmlns:p14="http://schemas.microsoft.com/office/powerpoint/2010/main" val="97337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7460094"/>
              </p:ext>
            </p:extLst>
          </p:nvPr>
        </p:nvGraphicFramePr>
        <p:xfrm>
          <a:off x="-2060700" y="2086892"/>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DE4CB378-4F50-4CCE-9659-BB7A6E40C702}" type="slidenum">
              <a:rPr lang="en-IN" smtClean="0"/>
              <a:t>13</a:t>
            </a:fld>
            <a:endParaRPr lang="en-IN"/>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1801" y="2086892"/>
            <a:ext cx="6790047" cy="3819401"/>
          </a:xfrm>
          <a:prstGeom prst="rect">
            <a:avLst/>
          </a:prstGeom>
        </p:spPr>
      </p:pic>
    </p:spTree>
    <p:extLst>
      <p:ext uri="{BB962C8B-B14F-4D97-AF65-F5344CB8AC3E}">
        <p14:creationId xmlns:p14="http://schemas.microsoft.com/office/powerpoint/2010/main" val="19334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Page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14169" y="1846263"/>
            <a:ext cx="7786289" cy="4379788"/>
          </a:xfrm>
        </p:spPr>
      </p:pic>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14</a:t>
            </a:fld>
            <a:endParaRPr lang="en-IN"/>
          </a:p>
        </p:txBody>
      </p:sp>
    </p:spTree>
    <p:extLst>
      <p:ext uri="{BB962C8B-B14F-4D97-AF65-F5344CB8AC3E}">
        <p14:creationId xmlns:p14="http://schemas.microsoft.com/office/powerpoint/2010/main" val="413341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Balance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6761" y="1737360"/>
            <a:ext cx="8099437" cy="4555933"/>
          </a:xfrm>
        </p:spPr>
      </p:pic>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15</a:t>
            </a:fld>
            <a:endParaRPr lang="en-IN"/>
          </a:p>
        </p:txBody>
      </p:sp>
    </p:spTree>
    <p:extLst>
      <p:ext uri="{BB962C8B-B14F-4D97-AF65-F5344CB8AC3E}">
        <p14:creationId xmlns:p14="http://schemas.microsoft.com/office/powerpoint/2010/main" val="371424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Dues Download</a:t>
            </a:r>
            <a:endParaRPr lang="en-US" dirty="0"/>
          </a:p>
        </p:txBody>
      </p:sp>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16</a:t>
            </a:fld>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013" y="1926474"/>
            <a:ext cx="8662934" cy="4022725"/>
          </a:xfrm>
        </p:spPr>
      </p:pic>
    </p:spTree>
    <p:extLst>
      <p:ext uri="{BB962C8B-B14F-4D97-AF65-F5344CB8AC3E}">
        <p14:creationId xmlns:p14="http://schemas.microsoft.com/office/powerpoint/2010/main" val="410386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Dues Pdf</a:t>
            </a:r>
            <a:endParaRPr lang="en-US" dirty="0"/>
          </a:p>
        </p:txBody>
      </p:sp>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17</a:t>
            </a:fld>
            <a:endParaRPr lang="en-IN"/>
          </a:p>
        </p:txBody>
      </p:sp>
      <p:pic>
        <p:nvPicPr>
          <p:cNvPr id="7" name="Content Placeholder 6"/>
          <p:cNvPicPr>
            <a:picLocks noGrp="1" noChangeAspect="1"/>
          </p:cNvPicPr>
          <p:nvPr>
            <p:ph idx="1"/>
          </p:nvPr>
        </p:nvPicPr>
        <p:blipFill>
          <a:blip r:embed="rId2"/>
          <a:stretch>
            <a:fillRect/>
          </a:stretch>
        </p:blipFill>
        <p:spPr>
          <a:xfrm>
            <a:off x="1504673" y="1737361"/>
            <a:ext cx="9242980" cy="4131628"/>
          </a:xfrm>
          <a:prstGeom prst="rect">
            <a:avLst/>
          </a:prstGeom>
        </p:spPr>
      </p:pic>
    </p:spTree>
    <p:extLst>
      <p:ext uri="{BB962C8B-B14F-4D97-AF65-F5344CB8AC3E}">
        <p14:creationId xmlns:p14="http://schemas.microsoft.com/office/powerpoint/2010/main" val="728229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User Page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218" y="1846263"/>
            <a:ext cx="9339890" cy="4022725"/>
          </a:xfrm>
        </p:spPr>
      </p:pic>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18</a:t>
            </a:fld>
            <a:endParaRPr lang="en-IN"/>
          </a:p>
        </p:txBody>
      </p:sp>
    </p:spTree>
    <p:extLst>
      <p:ext uri="{BB962C8B-B14F-4D97-AF65-F5344CB8AC3E}">
        <p14:creationId xmlns:p14="http://schemas.microsoft.com/office/powerpoint/2010/main" val="11386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Password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75" y="1737360"/>
            <a:ext cx="6879315" cy="4590017"/>
          </a:xfrm>
        </p:spPr>
      </p:pic>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19</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736" y="1737360"/>
            <a:ext cx="6550549" cy="4590017"/>
          </a:xfrm>
          <a:prstGeom prst="rect">
            <a:avLst/>
          </a:prstGeom>
        </p:spPr>
      </p:pic>
    </p:spTree>
    <p:extLst>
      <p:ext uri="{BB962C8B-B14F-4D97-AF65-F5344CB8AC3E}">
        <p14:creationId xmlns:p14="http://schemas.microsoft.com/office/powerpoint/2010/main" val="294733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p:txBody>
          <a:bodyPr/>
          <a:lstStyle/>
          <a:p>
            <a:r>
              <a:rPr lang="en-IN" dirty="0"/>
              <a:t>1. Objective</a:t>
            </a:r>
          </a:p>
          <a:p>
            <a:r>
              <a:rPr lang="en-IN" dirty="0"/>
              <a:t>2. Problem Statement</a:t>
            </a:r>
          </a:p>
          <a:p>
            <a:r>
              <a:rPr lang="en-IN" dirty="0"/>
              <a:t>3. Existing System</a:t>
            </a:r>
          </a:p>
          <a:p>
            <a:r>
              <a:rPr lang="en-IN" dirty="0"/>
              <a:t>4. Proposed System</a:t>
            </a:r>
          </a:p>
          <a:p>
            <a:r>
              <a:rPr lang="en-IN" dirty="0"/>
              <a:t>5. </a:t>
            </a:r>
            <a:r>
              <a:rPr lang="en-IN" dirty="0" smtClean="0"/>
              <a:t>Architecture</a:t>
            </a:r>
          </a:p>
          <a:p>
            <a:r>
              <a:rPr lang="en-IN" dirty="0" smtClean="0"/>
              <a:t>6</a:t>
            </a:r>
            <a:r>
              <a:rPr lang="en-IN" dirty="0"/>
              <a:t>. L</a:t>
            </a:r>
            <a:r>
              <a:rPr lang="en-IN" b="0" i="0" dirty="0">
                <a:solidFill>
                  <a:schemeClr val="tx1"/>
                </a:solidFill>
                <a:effectLst/>
                <a:latin typeface="Söhne"/>
              </a:rPr>
              <a:t>iterature </a:t>
            </a:r>
            <a:r>
              <a:rPr lang="en-IN" b="0" i="0" dirty="0" smtClean="0">
                <a:solidFill>
                  <a:schemeClr val="tx1"/>
                </a:solidFill>
                <a:effectLst/>
                <a:latin typeface="Söhne"/>
              </a:rPr>
              <a:t>survey</a:t>
            </a:r>
          </a:p>
          <a:p>
            <a:r>
              <a:rPr lang="en-IN" dirty="0" smtClean="0"/>
              <a:t>7. Module Description </a:t>
            </a:r>
            <a:endParaRPr lang="en-IN" dirty="0">
              <a:solidFill>
                <a:schemeClr val="tx1"/>
              </a:solidFill>
            </a:endParaRPr>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2</a:t>
            </a:fld>
            <a:endParaRPr lang="en-IN"/>
          </a:p>
        </p:txBody>
      </p:sp>
    </p:spTree>
    <p:extLst>
      <p:ext uri="{BB962C8B-B14F-4D97-AF65-F5344CB8AC3E}">
        <p14:creationId xmlns:p14="http://schemas.microsoft.com/office/powerpoint/2010/main" val="109643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8896"/>
            <a:ext cx="10058400" cy="1450757"/>
          </a:xfrm>
        </p:spPr>
        <p:txBody>
          <a:bodyPr/>
          <a:lstStyle/>
          <a:p>
            <a:r>
              <a:rPr lang="en-US" dirty="0" smtClean="0"/>
              <a:t>Database Management</a:t>
            </a:r>
            <a:endParaRPr lang="en-US" dirty="0"/>
          </a:p>
        </p:txBody>
      </p:sp>
      <p:pic>
        <p:nvPicPr>
          <p:cNvPr id="6" name="Content Placeholder 5"/>
          <p:cNvPicPr>
            <a:picLocks noGrp="1" noChangeAspect="1"/>
          </p:cNvPicPr>
          <p:nvPr>
            <p:ph idx="1"/>
          </p:nvPr>
        </p:nvPicPr>
        <p:blipFill>
          <a:blip r:embed="rId2"/>
          <a:stretch>
            <a:fillRect/>
          </a:stretch>
        </p:blipFill>
        <p:spPr>
          <a:xfrm>
            <a:off x="1096963" y="2037884"/>
            <a:ext cx="10058400" cy="3639483"/>
          </a:xfrm>
          <a:prstGeom prst="rect">
            <a:avLst/>
          </a:prstGeom>
        </p:spPr>
      </p:pic>
      <p:sp>
        <p:nvSpPr>
          <p:cNvPr id="4" name="Date Placeholder 3"/>
          <p:cNvSpPr>
            <a:spLocks noGrp="1"/>
          </p:cNvSpPr>
          <p:nvPr>
            <p:ph type="dt" sz="half" idx="10"/>
          </p:nvPr>
        </p:nvSpPr>
        <p:spPr/>
        <p:txBody>
          <a:bodyPr/>
          <a:lstStyle/>
          <a:p>
            <a:fld id="{E0C78394-94DB-47F7-A2EB-D6C7FBA72EA5}" type="datetime1">
              <a:rPr lang="en-IN" smtClean="0"/>
              <a:t>04-06-2024</a:t>
            </a:fld>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20</a:t>
            </a:fld>
            <a:endParaRPr lang="en-IN"/>
          </a:p>
        </p:txBody>
      </p:sp>
    </p:spTree>
    <p:extLst>
      <p:ext uri="{BB962C8B-B14F-4D97-AF65-F5344CB8AC3E}">
        <p14:creationId xmlns:p14="http://schemas.microsoft.com/office/powerpoint/2010/main" val="223914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F98F6-5430-4E9D-A122-B606F4330384}" type="datetime1">
              <a:rPr lang="en-IN" smtClean="0"/>
              <a:t>04-06-2024</a:t>
            </a:fld>
            <a:endParaRPr lang="en-IN"/>
          </a:p>
        </p:txBody>
      </p:sp>
      <p:sp>
        <p:nvSpPr>
          <p:cNvPr id="3" name="Slide Number Placeholder 2"/>
          <p:cNvSpPr>
            <a:spLocks noGrp="1"/>
          </p:cNvSpPr>
          <p:nvPr>
            <p:ph type="sldNum" sz="quarter" idx="12"/>
          </p:nvPr>
        </p:nvSpPr>
        <p:spPr/>
        <p:txBody>
          <a:bodyPr/>
          <a:lstStyle/>
          <a:p>
            <a:fld id="{DE4CB378-4F50-4CCE-9659-BB7A6E40C702}" type="slidenum">
              <a:rPr lang="en-IN" smtClean="0"/>
              <a:t>21</a:t>
            </a:fld>
            <a:endParaRPr lang="en-IN"/>
          </a:p>
        </p:txBody>
      </p:sp>
      <p:pic>
        <p:nvPicPr>
          <p:cNvPr id="4" name="Picture 3"/>
          <p:cNvPicPr>
            <a:picLocks noChangeAspect="1"/>
          </p:cNvPicPr>
          <p:nvPr/>
        </p:nvPicPr>
        <p:blipFill>
          <a:blip r:embed="rId2"/>
          <a:stretch>
            <a:fillRect/>
          </a:stretch>
        </p:blipFill>
        <p:spPr>
          <a:xfrm>
            <a:off x="443060" y="1596401"/>
            <a:ext cx="11651530" cy="4153950"/>
          </a:xfrm>
          <a:prstGeom prst="rect">
            <a:avLst/>
          </a:prstGeom>
        </p:spPr>
      </p:pic>
    </p:spTree>
    <p:extLst>
      <p:ext uri="{BB962C8B-B14F-4D97-AF65-F5344CB8AC3E}">
        <p14:creationId xmlns:p14="http://schemas.microsoft.com/office/powerpoint/2010/main" val="62664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Enhancement</a:t>
            </a:r>
            <a:endParaRPr lang="en-US" dirty="0"/>
          </a:p>
        </p:txBody>
      </p:sp>
      <p:sp>
        <p:nvSpPr>
          <p:cNvPr id="5" name="Content Placeholder 4"/>
          <p:cNvSpPr>
            <a:spLocks noGrp="1"/>
          </p:cNvSpPr>
          <p:nvPr>
            <p:ph idx="1"/>
          </p:nvPr>
        </p:nvSpPr>
        <p:spPr>
          <a:xfrm>
            <a:off x="1097280" y="1845734"/>
            <a:ext cx="10058400" cy="4478866"/>
          </a:xfrm>
        </p:spPr>
        <p:txBody>
          <a:bodyPr/>
          <a:lstStyle/>
          <a:p>
            <a:pPr marL="434340" indent="-342900">
              <a:spcBef>
                <a:spcPts val="600"/>
              </a:spcBef>
              <a:buFont typeface="Wingdings" panose="05000000000000000000" pitchFamily="2" charset="2"/>
              <a:buChar char="v"/>
            </a:pPr>
            <a:r>
              <a:rPr lang="en-US" dirty="0"/>
              <a:t> </a:t>
            </a:r>
            <a:r>
              <a:rPr lang="en-US" b="1" dirty="0"/>
              <a:t>Enhanced Data Analysis:</a:t>
            </a:r>
            <a:r>
              <a:rPr lang="en-US" dirty="0"/>
              <a:t> </a:t>
            </a:r>
          </a:p>
          <a:p>
            <a:pPr indent="0">
              <a:spcBef>
                <a:spcPts val="0"/>
              </a:spcBef>
            </a:pPr>
            <a:r>
              <a:rPr lang="en-US" dirty="0"/>
              <a:t>Detailed Reports: Implementing detailed reporting capabilities to generate insights such as </a:t>
            </a:r>
          </a:p>
          <a:p>
            <a:pPr indent="0">
              <a:spcBef>
                <a:spcPts val="0"/>
              </a:spcBef>
            </a:pPr>
            <a:r>
              <a:rPr lang="en-US" dirty="0"/>
              <a:t>monthly dues collection, overdue payments, and trend analysis</a:t>
            </a:r>
            <a:r>
              <a:rPr lang="en-US" dirty="0" smtClean="0"/>
              <a:t>.</a:t>
            </a:r>
          </a:p>
          <a:p>
            <a:pPr marL="434340" indent="-342900">
              <a:spcBef>
                <a:spcPts val="600"/>
              </a:spcBef>
              <a:buFont typeface="Wingdings" panose="05000000000000000000" pitchFamily="2" charset="2"/>
              <a:buChar char="v"/>
            </a:pPr>
            <a:r>
              <a:rPr lang="en-US" b="1" dirty="0"/>
              <a:t>Automated Notifications:</a:t>
            </a:r>
            <a:r>
              <a:rPr lang="en-US" dirty="0"/>
              <a:t> </a:t>
            </a:r>
          </a:p>
          <a:p>
            <a:pPr indent="0">
              <a:spcBef>
                <a:spcPts val="0"/>
              </a:spcBef>
            </a:pPr>
            <a:r>
              <a:rPr lang="en-US" dirty="0"/>
              <a:t>Email and SMS Alerts: Implementing automated notifications to remind users of upcoming due </a:t>
            </a:r>
          </a:p>
          <a:p>
            <a:pPr indent="0">
              <a:spcBef>
                <a:spcPts val="0"/>
              </a:spcBef>
            </a:pPr>
            <a:r>
              <a:rPr lang="en-US" dirty="0"/>
              <a:t>dates or alert them of overdue payments. </a:t>
            </a:r>
            <a:endParaRPr lang="en-US" dirty="0" smtClean="0"/>
          </a:p>
          <a:p>
            <a:pPr marL="434340" indent="-342900">
              <a:spcBef>
                <a:spcPts val="600"/>
              </a:spcBef>
              <a:buFont typeface="Wingdings" panose="05000000000000000000" pitchFamily="2" charset="2"/>
              <a:buChar char="v"/>
            </a:pPr>
            <a:r>
              <a:rPr lang="en-US" b="1" dirty="0"/>
              <a:t>Payment Gateway Integration: </a:t>
            </a:r>
            <a:endParaRPr lang="en-US" b="1" dirty="0" smtClean="0"/>
          </a:p>
          <a:p>
            <a:pPr indent="0">
              <a:spcBef>
                <a:spcPts val="600"/>
              </a:spcBef>
            </a:pPr>
            <a:r>
              <a:rPr lang="en-US" dirty="0" smtClean="0"/>
              <a:t>Online </a:t>
            </a:r>
            <a:r>
              <a:rPr lang="en-US" dirty="0"/>
              <a:t>Payments: Integrating a payment gateway to allow users to pay their dues online directly </a:t>
            </a:r>
            <a:r>
              <a:rPr lang="en-US" dirty="0" smtClean="0"/>
              <a:t>  through </a:t>
            </a:r>
            <a:r>
              <a:rPr lang="en-US" dirty="0"/>
              <a:t>the system</a:t>
            </a:r>
            <a:r>
              <a:rPr lang="en-US" dirty="0" smtClean="0"/>
              <a:t>.</a:t>
            </a:r>
          </a:p>
          <a:p>
            <a:pPr marL="434340" indent="-342900">
              <a:spcBef>
                <a:spcPts val="600"/>
              </a:spcBef>
              <a:buFont typeface="Wingdings" panose="05000000000000000000" pitchFamily="2" charset="2"/>
              <a:buChar char="v"/>
            </a:pPr>
            <a:r>
              <a:rPr lang="en-US" b="1" dirty="0"/>
              <a:t>Enhanced Security: </a:t>
            </a:r>
            <a:endParaRPr lang="en-US" b="1" dirty="0" smtClean="0"/>
          </a:p>
          <a:p>
            <a:pPr indent="0">
              <a:spcBef>
                <a:spcPts val="600"/>
              </a:spcBef>
            </a:pPr>
            <a:r>
              <a:rPr lang="en-US" dirty="0" smtClean="0"/>
              <a:t>Two-factor </a:t>
            </a:r>
            <a:r>
              <a:rPr lang="en-US" dirty="0"/>
              <a:t>Authentication: Implementing two-factor authentication for an additional layer of security during the login process. </a:t>
            </a:r>
            <a:endParaRPr lang="en-US" dirty="0" smtClean="0"/>
          </a:p>
          <a:p>
            <a:pPr indent="0">
              <a:spcBef>
                <a:spcPts val="600"/>
              </a:spcBef>
            </a:pPr>
            <a:endParaRPr lang="en-US" dirty="0"/>
          </a:p>
        </p:txBody>
      </p:sp>
      <p:sp>
        <p:nvSpPr>
          <p:cNvPr id="2" name="Date Placeholder 1"/>
          <p:cNvSpPr>
            <a:spLocks noGrp="1"/>
          </p:cNvSpPr>
          <p:nvPr>
            <p:ph type="dt" sz="half" idx="10"/>
          </p:nvPr>
        </p:nvSpPr>
        <p:spPr/>
        <p:txBody>
          <a:bodyPr/>
          <a:lstStyle/>
          <a:p>
            <a:fld id="{F64F98F6-5430-4E9D-A122-B606F4330384}" type="datetime1">
              <a:rPr lang="en-IN" smtClean="0"/>
              <a:t>04-06-2024</a:t>
            </a:fld>
            <a:endParaRPr lang="en-IN"/>
          </a:p>
        </p:txBody>
      </p:sp>
      <p:sp>
        <p:nvSpPr>
          <p:cNvPr id="3" name="Slide Number Placeholder 2"/>
          <p:cNvSpPr>
            <a:spLocks noGrp="1"/>
          </p:cNvSpPr>
          <p:nvPr>
            <p:ph type="sldNum" sz="quarter" idx="12"/>
          </p:nvPr>
        </p:nvSpPr>
        <p:spPr/>
        <p:txBody>
          <a:bodyPr/>
          <a:lstStyle/>
          <a:p>
            <a:fld id="{DE4CB378-4F50-4CCE-9659-BB7A6E40C702}" type="slidenum">
              <a:rPr lang="en-IN" smtClean="0"/>
              <a:t>22</a:t>
            </a:fld>
            <a:endParaRPr lang="en-IN"/>
          </a:p>
        </p:txBody>
      </p:sp>
    </p:spTree>
    <p:extLst>
      <p:ext uri="{BB962C8B-B14F-4D97-AF65-F5344CB8AC3E}">
        <p14:creationId xmlns:p14="http://schemas.microsoft.com/office/powerpoint/2010/main" val="1598925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a:xfrm>
            <a:off x="1097280" y="1737360"/>
            <a:ext cx="10058400" cy="4614051"/>
          </a:xfrm>
        </p:spPr>
        <p:txBody>
          <a:bodyPr>
            <a:noAutofit/>
          </a:bodyPr>
          <a:lstStyle/>
          <a:p>
            <a:r>
              <a:rPr lang="en-US" sz="1800" b="1" dirty="0"/>
              <a:t> </a:t>
            </a:r>
            <a:r>
              <a:rPr lang="en-US" sz="1800" b="1" dirty="0" smtClean="0"/>
              <a:t>1.PHP </a:t>
            </a:r>
            <a:r>
              <a:rPr lang="en-US" sz="1800" b="1" dirty="0"/>
              <a:t>Documentation:  </a:t>
            </a:r>
          </a:p>
          <a:p>
            <a:r>
              <a:rPr lang="en-US" sz="1800" dirty="0"/>
              <a:t>Official documentation for PHP, which includes detailed explanations and </a:t>
            </a:r>
          </a:p>
          <a:p>
            <a:r>
              <a:rPr lang="en-US" sz="1800" dirty="0"/>
              <a:t>examples. </a:t>
            </a:r>
          </a:p>
          <a:p>
            <a:r>
              <a:rPr lang="en-US" sz="1800" dirty="0"/>
              <a:t>PHP Manual </a:t>
            </a:r>
          </a:p>
          <a:p>
            <a:r>
              <a:rPr lang="en-US" sz="1800" b="1" dirty="0"/>
              <a:t>2</a:t>
            </a:r>
            <a:r>
              <a:rPr lang="en-US" sz="1800" b="1" dirty="0" smtClean="0"/>
              <a:t>. </a:t>
            </a:r>
            <a:r>
              <a:rPr lang="en-US" sz="1800" b="1" dirty="0"/>
              <a:t>XAMPP Documentation:  </a:t>
            </a:r>
          </a:p>
          <a:p>
            <a:r>
              <a:rPr lang="en-US" sz="1800" dirty="0"/>
              <a:t>Instructions for setting up a local development environment using XAMPP, which </a:t>
            </a:r>
          </a:p>
          <a:p>
            <a:r>
              <a:rPr lang="en-US" sz="1800" dirty="0"/>
              <a:t>includes Apache, PHP, and MySQL. </a:t>
            </a:r>
          </a:p>
          <a:p>
            <a:r>
              <a:rPr lang="en-US" sz="1800" dirty="0"/>
              <a:t>XAMPP Documentation </a:t>
            </a:r>
          </a:p>
          <a:p>
            <a:r>
              <a:rPr lang="en-US" sz="1800" b="1" dirty="0"/>
              <a:t>3</a:t>
            </a:r>
            <a:r>
              <a:rPr lang="en-US" sz="1800" b="1" dirty="0" smtClean="0"/>
              <a:t>. </a:t>
            </a:r>
            <a:r>
              <a:rPr lang="en-US" sz="1800" b="1" dirty="0"/>
              <a:t>FPDF Library:  </a:t>
            </a:r>
          </a:p>
          <a:p>
            <a:r>
              <a:rPr lang="en-US" sz="1800" dirty="0"/>
              <a:t>A PHP class to generate PDF files, useful for creating the no dues form. </a:t>
            </a:r>
          </a:p>
          <a:p>
            <a:r>
              <a:rPr lang="en-US" sz="1800" dirty="0"/>
              <a:t>FPDF Documentation</a:t>
            </a:r>
          </a:p>
        </p:txBody>
      </p:sp>
      <p:sp>
        <p:nvSpPr>
          <p:cNvPr id="2" name="Date Placeholder 1"/>
          <p:cNvSpPr>
            <a:spLocks noGrp="1"/>
          </p:cNvSpPr>
          <p:nvPr>
            <p:ph type="dt" sz="half" idx="10"/>
          </p:nvPr>
        </p:nvSpPr>
        <p:spPr/>
        <p:txBody>
          <a:bodyPr/>
          <a:lstStyle/>
          <a:p>
            <a:fld id="{F64F98F6-5430-4E9D-A122-B606F4330384}" type="datetime1">
              <a:rPr lang="en-IN" smtClean="0"/>
              <a:t>04-06-2024</a:t>
            </a:fld>
            <a:endParaRPr lang="en-IN"/>
          </a:p>
        </p:txBody>
      </p:sp>
      <p:sp>
        <p:nvSpPr>
          <p:cNvPr id="3" name="Slide Number Placeholder 2"/>
          <p:cNvSpPr>
            <a:spLocks noGrp="1"/>
          </p:cNvSpPr>
          <p:nvPr>
            <p:ph type="sldNum" sz="quarter" idx="12"/>
          </p:nvPr>
        </p:nvSpPr>
        <p:spPr/>
        <p:txBody>
          <a:bodyPr/>
          <a:lstStyle/>
          <a:p>
            <a:fld id="{DE4CB378-4F50-4CCE-9659-BB7A6E40C702}" type="slidenum">
              <a:rPr lang="en-IN" smtClean="0"/>
              <a:t>23</a:t>
            </a:fld>
            <a:endParaRPr lang="en-IN"/>
          </a:p>
        </p:txBody>
      </p:sp>
    </p:spTree>
    <p:extLst>
      <p:ext uri="{BB962C8B-B14F-4D97-AF65-F5344CB8AC3E}">
        <p14:creationId xmlns:p14="http://schemas.microsoft.com/office/powerpoint/2010/main" val="672104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E4CB378-4F50-4CCE-9659-BB7A6E40C702}" type="slidenum">
              <a:rPr lang="en-IN" smtClean="0"/>
              <a:t>24</a:t>
            </a:fld>
            <a:endParaRPr lang="en-IN"/>
          </a:p>
        </p:txBody>
      </p:sp>
      <p:sp>
        <p:nvSpPr>
          <p:cNvPr id="11" name="TextBox 10"/>
          <p:cNvSpPr txBox="1"/>
          <p:nvPr/>
        </p:nvSpPr>
        <p:spPr>
          <a:xfrm>
            <a:off x="2828042" y="2696066"/>
            <a:ext cx="6249403" cy="1323439"/>
          </a:xfrm>
          <a:prstGeom prst="rect">
            <a:avLst/>
          </a:prstGeom>
          <a:noFill/>
        </p:spPr>
        <p:txBody>
          <a:bodyPr wrap="none" rtlCol="0">
            <a:spAutoFit/>
          </a:bodyPr>
          <a:lstStyle/>
          <a:p>
            <a:r>
              <a:rPr lang="en-US" sz="8000" dirty="0" smtClean="0"/>
              <a:t>THANK YOU </a:t>
            </a:r>
            <a:r>
              <a:rPr lang="en-US" sz="8000" dirty="0" smtClean="0">
                <a:sym typeface="Wingdings" panose="05000000000000000000" pitchFamily="2" charset="2"/>
              </a:rPr>
              <a:t></a:t>
            </a:r>
            <a:endParaRPr lang="en-US" sz="8000" dirty="0"/>
          </a:p>
        </p:txBody>
      </p:sp>
    </p:spTree>
    <p:extLst>
      <p:ext uri="{BB962C8B-B14F-4D97-AF65-F5344CB8AC3E}">
        <p14:creationId xmlns:p14="http://schemas.microsoft.com/office/powerpoint/2010/main" val="374370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a:xfrm>
            <a:off x="1097279" y="1845733"/>
            <a:ext cx="10598191" cy="4437079"/>
          </a:xfrm>
        </p:spPr>
        <p:txBody>
          <a:bodyPr>
            <a:normAutofit fontScale="85000" lnSpcReduction="20000"/>
          </a:bodyPr>
          <a:lstStyle/>
          <a:p>
            <a:pPr marL="0" indent="0">
              <a:buNone/>
            </a:pPr>
            <a:r>
              <a:rPr lang="en-US" b="1" dirty="0" smtClean="0"/>
              <a:t>Efficiency </a:t>
            </a:r>
            <a:r>
              <a:rPr lang="en-US" b="1" dirty="0"/>
              <a:t>Enhancement</a:t>
            </a:r>
            <a:r>
              <a:rPr lang="en-US" b="1" dirty="0" smtClean="0"/>
              <a:t>:</a:t>
            </a:r>
          </a:p>
          <a:p>
            <a:pPr>
              <a:buFont typeface="Wingdings" panose="05000000000000000000" pitchFamily="2" charset="2"/>
              <a:buChar char="v"/>
            </a:pPr>
            <a:r>
              <a:rPr lang="en-US" dirty="0" smtClean="0"/>
              <a:t>The </a:t>
            </a:r>
            <a:r>
              <a:rPr lang="en-US" dirty="0"/>
              <a:t>primary objective of KRCT Zero Dues is to enhance the efficiency of dues management processes within the organization. By implementing a streamlined system, the aim is to reduce manual effort, minimize errors, and optimize resource allocation.</a:t>
            </a:r>
            <a:endParaRPr lang="en-IN" b="1" u="sng" dirty="0"/>
          </a:p>
          <a:p>
            <a:pPr marL="0" indent="0">
              <a:buNone/>
            </a:pPr>
            <a:r>
              <a:rPr lang="en-US" b="1" dirty="0"/>
              <a:t>Cost Reduction</a:t>
            </a:r>
            <a:r>
              <a:rPr lang="en-US" dirty="0" smtClean="0"/>
              <a:t>:</a:t>
            </a:r>
          </a:p>
          <a:p>
            <a:pPr>
              <a:buFont typeface="Wingdings" panose="05000000000000000000" pitchFamily="2" charset="2"/>
              <a:buChar char="v"/>
            </a:pPr>
            <a:r>
              <a:rPr lang="en-US" dirty="0" smtClean="0"/>
              <a:t> </a:t>
            </a:r>
            <a:r>
              <a:rPr lang="en-US" dirty="0"/>
              <a:t>By optimizing dues management processes and reducing manual intervention, KRCT Zero Dues aims to lower operational costs associated with dues collection and administration. This helps the organization allocate resources more effectively and maximize cost savings.</a:t>
            </a:r>
          </a:p>
          <a:p>
            <a:pPr marL="0" indent="0">
              <a:buNone/>
            </a:pPr>
            <a:r>
              <a:rPr lang="en-US" b="1" dirty="0"/>
              <a:t>Timely Dues Collection</a:t>
            </a:r>
            <a:r>
              <a:rPr lang="en-US" dirty="0" smtClean="0"/>
              <a:t>:</a:t>
            </a:r>
          </a:p>
          <a:p>
            <a:pPr>
              <a:buFont typeface="Wingdings" panose="05000000000000000000" pitchFamily="2" charset="2"/>
              <a:buChar char="v"/>
            </a:pPr>
            <a:r>
              <a:rPr lang="en-US" dirty="0" smtClean="0"/>
              <a:t> </a:t>
            </a:r>
            <a:r>
              <a:rPr lang="en-US" dirty="0"/>
              <a:t>Another key objective is to ensure the timely collection of dues from individuals or entities associated with the organization. This includes college fees, hostel fees, bus fees, outstanding balances, and any other financial obligations.</a:t>
            </a:r>
          </a:p>
          <a:p>
            <a:pPr marL="0" indent="0">
              <a:buNone/>
            </a:pPr>
            <a:r>
              <a:rPr lang="en-US" b="1" dirty="0"/>
              <a:t>Transparency and Accountability</a:t>
            </a:r>
            <a:r>
              <a:rPr lang="en-US" dirty="0" smtClean="0"/>
              <a:t>:</a:t>
            </a:r>
          </a:p>
          <a:p>
            <a:pPr>
              <a:buFont typeface="Wingdings" panose="05000000000000000000" pitchFamily="2" charset="2"/>
              <a:buChar char="v"/>
            </a:pPr>
            <a:r>
              <a:rPr lang="en-US" dirty="0" smtClean="0"/>
              <a:t> </a:t>
            </a:r>
            <a:r>
              <a:rPr lang="en-US" dirty="0"/>
              <a:t>KRCT Zero Dues aims to promote transparency and accountability in financial transactions by providing clear visibility into dues status and payment history. This helps build trust among stakeholders and fosters a culture of financial responsibility.</a:t>
            </a:r>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3</a:t>
            </a:fld>
            <a:endParaRPr lang="en-IN"/>
          </a:p>
        </p:txBody>
      </p:sp>
    </p:spTree>
    <p:extLst>
      <p:ext uri="{BB962C8B-B14F-4D97-AF65-F5344CB8AC3E}">
        <p14:creationId xmlns:p14="http://schemas.microsoft.com/office/powerpoint/2010/main" val="230899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44A2-5253-EEC1-9985-35FF3A30648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DDF3465-C2F2-F01F-D8F6-7B06E8E8A465}"/>
              </a:ext>
            </a:extLst>
          </p:cNvPr>
          <p:cNvSpPr>
            <a:spLocks noGrp="1"/>
          </p:cNvSpPr>
          <p:nvPr>
            <p:ph idx="1"/>
          </p:nvPr>
        </p:nvSpPr>
        <p:spPr/>
        <p:txBody>
          <a:bodyPr/>
          <a:lstStyle/>
          <a:p>
            <a:pPr>
              <a:buFont typeface="Wingdings" panose="05000000000000000000" pitchFamily="2" charset="2"/>
              <a:buChar char="Ø"/>
            </a:pPr>
            <a:r>
              <a:rPr lang="en-US" dirty="0" smtClean="0"/>
              <a:t> </a:t>
            </a:r>
            <a:r>
              <a:rPr lang="en-US" dirty="0"/>
              <a:t>The current system utilized by KRCT administration for managing dues lacks efficiency, leading to various challenges. </a:t>
            </a:r>
            <a:endParaRPr lang="en-US" dirty="0" smtClean="0"/>
          </a:p>
          <a:p>
            <a:pPr>
              <a:buFont typeface="Wingdings" panose="05000000000000000000" pitchFamily="2" charset="2"/>
              <a:buChar char="Ø"/>
            </a:pPr>
            <a:r>
              <a:rPr lang="en-US" dirty="0" smtClean="0"/>
              <a:t>Manual </a:t>
            </a:r>
            <a:r>
              <a:rPr lang="en-US" dirty="0"/>
              <a:t>processes, disparate data sources, and lack of automation contribute to delayed payments, inaccuracies in tracking dues, and administrative burdens</a:t>
            </a:r>
            <a:r>
              <a:rPr lang="en-US" dirty="0" smtClean="0"/>
              <a:t>.</a:t>
            </a:r>
          </a:p>
          <a:p>
            <a:pPr>
              <a:buFont typeface="Wingdings" panose="05000000000000000000" pitchFamily="2" charset="2"/>
              <a:buChar char="Ø"/>
            </a:pPr>
            <a:r>
              <a:rPr lang="en-US" dirty="0" smtClean="0"/>
              <a:t>Manual </a:t>
            </a:r>
            <a:r>
              <a:rPr lang="en-US" dirty="0"/>
              <a:t>handling of dues-related tasks results in inefficiencies and errors, consuming valuable administrative </a:t>
            </a:r>
            <a:r>
              <a:rPr lang="en-US" dirty="0" smtClean="0"/>
              <a:t>resources.</a:t>
            </a:r>
          </a:p>
          <a:p>
            <a:pPr>
              <a:buFont typeface="Wingdings" panose="05000000000000000000" pitchFamily="2" charset="2"/>
              <a:buChar char="Ø"/>
            </a:pPr>
            <a:r>
              <a:rPr lang="en-US" dirty="0" smtClean="0"/>
              <a:t> </a:t>
            </a:r>
            <a:r>
              <a:rPr lang="en-US" dirty="0"/>
              <a:t>The absence of automation exacerbates these challenges, leading to increased workload and reduced productivity.</a:t>
            </a:r>
            <a:br>
              <a:rPr lang="en-US" dirty="0"/>
            </a:br>
            <a:r>
              <a:rPr lang="en-US" dirty="0"/>
              <a:t/>
            </a:r>
            <a:br>
              <a:rPr lang="en-US" dirty="0"/>
            </a:br>
            <a:endParaRPr lang="en-IN" dirty="0"/>
          </a:p>
        </p:txBody>
      </p:sp>
      <p:sp>
        <p:nvSpPr>
          <p:cNvPr id="5" name="Slide Number Placeholder 4">
            <a:extLst>
              <a:ext uri="{FF2B5EF4-FFF2-40B4-BE49-F238E27FC236}">
                <a16:creationId xmlns:a16="http://schemas.microsoft.com/office/drawing/2014/main" id="{A8D4C35B-198C-4ABA-2693-9281EB5958A1}"/>
              </a:ext>
            </a:extLst>
          </p:cNvPr>
          <p:cNvSpPr>
            <a:spLocks noGrp="1"/>
          </p:cNvSpPr>
          <p:nvPr>
            <p:ph type="sldNum" sz="quarter" idx="12"/>
          </p:nvPr>
        </p:nvSpPr>
        <p:spPr/>
        <p:txBody>
          <a:bodyPr/>
          <a:lstStyle/>
          <a:p>
            <a:fld id="{DE4CB378-4F50-4CCE-9659-BB7A6E40C702}" type="slidenum">
              <a:rPr lang="en-IN" smtClean="0"/>
              <a:t>4</a:t>
            </a:fld>
            <a:endParaRPr lang="en-IN"/>
          </a:p>
        </p:txBody>
      </p:sp>
    </p:spTree>
    <p:extLst>
      <p:ext uri="{BB962C8B-B14F-4D97-AF65-F5344CB8AC3E}">
        <p14:creationId xmlns:p14="http://schemas.microsoft.com/office/powerpoint/2010/main" val="61835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1855"/>
            <a:ext cx="10058400" cy="1450757"/>
          </a:xfrm>
        </p:spPr>
        <p:txBody>
          <a:bodyPr/>
          <a:lstStyle/>
          <a:p>
            <a:r>
              <a:rPr lang="en-IN" dirty="0"/>
              <a:t>Existing System</a:t>
            </a:r>
          </a:p>
        </p:txBody>
      </p:sp>
      <p:sp>
        <p:nvSpPr>
          <p:cNvPr id="3" name="Content Placeholder 2"/>
          <p:cNvSpPr>
            <a:spLocks noGrp="1"/>
          </p:cNvSpPr>
          <p:nvPr>
            <p:ph idx="1"/>
          </p:nvPr>
        </p:nvSpPr>
        <p:spPr>
          <a:xfrm>
            <a:off x="1097280" y="1845733"/>
            <a:ext cx="10318580" cy="4140287"/>
          </a:xfrm>
        </p:spPr>
        <p:txBody>
          <a:bodyPr>
            <a:normAutofit/>
          </a:bodyPr>
          <a:lstStyle/>
          <a:p>
            <a:pPr marL="0" indent="0">
              <a:buNone/>
            </a:pPr>
            <a:r>
              <a:rPr lang="en-IN" b="1" dirty="0" smtClean="0"/>
              <a:t>NO DUES </a:t>
            </a:r>
            <a:r>
              <a:rPr lang="en-IN" b="1" dirty="0"/>
              <a:t>MANAGEMENT </a:t>
            </a:r>
            <a:r>
              <a:rPr lang="en-IN" b="1" dirty="0" smtClean="0"/>
              <a:t>SYSTEM</a:t>
            </a:r>
            <a:r>
              <a:rPr lang="en-IN" dirty="0"/>
              <a:t/>
            </a:r>
            <a:br>
              <a:rPr lang="en-IN" dirty="0"/>
            </a:br>
            <a:endParaRPr lang="en-IN" dirty="0" smtClean="0"/>
          </a:p>
          <a:p>
            <a:pPr marL="0" indent="0">
              <a:buNone/>
            </a:pPr>
            <a:r>
              <a:rPr lang="en-US" dirty="0" smtClean="0"/>
              <a:t>The project no Dues Management System is fully fledged web based application software. The main features of this software deals with the security and the authorization of the user. No dues Management system stores the no-dues certificate of the employee who is resigning the company. As per users authorization there are various modules that are used by the user for the uploading and downloading of the </a:t>
            </a:r>
            <a:r>
              <a:rPr lang="en-US" dirty="0" err="1" smtClean="0"/>
              <a:t>document.This</a:t>
            </a:r>
            <a:r>
              <a:rPr lang="en-US" dirty="0" smtClean="0"/>
              <a:t> application is basically the destination from where the faculties can withdraw any required information of any student from the batch. </a:t>
            </a:r>
          </a:p>
          <a:p>
            <a:pPr marL="0" indent="0">
              <a:buNone/>
            </a:pPr>
            <a:endParaRPr lang="en-US" dirty="0" smtClean="0"/>
          </a:p>
          <a:p>
            <a:r>
              <a:rPr lang="en-US" b="1" dirty="0" smtClean="0"/>
              <a:t>USERS:</a:t>
            </a:r>
            <a:endParaRPr lang="en-US" b="1" dirty="0"/>
          </a:p>
          <a:p>
            <a:r>
              <a:rPr lang="en-US" b="1" dirty="0"/>
              <a:t>STUDENT : </a:t>
            </a:r>
            <a:r>
              <a:rPr lang="en-US" dirty="0"/>
              <a:t>Students are supposed to get their no dues cleared from each department at the end of the degree </a:t>
            </a:r>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5</a:t>
            </a:fld>
            <a:endParaRPr lang="en-IN"/>
          </a:p>
        </p:txBody>
      </p:sp>
    </p:spTree>
    <p:extLst>
      <p:ext uri="{BB962C8B-B14F-4D97-AF65-F5344CB8AC3E}">
        <p14:creationId xmlns:p14="http://schemas.microsoft.com/office/powerpoint/2010/main" val="257472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a:xfrm>
            <a:off x="1097280" y="1664547"/>
            <a:ext cx="10465455" cy="4614051"/>
          </a:xfrm>
        </p:spPr>
        <p:txBody>
          <a:bodyPr>
            <a:normAutofit fontScale="25000" lnSpcReduction="20000"/>
          </a:bodyPr>
          <a:lstStyle/>
          <a:p>
            <a:pPr>
              <a:lnSpc>
                <a:spcPct val="120000"/>
              </a:lnSpc>
              <a:spcAft>
                <a:spcPts val="600"/>
              </a:spcAft>
            </a:pPr>
            <a:r>
              <a:rPr lang="en-US" sz="8000" b="1" dirty="0"/>
              <a:t>Administrator Module:</a:t>
            </a:r>
            <a:endParaRPr lang="en-US" sz="8000" dirty="0"/>
          </a:p>
          <a:p>
            <a:pPr>
              <a:lnSpc>
                <a:spcPct val="120000"/>
              </a:lnSpc>
              <a:spcAft>
                <a:spcPts val="600"/>
              </a:spcAft>
              <a:buFont typeface="Wingdings" panose="05000000000000000000" pitchFamily="2" charset="2"/>
              <a:buChar char="§"/>
            </a:pPr>
            <a:r>
              <a:rPr lang="en-US" sz="8000" dirty="0"/>
              <a:t>Registration of students and authorities into the system database.</a:t>
            </a:r>
          </a:p>
          <a:p>
            <a:pPr>
              <a:lnSpc>
                <a:spcPct val="120000"/>
              </a:lnSpc>
              <a:spcAft>
                <a:spcPts val="600"/>
              </a:spcAft>
              <a:buFont typeface="Wingdings" panose="05000000000000000000" pitchFamily="2" charset="2"/>
              <a:buChar char="§"/>
            </a:pPr>
            <a:r>
              <a:rPr lang="en-US" sz="8000" dirty="0"/>
              <a:t>Creation of login credentials for authorities with unique user IDs and passwords.</a:t>
            </a:r>
          </a:p>
          <a:p>
            <a:pPr>
              <a:lnSpc>
                <a:spcPct val="120000"/>
              </a:lnSpc>
              <a:spcAft>
                <a:spcPts val="600"/>
              </a:spcAft>
            </a:pPr>
            <a:r>
              <a:rPr lang="en-US" sz="8000" b="1" dirty="0" smtClean="0"/>
              <a:t>Department </a:t>
            </a:r>
            <a:r>
              <a:rPr lang="en-US" sz="8000" b="1" dirty="0"/>
              <a:t>Module:</a:t>
            </a:r>
            <a:endParaRPr lang="en-US" sz="8000" dirty="0"/>
          </a:p>
          <a:p>
            <a:pPr>
              <a:lnSpc>
                <a:spcPct val="120000"/>
              </a:lnSpc>
              <a:spcAft>
                <a:spcPts val="600"/>
              </a:spcAft>
              <a:buFont typeface="Wingdings" panose="05000000000000000000" pitchFamily="2" charset="2"/>
              <a:buChar char="§"/>
            </a:pPr>
            <a:r>
              <a:rPr lang="en-US" sz="8000" dirty="0" smtClean="0"/>
              <a:t>Maintenance </a:t>
            </a:r>
            <a:r>
              <a:rPr lang="en-US" sz="8000" dirty="0"/>
              <a:t>of detailed records of items borrowed, return dates, and associated fines or dues.</a:t>
            </a:r>
          </a:p>
          <a:p>
            <a:pPr>
              <a:lnSpc>
                <a:spcPct val="120000"/>
              </a:lnSpc>
              <a:spcAft>
                <a:spcPts val="600"/>
              </a:spcAft>
              <a:buFont typeface="Wingdings" panose="05000000000000000000" pitchFamily="2" charset="2"/>
              <a:buChar char="§"/>
            </a:pPr>
            <a:r>
              <a:rPr lang="en-US" sz="8000" dirty="0"/>
              <a:t>Automatic generation of no dues forms based on clearance status.</a:t>
            </a:r>
          </a:p>
          <a:p>
            <a:pPr>
              <a:lnSpc>
                <a:spcPct val="120000"/>
              </a:lnSpc>
              <a:spcAft>
                <a:spcPts val="600"/>
              </a:spcAft>
            </a:pPr>
            <a:r>
              <a:rPr lang="en-US" sz="8000" b="1" dirty="0"/>
              <a:t>Student Module:</a:t>
            </a:r>
            <a:endParaRPr lang="en-US" sz="8000" dirty="0"/>
          </a:p>
          <a:p>
            <a:pPr>
              <a:lnSpc>
                <a:spcPct val="120000"/>
              </a:lnSpc>
              <a:spcAft>
                <a:spcPts val="600"/>
              </a:spcAft>
              <a:buFont typeface="Wingdings" panose="05000000000000000000" pitchFamily="2" charset="2"/>
              <a:buChar char="§"/>
            </a:pPr>
            <a:r>
              <a:rPr lang="en-US" sz="8000" dirty="0"/>
              <a:t>Access to personal dues status and clearance history.</a:t>
            </a:r>
          </a:p>
          <a:p>
            <a:pPr>
              <a:lnSpc>
                <a:spcPct val="120000"/>
              </a:lnSpc>
              <a:spcAft>
                <a:spcPts val="600"/>
              </a:spcAft>
              <a:buFont typeface="Wingdings" panose="05000000000000000000" pitchFamily="2" charset="2"/>
              <a:buChar char="§"/>
            </a:pPr>
            <a:r>
              <a:rPr lang="en-US" sz="8000" dirty="0"/>
              <a:t>Submission of clearance requests and tracking of clearance progress</a:t>
            </a:r>
            <a:r>
              <a:rPr lang="en-US" sz="8000" dirty="0" smtClean="0"/>
              <a:t>.</a:t>
            </a:r>
            <a:endParaRPr lang="en-US" sz="8000" dirty="0"/>
          </a:p>
        </p:txBody>
      </p:sp>
      <p:sp>
        <p:nvSpPr>
          <p:cNvPr id="5" name="Slide Number Placeholder 4"/>
          <p:cNvSpPr>
            <a:spLocks noGrp="1"/>
          </p:cNvSpPr>
          <p:nvPr>
            <p:ph type="sldNum" sz="quarter" idx="12"/>
          </p:nvPr>
        </p:nvSpPr>
        <p:spPr/>
        <p:txBody>
          <a:bodyPr/>
          <a:lstStyle/>
          <a:p>
            <a:fld id="{DE4CB378-4F50-4CCE-9659-BB7A6E40C702}" type="slidenum">
              <a:rPr lang="en-IN" smtClean="0"/>
              <a:t>6</a:t>
            </a:fld>
            <a:endParaRPr lang="en-IN"/>
          </a:p>
        </p:txBody>
      </p:sp>
    </p:spTree>
    <p:extLst>
      <p:ext uri="{BB962C8B-B14F-4D97-AF65-F5344CB8AC3E}">
        <p14:creationId xmlns:p14="http://schemas.microsoft.com/office/powerpoint/2010/main" val="17997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a:xfrm>
            <a:off x="1097280" y="1845733"/>
            <a:ext cx="10058400" cy="4422331"/>
          </a:xfrm>
        </p:spPr>
        <p:txBody>
          <a:bodyPr>
            <a:noAutofit/>
          </a:bodyPr>
          <a:lstStyle/>
          <a:p>
            <a:pPr marL="0" indent="0">
              <a:buNone/>
            </a:pPr>
            <a:endParaRPr lang="en-US" dirty="0"/>
          </a:p>
          <a:p>
            <a:r>
              <a:rPr lang="en-US" b="1" dirty="0"/>
              <a:t>Technology Stack:</a:t>
            </a:r>
            <a:endParaRPr lang="en-US" dirty="0"/>
          </a:p>
          <a:p>
            <a:r>
              <a:rPr lang="en-US" dirty="0"/>
              <a:t>Frontend: HTML, CSS, JavaScript</a:t>
            </a:r>
          </a:p>
          <a:p>
            <a:r>
              <a:rPr lang="en-US" dirty="0"/>
              <a:t>Backend: PHP</a:t>
            </a:r>
          </a:p>
          <a:p>
            <a:r>
              <a:rPr lang="en-US" dirty="0"/>
              <a:t>Database: SQL</a:t>
            </a:r>
          </a:p>
          <a:p>
            <a:endParaRPr lang="en-IN" dirty="0"/>
          </a:p>
        </p:txBody>
      </p:sp>
      <p:sp>
        <p:nvSpPr>
          <p:cNvPr id="5" name="Slide Number Placeholder 4"/>
          <p:cNvSpPr>
            <a:spLocks noGrp="1"/>
          </p:cNvSpPr>
          <p:nvPr>
            <p:ph type="sldNum" sz="quarter" idx="12"/>
          </p:nvPr>
        </p:nvSpPr>
        <p:spPr/>
        <p:txBody>
          <a:bodyPr/>
          <a:lstStyle/>
          <a:p>
            <a:fld id="{DE4CB378-4F50-4CCE-9659-BB7A6E40C702}" type="slidenum">
              <a:rPr lang="en-IN" smtClean="0"/>
              <a:t>7</a:t>
            </a:fld>
            <a:endParaRPr lang="en-IN"/>
          </a:p>
        </p:txBody>
      </p:sp>
    </p:spTree>
    <p:extLst>
      <p:ext uri="{BB962C8B-B14F-4D97-AF65-F5344CB8AC3E}">
        <p14:creationId xmlns:p14="http://schemas.microsoft.com/office/powerpoint/2010/main" val="21077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B740-0D40-8F92-F1A3-06F77057E4F9}"/>
              </a:ext>
            </a:extLst>
          </p:cNvPr>
          <p:cNvSpPr>
            <a:spLocks noGrp="1"/>
          </p:cNvSpPr>
          <p:nvPr>
            <p:ph type="title"/>
          </p:nvPr>
        </p:nvSpPr>
        <p:spPr/>
        <p:txBody>
          <a:bodyPr/>
          <a:lstStyle/>
          <a:p>
            <a:r>
              <a:rPr lang="en-IN" dirty="0" smtClean="0"/>
              <a:t>Architecture</a:t>
            </a:r>
            <a:endParaRPr lang="en-IN" dirty="0"/>
          </a:p>
        </p:txBody>
      </p:sp>
      <p:sp>
        <p:nvSpPr>
          <p:cNvPr id="5" name="Slide Number Placeholder 4">
            <a:extLst>
              <a:ext uri="{FF2B5EF4-FFF2-40B4-BE49-F238E27FC236}">
                <a16:creationId xmlns:a16="http://schemas.microsoft.com/office/drawing/2014/main" id="{040DBD86-BA65-2B2E-30C3-F06A84210CA5}"/>
              </a:ext>
            </a:extLst>
          </p:cNvPr>
          <p:cNvSpPr>
            <a:spLocks noGrp="1"/>
          </p:cNvSpPr>
          <p:nvPr>
            <p:ph type="sldNum" sz="quarter" idx="12"/>
          </p:nvPr>
        </p:nvSpPr>
        <p:spPr/>
        <p:txBody>
          <a:bodyPr/>
          <a:lstStyle/>
          <a:p>
            <a:fld id="{DE4CB378-4F50-4CCE-9659-BB7A6E40C702}" type="slidenum">
              <a:rPr lang="en-IN" smtClean="0"/>
              <a:t>8</a:t>
            </a:fld>
            <a:endParaRPr lang="en-IN"/>
          </a:p>
        </p:txBody>
      </p:sp>
      <p:sp>
        <p:nvSpPr>
          <p:cNvPr id="7" name="Rectangle: Rounded Corners 6">
            <a:extLst>
              <a:ext uri="{FF2B5EF4-FFF2-40B4-BE49-F238E27FC236}">
                <a16:creationId xmlns:a16="http://schemas.microsoft.com/office/drawing/2014/main" id="{AFB74BE9-4AC9-9568-213C-E2E629A2D3B1}"/>
              </a:ext>
            </a:extLst>
          </p:cNvPr>
          <p:cNvSpPr/>
          <p:nvPr/>
        </p:nvSpPr>
        <p:spPr>
          <a:xfrm>
            <a:off x="2084754" y="3937352"/>
            <a:ext cx="2329766" cy="1297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ECECEC"/>
                </a:solidFill>
                <a:effectLst/>
                <a:latin typeface="Söhne"/>
              </a:rPr>
              <a:t>Authentication and Authorization</a:t>
            </a:r>
            <a:endParaRPr lang="en-IN" dirty="0"/>
          </a:p>
        </p:txBody>
      </p:sp>
      <p:sp>
        <p:nvSpPr>
          <p:cNvPr id="8" name="Rectangle: Rounded Corners 7">
            <a:extLst>
              <a:ext uri="{FF2B5EF4-FFF2-40B4-BE49-F238E27FC236}">
                <a16:creationId xmlns:a16="http://schemas.microsoft.com/office/drawing/2014/main" id="{6C74E81F-B455-0715-BE50-9392C3F9928C}"/>
              </a:ext>
            </a:extLst>
          </p:cNvPr>
          <p:cNvSpPr/>
          <p:nvPr/>
        </p:nvSpPr>
        <p:spPr>
          <a:xfrm>
            <a:off x="4704079" y="2131646"/>
            <a:ext cx="2329766" cy="1297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ECECEC"/>
                </a:solidFill>
                <a:effectLst/>
                <a:latin typeface="Söhne"/>
              </a:rPr>
              <a:t>Web Server</a:t>
            </a:r>
          </a:p>
          <a:p>
            <a:pPr algn="ctr"/>
            <a:r>
              <a:rPr lang="en-IN" b="1" dirty="0">
                <a:solidFill>
                  <a:srgbClr val="ECECEC"/>
                </a:solidFill>
                <a:latin typeface="Söhne"/>
              </a:rPr>
              <a:t>(PHP)</a:t>
            </a:r>
            <a:endParaRPr lang="en-IN" dirty="0"/>
          </a:p>
        </p:txBody>
      </p:sp>
      <p:sp>
        <p:nvSpPr>
          <p:cNvPr id="9" name="Rectangle: Rounded Corners 8">
            <a:extLst>
              <a:ext uri="{FF2B5EF4-FFF2-40B4-BE49-F238E27FC236}">
                <a16:creationId xmlns:a16="http://schemas.microsoft.com/office/drawing/2014/main" id="{58EE96BD-8B43-E431-792A-5D76803FEA6A}"/>
              </a:ext>
            </a:extLst>
          </p:cNvPr>
          <p:cNvSpPr/>
          <p:nvPr/>
        </p:nvSpPr>
        <p:spPr>
          <a:xfrm>
            <a:off x="6435188" y="4263032"/>
            <a:ext cx="2329766" cy="1297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ECECEC"/>
                </a:solidFill>
                <a:effectLst/>
                <a:latin typeface="Söhne"/>
              </a:rPr>
              <a:t>Data Processing</a:t>
            </a:r>
            <a:endParaRPr lang="en-IN" dirty="0"/>
          </a:p>
        </p:txBody>
      </p:sp>
      <p:sp>
        <p:nvSpPr>
          <p:cNvPr id="10" name="Rectangle: Rounded Corners 9">
            <a:extLst>
              <a:ext uri="{FF2B5EF4-FFF2-40B4-BE49-F238E27FC236}">
                <a16:creationId xmlns:a16="http://schemas.microsoft.com/office/drawing/2014/main" id="{933C91E2-793B-2ECD-2453-96F1BD9EE586}"/>
              </a:ext>
            </a:extLst>
          </p:cNvPr>
          <p:cNvSpPr/>
          <p:nvPr/>
        </p:nvSpPr>
        <p:spPr>
          <a:xfrm>
            <a:off x="565834" y="2063596"/>
            <a:ext cx="2329766" cy="12973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CLIENT</a:t>
            </a:r>
            <a:br>
              <a:rPr lang="en-US" dirty="0"/>
            </a:br>
            <a:r>
              <a:rPr lang="en-US" dirty="0"/>
              <a:t>(</a:t>
            </a:r>
            <a:r>
              <a:rPr lang="en-IN" b="1" i="0" dirty="0">
                <a:solidFill>
                  <a:srgbClr val="ECECEC"/>
                </a:solidFill>
                <a:effectLst/>
                <a:latin typeface="Söhne"/>
              </a:rPr>
              <a:t>Client Interface)</a:t>
            </a:r>
            <a:endParaRPr lang="en-IN" dirty="0"/>
          </a:p>
        </p:txBody>
      </p:sp>
      <p:sp>
        <p:nvSpPr>
          <p:cNvPr id="11" name="Cloud 10">
            <a:extLst>
              <a:ext uri="{FF2B5EF4-FFF2-40B4-BE49-F238E27FC236}">
                <a16:creationId xmlns:a16="http://schemas.microsoft.com/office/drawing/2014/main" id="{95490959-5A6A-87D7-B71B-BC24BE46A4C4}"/>
              </a:ext>
            </a:extLst>
          </p:cNvPr>
          <p:cNvSpPr/>
          <p:nvPr/>
        </p:nvSpPr>
        <p:spPr>
          <a:xfrm>
            <a:off x="8488286" y="1765365"/>
            <a:ext cx="2329766" cy="182098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(details about student)</a:t>
            </a:r>
            <a:endParaRPr lang="en-IN" dirty="0"/>
          </a:p>
        </p:txBody>
      </p:sp>
      <p:sp>
        <p:nvSpPr>
          <p:cNvPr id="12" name="Rectangle: Rounded Corners 11">
            <a:extLst>
              <a:ext uri="{FF2B5EF4-FFF2-40B4-BE49-F238E27FC236}">
                <a16:creationId xmlns:a16="http://schemas.microsoft.com/office/drawing/2014/main" id="{98171A78-811C-7AF7-12FD-B06C2A98A45E}"/>
              </a:ext>
            </a:extLst>
          </p:cNvPr>
          <p:cNvSpPr/>
          <p:nvPr/>
        </p:nvSpPr>
        <p:spPr>
          <a:xfrm>
            <a:off x="9900458" y="4795094"/>
            <a:ext cx="2173458" cy="14507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ZERO DUES FORM</a:t>
            </a:r>
            <a:endParaRPr lang="en-IN" dirty="0"/>
          </a:p>
        </p:txBody>
      </p:sp>
      <p:cxnSp>
        <p:nvCxnSpPr>
          <p:cNvPr id="18" name="Connector: Curved 17">
            <a:extLst>
              <a:ext uri="{FF2B5EF4-FFF2-40B4-BE49-F238E27FC236}">
                <a16:creationId xmlns:a16="http://schemas.microsoft.com/office/drawing/2014/main" id="{C2541895-DCA0-C44E-CFA2-466E5F7E2EA8}"/>
              </a:ext>
            </a:extLst>
          </p:cNvPr>
          <p:cNvCxnSpPr>
            <a:stCxn id="7" idx="3"/>
            <a:endCxn id="8" idx="2"/>
          </p:cNvCxnSpPr>
          <p:nvPr/>
        </p:nvCxnSpPr>
        <p:spPr>
          <a:xfrm flipV="1">
            <a:off x="4414520" y="3429000"/>
            <a:ext cx="1454442" cy="115702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0994A28B-AA17-311A-1819-841C2DF3097D}"/>
              </a:ext>
            </a:extLst>
          </p:cNvPr>
          <p:cNvCxnSpPr>
            <a:stCxn id="10" idx="2"/>
            <a:endCxn id="7" idx="0"/>
          </p:cNvCxnSpPr>
          <p:nvPr/>
        </p:nvCxnSpPr>
        <p:spPr>
          <a:xfrm rot="16200000" flipH="1">
            <a:off x="2201976" y="2889691"/>
            <a:ext cx="576402" cy="15189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718B5B1A-DFB5-694B-0124-009E63C34F57}"/>
              </a:ext>
            </a:extLst>
          </p:cNvPr>
          <p:cNvCxnSpPr>
            <a:stCxn id="8" idx="3"/>
            <a:endCxn id="9" idx="0"/>
          </p:cNvCxnSpPr>
          <p:nvPr/>
        </p:nvCxnSpPr>
        <p:spPr>
          <a:xfrm>
            <a:off x="7033845" y="2780323"/>
            <a:ext cx="566226" cy="14827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E35C85F0-6D45-89F5-7F66-4BF70B1A9221}"/>
              </a:ext>
            </a:extLst>
          </p:cNvPr>
          <p:cNvCxnSpPr>
            <a:stCxn id="9" idx="3"/>
            <a:endCxn id="12" idx="1"/>
          </p:cNvCxnSpPr>
          <p:nvPr/>
        </p:nvCxnSpPr>
        <p:spPr>
          <a:xfrm>
            <a:off x="8764954" y="4911709"/>
            <a:ext cx="1135504" cy="6087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D2B13F96-9BD4-E906-64DB-8E8BE640B721}"/>
              </a:ext>
            </a:extLst>
          </p:cNvPr>
          <p:cNvCxnSpPr>
            <a:stCxn id="11" idx="1"/>
            <a:endCxn id="9" idx="3"/>
          </p:cNvCxnSpPr>
          <p:nvPr/>
        </p:nvCxnSpPr>
        <p:spPr>
          <a:xfrm rot="5400000">
            <a:off x="8545413" y="3803953"/>
            <a:ext cx="1327298" cy="8882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2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CC62-AD7D-7C93-9BD9-AFAA50F2E507}"/>
              </a:ext>
            </a:extLst>
          </p:cNvPr>
          <p:cNvSpPr>
            <a:spLocks noGrp="1"/>
          </p:cNvSpPr>
          <p:nvPr>
            <p:ph type="title"/>
          </p:nvPr>
        </p:nvSpPr>
        <p:spPr/>
        <p:txBody>
          <a:bodyPr/>
          <a:lstStyle/>
          <a:p>
            <a:r>
              <a:rPr lang="en-IN" dirty="0" smtClean="0">
                <a:solidFill>
                  <a:schemeClr val="tx1"/>
                </a:solidFill>
              </a:rPr>
              <a:t>Literature survey</a:t>
            </a:r>
            <a:endParaRPr lang="en-IN" dirty="0"/>
          </a:p>
        </p:txBody>
      </p:sp>
      <p:sp>
        <p:nvSpPr>
          <p:cNvPr id="5" name="Slide Number Placeholder 4">
            <a:extLst>
              <a:ext uri="{FF2B5EF4-FFF2-40B4-BE49-F238E27FC236}">
                <a16:creationId xmlns:a16="http://schemas.microsoft.com/office/drawing/2014/main" id="{1A96692D-9778-F7FC-9BF8-89A85BEF909B}"/>
              </a:ext>
            </a:extLst>
          </p:cNvPr>
          <p:cNvSpPr>
            <a:spLocks noGrp="1"/>
          </p:cNvSpPr>
          <p:nvPr>
            <p:ph type="sldNum" sz="quarter" idx="12"/>
          </p:nvPr>
        </p:nvSpPr>
        <p:spPr/>
        <p:txBody>
          <a:bodyPr/>
          <a:lstStyle/>
          <a:p>
            <a:fld id="{DE4CB378-4F50-4CCE-9659-BB7A6E40C702}" type="slidenum">
              <a:rPr lang="en-IN" smtClean="0"/>
              <a:t>9</a:t>
            </a:fld>
            <a:endParaRPr lang="en-IN"/>
          </a:p>
        </p:txBody>
      </p:sp>
      <p:graphicFrame>
        <p:nvGraphicFramePr>
          <p:cNvPr id="10" name="Content Placeholder 9">
            <a:extLst>
              <a:ext uri="{FF2B5EF4-FFF2-40B4-BE49-F238E27FC236}">
                <a16:creationId xmlns:a16="http://schemas.microsoft.com/office/drawing/2014/main" id="{3AED7CCF-4C2D-4C88-92AF-7E5D7875EBE1}"/>
              </a:ext>
            </a:extLst>
          </p:cNvPr>
          <p:cNvGraphicFramePr>
            <a:graphicFrameLocks noGrp="1"/>
          </p:cNvGraphicFramePr>
          <p:nvPr>
            <p:ph idx="1"/>
            <p:extLst>
              <p:ext uri="{D42A27DB-BD31-4B8C-83A1-F6EECF244321}">
                <p14:modId xmlns:p14="http://schemas.microsoft.com/office/powerpoint/2010/main" val="676882593"/>
              </p:ext>
            </p:extLst>
          </p:nvPr>
        </p:nvGraphicFramePr>
        <p:xfrm>
          <a:off x="1096963" y="1846263"/>
          <a:ext cx="10058400" cy="4325226"/>
        </p:xfrm>
        <a:graphic>
          <a:graphicData uri="http://schemas.openxmlformats.org/drawingml/2006/table">
            <a:tbl>
              <a:tblPr firstRow="1" bandRow="1">
                <a:tableStyleId>{5C22544A-7EE6-4342-B048-85BDC9FD1C3A}</a:tableStyleId>
              </a:tblPr>
              <a:tblGrid>
                <a:gridCol w="759829">
                  <a:extLst>
                    <a:ext uri="{9D8B030D-6E8A-4147-A177-3AD203B41FA5}">
                      <a16:colId xmlns:a16="http://schemas.microsoft.com/office/drawing/2014/main" val="2186966218"/>
                    </a:ext>
                  </a:extLst>
                </a:gridCol>
                <a:gridCol w="3135086">
                  <a:extLst>
                    <a:ext uri="{9D8B030D-6E8A-4147-A177-3AD203B41FA5}">
                      <a16:colId xmlns:a16="http://schemas.microsoft.com/office/drawing/2014/main" val="1937659843"/>
                    </a:ext>
                  </a:extLst>
                </a:gridCol>
                <a:gridCol w="1390261">
                  <a:extLst>
                    <a:ext uri="{9D8B030D-6E8A-4147-A177-3AD203B41FA5}">
                      <a16:colId xmlns:a16="http://schemas.microsoft.com/office/drawing/2014/main" val="2531503043"/>
                    </a:ext>
                  </a:extLst>
                </a:gridCol>
                <a:gridCol w="1222310">
                  <a:extLst>
                    <a:ext uri="{9D8B030D-6E8A-4147-A177-3AD203B41FA5}">
                      <a16:colId xmlns:a16="http://schemas.microsoft.com/office/drawing/2014/main" val="390840839"/>
                    </a:ext>
                  </a:extLst>
                </a:gridCol>
                <a:gridCol w="3550914">
                  <a:extLst>
                    <a:ext uri="{9D8B030D-6E8A-4147-A177-3AD203B41FA5}">
                      <a16:colId xmlns:a16="http://schemas.microsoft.com/office/drawing/2014/main" val="1255190331"/>
                    </a:ext>
                  </a:extLst>
                </a:gridCol>
              </a:tblGrid>
              <a:tr h="1431093">
                <a:tc>
                  <a:txBody>
                    <a:bodyPr/>
                    <a:lstStyle/>
                    <a:p>
                      <a:pPr algn="ctr">
                        <a:lnSpc>
                          <a:spcPct val="150000"/>
                        </a:lnSpc>
                      </a:pPr>
                      <a:r>
                        <a:rPr lang="en-GB" sz="2000" dirty="0"/>
                        <a:t>S.NO</a:t>
                      </a:r>
                      <a:endParaRPr lang="en-IN" sz="2000" dirty="0"/>
                    </a:p>
                  </a:txBody>
                  <a:tcPr/>
                </a:tc>
                <a:tc>
                  <a:txBody>
                    <a:bodyPr/>
                    <a:lstStyle/>
                    <a:p>
                      <a:pPr algn="ctr">
                        <a:lnSpc>
                          <a:spcPct val="150000"/>
                        </a:lnSpc>
                      </a:pPr>
                      <a:r>
                        <a:rPr lang="en-GB" sz="2000" dirty="0"/>
                        <a:t>TITLE</a:t>
                      </a:r>
                    </a:p>
                    <a:p>
                      <a:pPr algn="ctr">
                        <a:lnSpc>
                          <a:spcPct val="150000"/>
                        </a:lnSpc>
                      </a:pPr>
                      <a:endParaRPr lang="en-IN" sz="2000" dirty="0"/>
                    </a:p>
                  </a:txBody>
                  <a:tcPr/>
                </a:tc>
                <a:tc>
                  <a:txBody>
                    <a:bodyPr/>
                    <a:lstStyle/>
                    <a:p>
                      <a:pPr algn="ctr">
                        <a:lnSpc>
                          <a:spcPct val="150000"/>
                        </a:lnSpc>
                      </a:pPr>
                      <a:r>
                        <a:rPr lang="en-GB" sz="2000" dirty="0"/>
                        <a:t>AUTHOR</a:t>
                      </a:r>
                      <a:endParaRPr lang="en-IN" sz="2000" dirty="0"/>
                    </a:p>
                  </a:txBody>
                  <a:tcPr/>
                </a:tc>
                <a:tc>
                  <a:txBody>
                    <a:bodyPr/>
                    <a:lstStyle/>
                    <a:p>
                      <a:pPr algn="ctr">
                        <a:lnSpc>
                          <a:spcPct val="150000"/>
                        </a:lnSpc>
                      </a:pPr>
                      <a:r>
                        <a:rPr lang="en-GB" sz="2000" dirty="0"/>
                        <a:t>YEAR </a:t>
                      </a:r>
                    </a:p>
                    <a:p>
                      <a:pPr algn="ctr">
                        <a:lnSpc>
                          <a:spcPct val="150000"/>
                        </a:lnSpc>
                      </a:pPr>
                      <a:r>
                        <a:rPr lang="en-GB" sz="2000" dirty="0"/>
                        <a:t>OF PASSING</a:t>
                      </a:r>
                      <a:endParaRPr lang="en-IN" sz="2000" dirty="0"/>
                    </a:p>
                  </a:txBody>
                  <a:tcPr/>
                </a:tc>
                <a:tc>
                  <a:txBody>
                    <a:bodyPr/>
                    <a:lstStyle/>
                    <a:p>
                      <a:pPr algn="ctr">
                        <a:lnSpc>
                          <a:spcPct val="150000"/>
                        </a:lnSpc>
                      </a:pPr>
                      <a:r>
                        <a:rPr lang="en-GB" sz="2000" dirty="0"/>
                        <a:t>REMARKS</a:t>
                      </a:r>
                    </a:p>
                    <a:p>
                      <a:pPr algn="ctr">
                        <a:lnSpc>
                          <a:spcPct val="150000"/>
                        </a:lnSpc>
                      </a:pPr>
                      <a:endParaRPr lang="en-IN" sz="2000" dirty="0"/>
                    </a:p>
                  </a:txBody>
                  <a:tcPr/>
                </a:tc>
                <a:extLst>
                  <a:ext uri="{0D108BD9-81ED-4DB2-BD59-A6C34878D82A}">
                    <a16:rowId xmlns:a16="http://schemas.microsoft.com/office/drawing/2014/main" val="117528759"/>
                  </a:ext>
                </a:extLst>
              </a:tr>
              <a:tr h="1431093">
                <a:tc>
                  <a:txBody>
                    <a:bodyPr/>
                    <a:lstStyle/>
                    <a:p>
                      <a:pPr algn="ctr">
                        <a:lnSpc>
                          <a:spcPct val="150000"/>
                        </a:lnSpc>
                      </a:pPr>
                      <a:r>
                        <a:rPr lang="en-GB" dirty="0"/>
                        <a:t>1.</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The Role of Technology in No Dues Management</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Emily Johnson</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2018</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Examines the impact of technology on no dues systems</a:t>
                      </a:r>
                      <a:endParaRPr lang="en-IN" dirty="0"/>
                    </a:p>
                  </a:txBody>
                  <a:tcPr/>
                </a:tc>
                <a:extLst>
                  <a:ext uri="{0D108BD9-81ED-4DB2-BD59-A6C34878D82A}">
                    <a16:rowId xmlns:a16="http://schemas.microsoft.com/office/drawing/2014/main" val="1652938423"/>
                  </a:ext>
                </a:extLst>
              </a:tr>
              <a:tr h="1431093">
                <a:tc>
                  <a:txBody>
                    <a:bodyPr/>
                    <a:lstStyle/>
                    <a:p>
                      <a:pPr algn="ctr">
                        <a:lnSpc>
                          <a:spcPct val="150000"/>
                        </a:lnSpc>
                      </a:pPr>
                      <a:r>
                        <a:rPr lang="en-GB" dirty="0"/>
                        <a:t>2.</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Streamlining No Dues Processes</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Michael Smith</a:t>
                      </a:r>
                      <a:endParaRPr lang="en-IN" dirty="0"/>
                    </a:p>
                  </a:txBody>
                  <a:tcPr/>
                </a:tc>
                <a:tc>
                  <a:txBody>
                    <a:bodyPr/>
                    <a:lstStyle/>
                    <a:p>
                      <a:pPr algn="ctr">
                        <a:lnSpc>
                          <a:spcPct val="150000"/>
                        </a:lnSpc>
                      </a:pPr>
                      <a:r>
                        <a:rPr lang="en-IN" sz="1800" b="0" i="0" kern="1200" dirty="0">
                          <a:solidFill>
                            <a:schemeClr val="dk1"/>
                          </a:solidFill>
                          <a:effectLst/>
                          <a:latin typeface="+mn-lt"/>
                          <a:ea typeface="+mn-ea"/>
                          <a:cs typeface="+mn-cs"/>
                        </a:rPr>
                        <a:t>2019 </a:t>
                      </a:r>
                      <a:endParaRPr lang="en-IN" dirty="0"/>
                    </a:p>
                  </a:txBody>
                  <a:tcPr/>
                </a:tc>
                <a:tc>
                  <a:txBody>
                    <a:bodyPr/>
                    <a:lstStyle/>
                    <a:p>
                      <a:pPr algn="ctr">
                        <a:lnSpc>
                          <a:spcPct val="150000"/>
                        </a:lnSpc>
                      </a:pPr>
                      <a:r>
                        <a:rPr lang="en-GB" sz="1800" b="0" i="0" kern="1200" dirty="0">
                          <a:solidFill>
                            <a:schemeClr val="dk1"/>
                          </a:solidFill>
                          <a:effectLst/>
                          <a:latin typeface="+mn-lt"/>
                          <a:ea typeface="+mn-ea"/>
                          <a:cs typeface="+mn-cs"/>
                        </a:rPr>
                        <a:t>Proposes methods for improving no dues management </a:t>
                      </a:r>
                      <a:endParaRPr lang="en-IN" dirty="0"/>
                    </a:p>
                  </a:txBody>
                  <a:tcPr/>
                </a:tc>
                <a:extLst>
                  <a:ext uri="{0D108BD9-81ED-4DB2-BD59-A6C34878D82A}">
                    <a16:rowId xmlns:a16="http://schemas.microsoft.com/office/drawing/2014/main" val="143778190"/>
                  </a:ext>
                </a:extLst>
              </a:tr>
            </a:tbl>
          </a:graphicData>
        </a:graphic>
      </p:graphicFrame>
    </p:spTree>
    <p:extLst>
      <p:ext uri="{BB962C8B-B14F-4D97-AF65-F5344CB8AC3E}">
        <p14:creationId xmlns:p14="http://schemas.microsoft.com/office/powerpoint/2010/main" val="32618438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619</TotalTime>
  <Words>1083</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Söhne</vt:lpstr>
      <vt:lpstr>Wingdings</vt:lpstr>
      <vt:lpstr>Retrospect</vt:lpstr>
      <vt:lpstr>PowerPoint Presentation</vt:lpstr>
      <vt:lpstr>Content</vt:lpstr>
      <vt:lpstr>Objective</vt:lpstr>
      <vt:lpstr>Problem Statement</vt:lpstr>
      <vt:lpstr>Existing System</vt:lpstr>
      <vt:lpstr>Proposed System</vt:lpstr>
      <vt:lpstr>Proposed System</vt:lpstr>
      <vt:lpstr>Architecture</vt:lpstr>
      <vt:lpstr>Literature survey</vt:lpstr>
      <vt:lpstr>Literature survey</vt:lpstr>
      <vt:lpstr>Literature survey</vt:lpstr>
      <vt:lpstr>Modules In Project</vt:lpstr>
      <vt:lpstr>Login page</vt:lpstr>
      <vt:lpstr>Welcome Page</vt:lpstr>
      <vt:lpstr>Check Balance</vt:lpstr>
      <vt:lpstr>Zero Dues Download</vt:lpstr>
      <vt:lpstr>Zero Dues Pdf</vt:lpstr>
      <vt:lpstr>Create User Page</vt:lpstr>
      <vt:lpstr>Change Password</vt:lpstr>
      <vt:lpstr>Database Management</vt:lpstr>
      <vt:lpstr>PowerPoint Presentation</vt:lpstr>
      <vt:lpstr>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dc:creator>
  <cp:lastModifiedBy>Hp</cp:lastModifiedBy>
  <cp:revision>76</cp:revision>
  <dcterms:created xsi:type="dcterms:W3CDTF">2023-04-10T08:58:06Z</dcterms:created>
  <dcterms:modified xsi:type="dcterms:W3CDTF">2024-06-04T15:06:11Z</dcterms:modified>
</cp:coreProperties>
</file>