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3.bin"/>
  <Override ContentType="application/vnd.openxmlformats-officedocument.oleObject" PartName="/ppt/embeddings/oleObject9.bin"/>
  <Override ContentType="application/vnd.openxmlformats-officedocument.oleObject" PartName="/ppt/embeddings/oleObject6.bin"/>
  <Override ContentType="application/vnd.openxmlformats-officedocument.oleObject" PartName="/ppt/embeddings/oleObject4.bin"/>
  <Override ContentType="application/vnd.openxmlformats-officedocument.oleObject" PartName="/ppt/embeddings/oleObject11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officedocument.oleObject" PartName="/ppt/embeddings/oleObject14.bin"/>
  <Override ContentType="application/vnd.openxmlformats-officedocument.oleObject" PartName="/ppt/embeddings/oleObject12.bin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RWbC9UCSJ3HQn7Pnokc1T7cXk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2a9fd7708_3_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g262a9fd7708_3_9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262a9fd7708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2a9fd770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262a9fd7708_2_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2a9fd770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262a9fd7708_2_1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2a9fd770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62a9fd7708_2_2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2a9fd770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262a9fd7708_1_3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2a9fd770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62a9fd7708_1_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2a9fd770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62a9fd7708_3_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a9fd770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62a9fd7708_1_1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2a9fd770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262a9fd7708_1_2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2a9fd770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262a9fd7708_4_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2.vml"/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11.vml"/><Relationship Id="rId3" Type="http://schemas.openxmlformats.org/officeDocument/2006/relationships/oleObject" Target="../embeddings/oleObject11.bin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12.vml"/><Relationship Id="rId3" Type="http://schemas.openxmlformats.org/officeDocument/2006/relationships/oleObject" Target="../embeddings/oleObject12.bin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13.vml"/><Relationship Id="rId3" Type="http://schemas.openxmlformats.org/officeDocument/2006/relationships/oleObject" Target="../embeddings/oleObject13.bin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14.vml"/><Relationship Id="rId3" Type="http://schemas.openxmlformats.org/officeDocument/2006/relationships/oleObject" Target="../embeddings/oleObject14.bin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3.vml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4.vml"/><Relationship Id="rId3" Type="http://schemas.openxmlformats.org/officeDocument/2006/relationships/oleObject" Target="../embeddings/oleObject4.bin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5.vml"/><Relationship Id="rId3" Type="http://schemas.openxmlformats.org/officeDocument/2006/relationships/oleObject" Target="../embeddings/oleObject5.bin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6.vml"/><Relationship Id="rId3" Type="http://schemas.openxmlformats.org/officeDocument/2006/relationships/oleObject" Target="../embeddings/oleObject6.bin"/><Relationship Id="rId4" Type="http://schemas.openxmlformats.org/officeDocument/2006/relationships/oleObject" Target="../embeddings/oleObject6.bin"/><Relationship Id="rId5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7.vml"/><Relationship Id="rId3" Type="http://schemas.openxmlformats.org/officeDocument/2006/relationships/oleObject" Target="../embeddings/oleObject7.bin"/><Relationship Id="rId4" Type="http://schemas.openxmlformats.org/officeDocument/2006/relationships/oleObject" Target="../embeddings/oleObject7.bin"/><Relationship Id="rId5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8.vml"/><Relationship Id="rId3" Type="http://schemas.openxmlformats.org/officeDocument/2006/relationships/oleObject" Target="../embeddings/oleObject8.bin"/><Relationship Id="rId4" Type="http://schemas.openxmlformats.org/officeDocument/2006/relationships/oleObject" Target="../embeddings/oleObject8.bin"/><Relationship Id="rId5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9.vml"/><Relationship Id="rId3" Type="http://schemas.openxmlformats.org/officeDocument/2006/relationships/oleObject" Target="../embeddings/oleObject9.bin"/><Relationship Id="rId4" Type="http://schemas.openxmlformats.org/officeDocument/2006/relationships/oleObject" Target="../embeddings/oleObject9.bin"/><Relationship Id="rId5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10.vml"/><Relationship Id="rId3" Type="http://schemas.openxmlformats.org/officeDocument/2006/relationships/oleObject" Target="../embeddings/oleObject10.bin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oogle Shape;16;p8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3" imgH="628650" imgW="9906000" progId="" spid="_x0000_s1">
                  <p:embed/>
                </p:oleObj>
              </mc:Choice>
              <mc:Fallback>
                <p:oleObj r:id="rId4" imgH="628650" imgW="9906000" progId="">
                  <p:embed/>
                  <p:pic>
                    <p:nvPicPr>
                      <p:cNvPr id="16" name="Google Shape;16;p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Google Shape;17;p8"/>
          <p:cNvSpPr txBox="1"/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99"/>
              </a:buClr>
              <a:buSzPts val="2400"/>
              <a:buFont typeface="Calibri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7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3" imgH="628650" imgW="9906000" progId="" spid="_x0000_s1">
                  <p:embed/>
                </p:oleObj>
              </mc:Choice>
              <mc:Fallback>
                <p:oleObj r:id="rId4" imgH="628650" imgW="9906000" progId="">
                  <p:embed/>
                  <p:pic>
                    <p:nvPicPr>
                      <p:cNvPr id="64" name="Google Shape;64;p1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Google Shape;65;p17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 rot="5400000">
            <a:off x="2895600" y="-171450"/>
            <a:ext cx="4114800" cy="8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8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3" imgH="628650" imgW="9906000" progId="" spid="_x0000_s1">
                  <p:embed/>
                </p:oleObj>
              </mc:Choice>
              <mc:Fallback>
                <p:oleObj r:id="rId4" imgH="628650" imgW="9906000" progId="">
                  <p:embed/>
                  <p:pic>
                    <p:nvPicPr>
                      <p:cNvPr id="69" name="Google Shape;69;p1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Google Shape;70;p18"/>
          <p:cNvSpPr txBox="1"/>
          <p:nvPr>
            <p:ph type="title"/>
          </p:nvPr>
        </p:nvSpPr>
        <p:spPr>
          <a:xfrm rot="5400000">
            <a:off x="5367338" y="2300288"/>
            <a:ext cx="54864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 rot="5400000">
            <a:off x="1074738" y="277813"/>
            <a:ext cx="5486400" cy="614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showMasterSp="0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9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3" imgH="628650" imgW="9906000" progId="" spid="_x0000_s1">
                  <p:embed/>
                </p:oleObj>
              </mc:Choice>
              <mc:Fallback>
                <p:oleObj r:id="rId4" imgH="628650" imgW="9906000" progId="">
                  <p:embed/>
                  <p:pic>
                    <p:nvPicPr>
                      <p:cNvPr id="74" name="Google Shape;74;p1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742950" y="609600"/>
            <a:ext cx="84201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20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3" imgH="628650" imgW="9906000" progId="" spid="_x0000_s1">
                  <p:embed/>
                </p:oleObj>
              </mc:Choice>
              <mc:Fallback>
                <p:oleObj r:id="rId4" imgH="628650" imgW="9906000" progId="">
                  <p:embed/>
                  <p:pic>
                    <p:nvPicPr>
                      <p:cNvPr id="78" name="Google Shape;78;p2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Google Shape;79;p20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262a9fd7708_3_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62a9fd7708_3_111"/>
          <p:cNvSpPr txBox="1"/>
          <p:nvPr>
            <p:ph type="ctrTitle"/>
          </p:nvPr>
        </p:nvSpPr>
        <p:spPr>
          <a:xfrm>
            <a:off x="742950" y="2130427"/>
            <a:ext cx="8420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62a9fd7708_3_111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  <a:defRPr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Calibri"/>
              <a:buNone/>
              <a:defRPr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99"/>
              </a:buClr>
              <a:buSzPts val="2400"/>
              <a:buFont typeface="Calibri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Calibri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None/>
              <a:defRPr/>
            </a:lvl9pPr>
          </a:lstStyle>
          <a:p/>
        </p:txBody>
      </p:sp>
      <p:sp>
        <p:nvSpPr>
          <p:cNvPr id="91" name="Google Shape;91;g262a9fd7708_3_111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62a9fd7708_3_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62a9fd7708_3_116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262a9fd7708_3_116"/>
          <p:cNvSpPr txBox="1"/>
          <p:nvPr>
            <p:ph idx="1" type="body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g262a9fd7708_3_116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262a9fd7708_3_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62a9fd7708_3_121"/>
          <p:cNvSpPr txBox="1"/>
          <p:nvPr>
            <p:ph type="title"/>
          </p:nvPr>
        </p:nvSpPr>
        <p:spPr>
          <a:xfrm>
            <a:off x="782506" y="4406902"/>
            <a:ext cx="8420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62a9fd7708_3_121"/>
          <p:cNvSpPr txBox="1"/>
          <p:nvPr>
            <p:ph idx="1" type="body"/>
          </p:nvPr>
        </p:nvSpPr>
        <p:spPr>
          <a:xfrm>
            <a:off x="782506" y="2906713"/>
            <a:ext cx="84201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Calibri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90099"/>
              </a:buClr>
              <a:buSzPts val="1600"/>
              <a:buFont typeface="Calibri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Calibri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00"/>
              </a:buClr>
              <a:buSzPts val="1400"/>
              <a:buFont typeface="Calibri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00"/>
              </a:buClr>
              <a:buSzPts val="1400"/>
              <a:buFont typeface="Calibri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00"/>
              </a:buClr>
              <a:buSzPts val="1400"/>
              <a:buFont typeface="Calibri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00"/>
              </a:buClr>
              <a:buSzPts val="1400"/>
              <a:buFont typeface="Calibri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00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1" name="Google Shape;101;g262a9fd7708_3_121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262a9fd7708_3_1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62a9fd7708_3_126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262a9fd7708_3_126"/>
          <p:cNvSpPr txBox="1"/>
          <p:nvPr>
            <p:ph idx="1" type="body"/>
          </p:nvPr>
        </p:nvSpPr>
        <p:spPr>
          <a:xfrm>
            <a:off x="742951" y="1981200"/>
            <a:ext cx="4127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libri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Calibri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99"/>
              </a:buClr>
              <a:buSzPts val="2000"/>
              <a:buFont typeface="Calibri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Calibri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106" name="Google Shape;106;g262a9fd7708_3_126"/>
          <p:cNvSpPr txBox="1"/>
          <p:nvPr>
            <p:ph idx="2" type="body"/>
          </p:nvPr>
        </p:nvSpPr>
        <p:spPr>
          <a:xfrm>
            <a:off x="5035550" y="1981200"/>
            <a:ext cx="4127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libri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Calibri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99"/>
              </a:buClr>
              <a:buSzPts val="2000"/>
              <a:buFont typeface="Calibri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Calibri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107" name="Google Shape;107;g262a9fd7708_3_126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2a9fd7708_3_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62a9fd7708_3_13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262a9fd7708_3_132"/>
          <p:cNvSpPr txBox="1"/>
          <p:nvPr>
            <p:ph idx="1" type="body"/>
          </p:nvPr>
        </p:nvSpPr>
        <p:spPr>
          <a:xfrm>
            <a:off x="495300" y="1535113"/>
            <a:ext cx="4377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Calibri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Font typeface="Calibri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Calibri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12" name="Google Shape;112;g262a9fd7708_3_132"/>
          <p:cNvSpPr txBox="1"/>
          <p:nvPr>
            <p:ph idx="2" type="body"/>
          </p:nvPr>
        </p:nvSpPr>
        <p:spPr>
          <a:xfrm>
            <a:off x="495300" y="2174875"/>
            <a:ext cx="43770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Calibri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Font typeface="Calibri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Calibri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113" name="Google Shape;113;g262a9fd7708_3_132"/>
          <p:cNvSpPr txBox="1"/>
          <p:nvPr>
            <p:ph idx="3" type="body"/>
          </p:nvPr>
        </p:nvSpPr>
        <p:spPr>
          <a:xfrm>
            <a:off x="5032111" y="1535113"/>
            <a:ext cx="43785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Calibri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Font typeface="Calibri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Calibri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14" name="Google Shape;114;g262a9fd7708_3_132"/>
          <p:cNvSpPr txBox="1"/>
          <p:nvPr>
            <p:ph idx="4" type="body"/>
          </p:nvPr>
        </p:nvSpPr>
        <p:spPr>
          <a:xfrm>
            <a:off x="5032111" y="2174875"/>
            <a:ext cx="43785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Calibri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Font typeface="Calibri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Calibri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115" name="Google Shape;115;g262a9fd7708_3_132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262a9fd7708_3_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62a9fd7708_3_140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62a9fd7708_3_140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9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3" imgH="628650" imgW="9906000" progId="" spid="_x0000_s1">
                  <p:embed/>
                </p:oleObj>
              </mc:Choice>
              <mc:Fallback>
                <p:oleObj r:id="rId4" imgH="628650" imgW="9906000" progId="">
                  <p:embed/>
                  <p:pic>
                    <p:nvPicPr>
                      <p:cNvPr id="21" name="Google Shape;21;p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9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62a9fd7708_3_1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62a9fd7708_3_144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62a9fd7708_3_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62a9fd7708_3_147"/>
          <p:cNvSpPr txBox="1"/>
          <p:nvPr>
            <p:ph type="title"/>
          </p:nvPr>
        </p:nvSpPr>
        <p:spPr>
          <a:xfrm>
            <a:off x="495300" y="273050"/>
            <a:ext cx="32589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62a9fd7708_3_147"/>
          <p:cNvSpPr txBox="1"/>
          <p:nvPr>
            <p:ph idx="1" type="body"/>
          </p:nvPr>
        </p:nvSpPr>
        <p:spPr>
          <a:xfrm>
            <a:off x="3872971" y="273052"/>
            <a:ext cx="5537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Calibri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99"/>
              </a:buClr>
              <a:buSzPts val="2400"/>
              <a:buFont typeface="Calibri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Calibri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127" name="Google Shape;127;g262a9fd7708_3_147"/>
          <p:cNvSpPr txBox="1"/>
          <p:nvPr>
            <p:ph idx="2" type="body"/>
          </p:nvPr>
        </p:nvSpPr>
        <p:spPr>
          <a:xfrm>
            <a:off x="495300" y="1435102"/>
            <a:ext cx="32589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alibri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6699"/>
              </a:buClr>
              <a:buSzPts val="1200"/>
              <a:buFont typeface="Calibri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90099"/>
              </a:buClr>
              <a:buSzPts val="1000"/>
              <a:buFont typeface="Calibri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Calibri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28" name="Google Shape;128;g262a9fd7708_3_147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62a9fd7708_3_1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62a9fd7708_3_153"/>
          <p:cNvSpPr txBox="1"/>
          <p:nvPr>
            <p:ph type="title"/>
          </p:nvPr>
        </p:nvSpPr>
        <p:spPr>
          <a:xfrm>
            <a:off x="1941645" y="4800600"/>
            <a:ext cx="5943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62a9fd7708_3_153"/>
          <p:cNvSpPr/>
          <p:nvPr>
            <p:ph idx="2" type="pic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g262a9fd7708_3_153"/>
          <p:cNvSpPr txBox="1"/>
          <p:nvPr>
            <p:ph idx="1" type="body"/>
          </p:nvPr>
        </p:nvSpPr>
        <p:spPr>
          <a:xfrm>
            <a:off x="1941645" y="5367338"/>
            <a:ext cx="59436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alibri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6699"/>
              </a:buClr>
              <a:buSzPts val="1200"/>
              <a:buFont typeface="Calibri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90099"/>
              </a:buClr>
              <a:buSzPts val="1000"/>
              <a:buFont typeface="Calibri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Calibri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34" name="Google Shape;134;g262a9fd7708_3_153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62a9fd7708_3_1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62a9fd7708_3_159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62a9fd7708_3_159"/>
          <p:cNvSpPr txBox="1"/>
          <p:nvPr>
            <p:ph idx="1" type="body"/>
          </p:nvPr>
        </p:nvSpPr>
        <p:spPr>
          <a:xfrm rot="5400000">
            <a:off x="2895600" y="-171450"/>
            <a:ext cx="4114800" cy="8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9" name="Google Shape;139;g262a9fd7708_3_159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62a9fd7708_3_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62a9fd7708_3_164"/>
          <p:cNvSpPr txBox="1"/>
          <p:nvPr>
            <p:ph type="title"/>
          </p:nvPr>
        </p:nvSpPr>
        <p:spPr>
          <a:xfrm rot="5400000">
            <a:off x="5367301" y="2300250"/>
            <a:ext cx="54864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262a9fd7708_3_164"/>
          <p:cNvSpPr txBox="1"/>
          <p:nvPr>
            <p:ph idx="1" type="body"/>
          </p:nvPr>
        </p:nvSpPr>
        <p:spPr>
          <a:xfrm rot="5400000">
            <a:off x="1074726" y="277801"/>
            <a:ext cx="5486400" cy="6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4" name="Google Shape;144;g262a9fd7708_3_164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showMasterSp="0" type="objOnly">
  <p:cSld name="OBJECT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262a9fd7708_3_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62a9fd7708_3_169"/>
          <p:cNvSpPr txBox="1"/>
          <p:nvPr>
            <p:ph idx="1" type="body"/>
          </p:nvPr>
        </p:nvSpPr>
        <p:spPr>
          <a:xfrm>
            <a:off x="742950" y="609600"/>
            <a:ext cx="84201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8" name="Google Shape;148;g262a9fd7708_3_169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62a9fd7708_3_1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62a9fd7708_3_173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262a9fd7708_3_173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26;p10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3" imgH="628650" imgW="9906000" progId="" spid="_x0000_s1">
                  <p:embed/>
                </p:oleObj>
              </mc:Choice>
              <mc:Fallback>
                <p:oleObj r:id="rId4" imgH="628650" imgW="9906000" progId="">
                  <p:embed/>
                  <p:pic>
                    <p:nvPicPr>
                      <p:cNvPr id="26" name="Google Shape;26;p1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Google Shape;27;p10"/>
          <p:cNvSpPr txBox="1"/>
          <p:nvPr>
            <p:ph type="title"/>
          </p:nvPr>
        </p:nvSpPr>
        <p:spPr>
          <a:xfrm>
            <a:off x="782506" y="4406902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90099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00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00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00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00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00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31;p11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3" imgH="628650" imgW="9906000" progId="" spid="_x0000_s1">
                  <p:embed/>
                </p:oleObj>
              </mc:Choice>
              <mc:Fallback>
                <p:oleObj r:id="rId4" imgH="628650" imgW="9906000" progId="">
                  <p:embed/>
                  <p:pic>
                    <p:nvPicPr>
                      <p:cNvPr id="31" name="Google Shape;31;p1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Google Shape;32;p11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742951" y="1981200"/>
            <a:ext cx="4127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99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5035550" y="1981200"/>
            <a:ext cx="4127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99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12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3" imgH="628650" imgW="9906000" progId="" spid="_x0000_s1">
                  <p:embed/>
                </p:oleObj>
              </mc:Choice>
              <mc:Fallback>
                <p:oleObj r:id="rId4" imgH="628650" imgW="9906000" progId="">
                  <p:embed/>
                  <p:pic>
                    <p:nvPicPr>
                      <p:cNvPr id="37" name="Google Shape;37;p1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Google Shape;38;p1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41" name="Google Shape;41;p12"/>
          <p:cNvSpPr txBox="1"/>
          <p:nvPr>
            <p:ph idx="3" type="body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Google Shape;42;p12"/>
          <p:cNvSpPr txBox="1"/>
          <p:nvPr>
            <p:ph idx="4" type="body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99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Google Shape;45;p13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3" imgH="628650" imgW="9906000" progId="" spid="_x0000_s1">
                  <p:embed/>
                </p:oleObj>
              </mc:Choice>
              <mc:Fallback>
                <p:oleObj r:id="rId4" imgH="628650" imgW="9906000" progId="">
                  <p:embed/>
                  <p:pic>
                    <p:nvPicPr>
                      <p:cNvPr id="45" name="Google Shape;45;p1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Google Shape;46;p13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oogle Shape;49;p14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3" imgH="628650" imgW="9906000" progId="" spid="_x0000_s1">
                  <p:embed/>
                </p:oleObj>
              </mc:Choice>
              <mc:Fallback>
                <p:oleObj r:id="rId4" imgH="628650" imgW="9906000" progId="">
                  <p:embed/>
                  <p:pic>
                    <p:nvPicPr>
                      <p:cNvPr id="49" name="Google Shape;49;p1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oogle Shape;52;p15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3" imgH="628650" imgW="9906000" progId="" spid="_x0000_s1">
                  <p:embed/>
                </p:oleObj>
              </mc:Choice>
              <mc:Fallback>
                <p:oleObj r:id="rId4" imgH="628650" imgW="9906000" progId="">
                  <p:embed/>
                  <p:pic>
                    <p:nvPicPr>
                      <p:cNvPr id="52" name="Google Shape;52;p1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Google Shape;53;p15"/>
          <p:cNvSpPr txBox="1"/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3872971" y="273052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99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55" name="Google Shape;55;p15"/>
          <p:cNvSpPr txBox="1"/>
          <p:nvPr>
            <p:ph idx="2" type="body"/>
          </p:nvPr>
        </p:nvSpPr>
        <p:spPr>
          <a:xfrm>
            <a:off x="495300" y="1435102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6699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90099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Google Shape;58;p16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3" imgH="628650" imgW="9906000" progId="" spid="_x0000_s1">
                  <p:embed/>
                </p:oleObj>
              </mc:Choice>
              <mc:Fallback>
                <p:oleObj r:id="rId4" imgH="628650" imgW="9906000" progId="">
                  <p:embed/>
                  <p:pic>
                    <p:nvPicPr>
                      <p:cNvPr id="58" name="Google Shape;58;p1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Google Shape;59;p16"/>
          <p:cNvSpPr txBox="1"/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/>
          <p:nvPr>
            <p:ph idx="2" type="pic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6699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90099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00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18" Type="http://schemas.openxmlformats.org/officeDocument/2006/relationships/vmlDrawing" Target="../drawings/vmlDrawing1.v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99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9900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3333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3333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3333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3333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3333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aphicFrame>
        <p:nvGraphicFramePr>
          <p:cNvPr id="14" name="Google Shape;14;p7"/>
          <p:cNvGraphicFramePr/>
          <p:nvPr/>
        </p:nvGraphicFramePr>
        <p:xfrm>
          <a:off x="-30956" y="6248400"/>
          <a:ext cx="9906000" cy="628650"/>
        </p:xfrm>
        <a:graphic>
          <a:graphicData uri="http://schemas.openxmlformats.org/presentationml/2006/ole">
            <mc:AlternateContent>
              <mc:Choice Requires="v">
                <p:oleObj r:id="rId1" imgH="628650" imgW="9906000" progId="" spid="_x0000_s1">
                  <p:embed/>
                </p:oleObj>
              </mc:Choice>
              <mc:Fallback>
                <p:oleObj r:id="rId2" imgH="628650" imgW="9906000" progId="">
                  <p:embed/>
                  <p:pic>
                    <p:nvPicPr>
                      <p:cNvPr id="14" name="Google Shape;14;p7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30956" y="6248400"/>
                        <a:ext cx="990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a9fd7708_3_105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g262a9fd7708_3_105"/>
          <p:cNvSpPr txBox="1"/>
          <p:nvPr>
            <p:ph idx="1" type="body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99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9900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3333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3333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3333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3333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3333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62a9fd7708_3_105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g262a9fd7708_3_105"/>
          <p:cNvSpPr txBox="1"/>
          <p:nvPr>
            <p:ph idx="11" type="ftr"/>
          </p:nvPr>
        </p:nvSpPr>
        <p:spPr>
          <a:xfrm>
            <a:off x="3384550" y="6356352"/>
            <a:ext cx="3136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6" name="Google Shape;86;g262a9fd7708_3_10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0956" y="6248400"/>
            <a:ext cx="9906000" cy="628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review.stackexchange.com/questions/263314/chess-using-pygam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2a9fd7708_3_95"/>
          <p:cNvSpPr/>
          <p:nvPr/>
        </p:nvSpPr>
        <p:spPr>
          <a:xfrm>
            <a:off x="742950" y="22860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1B57B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g262a9fd7708_3_95"/>
          <p:cNvSpPr/>
          <p:nvPr/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g262a9fd7708_3_95"/>
          <p:cNvSpPr/>
          <p:nvPr/>
        </p:nvSpPr>
        <p:spPr>
          <a:xfrm>
            <a:off x="2562490" y="460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62a9fd7708_3_95"/>
          <p:cNvSpPr/>
          <p:nvPr/>
        </p:nvSpPr>
        <p:spPr>
          <a:xfrm>
            <a:off x="0" y="0"/>
            <a:ext cx="9906000" cy="1752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Assignment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62a9fd7708_3_95"/>
          <p:cNvSpPr txBox="1"/>
          <p:nvPr>
            <p:ph type="ctrTitle"/>
          </p:nvPr>
        </p:nvSpPr>
        <p:spPr>
          <a:xfrm>
            <a:off x="452500" y="1998749"/>
            <a:ext cx="90009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Chess engine on python using PyGame</a:t>
            </a:r>
            <a:br>
              <a:rPr lang="en-US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No. 03</a:t>
            </a:r>
            <a:b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Ashwin Ravi – 3122 21 5001 014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Makesh Vaibhav A.G. – 3122 21 5001 048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Naren Srinivasan – 3122 21 5001 057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262a9fd7708_3_95"/>
          <p:cNvSpPr txBox="1"/>
          <p:nvPr>
            <p:ph idx="1" type="subTitle"/>
          </p:nvPr>
        </p:nvSpPr>
        <p:spPr>
          <a:xfrm>
            <a:off x="1280492" y="4419923"/>
            <a:ext cx="73449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2800"/>
              <a:buFont typeface="Times New Roman"/>
              <a:buNone/>
            </a:pPr>
            <a:r>
              <a:t/>
            </a:r>
            <a:endParaRPr sz="2700">
              <a:solidFill>
                <a:srgbClr val="1B57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B57B5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1B57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Year CSE “A” Section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B57B5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1B57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 College of Engineering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>
            <p:ph type="title"/>
          </p:nvPr>
        </p:nvSpPr>
        <p:spPr>
          <a:xfrm>
            <a:off x="742950" y="-303675"/>
            <a:ext cx="8420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0" name="Google Shape;220;p5"/>
          <p:cNvSpPr txBox="1"/>
          <p:nvPr>
            <p:ph idx="1" type="body"/>
          </p:nvPr>
        </p:nvSpPr>
        <p:spPr>
          <a:xfrm>
            <a:off x="742950" y="1652100"/>
            <a:ext cx="84201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228600" lvl="0" marL="342900" rtl="0" algn="just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950" y="1696394"/>
            <a:ext cx="6534225" cy="466928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/>
          <p:nvPr/>
        </p:nvSpPr>
        <p:spPr>
          <a:xfrm>
            <a:off x="542975" y="1016475"/>
            <a:ext cx="741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Initial state</a:t>
            </a:r>
            <a:endParaRPr sz="32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2a9fd7708_2_2"/>
          <p:cNvSpPr txBox="1"/>
          <p:nvPr>
            <p:ph type="title"/>
          </p:nvPr>
        </p:nvSpPr>
        <p:spPr>
          <a:xfrm>
            <a:off x="742950" y="-303675"/>
            <a:ext cx="8420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8" name="Google Shape;228;g262a9fd7708_2_2"/>
          <p:cNvSpPr txBox="1"/>
          <p:nvPr>
            <p:ph idx="1" type="body"/>
          </p:nvPr>
        </p:nvSpPr>
        <p:spPr>
          <a:xfrm>
            <a:off x="742950" y="1652100"/>
            <a:ext cx="84201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228600" lvl="0" marL="342900" rtl="0" algn="just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g262a9fd7708_2_2"/>
          <p:cNvSpPr txBox="1"/>
          <p:nvPr/>
        </p:nvSpPr>
        <p:spPr>
          <a:xfrm>
            <a:off x="542975" y="1016475"/>
            <a:ext cx="741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Valid moves</a:t>
            </a:r>
            <a:endParaRPr sz="32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g262a9fd7708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950" y="1762725"/>
            <a:ext cx="6352101" cy="45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2a9fd7708_2_17"/>
          <p:cNvSpPr txBox="1"/>
          <p:nvPr>
            <p:ph type="title"/>
          </p:nvPr>
        </p:nvSpPr>
        <p:spPr>
          <a:xfrm>
            <a:off x="742950" y="-303675"/>
            <a:ext cx="8420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36" name="Google Shape;236;g262a9fd7708_2_17"/>
          <p:cNvSpPr txBox="1"/>
          <p:nvPr>
            <p:ph idx="1" type="body"/>
          </p:nvPr>
        </p:nvSpPr>
        <p:spPr>
          <a:xfrm>
            <a:off x="742950" y="1652100"/>
            <a:ext cx="84201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228600" lvl="0" marL="342900" rtl="0" algn="just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262a9fd7708_2_17"/>
          <p:cNvSpPr txBox="1"/>
          <p:nvPr/>
        </p:nvSpPr>
        <p:spPr>
          <a:xfrm>
            <a:off x="542975" y="1016475"/>
            <a:ext cx="741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User move made and AI move as well</a:t>
            </a:r>
            <a:endParaRPr sz="32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262a9fd7708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422" y="1693572"/>
            <a:ext cx="6803150" cy="48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2a9fd7708_2_25"/>
          <p:cNvSpPr txBox="1"/>
          <p:nvPr>
            <p:ph type="title"/>
          </p:nvPr>
        </p:nvSpPr>
        <p:spPr>
          <a:xfrm>
            <a:off x="742950" y="-303675"/>
            <a:ext cx="8420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44" name="Google Shape;244;g262a9fd7708_2_25"/>
          <p:cNvSpPr txBox="1"/>
          <p:nvPr>
            <p:ph idx="1" type="body"/>
          </p:nvPr>
        </p:nvSpPr>
        <p:spPr>
          <a:xfrm>
            <a:off x="742950" y="1652100"/>
            <a:ext cx="84201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228600" lvl="0" marL="342900" rtl="0" algn="just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262a9fd7708_2_25"/>
          <p:cNvSpPr txBox="1"/>
          <p:nvPr/>
        </p:nvSpPr>
        <p:spPr>
          <a:xfrm>
            <a:off x="542975" y="1016475"/>
            <a:ext cx="741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AI wins</a:t>
            </a:r>
            <a:endParaRPr sz="32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262a9fd7708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49" y="1909725"/>
            <a:ext cx="6297750" cy="45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Inference &amp; Future work </a:t>
            </a:r>
            <a:endParaRPr/>
          </a:p>
        </p:txBody>
      </p:sp>
      <p:sp>
        <p:nvSpPr>
          <p:cNvPr id="252" name="Google Shape;252;p6"/>
          <p:cNvSpPr txBox="1"/>
          <p:nvPr>
            <p:ph idx="1" type="body"/>
          </p:nvPr>
        </p:nvSpPr>
        <p:spPr>
          <a:xfrm>
            <a:off x="742950" y="1497700"/>
            <a:ext cx="8420100" cy="4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Inference:-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Times New Roman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Hands-on experience in implementing AI algorithms for chess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Times New Roman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Building an visually pleasing UI with Pygame engine.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Times New Roman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Understanding of negamax algorithm applications in  real-world games.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Times New Roman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Understanding how alpha-beta pruning reducing the  time complexity upon the increase of depth of search tree.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Times New Roman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Further refinement of AI algorithms or exploration of machine learning techniques could lead to an even more challenging and adaptive computer opponent.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2a9fd7708_1_32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Inference &amp; Future work </a:t>
            </a:r>
            <a:endParaRPr/>
          </a:p>
        </p:txBody>
      </p:sp>
      <p:sp>
        <p:nvSpPr>
          <p:cNvPr id="258" name="Google Shape;258;g262a9fd7708_1_32"/>
          <p:cNvSpPr txBox="1"/>
          <p:nvPr>
            <p:ph idx="1" type="body"/>
          </p:nvPr>
        </p:nvSpPr>
        <p:spPr>
          <a:xfrm>
            <a:off x="742950" y="1497700"/>
            <a:ext cx="8420100" cy="4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Future work:-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Exploring the integration of machine learning techniques, enabling the AI to dynamically learn and refine its strategies through gameplay data has to be a prioity. Additionally, enhancing the AI's ability to handle diverse scenarios and unexpected player moves could contribute to a more robust and challenging opponent. Continuous development and refinement of the chess engine's AI, potentially incorporating advanced algorithms, could elevate the gaming experience by providing players with a more adaptive, intelligent, and enjoyable chess-playing companion.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739984" y="188640"/>
            <a:ext cx="8420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0" name="Google Shape;170;p2"/>
          <p:cNvSpPr txBox="1"/>
          <p:nvPr>
            <p:ph idx="12" type="sldNum"/>
          </p:nvPr>
        </p:nvSpPr>
        <p:spPr>
          <a:xfrm>
            <a:off x="7924800" y="0"/>
            <a:ext cx="185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742950" y="1052736"/>
            <a:ext cx="8420100" cy="520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Times New Roman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Aim:- To develop a Python Chess Engine with Pygame, focusing on creating an immersive platform with a visually engaging interface for chess enthusiasts by implementing a sophisticated AI opponent using the negamax algorithm, alpha-beta pruning, and a transposition table for challenging and strategic gameplay thereby providing a seamless and enjoyable experience for players of all levels.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700"/>
              <a:buFont typeface="Times New Roman"/>
              <a:buChar char="•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Input:-  Movement of a white chess piece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700"/>
              <a:buFont typeface="Times New Roman"/>
              <a:buChar char="•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Output:- Movement of a black chess piece by the computer to counter the white chess piece moves.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700"/>
              <a:buFont typeface="Times New Roman"/>
              <a:buChar char="•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Techniques used:- Alpha beta pruning, Negamax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700"/>
              <a:buFont typeface="Times New Roman"/>
              <a:buChar char="•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Objectives:-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To create a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 visually engaging interface to facilitate an immersive and strategic gaming experience for chess enthusiasts.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To enhance the engine's decision-making capabilities by evaluating potential moves, considering diverse outcomes, and incorporating a transposition table for efficiency using alpha beta pruning and Negamax algorithm.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To make an aesthetically pleasing side menu and to ensure a seamless and enjoyable gaming experience, inviting players of all levels to participate in the timeless game of chess.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742950" y="260648"/>
            <a:ext cx="8420100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Literature Study </a:t>
            </a:r>
            <a:endParaRPr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742950" y="1124500"/>
            <a:ext cx="8420100" cy="54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700"/>
              <a:buFont typeface="Times New Roman"/>
              <a:buChar char="•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Motivation:-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Developing a Python Chess Engine with Pygame is motivated by a passion for chess, a commitment to enhancing the chess community, and the educational goal of advancing Python and game development skills through creating an immersive and visually engaging digital chess platform with a challenging AI opponent.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3429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700"/>
              <a:buFont typeface="Times New Roman"/>
              <a:buChar char="•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Real time Applications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Educational Tool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Algorithmic Development and Testing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AI Training and Benchmarking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Entertainment and Recreation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Algorithm Visualization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Game Development Learning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Open-Source Contribution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3429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700"/>
              <a:buFont typeface="Times New Roman"/>
              <a:buChar char="•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links of the chosen problem:-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1B57B5"/>
              </a:buClr>
              <a:buSzPts val="1700"/>
              <a:buFont typeface="Times New Roman"/>
              <a:buChar char="–"/>
            </a:pPr>
            <a:r>
              <a:rPr b="1" lang="en-US" sz="1100" u="sng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- Chess using pygame - Code Review Stack Exchange</a:t>
            </a:r>
            <a:endParaRPr b="1" sz="1700">
              <a:solidFill>
                <a:srgbClr val="1B57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1B57B5"/>
              </a:buClr>
              <a:buSzPts val="1100"/>
              <a:buFont typeface="Arial"/>
              <a:buChar char="–"/>
            </a:pPr>
            <a:r>
              <a:rPr b="1" lang="en-US" sz="1100" u="sng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rPr>
              <a:t>https://youtube.com/playlist?list=PLBwF487qi8MGU81nDGaeNE1EnNEPYWKY_&amp;feature=shared</a:t>
            </a:r>
            <a:endParaRPr b="1" sz="1100" u="sng">
              <a:solidFill>
                <a:srgbClr val="1B57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742950" y="-5985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742950" y="931500"/>
            <a:ext cx="8420100" cy="49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</a:pPr>
            <a:r>
              <a:rPr lang="en-US" sz="1700"/>
              <a:t>ALPHA-BETA PRUNING</a:t>
            </a:r>
            <a:endParaRPr sz="1700"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</a:t>
            </a:r>
            <a:r>
              <a:rPr lang="en-US" sz="1700"/>
              <a:t>Initialization: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findBestMove function initializes the next_move variable and shuffles the list of valid moves. It then calls the findMoveNegaMaxAlphaBeta function.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NegaMax with Alpha-Beta Pruning: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findMoveNegaMaxAlphaBeta function is a recursive implementation of the NegaMax algorithm with Alpha-Beta Pruning.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3.Base Case - Depth Limit: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If the depth limit is reached (depth == 0), the function returns the evaluated score of the current game state multiplied by the turn_multiplier.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Move Ordering (TODO):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There is a placeholder for move ordering, marked as //TODO. Move ordering can be implemented later for more efficient pruning.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2a9fd7708_1_2"/>
          <p:cNvSpPr txBox="1"/>
          <p:nvPr>
            <p:ph type="title"/>
          </p:nvPr>
        </p:nvSpPr>
        <p:spPr>
          <a:xfrm>
            <a:off x="652900" y="-22675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262a9fd7708_1_2"/>
          <p:cNvSpPr txBox="1"/>
          <p:nvPr>
            <p:ph idx="1" type="body"/>
          </p:nvPr>
        </p:nvSpPr>
        <p:spPr>
          <a:xfrm>
            <a:off x="742950" y="635625"/>
            <a:ext cx="8420100" cy="5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Alpha-Beta Pruning Loop: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function maintains an alpha and beta value to prune branches that won't affect the final decision.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alpha value represents the best value found so far for the maximizing player along the path to the root.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beta value represents the best value found so far for the minimizing player along the path to the root.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max_score variable is used to track the best score.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Iteration Through Valid Moves: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function iterates through the provided list of valid moves.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For each move, it makes the move on the game state, retrieves the next set of valid moves, and recursively calls itself.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7. Score Calculation: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score for the current move is calculated as the negation of the score returned from the recursive call.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If the calculated score is higher than the maximum score (max_score), it updates max_score and, if at the initial depth, updates the next_move variable.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2a9fd7708_3_6"/>
          <p:cNvSpPr txBox="1"/>
          <p:nvPr>
            <p:ph type="title"/>
          </p:nvPr>
        </p:nvSpPr>
        <p:spPr>
          <a:xfrm>
            <a:off x="652900" y="-22675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262a9fd7708_3_6"/>
          <p:cNvSpPr txBox="1"/>
          <p:nvPr>
            <p:ph idx="1" type="body"/>
          </p:nvPr>
        </p:nvSpPr>
        <p:spPr>
          <a:xfrm>
            <a:off x="742950" y="635625"/>
            <a:ext cx="8420100" cy="5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8. Undo Move: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After exploring a move, the function undoes the move on the game state to backtrack for further exploration.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9. Update Alpha and Beta: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If the max_score is greater than the current alpha value, alpha is updated to be the same as max_score.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If alpha is greater than or equal to beta, the loop breaks, as further exploration is unnecessary.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10. Return Maximum Score: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function returns the max_score, representing the optimal score for the current game state.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</a:pPr>
            <a:r>
              <a:t/>
            </a:r>
            <a:endParaRPr sz="1700"/>
          </a:p>
        </p:txBody>
      </p:sp>
      <p:sp>
        <p:nvSpPr>
          <p:cNvPr id="196" name="Google Shape;196;g262a9fd7708_3_6"/>
          <p:cNvSpPr txBox="1"/>
          <p:nvPr>
            <p:ph idx="12" type="sldNum"/>
          </p:nvPr>
        </p:nvSpPr>
        <p:spPr>
          <a:xfrm>
            <a:off x="7924800" y="0"/>
            <a:ext cx="18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2a9fd7708_1_14"/>
          <p:cNvSpPr txBox="1"/>
          <p:nvPr>
            <p:ph type="title"/>
          </p:nvPr>
        </p:nvSpPr>
        <p:spPr>
          <a:xfrm>
            <a:off x="678625" y="-174975"/>
            <a:ext cx="8420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262a9fd7708_1_14"/>
          <p:cNvSpPr txBox="1"/>
          <p:nvPr>
            <p:ph idx="1" type="body"/>
          </p:nvPr>
        </p:nvSpPr>
        <p:spPr>
          <a:xfrm>
            <a:off x="498475" y="607450"/>
            <a:ext cx="8420100" cy="5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NEGAMAX ALGORITHM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Initialization: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findBestMove function is the entry point. It initializes the next_move variable, shuffles the list of valid moves, and calls the findMoveNegaMaxAlphaBeta function.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NegaMax Recursive Function: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findMoveNegaMaxAlphaBeta function is a recursive implementation of the NegaMax algorithm.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It evaluates the current game state and explores possible moves up to a certain depth in the game tree.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Base Case - Depth Limit: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If the depth limit is reached (depth == 0), the function returns the evaluation score of the current game state multiplied by the turn_multiplier.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turn_multiplier is 1 for white's turn and -1 for black's turn.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Move Ordering (TODO):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comment indicates a placeholder for move ordering, a technique to prioritize certain moves for more efficient pruning. This step is marked for future implementation.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2a9fd7708_1_20"/>
          <p:cNvSpPr txBox="1"/>
          <p:nvPr>
            <p:ph type="title"/>
          </p:nvPr>
        </p:nvSpPr>
        <p:spPr>
          <a:xfrm>
            <a:off x="742950" y="-2139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g262a9fd7708_1_20"/>
          <p:cNvSpPr txBox="1"/>
          <p:nvPr>
            <p:ph idx="1" type="body"/>
          </p:nvPr>
        </p:nvSpPr>
        <p:spPr>
          <a:xfrm>
            <a:off x="691475" y="457200"/>
            <a:ext cx="8420100" cy="60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Iteration Through Valid Moves: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function iterates through the provided list of valid moves.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For each move, it makes the move on the game state, retrieves the next set of valid moves, and recursively calls itself.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Score Calculation: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score for the current move is calculated as the negation of the score returned from the recursive call.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If the calculated score is higher than the maximum score (max_score), it updates max_score and, if at the initial depth, updates the next_move variable.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7. Undo Move: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After exploring a move, the function undoes the move on the game state to backtrack for further exploration.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8. Alpha-Beta Pruning: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Alpha-Beta Pruning is applied to optimize the search. It maintains alpha and beta values to prune branches that won't affect the final decision.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If the max_score is greater than the current alpha value, alpha is updated.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If alpha is greater than or equal to beta, the loop breaks, as further exploration is unnecessary.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2a9fd7708_4_0"/>
          <p:cNvSpPr txBox="1"/>
          <p:nvPr>
            <p:ph type="title"/>
          </p:nvPr>
        </p:nvSpPr>
        <p:spPr>
          <a:xfrm>
            <a:off x="742950" y="-2139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g262a9fd7708_4_0"/>
          <p:cNvSpPr txBox="1"/>
          <p:nvPr>
            <p:ph idx="1" type="body"/>
          </p:nvPr>
        </p:nvSpPr>
        <p:spPr>
          <a:xfrm>
            <a:off x="691475" y="828625"/>
            <a:ext cx="8420100" cy="56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9. Final Move Selection: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next_move variable stores the best move found at the initial depth.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function returns the max_score, representing the optimal score for the current game state.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s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s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2011-10-12T16:23:28Z</dcterms:created>
  <dc:creator>SSN</dc:creator>
</cp:coreProperties>
</file>