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82" r:id="rId3"/>
    <p:sldId id="283" r:id="rId4"/>
    <p:sldId id="296" r:id="rId5"/>
    <p:sldId id="284" r:id="rId6"/>
    <p:sldId id="285" r:id="rId7"/>
    <p:sldId id="294" r:id="rId8"/>
    <p:sldId id="295" r:id="rId9"/>
    <p:sldId id="292" r:id="rId10"/>
    <p:sldId id="286" r:id="rId11"/>
    <p:sldId id="293" r:id="rId12"/>
    <p:sldId id="288" r:id="rId13"/>
    <p:sldId id="28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110" d="100"/>
          <a:sy n="110" d="100"/>
        </p:scale>
        <p:origin x="630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1/13/2023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9C36-CB70-4FE9-B795-5122999B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21AC-D221-415D-B4F7-840D5E010F9D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EDDE-4813-4451-810F-07223A53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9AB-B22B-4F3F-AE8E-91F4EBF1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4D2-94B9-4938-9B7B-A27A135B92D8}" type="datetime1">
              <a:rPr lang="en-US" smtClean="0"/>
              <a:t>1/13/2023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E13B-11D6-479B-A42E-5546C9C65137}" type="datetime1">
              <a:rPr lang="en-US" smtClean="0"/>
              <a:t>1/13/2023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A60-1385-46F4-A096-EA2F9688E30C}" type="datetime1">
              <a:rPr lang="en-US" smtClean="0"/>
              <a:t>1/13/2023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CFA-53E5-4799-80B2-580A30C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D74C-3AF8-4EA2-9971-4F4F40BFBFD4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7CE8-676A-4E57-BB11-B413BFE1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6694-3D2B-4995-ACCA-1BD85E2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E349-8230-4EE5-8408-F54B96DE9694}" type="datetime1">
              <a:rPr lang="en-US" smtClean="0"/>
              <a:t>1/13/2023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49E-41B4-44C2-9987-B53544054B58}" type="datetime1">
              <a:rPr lang="en-US" smtClean="0"/>
              <a:t>1/13/2023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CB1-2DA0-4D0D-B3EC-1A0B6143F969}" type="datetime1">
              <a:rPr lang="en-US" smtClean="0"/>
              <a:t>1/13/2023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897F-73D0-4379-B4D3-F89FE5196D70}" type="datetime1">
              <a:rPr lang="en-US" smtClean="0"/>
              <a:t>1/13/2023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8952-8338-4535-9657-D41937A33CFA}" type="datetime1">
              <a:rPr lang="en-US" smtClean="0"/>
              <a:t>1/13/2023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7B10-76B1-4D96-A171-7BD205E92C94}" type="datetime1">
              <a:rPr lang="en-US" smtClean="0"/>
              <a:t>1/13/2023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DE93D74C-3AF8-4EA2-9971-4F4F40BFBFD4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the Milieu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Genre from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637-000C-4883-8B93-3615F25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4218-C744-4154-9C5E-6E101E740F68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82DA-F935-42E3-A34F-070ED4E5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87E-9275-4626-B96F-F99B261D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Significance: Time is Money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this do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workload on editors</a:t>
            </a:r>
          </a:p>
          <a:p>
            <a:r>
              <a:rPr lang="en-US" dirty="0"/>
              <a:t>Provide publishers with rapid suggestions for genre tagging of texts</a:t>
            </a:r>
          </a:p>
          <a:p>
            <a:r>
              <a:rPr lang="en-US" dirty="0"/>
              <a:t>Help identify “tricky” books</a:t>
            </a:r>
          </a:p>
          <a:p>
            <a:r>
              <a:rPr lang="en-US" dirty="0"/>
              <a:t>Grow with use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limitations still exist?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considers word use, not order or style</a:t>
            </a:r>
          </a:p>
          <a:p>
            <a:r>
              <a:rPr lang="en-US" dirty="0"/>
              <a:t>Suggestions are not flawless and accuracy is currently very low</a:t>
            </a:r>
          </a:p>
          <a:p>
            <a:r>
              <a:rPr lang="en-US" dirty="0"/>
              <a:t>Only works for English language texts</a:t>
            </a:r>
          </a:p>
          <a:p>
            <a:r>
              <a:rPr lang="en-US" dirty="0"/>
              <a:t>Only suggests a single genre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A5926-576C-4C5B-8876-690E98A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2562-FD12-437A-B527-261B2080922C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4400-0774-4EAD-975E-6B84FD16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49F33-2A9E-4772-9284-FCE3A93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D3A67F-C0B0-4EFD-B228-E06AA305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A102F2-1769-4CD9-854E-48503FB8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more time, money, and data, we can significantly improve the accuracy and utility of our service.</a:t>
            </a:r>
          </a:p>
          <a:p>
            <a:r>
              <a:rPr lang="en-US" dirty="0"/>
              <a:t>Examine alternative modeling techniques (such as categorial)</a:t>
            </a:r>
          </a:p>
          <a:p>
            <a:r>
              <a:rPr lang="en-US" dirty="0"/>
              <a:t>Train with larger datasets</a:t>
            </a:r>
          </a:p>
          <a:p>
            <a:r>
              <a:rPr lang="en-US" dirty="0"/>
              <a:t>Examine word order and context</a:t>
            </a:r>
          </a:p>
          <a:p>
            <a:r>
              <a:rPr lang="en-US" dirty="0"/>
              <a:t>Include more genres</a:t>
            </a:r>
          </a:p>
          <a:p>
            <a:r>
              <a:rPr lang="en-US" dirty="0"/>
              <a:t>Add other features such as sentiment analysis, plot summarization, automatic editorial suggestions, and many more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1A544-77C0-4469-AE28-AD99EF9B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49E-41B4-44C2-9987-B53544054B58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D25D6-E6EB-463A-ABC3-CCB1454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19714-2E95-4360-9A92-5DDC04C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Publishers and editors can make use of Natural Language Processing to analyze books, even for less concrete ideas such as genre.</a:t>
            </a:r>
          </a:p>
          <a:p>
            <a:r>
              <a:rPr lang="en-US" dirty="0"/>
              <a:t>This can save man-hours and effort as well as assisting in classifying unusual texts.</a:t>
            </a:r>
          </a:p>
          <a:p>
            <a:r>
              <a:rPr lang="en-US" dirty="0"/>
              <a:t>The field still has plenty of room for growth and could be extended to many other aspects of the editorial and publishing business.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7E2C-8BFC-45D0-A483-0CB19107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4418013"/>
            <a:ext cx="7008574" cy="1296987"/>
          </a:xfrm>
        </p:spPr>
        <p:txBody>
          <a:bodyPr/>
          <a:lstStyle/>
          <a:p>
            <a:r>
              <a:rPr lang="en-US" dirty="0"/>
              <a:t>Thank you for your time.</a:t>
            </a:r>
          </a:p>
          <a:p>
            <a:r>
              <a:rPr lang="en-US" dirty="0"/>
              <a:t>Are there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18CE9-1741-4D40-ABD4-3EBB0B451A66}"/>
              </a:ext>
            </a:extLst>
          </p:cNvPr>
          <p:cNvSpPr txBox="1"/>
          <p:nvPr/>
        </p:nvSpPr>
        <p:spPr>
          <a:xfrm>
            <a:off x="812589" y="1600200"/>
            <a:ext cx="731329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“[Genre] is what tells you where to look in a bookstore…[it’s] telling you which aisles to not bother going down. That’s the simplicity of book shelving in bookstores. It tells you what not to read.”</a:t>
            </a:r>
          </a:p>
          <a:p>
            <a:endParaRPr lang="en-US" sz="11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-Neil </a:t>
            </a:r>
            <a:r>
              <a:rPr lang="en-US" sz="28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Gaiman</a:t>
            </a:r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2013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6C3-4446-4BD3-8213-F24206AB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601-719B-4E6A-AB2C-8EA0F0E06762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F1BE-40B9-4AE2-912F-DB23BB9E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7DD8-1714-4770-B3D9-7BB8707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4572000"/>
            <a:ext cx="3351927" cy="584200"/>
          </a:xfrm>
        </p:spPr>
        <p:txBody>
          <a:bodyPr anchor="b">
            <a:normAutofit/>
          </a:bodyPr>
          <a:lstStyle/>
          <a:p>
            <a:r>
              <a:rPr lang="en-US" sz="2800" dirty="0"/>
              <a:t>Alexander White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3C2534-09D5-4B40-99C2-3572E0A1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21" y="5257800"/>
            <a:ext cx="3351927" cy="914400"/>
          </a:xfrm>
        </p:spPr>
        <p:txBody>
          <a:bodyPr/>
          <a:lstStyle/>
          <a:p>
            <a:r>
              <a:rPr lang="en-US" dirty="0"/>
              <a:t>Deloitte AI Academy Capstone</a:t>
            </a:r>
          </a:p>
          <a:p>
            <a:r>
              <a:rPr lang="en-US" dirty="0"/>
              <a:t>January, 2023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469236" y="1483404"/>
            <a:ext cx="6805427" cy="489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</a:rPr>
              <a:t>Using NLP to aid in Publishing</a:t>
            </a:r>
          </a:p>
          <a:p>
            <a:pPr marL="0" indent="0">
              <a:buNone/>
            </a:pPr>
            <a:r>
              <a:rPr lang="en-US" dirty="0"/>
              <a:t>Natural Language Processing (NLP) is a branch of Machine Learning focused on deriving intelligent insights from computer reading of texts.</a:t>
            </a:r>
          </a:p>
          <a:p>
            <a:pPr marL="0" indent="0">
              <a:buNone/>
            </a:pPr>
            <a:r>
              <a:rPr lang="en-US" dirty="0"/>
              <a:t>This study was an effort to develop a model which would correctly predict the most appropriate genre for a book from the contents of its summary.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BF20-B2FE-47DA-AC2A-FE44F92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C0DC89D-6A7F-4475-ADF1-4484119307E6}" type="datetime1">
              <a:rPr lang="en-US" smtClean="0"/>
              <a:pPr>
                <a:spcAft>
                  <a:spcPts val="600"/>
                </a:spcAft>
              </a:pPr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64EA5-863F-41D2-850A-6409F08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Alexander White // Deloitte AI Academy Capstone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95EC-88B8-40A4-A346-BAD18B4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DFBB78A-01B4-41F2-96B0-677A4A2828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17" descr="A person wearing glasses and a bow tie&#10;&#10;Description automatically generated with low confidence">
            <a:extLst>
              <a:ext uri="{FF2B5EF4-FFF2-40B4-BE49-F238E27FC236}">
                <a16:creationId xmlns:a16="http://schemas.microsoft.com/office/drawing/2014/main" id="{31285140-B3EB-441B-9B02-BFF1536FC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4" y="1483404"/>
            <a:ext cx="2362200" cy="2952749"/>
          </a:xfrm>
          <a:prstGeom prst="ellipse">
            <a:avLst/>
          </a:prstGeom>
          <a:ln w="63500" cap="rnd"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1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03200"/>
            <a:ext cx="10006303" cy="1397000"/>
          </a:xfrm>
        </p:spPr>
        <p:txBody>
          <a:bodyPr/>
          <a:lstStyle/>
          <a:p>
            <a:r>
              <a:rPr lang="en-US" dirty="0"/>
              <a:t>Why use NLP to predict genre?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Genre is one of the main ways people find new books.</a:t>
            </a:r>
          </a:p>
          <a:p>
            <a:r>
              <a:rPr lang="en-US" dirty="0"/>
              <a:t>Books that are labeled with appropriate genres are likely to find more success with their target audience.</a:t>
            </a:r>
          </a:p>
          <a:p>
            <a:r>
              <a:rPr lang="en-US" dirty="0"/>
              <a:t>While everyone “knows” what genre is, it can be difficult to define the genre of a text.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0EFA5-B9D1-4584-8A89-0FB1200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7315-2682-4D2B-A3EF-BCCC38836756}" type="datetime1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C2AA-C7B8-4794-ACF8-83769E33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2EC8-C64C-4230-B191-F5464E63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able: Unit Sales of Print Books, 2020-2021 (in thousands)&#10;&#10;Table from Publisher's Weekly, &quot;Print Books Had a Huge Sales Year in 2021&quot; by Jim Milliot, 2022">
            <a:extLst>
              <a:ext uri="{FF2B5EF4-FFF2-40B4-BE49-F238E27FC236}">
                <a16:creationId xmlns:a16="http://schemas.microsoft.com/office/drawing/2014/main" id="{2402ABB9-2928-4E4A-9C1C-A2EDB29C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36" y="1701800"/>
            <a:ext cx="3555276" cy="38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43EA2-9ADC-45E7-A78A-DBF73F6C6B62}"/>
              </a:ext>
            </a:extLst>
          </p:cNvPr>
          <p:cNvSpPr txBox="1"/>
          <p:nvPr/>
        </p:nvSpPr>
        <p:spPr>
          <a:xfrm>
            <a:off x="7003274" y="56343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from Publisher's Weekly, "Print Books Had a Huge Sales Year in 2021" by Jim </a:t>
            </a:r>
            <a:r>
              <a:rPr lang="en-US" sz="1200" dirty="0" err="1"/>
              <a:t>Milliot</a:t>
            </a:r>
            <a:r>
              <a:rPr lang="en-US" sz="12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707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5766F1-CCAF-4F02-9E3C-431EF24E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2133600"/>
            <a:ext cx="7008574" cy="2287587"/>
          </a:xfrm>
        </p:spPr>
        <p:txBody>
          <a:bodyPr>
            <a:noAutofit/>
          </a:bodyPr>
          <a:lstStyle/>
          <a:p>
            <a:r>
              <a:rPr lang="en-US" sz="3600" dirty="0"/>
              <a:t>Our goal is to help publishers and editors like </a:t>
            </a:r>
            <a:r>
              <a:rPr lang="en-US" sz="3600" b="1" dirty="0"/>
              <a:t>you</a:t>
            </a:r>
            <a:r>
              <a:rPr lang="en-US" sz="3600" dirty="0"/>
              <a:t> to quickly and efficiently process the many books you receive.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07D7-DD2C-44A0-BB51-6396561E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E349-8230-4EE5-8408-F54B96DE9694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1615-E564-4573-827F-03AF02C5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19D4-BEFF-4C16-8292-FFA6AD9E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initial hypothesis was that each genre would have its own subset of commonly used words.</a:t>
            </a:r>
          </a:p>
          <a:p>
            <a:r>
              <a:rPr lang="en-US" dirty="0"/>
              <a:t>We ingested 12,000+ book summaries from a Kaggle dataset, originally sourced from Wikipedia and Freebase.</a:t>
            </a:r>
          </a:p>
          <a:p>
            <a:r>
              <a:rPr lang="en-US" dirty="0"/>
              <a:t>The summaries were broken into standardized words (for example: am, are, were </a:t>
            </a:r>
            <a:r>
              <a:rPr lang="en-US" dirty="0">
                <a:sym typeface="Wingdings" panose="05000000000000000000" pitchFamily="2" charset="2"/>
              </a:rPr>
              <a:t> is)</a:t>
            </a:r>
            <a:r>
              <a:rPr lang="en-US" dirty="0"/>
              <a:t>, which were counted and analyzed for each book.</a:t>
            </a:r>
          </a:p>
          <a:p>
            <a:r>
              <a:rPr lang="en-US" dirty="0"/>
              <a:t>From these counts, we trained our model to predict the associated genre of a book.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FACD234-2F36-4723-BAAD-7B5E5077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914400"/>
            <a:ext cx="3351927" cy="508000"/>
          </a:xfrm>
        </p:spPr>
        <p:txBody>
          <a:bodyPr/>
          <a:lstStyle/>
          <a:p>
            <a:r>
              <a:rPr lang="en-US" dirty="0"/>
              <a:t>Defining the Data Setting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D2A5A5-D662-4FF2-8A5D-A6188C0E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21" y="1447800"/>
            <a:ext cx="3351927" cy="4927600"/>
          </a:xfrm>
        </p:spPr>
        <p:txBody>
          <a:bodyPr/>
          <a:lstStyle/>
          <a:p>
            <a:r>
              <a:rPr lang="en-US" dirty="0"/>
              <a:t>The initial data was severely unbalanced, so we focused the modeling on only those genres with more than 500 samples in our set.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AF56C-8753-4F73-927F-7D177BA11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612" y="3714927"/>
            <a:ext cx="6805612" cy="27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5AD18-5946-4E4B-956D-19F6C88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C0C-5119-41E1-B8CE-F8D58BB0C82B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DF6E-DCD7-43F9-B5AF-2991001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CDBB-98AC-4CBB-B98D-CFC169F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D23CDE-DB8E-4669-AF55-F91D6B13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720634"/>
            <a:ext cx="6804792" cy="27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AAA121-5C36-4B1B-A22B-EF0D09B43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0023"/>
              </p:ext>
            </p:extLst>
          </p:nvPr>
        </p:nvGraphicFramePr>
        <p:xfrm>
          <a:off x="432526" y="2859306"/>
          <a:ext cx="2631181" cy="29319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52167">
                  <a:extLst>
                    <a:ext uri="{9D8B030D-6E8A-4147-A177-3AD203B41FA5}">
                      <a16:colId xmlns:a16="http://schemas.microsoft.com/office/drawing/2014/main" val="1844961041"/>
                    </a:ext>
                  </a:extLst>
                </a:gridCol>
                <a:gridCol w="679014">
                  <a:extLst>
                    <a:ext uri="{9D8B030D-6E8A-4147-A177-3AD203B41FA5}">
                      <a16:colId xmlns:a16="http://schemas.microsoft.com/office/drawing/2014/main" val="1411481985"/>
                    </a:ext>
                  </a:extLst>
                </a:gridCol>
              </a:tblGrid>
              <a:tr h="24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Genre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1146658613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4747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304306084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Speculative fiction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3447642309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Science Fiction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65264597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544536788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Fantasy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2127633159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2316430152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Pastiche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3788979031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Marketing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1634272313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Anti-nuclear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1986009171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Fictional crossover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1205491364"/>
                  </a:ext>
                </a:extLst>
              </a:tr>
              <a:tr h="24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Collage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/>
                </a:tc>
                <a:extLst>
                  <a:ext uri="{0D108BD9-81ED-4DB2-BD59-A6C34878D82A}">
                    <a16:rowId xmlns:a16="http://schemas.microsoft.com/office/drawing/2014/main" val="11949088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9AF0859-F84C-4662-8EE3-F188973071B4}"/>
              </a:ext>
            </a:extLst>
          </p:cNvPr>
          <p:cNvSpPr txBox="1"/>
          <p:nvPr/>
        </p:nvSpPr>
        <p:spPr>
          <a:xfrm rot="16200000">
            <a:off x="3962818" y="184180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EC9B9-B898-48BF-BCAA-D56D935BA609}"/>
              </a:ext>
            </a:extLst>
          </p:cNvPr>
          <p:cNvSpPr txBox="1"/>
          <p:nvPr/>
        </p:nvSpPr>
        <p:spPr>
          <a:xfrm rot="16200000">
            <a:off x="3674277" y="4836102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73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2D66458-029D-4037-A510-BFCF7C5E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modeling and predictions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B874-63D4-4BA9-8299-7A125A51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8952-8338-4535-9657-D41937A33CFA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A815-22CC-46E2-8ABC-2ED75F3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5A32C-53CA-4AD1-9872-74C1327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B6880A-DAE6-4848-B0E8-BD96A0A40E05}"/>
              </a:ext>
            </a:extLst>
          </p:cNvPr>
          <p:cNvGrpSpPr/>
          <p:nvPr/>
        </p:nvGrpSpPr>
        <p:grpSpPr>
          <a:xfrm>
            <a:off x="430159" y="1524000"/>
            <a:ext cx="5867400" cy="5110316"/>
            <a:chOff x="303212" y="533400"/>
            <a:chExt cx="6496050" cy="565785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E7FF1F4-7222-4DF5-9F02-F90AA8986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533400"/>
              <a:ext cx="6496050" cy="565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722592-8157-468F-868C-385281F25896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762000"/>
              <a:ext cx="4219575" cy="41338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CF11D-7E62-44D9-8EB1-B7FC1D516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25584"/>
              </p:ext>
            </p:extLst>
          </p:nvPr>
        </p:nvGraphicFramePr>
        <p:xfrm>
          <a:off x="6624720" y="1741542"/>
          <a:ext cx="4419600" cy="439091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618581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22213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783617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86277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2362110"/>
                    </a:ext>
                  </a:extLst>
                </a:gridCol>
              </a:tblGrid>
              <a:tr h="25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genre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precision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f1-score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911270296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Children's literature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3393505748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Crime Fiction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882665136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Fantasy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3686481814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823455339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Historical novel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956239410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2496498921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Mystery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3628157775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199246926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Science Fiction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2738640639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Speculative fiction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2164122931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Suspense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4087016920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Thriller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2980543831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Young adult literature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25949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3695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accuracy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7321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4257611214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macro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7321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1519867537"/>
                  </a:ext>
                </a:extLst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weighted avg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7321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5" marR="5345" marT="5345" marB="0" anchor="b"/>
                </a:tc>
                <a:extLst>
                  <a:ext uri="{0D108BD9-81ED-4DB2-BD59-A6C34878D82A}">
                    <a16:rowId xmlns:a16="http://schemas.microsoft.com/office/drawing/2014/main" val="279387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F3CB-CBA1-4F60-B55F-AAECEB0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Further training caused loss of precision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35F1-052E-444E-88FF-F8241C9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E349-8230-4EE5-8408-F54B96DE9694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D6BB-9A9F-4713-A0DC-810002F0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F88C9-5F28-4EAC-959F-60FD3D2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28D6-8E1C-4620-82E8-76CF8F6C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604242"/>
            <a:ext cx="5047281" cy="41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82C76E-648C-41EF-85F4-9FCB5660737F}"/>
              </a:ext>
            </a:extLst>
          </p:cNvPr>
          <p:cNvGrpSpPr/>
          <p:nvPr/>
        </p:nvGrpSpPr>
        <p:grpSpPr>
          <a:xfrm>
            <a:off x="414835" y="1524000"/>
            <a:ext cx="5908177" cy="5145831"/>
            <a:chOff x="414835" y="1524000"/>
            <a:chExt cx="5908177" cy="5145831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9E2AC592-9E0E-4E46-BC67-042486BA7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35" y="1524000"/>
              <a:ext cx="5908177" cy="514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CEF8C-939B-4F2F-AB3A-F11DD201C4BF}"/>
                </a:ext>
              </a:extLst>
            </p:cNvPr>
            <p:cNvCxnSpPr>
              <a:cxnSpLocks/>
            </p:cNvCxnSpPr>
            <p:nvPr/>
          </p:nvCxnSpPr>
          <p:spPr>
            <a:xfrm>
              <a:off x="1614537" y="1730477"/>
              <a:ext cx="3811229" cy="37338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4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CFE69-7B69-48E9-8E9D-A07D4A07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AE0D2-93DB-4ECA-970A-F17C5EB6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model performed under our expectations, but did work.</a:t>
            </a:r>
          </a:p>
          <a:p>
            <a:r>
              <a:rPr lang="en-US" dirty="0"/>
              <a:t>Further training the model increased the accuracy but reduced the utility.</a:t>
            </a:r>
          </a:p>
          <a:p>
            <a:r>
              <a:rPr lang="en-US" dirty="0"/>
              <a:t>Using our complement naïve Bayes model with Term Frequency – Inverse Document Frequency data, we can predict a book’s genre from its summary about 1 in 5 times.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B862-675C-4F5D-9AC2-76CB3C86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897F-73D0-4379-B4D3-F89FE5196D70}" type="datetime1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26AB-9F35-44F3-9BF5-18F386EC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DA2E-999B-4AEC-962F-0616248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203</TotalTime>
  <Words>846</Words>
  <Application>Microsoft Office PowerPoint</Application>
  <PresentationFormat>Custom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Devanagari</vt:lpstr>
      <vt:lpstr>Arial</vt:lpstr>
      <vt:lpstr>Calibri</vt:lpstr>
      <vt:lpstr>Century Gothic</vt:lpstr>
      <vt:lpstr>Books 16x9</vt:lpstr>
      <vt:lpstr>Machine Learning in the Milieu</vt:lpstr>
      <vt:lpstr>Alexander White</vt:lpstr>
      <vt:lpstr>Why use NLP to predict genre?</vt:lpstr>
      <vt:lpstr>PowerPoint Presentation</vt:lpstr>
      <vt:lpstr>Developing the model</vt:lpstr>
      <vt:lpstr>Defining the Data Setting</vt:lpstr>
      <vt:lpstr>Initial modeling and predictions</vt:lpstr>
      <vt:lpstr>Further training caused loss of precision</vt:lpstr>
      <vt:lpstr>Final Model Selection</vt:lpstr>
      <vt:lpstr>The Significance: Time is Money</vt:lpstr>
      <vt:lpstr>Next Steps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Milieu</dc:title>
  <dc:creator>White, Alex</dc:creator>
  <cp:lastModifiedBy>White, Alex</cp:lastModifiedBy>
  <cp:revision>22</cp:revision>
  <dcterms:created xsi:type="dcterms:W3CDTF">2023-01-06T18:00:59Z</dcterms:created>
  <dcterms:modified xsi:type="dcterms:W3CDTF">2023-01-13T19:22:53Z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ea60d57e-af5b-4752-ac57-3e4f28ca11dc_Enabled">
    <vt:lpwstr>true</vt:lpwstr>
  </property>
  <property fmtid="{D5CDD505-2E9C-101B-9397-08002B2CF9AE}" pid="9" name="MSIP_Label_ea60d57e-af5b-4752-ac57-3e4f28ca11dc_SetDate">
    <vt:lpwstr>2023-01-06T18:01:00Z</vt:lpwstr>
  </property>
  <property fmtid="{D5CDD505-2E9C-101B-9397-08002B2CF9AE}" pid="10" name="MSIP_Label_ea60d57e-af5b-4752-ac57-3e4f28ca11dc_Method">
    <vt:lpwstr>Standard</vt:lpwstr>
  </property>
  <property fmtid="{D5CDD505-2E9C-101B-9397-08002B2CF9AE}" pid="11" name="MSIP_Label_ea60d57e-af5b-4752-ac57-3e4f28ca11dc_Name">
    <vt:lpwstr>ea60d57e-af5b-4752-ac57-3e4f28ca11dc</vt:lpwstr>
  </property>
  <property fmtid="{D5CDD505-2E9C-101B-9397-08002B2CF9AE}" pid="12" name="MSIP_Label_ea60d57e-af5b-4752-ac57-3e4f28ca11dc_SiteId">
    <vt:lpwstr>36da45f1-dd2c-4d1f-af13-5abe46b99921</vt:lpwstr>
  </property>
  <property fmtid="{D5CDD505-2E9C-101B-9397-08002B2CF9AE}" pid="13" name="MSIP_Label_ea60d57e-af5b-4752-ac57-3e4f28ca11dc_ActionId">
    <vt:lpwstr>143e3e13-9e89-4a20-bdaa-7c79f5e150e9</vt:lpwstr>
  </property>
  <property fmtid="{D5CDD505-2E9C-101B-9397-08002B2CF9AE}" pid="14" name="MSIP_Label_ea60d57e-af5b-4752-ac57-3e4f28ca11dc_ContentBits">
    <vt:lpwstr>0</vt:lpwstr>
  </property>
</Properties>
</file>