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2" r:id="rId3"/>
    <p:sldId id="283" r:id="rId4"/>
    <p:sldId id="284" r:id="rId5"/>
    <p:sldId id="285" r:id="rId6"/>
    <p:sldId id="286" r:id="rId7"/>
    <p:sldId id="288" r:id="rId8"/>
    <p:sldId id="28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2" d="100"/>
          <a:sy n="62" d="100"/>
        </p:scale>
        <p:origin x="832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1/6/2023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9C36-CB70-4FE9-B795-5122999B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21AC-D221-415D-B4F7-840D5E010F9D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EDDE-4813-4451-810F-07223A53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9AB-B22B-4F3F-AE8E-91F4EBF1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4D2-94B9-4938-9B7B-A27A135B92D8}" type="datetime1">
              <a:rPr lang="en-US" smtClean="0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E13B-11D6-479B-A42E-5546C9C65137}" type="datetime1">
              <a:rPr lang="en-US" smtClean="0"/>
              <a:t>1/6/2023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A60-1385-46F4-A096-EA2F9688E30C}" type="datetime1">
              <a:rPr lang="en-US" smtClean="0"/>
              <a:t>1/6/2023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DCFA-53E5-4799-80B2-580A30C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D74C-3AF8-4EA2-9971-4F4F40BFBFD4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7CE8-676A-4E57-BB11-B413BFE1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6694-3D2B-4995-ACCA-1BD85E2D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E349-8230-4EE5-8408-F54B96DE9694}" type="datetime1">
              <a:rPr lang="en-US" smtClean="0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49E-41B4-44C2-9987-B53544054B58}" type="datetime1">
              <a:rPr lang="en-US" smtClean="0"/>
              <a:t>1/6/2023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9CB1-2DA0-4D0D-B3EC-1A0B6143F969}" type="datetime1">
              <a:rPr lang="en-US" smtClean="0"/>
              <a:t>1/6/2023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897F-73D0-4379-B4D3-F89FE5196D70}" type="datetime1">
              <a:rPr lang="en-US" smtClean="0"/>
              <a:t>1/6/2023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8952-8338-4535-9657-D41937A33CFA}" type="datetime1">
              <a:rPr lang="en-US" smtClean="0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7B10-76B1-4D96-A171-7BD205E92C94}" type="datetime1">
              <a:rPr lang="en-US" smtClean="0"/>
              <a:t>1/6/2023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White // Deloitte AI Academy Capstone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DE93D74C-3AF8-4EA2-9971-4F4F40BFBFD4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Alexander White // Deloitte AI Academy Capstone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the Milieu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Genre from the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5637-000C-4883-8B93-3615F25C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4218-C744-4154-9C5E-6E101E740F68}" type="datetime1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82DA-F935-42E3-A34F-070ED4E5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87E-9275-4626-B96F-F99B261D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4572000"/>
            <a:ext cx="3351927" cy="584200"/>
          </a:xfrm>
        </p:spPr>
        <p:txBody>
          <a:bodyPr anchor="b">
            <a:normAutofit/>
          </a:bodyPr>
          <a:lstStyle/>
          <a:p>
            <a:r>
              <a:rPr lang="en-US" sz="2800" dirty="0"/>
              <a:t>Alexander White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3C2534-09D5-4B40-99C2-3572E0A1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21" y="5257800"/>
            <a:ext cx="3351927" cy="914400"/>
          </a:xfrm>
        </p:spPr>
        <p:txBody>
          <a:bodyPr/>
          <a:lstStyle/>
          <a:p>
            <a:r>
              <a:rPr lang="en-US" dirty="0"/>
              <a:t>Deloitte AI Academy Capstone</a:t>
            </a:r>
          </a:p>
          <a:p>
            <a:r>
              <a:rPr lang="en-US" dirty="0"/>
              <a:t>January, 2023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469236" y="1483404"/>
            <a:ext cx="6805427" cy="4891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</a:rPr>
              <a:t>Using NLP to aid in Publishing</a:t>
            </a:r>
          </a:p>
          <a:p>
            <a:pPr marL="0" indent="0">
              <a:buNone/>
            </a:pPr>
            <a:r>
              <a:rPr lang="en-US" dirty="0"/>
              <a:t>Natural Language Processing (NLP) is a branch of Machine Learning focused on deriving intelligent insights from computer reading of texts.</a:t>
            </a:r>
          </a:p>
          <a:p>
            <a:pPr marL="0" indent="0">
              <a:buNone/>
            </a:pPr>
            <a:r>
              <a:rPr lang="en-US" dirty="0"/>
              <a:t>This study was an effort to develop a model which would correctly predict the most appropriate genre for a book from the contents of its text.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BF20-B2FE-47DA-AC2A-FE44F92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C0DC89D-6A7F-4475-ADF1-4484119307E6}" type="datetime1">
              <a:rPr lang="en-US" smtClean="0"/>
              <a:pPr>
                <a:spcAft>
                  <a:spcPts val="600"/>
                </a:spcAft>
              </a:pPr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64EA5-863F-41D2-850A-6409F08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Alexander White // Deloitte AI Academy Capstone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95EC-88B8-40A4-A346-BAD18B4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DFBB78A-01B4-41F2-96B0-677A4A2828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Picture 17" descr="A person wearing glasses and a bow tie&#10;&#10;Description automatically generated with low confidence">
            <a:extLst>
              <a:ext uri="{FF2B5EF4-FFF2-40B4-BE49-F238E27FC236}">
                <a16:creationId xmlns:a16="http://schemas.microsoft.com/office/drawing/2014/main" id="{31285140-B3EB-441B-9B02-BFF1536FC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84" y="1483404"/>
            <a:ext cx="2362200" cy="2952749"/>
          </a:xfrm>
          <a:prstGeom prst="ellipse">
            <a:avLst/>
          </a:prstGeom>
          <a:ln w="63500" cap="rnd"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1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203200"/>
            <a:ext cx="10006303" cy="1397000"/>
          </a:xfrm>
        </p:spPr>
        <p:txBody>
          <a:bodyPr/>
          <a:lstStyle/>
          <a:p>
            <a:r>
              <a:rPr lang="en-US" dirty="0"/>
              <a:t>Why use NLP to predict genre?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Genre is one of the main ways people find new books.</a:t>
            </a:r>
          </a:p>
          <a:p>
            <a:r>
              <a:rPr lang="en-US" dirty="0"/>
              <a:t>Books that are labeled with appropriate genres are likely to find more success with their target audience.</a:t>
            </a:r>
          </a:p>
          <a:p>
            <a:r>
              <a:rPr lang="en-US" dirty="0"/>
              <a:t>While everyone “knows” what genre is, it can be difficult to define the genre of a text.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0EFA5-B9D1-4584-8A89-0FB1200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7315-2682-4D2B-A3EF-BCCC38836756}" type="datetime1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C2AA-C7B8-4794-ACF8-83769E33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22EC8-C64C-4230-B191-F5464E63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able: Unit Sales of Print Books, 2020-2021 (in thousands)&#10;&#10;Table from Publisher's Weekly, &quot;Print Books Had a Huge Sales Year in 2021&quot; by Jim Milliot, 2022">
            <a:extLst>
              <a:ext uri="{FF2B5EF4-FFF2-40B4-BE49-F238E27FC236}">
                <a16:creationId xmlns:a16="http://schemas.microsoft.com/office/drawing/2014/main" id="{2402ABB9-2928-4E4A-9C1C-A2EDB29C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36" y="1701800"/>
            <a:ext cx="3555276" cy="38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43EA2-9ADC-45E7-A78A-DBF73F6C6B62}"/>
              </a:ext>
            </a:extLst>
          </p:cNvPr>
          <p:cNvSpPr txBox="1"/>
          <p:nvPr/>
        </p:nvSpPr>
        <p:spPr>
          <a:xfrm>
            <a:off x="7003274" y="56343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from Publisher's Weekly, "Print Books Had a Huge Sales Year in 2021" by Jim </a:t>
            </a:r>
            <a:r>
              <a:rPr lang="en-US" sz="1200" dirty="0" err="1"/>
              <a:t>Milliot</a:t>
            </a:r>
            <a:r>
              <a:rPr lang="en-US" sz="12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707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initial hypothesis was that each genre would have its own subset of commonly used words.</a:t>
            </a:r>
          </a:p>
          <a:p>
            <a:r>
              <a:rPr lang="en-US" dirty="0"/>
              <a:t>We ingested 2000+ books from Project Gutenberg (an open use online repository).</a:t>
            </a:r>
          </a:p>
          <a:p>
            <a:r>
              <a:rPr lang="en-US" dirty="0"/>
              <a:t>The books were broken into standardized words (for example: am, are, were </a:t>
            </a:r>
            <a:r>
              <a:rPr lang="en-US" dirty="0">
                <a:sym typeface="Wingdings" panose="05000000000000000000" pitchFamily="2" charset="2"/>
              </a:rPr>
              <a:t> is)</a:t>
            </a:r>
            <a:r>
              <a:rPr lang="en-US" dirty="0"/>
              <a:t>, which were counted for each book.</a:t>
            </a:r>
          </a:p>
          <a:p>
            <a:r>
              <a:rPr lang="en-US" dirty="0"/>
              <a:t>From these counts, we trained our model to predict the associated genre of a book.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890B-13E4-42C8-BADE-D4F08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8573-9DC6-4FF9-B4E5-2CDAF714658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541A4-915D-454E-BFEC-47B1257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4D9-E7A4-43CD-A550-C27FD2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[Placeholder: Results]</a:t>
            </a:r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5AD18-5946-4E4B-956D-19F6C88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C0C-5119-41E1-B8CE-F8D58BB0C82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5DF6E-DCD7-43F9-B5AF-2991001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CDBB-98AC-4CBB-B98D-CFC169F7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Significance: Time is Money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this do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workload on editors</a:t>
            </a:r>
          </a:p>
          <a:p>
            <a:r>
              <a:rPr lang="en-US" dirty="0"/>
              <a:t>Provide rapid suggestions for genre tagging of texts</a:t>
            </a:r>
          </a:p>
          <a:p>
            <a:r>
              <a:rPr lang="en-US" dirty="0"/>
              <a:t>Help identify “tricky” texts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limitations still exist?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considers word use, not style</a:t>
            </a:r>
          </a:p>
          <a:p>
            <a:r>
              <a:rPr lang="en-US" dirty="0"/>
              <a:t>Suggestions are not flawless</a:t>
            </a:r>
          </a:p>
          <a:p>
            <a:r>
              <a:rPr lang="en-US" dirty="0"/>
              <a:t>Only works for English language texts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A5926-576C-4C5B-8876-690E98A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2562-FD12-437A-B527-261B2080922C}" type="datetime1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4400-0774-4EAD-975E-6B84FD16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49F33-2A9E-4772-9284-FCE3A930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Publishers can make use of Natural Language Processing to analyze books, even for less concrete ideas such as genre.</a:t>
            </a:r>
          </a:p>
          <a:p>
            <a:r>
              <a:rPr lang="en-US" dirty="0"/>
              <a:t>This can save man-hours and effort as well as assisting in classifying unusual texts.</a:t>
            </a:r>
          </a:p>
          <a:p>
            <a:r>
              <a:rPr lang="en-US" dirty="0"/>
              <a:t>The field still has plenty of room for growth and could be extended to many other aspects of the editorial and publishing business.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890B-13E4-42C8-BADE-D4F08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8573-9DC6-4FF9-B4E5-2CDAF714658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541A4-915D-454E-BFEC-47B1257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B4D9-E7A4-43CD-A550-C27FD2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7E2C-8BFC-45D0-A483-0CB19107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9" y="4418013"/>
            <a:ext cx="7008574" cy="1296987"/>
          </a:xfrm>
        </p:spPr>
        <p:txBody>
          <a:bodyPr/>
          <a:lstStyle/>
          <a:p>
            <a:r>
              <a:rPr lang="en-US" dirty="0"/>
              <a:t>Thank you for your time.</a:t>
            </a:r>
          </a:p>
          <a:p>
            <a:r>
              <a:rPr lang="en-US" dirty="0"/>
              <a:t>Are there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18CE9-1741-4D40-ABD4-3EBB0B451A66}"/>
              </a:ext>
            </a:extLst>
          </p:cNvPr>
          <p:cNvSpPr txBox="1"/>
          <p:nvPr/>
        </p:nvSpPr>
        <p:spPr>
          <a:xfrm>
            <a:off x="812589" y="1600200"/>
            <a:ext cx="731329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“[Genre] is what tells you where to look in a bookstore…[it’s] telling you which aisles to not bother going down. That’s the simplicity of book shelving in bookstores. It tells you what not to read.”</a:t>
            </a:r>
          </a:p>
          <a:p>
            <a:endParaRPr lang="en-US" sz="11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-Neil </a:t>
            </a:r>
            <a:r>
              <a:rPr lang="en-US" sz="28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Gaiman</a:t>
            </a:r>
            <a:r>
              <a:rPr lang="en-US" sz="2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2013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6C3-4446-4BD3-8213-F24206AB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601-719B-4E6A-AB2C-8EA0F0E06762}" type="datetime1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F1BE-40B9-4AE2-912F-DB23BB9E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White // Deloitte AI Academy Capstone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7DD8-1714-4770-B3D9-7BB8707F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128</TotalTime>
  <Words>483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Devanagari</vt:lpstr>
      <vt:lpstr>Arial</vt:lpstr>
      <vt:lpstr>Century Gothic</vt:lpstr>
      <vt:lpstr>Books 16x9</vt:lpstr>
      <vt:lpstr>Machine Learning in the Milieu</vt:lpstr>
      <vt:lpstr>Alexander White</vt:lpstr>
      <vt:lpstr>Why use NLP to predict genre?</vt:lpstr>
      <vt:lpstr>Developing the model</vt:lpstr>
      <vt:lpstr>[Placeholder: Results]</vt:lpstr>
      <vt:lpstr>The Significance: Time is Money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Milieu</dc:title>
  <dc:creator>White, Alex</dc:creator>
  <cp:lastModifiedBy>White, Alex</cp:lastModifiedBy>
  <cp:revision>9</cp:revision>
  <dcterms:created xsi:type="dcterms:W3CDTF">2023-01-06T18:00:59Z</dcterms:created>
  <dcterms:modified xsi:type="dcterms:W3CDTF">2023-01-06T20:09:15Z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ea60d57e-af5b-4752-ac57-3e4f28ca11dc_Enabled">
    <vt:lpwstr>true</vt:lpwstr>
  </property>
  <property fmtid="{D5CDD505-2E9C-101B-9397-08002B2CF9AE}" pid="9" name="MSIP_Label_ea60d57e-af5b-4752-ac57-3e4f28ca11dc_SetDate">
    <vt:lpwstr>2023-01-06T18:01:00Z</vt:lpwstr>
  </property>
  <property fmtid="{D5CDD505-2E9C-101B-9397-08002B2CF9AE}" pid="10" name="MSIP_Label_ea60d57e-af5b-4752-ac57-3e4f28ca11dc_Method">
    <vt:lpwstr>Standard</vt:lpwstr>
  </property>
  <property fmtid="{D5CDD505-2E9C-101B-9397-08002B2CF9AE}" pid="11" name="MSIP_Label_ea60d57e-af5b-4752-ac57-3e4f28ca11dc_Name">
    <vt:lpwstr>ea60d57e-af5b-4752-ac57-3e4f28ca11dc</vt:lpwstr>
  </property>
  <property fmtid="{D5CDD505-2E9C-101B-9397-08002B2CF9AE}" pid="12" name="MSIP_Label_ea60d57e-af5b-4752-ac57-3e4f28ca11dc_SiteId">
    <vt:lpwstr>36da45f1-dd2c-4d1f-af13-5abe46b99921</vt:lpwstr>
  </property>
  <property fmtid="{D5CDD505-2E9C-101B-9397-08002B2CF9AE}" pid="13" name="MSIP_Label_ea60d57e-af5b-4752-ac57-3e4f28ca11dc_ActionId">
    <vt:lpwstr>143e3e13-9e89-4a20-bdaa-7c79f5e150e9</vt:lpwstr>
  </property>
  <property fmtid="{D5CDD505-2E9C-101B-9397-08002B2CF9AE}" pid="14" name="MSIP_Label_ea60d57e-af5b-4752-ac57-3e4f28ca11dc_ContentBits">
    <vt:lpwstr>0</vt:lpwstr>
  </property>
</Properties>
</file>