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68" r:id="rId3"/>
    <p:sldId id="269" r:id="rId4"/>
    <p:sldId id="270" r:id="rId5"/>
    <p:sldId id="272" r:id="rId6"/>
    <p:sldId id="258" r:id="rId7"/>
    <p:sldId id="259" r:id="rId8"/>
    <p:sldId id="262" r:id="rId9"/>
    <p:sldId id="263" r:id="rId10"/>
    <p:sldId id="264" r:id="rId11"/>
    <p:sldId id="266" r:id="rId12"/>
    <p:sldId id="271" r:id="rId13"/>
    <p:sldId id="273" r:id="rId14"/>
    <p:sldId id="274" r:id="rId15"/>
    <p:sldId id="275" r:id="rId16"/>
    <p:sldId id="276" r:id="rId17"/>
    <p:sldId id="277" r:id="rId18"/>
    <p:sldId id="278" r:id="rId19"/>
    <p:sldId id="279" r:id="rId20"/>
    <p:sldId id="280" r:id="rId21"/>
    <p:sldId id="281" r:id="rId22"/>
    <p:sldId id="285" r:id="rId23"/>
    <p:sldId id="286" r:id="rId24"/>
    <p:sldId id="287" r:id="rId25"/>
    <p:sldId id="282" r:id="rId26"/>
    <p:sldId id="283" r:id="rId27"/>
    <p:sldId id="260" r:id="rId28"/>
    <p:sldId id="261" r:id="rId29"/>
    <p:sldId id="265" r:id="rId30"/>
    <p:sldId id="267"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p:cViewPr>
        <p:scale>
          <a:sx n="75" d="100"/>
          <a:sy n="75" d="100"/>
        </p:scale>
        <p:origin x="1824" y="2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B93A0-1963-45EB-A36D-B7D3177248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E09DA8F-332A-4D9B-98B6-CED5C6D41CE8}"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ABB93A0-1963-45EB-A36D-B7D31772487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E09DA8F-332A-4D9B-98B6-CED5C6D41CE8}" type="datetimeFigureOut">
              <a:rPr lang="en-US" smtClean="0"/>
              <a:pPr/>
              <a:t>11/12/2020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ABB93A0-1963-45EB-A36D-B7D31772487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851648" cy="1981200"/>
          </a:xfrm>
        </p:spPr>
        <p:txBody>
          <a:bodyPr>
            <a:normAutofit/>
          </a:bodyPr>
          <a:lstStyle/>
          <a:p>
            <a:pPr algn="ctr"/>
            <a:r>
              <a:rPr lang="en-US" sz="4000" u="sng" dirty="0">
                <a:solidFill>
                  <a:schemeClr val="tx1"/>
                </a:solidFill>
              </a:rPr>
              <a:t>TITLE: </a:t>
            </a:r>
            <a:br>
              <a:rPr lang="en-US" sz="4000" u="sng" dirty="0">
                <a:solidFill>
                  <a:schemeClr val="tx1"/>
                </a:solidFill>
              </a:rPr>
            </a:br>
            <a:br>
              <a:rPr lang="en-US" sz="4000" dirty="0">
                <a:solidFill>
                  <a:schemeClr val="tx1"/>
                </a:solidFill>
              </a:rPr>
            </a:br>
            <a:r>
              <a:rPr lang="en-US" sz="4000" dirty="0">
                <a:solidFill>
                  <a:schemeClr val="tx1"/>
                </a:solidFill>
              </a:rPr>
              <a:t>ESSENTIAL MEDICAL NEEDS</a:t>
            </a:r>
          </a:p>
        </p:txBody>
      </p:sp>
      <p:sp>
        <p:nvSpPr>
          <p:cNvPr id="3" name="Subtitle 2"/>
          <p:cNvSpPr>
            <a:spLocks noGrp="1"/>
          </p:cNvSpPr>
          <p:nvPr>
            <p:ph type="subTitle" idx="1"/>
          </p:nvPr>
        </p:nvSpPr>
        <p:spPr>
          <a:xfrm>
            <a:off x="533400" y="3352800"/>
            <a:ext cx="7854696" cy="1447800"/>
          </a:xfrm>
        </p:spPr>
        <p:txBody>
          <a:bodyPr>
            <a:normAutofit/>
          </a:bodyPr>
          <a:lstStyle/>
          <a:p>
            <a:pPr algn="ctr"/>
            <a:r>
              <a:rPr lang="en-US" sz="2000" b="1" dirty="0">
                <a:latin typeface="Times New Roman" pitchFamily="18" charset="0"/>
                <a:cs typeface="Times New Roman" pitchFamily="18" charset="0"/>
              </a:rPr>
              <a:t>			TEAM MEMBERS:</a:t>
            </a:r>
          </a:p>
          <a:p>
            <a:r>
              <a:rPr lang="en-US" sz="2000" dirty="0">
                <a:latin typeface="Times New Roman" pitchFamily="18" charset="0"/>
                <a:cs typeface="Times New Roman" pitchFamily="18" charset="0"/>
              </a:rPr>
              <a:t>B. KIRAN KUMAR REDDY</a:t>
            </a:r>
            <a:r>
              <a:rPr lang="en-US" sz="2000" dirty="0">
                <a:latin typeface="Times New Roman" pitchFamily="18" charset="0"/>
                <a:cs typeface="Times New Roman" pitchFamily="18" charset="0"/>
                <a:sym typeface="Wingdings" pitchFamily="2" charset="2"/>
              </a:rPr>
              <a:t>17MIS1019</a:t>
            </a:r>
          </a:p>
          <a:p>
            <a:pPr algn="ctr"/>
            <a:r>
              <a:rPr lang="en-US" sz="2000" dirty="0">
                <a:latin typeface="Times New Roman" pitchFamily="18" charset="0"/>
                <a:cs typeface="Times New Roman" pitchFamily="18" charset="0"/>
                <a:sym typeface="Wingdings" pitchFamily="2" charset="2"/>
              </a:rPr>
              <a:t>		   	S. SUKESH KUMAR17MIS1039</a:t>
            </a:r>
          </a:p>
          <a:p>
            <a:pPr algn="ctr"/>
            <a:endParaRPr lang="en-US" sz="2000" dirty="0">
              <a:latin typeface="Times New Roman" pitchFamily="18" charset="0"/>
              <a:cs typeface="Times New Roman" pitchFamily="18" charset="0"/>
            </a:endParaRPr>
          </a:p>
        </p:txBody>
      </p:sp>
      <p:pic>
        <p:nvPicPr>
          <p:cNvPr id="4" name="Picture 3" descr="vit logo.jpg"/>
          <p:cNvPicPr>
            <a:picLocks noChangeAspect="1"/>
          </p:cNvPicPr>
          <p:nvPr/>
        </p:nvPicPr>
        <p:blipFill>
          <a:blip r:embed="rId2"/>
          <a:stretch>
            <a:fillRect/>
          </a:stretch>
        </p:blipFill>
        <p:spPr>
          <a:xfrm>
            <a:off x="1752600" y="4800600"/>
            <a:ext cx="5867400" cy="182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266483"/>
          <a:ext cx="9067800" cy="5627017"/>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2658311">
                  <a:extLst>
                    <a:ext uri="{9D8B030D-6E8A-4147-A177-3AD203B41FA5}">
                      <a16:colId xmlns:a16="http://schemas.microsoft.com/office/drawing/2014/main" val="20001"/>
                    </a:ext>
                  </a:extLst>
                </a:gridCol>
                <a:gridCol w="1670384">
                  <a:extLst>
                    <a:ext uri="{9D8B030D-6E8A-4147-A177-3AD203B41FA5}">
                      <a16:colId xmlns:a16="http://schemas.microsoft.com/office/drawing/2014/main" val="20002"/>
                    </a:ext>
                  </a:extLst>
                </a:gridCol>
                <a:gridCol w="2036278">
                  <a:extLst>
                    <a:ext uri="{9D8B030D-6E8A-4147-A177-3AD203B41FA5}">
                      <a16:colId xmlns:a16="http://schemas.microsoft.com/office/drawing/2014/main" val="20003"/>
                    </a:ext>
                  </a:extLst>
                </a:gridCol>
                <a:gridCol w="1940827">
                  <a:extLst>
                    <a:ext uri="{9D8B030D-6E8A-4147-A177-3AD203B41FA5}">
                      <a16:colId xmlns:a16="http://schemas.microsoft.com/office/drawing/2014/main" val="20004"/>
                    </a:ext>
                  </a:extLst>
                </a:gridCol>
              </a:tblGrid>
              <a:tr h="543620">
                <a:tc>
                  <a:txBody>
                    <a:bodyPr/>
                    <a:lstStyle/>
                    <a:p>
                      <a:r>
                        <a:rPr lang="en-US" sz="1600" dirty="0" err="1"/>
                        <a:t>s.No</a:t>
                      </a:r>
                      <a:endParaRPr lang="en-US" sz="1600" dirty="0"/>
                    </a:p>
                  </a:txBody>
                  <a:tcPr/>
                </a:tc>
                <a:tc>
                  <a:txBody>
                    <a:bodyPr/>
                    <a:lstStyle/>
                    <a:p>
                      <a:r>
                        <a:rPr lang="en-US" sz="1600" dirty="0"/>
                        <a:t>Title</a:t>
                      </a:r>
                      <a:r>
                        <a:rPr lang="en-US" sz="1600" baseline="0" dirty="0"/>
                        <a:t> and authors</a:t>
                      </a:r>
                      <a:endParaRPr lang="en-US" sz="1600" dirty="0"/>
                    </a:p>
                  </a:txBody>
                  <a:tcPr/>
                </a:tc>
                <a:tc>
                  <a:txBody>
                    <a:bodyPr/>
                    <a:lstStyle/>
                    <a:p>
                      <a:r>
                        <a:rPr lang="en-US" sz="1600" dirty="0"/>
                        <a:t>Year and publication</a:t>
                      </a:r>
                    </a:p>
                  </a:txBody>
                  <a:tcPr/>
                </a:tc>
                <a:tc>
                  <a:txBody>
                    <a:bodyPr/>
                    <a:lstStyle/>
                    <a:p>
                      <a:r>
                        <a:rPr lang="en-US" sz="1600" dirty="0"/>
                        <a:t>Techniques</a:t>
                      </a:r>
                    </a:p>
                  </a:txBody>
                  <a:tcPr/>
                </a:tc>
                <a:tc>
                  <a:txBody>
                    <a:bodyPr/>
                    <a:lstStyle/>
                    <a:p>
                      <a:r>
                        <a:rPr lang="en-US" sz="1600" dirty="0"/>
                        <a:t>limitations</a:t>
                      </a:r>
                    </a:p>
                  </a:txBody>
                  <a:tcPr/>
                </a:tc>
                <a:extLst>
                  <a:ext uri="{0D108BD9-81ED-4DB2-BD59-A6C34878D82A}">
                    <a16:rowId xmlns:a16="http://schemas.microsoft.com/office/drawing/2014/main" val="10000"/>
                  </a:ext>
                </a:extLst>
              </a:tr>
              <a:tr h="2873418">
                <a:tc>
                  <a:txBody>
                    <a:bodyPr/>
                    <a:lstStyle/>
                    <a:p>
                      <a:r>
                        <a:rPr lang="en-US" sz="1600"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i="0" kern="1200" dirty="0">
                          <a:solidFill>
                            <a:schemeClr val="dk1"/>
                          </a:solidFill>
                          <a:latin typeface="+mn-lt"/>
                          <a:ea typeface="+mn-ea"/>
                          <a:cs typeface="+mn-cs"/>
                        </a:rPr>
                        <a:t>Big Health Application System based on Health Internet of Things and Big Data</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0" i="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Ma, Y., Wang, Y., Yang, J., Miao, Y., &amp; Li, W</a:t>
                      </a:r>
                      <a:endParaRPr kumimoji="0" lang="en-US" sz="1600" b="0" i="0" kern="1200" dirty="0">
                        <a:solidFill>
                          <a:schemeClr val="dk1"/>
                        </a:solidFill>
                        <a:latin typeface="+mn-lt"/>
                        <a:ea typeface="+mn-ea"/>
                        <a:cs typeface="+mn-cs"/>
                      </a:endParaRPr>
                    </a:p>
                  </a:txBody>
                  <a:tcPr/>
                </a:tc>
                <a:tc>
                  <a:txBody>
                    <a:bodyPr/>
                    <a:lstStyle/>
                    <a:p>
                      <a:r>
                        <a:rPr lang="en-US" sz="1600" i="1" dirty="0"/>
                        <a:t>IEEE Access</a:t>
                      </a:r>
                      <a:r>
                        <a:rPr lang="en-US" sz="1600" dirty="0"/>
                        <a:t>, </a:t>
                      </a:r>
                      <a:r>
                        <a:rPr lang="en-US" sz="1600" i="1" dirty="0"/>
                        <a:t>5</a:t>
                      </a:r>
                      <a:r>
                        <a:rPr lang="en-US" sz="1600" dirty="0"/>
                        <a:t>, 7885-7897</a:t>
                      </a:r>
                    </a:p>
                    <a:p>
                      <a:endParaRPr lang="en-US" sz="1600" dirty="0"/>
                    </a:p>
                    <a:p>
                      <a:r>
                        <a:rPr lang="en-US" sz="1600" dirty="0"/>
                        <a:t>2016</a:t>
                      </a:r>
                    </a:p>
                  </a:txBody>
                  <a:tcPr/>
                </a:tc>
                <a:tc>
                  <a:txBody>
                    <a:bodyPr/>
                    <a:lstStyle/>
                    <a:p>
                      <a:r>
                        <a:rPr kumimoji="0" lang="en-US" sz="1600" b="0" i="0" kern="1200" dirty="0">
                          <a:solidFill>
                            <a:schemeClr val="dk1"/>
                          </a:solidFill>
                          <a:latin typeface="+mn-lt"/>
                          <a:ea typeface="+mn-ea"/>
                          <a:cs typeface="+mn-cs"/>
                        </a:rPr>
                        <a:t> Blending the latest information technology into the healthcare system will greatly mitigate the problems</a:t>
                      </a:r>
                    </a:p>
                    <a:p>
                      <a:r>
                        <a:rPr kumimoji="0" lang="en-US" sz="1600" b="0" i="0" kern="1200" dirty="0">
                          <a:solidFill>
                            <a:schemeClr val="dk1"/>
                          </a:solidFill>
                          <a:latin typeface="+mn-lt"/>
                          <a:ea typeface="+mn-ea"/>
                          <a:cs typeface="+mn-cs"/>
                        </a:rPr>
                        <a:t>based on the health Internet of Things and big data</a:t>
                      </a:r>
                      <a:endParaRPr lang="en-US" sz="1600" dirty="0"/>
                    </a:p>
                  </a:txBody>
                  <a:tcPr/>
                </a:tc>
                <a:tc>
                  <a:txBody>
                    <a:bodyPr/>
                    <a:lstStyle/>
                    <a:p>
                      <a:r>
                        <a:rPr kumimoji="0" lang="en-US" sz="1600" b="0" i="0" kern="1200" dirty="0">
                          <a:solidFill>
                            <a:schemeClr val="dk1"/>
                          </a:solidFill>
                          <a:latin typeface="+mn-lt"/>
                          <a:ea typeface="+mn-ea"/>
                          <a:cs typeface="+mn-cs"/>
                        </a:rPr>
                        <a:t>the big health care system’s architecture, technology challenges and several typical large health applications</a:t>
                      </a:r>
                      <a:endParaRPr lang="en-US" sz="1600" dirty="0"/>
                    </a:p>
                  </a:txBody>
                  <a:tcPr/>
                </a:tc>
                <a:extLst>
                  <a:ext uri="{0D108BD9-81ED-4DB2-BD59-A6C34878D82A}">
                    <a16:rowId xmlns:a16="http://schemas.microsoft.com/office/drawing/2014/main" val="10001"/>
                  </a:ext>
                </a:extLst>
              </a:tr>
              <a:tr h="2174479">
                <a:tc>
                  <a:txBody>
                    <a:bodyPr/>
                    <a:lstStyle/>
                    <a:p>
                      <a:r>
                        <a:rPr lang="en-US" sz="1600"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i="0" kern="1200" dirty="0">
                          <a:solidFill>
                            <a:schemeClr val="dk1"/>
                          </a:solidFill>
                          <a:latin typeface="+mn-lt"/>
                          <a:ea typeface="+mn-ea"/>
                          <a:cs typeface="+mn-cs"/>
                        </a:rPr>
                        <a:t>M-health : A complete healthcare solution</a:t>
                      </a:r>
                    </a:p>
                    <a:p>
                      <a:endParaRPr lang="en-US" sz="1600" dirty="0"/>
                    </a:p>
                    <a:p>
                      <a:r>
                        <a:rPr kumimoji="0" lang="en-US" sz="1600" b="0" i="0" u="none" strike="noStrike" kern="1200" dirty="0" err="1">
                          <a:solidFill>
                            <a:schemeClr val="dk1"/>
                          </a:solidFill>
                          <a:latin typeface="+mn-lt"/>
                          <a:ea typeface="+mn-ea"/>
                          <a:cs typeface="+mn-cs"/>
                        </a:rPr>
                        <a:t>Rohan</a:t>
                      </a:r>
                      <a:r>
                        <a:rPr kumimoji="0" lang="en-US" sz="1600" b="0" i="0" u="none" strike="noStrike" kern="1200" dirty="0">
                          <a:solidFill>
                            <a:schemeClr val="dk1"/>
                          </a:solidFill>
                          <a:latin typeface="+mn-lt"/>
                          <a:ea typeface="+mn-ea"/>
                          <a:cs typeface="+mn-cs"/>
                        </a:rPr>
                        <a:t> V. </a:t>
                      </a:r>
                      <a:r>
                        <a:rPr kumimoji="0" lang="en-US" sz="1600" b="0" i="0" u="none" strike="noStrike" kern="1200" dirty="0" err="1">
                          <a:solidFill>
                            <a:schemeClr val="dk1"/>
                          </a:solidFill>
                          <a:latin typeface="+mn-lt"/>
                          <a:ea typeface="+mn-ea"/>
                          <a:cs typeface="+mn-cs"/>
                        </a:rPr>
                        <a:t>Vaidya</a:t>
                      </a:r>
                      <a:r>
                        <a:rPr kumimoji="0" lang="en-US" sz="1600" b="0" i="0" u="none" strike="noStrike" kern="1200" dirty="0">
                          <a:solidFill>
                            <a:schemeClr val="dk1"/>
                          </a:solidFill>
                          <a:latin typeface="+mn-lt"/>
                          <a:ea typeface="+mn-ea"/>
                          <a:cs typeface="+mn-cs"/>
                        </a:rPr>
                        <a:t> </a:t>
                      </a:r>
                      <a:r>
                        <a:rPr kumimoji="0" lang="en-US" sz="1600" b="0" i="0"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Darshan</a:t>
                      </a:r>
                      <a:r>
                        <a:rPr kumimoji="0" lang="en-US" sz="1600" b="0" i="0" u="none" strike="noStrike" kern="1200" dirty="0">
                          <a:solidFill>
                            <a:schemeClr val="dk1"/>
                          </a:solidFill>
                          <a:latin typeface="+mn-lt"/>
                          <a:ea typeface="+mn-ea"/>
                          <a:cs typeface="+mn-cs"/>
                        </a:rPr>
                        <a:t> K. </a:t>
                      </a:r>
                      <a:r>
                        <a:rPr kumimoji="0" lang="en-US" sz="1600" b="0" i="0" u="none" strike="noStrike" kern="1200" dirty="0" err="1">
                          <a:solidFill>
                            <a:schemeClr val="dk1"/>
                          </a:solidFill>
                          <a:latin typeface="+mn-lt"/>
                          <a:ea typeface="+mn-ea"/>
                          <a:cs typeface="+mn-cs"/>
                        </a:rPr>
                        <a:t>Trivedi</a:t>
                      </a:r>
                      <a:endParaRPr lang="en-US" sz="1600" dirty="0"/>
                    </a:p>
                  </a:txBody>
                  <a:tcPr/>
                </a:tc>
                <a:tc>
                  <a:txBody>
                    <a:bodyPr/>
                    <a:lstStyle/>
                    <a:p>
                      <a:r>
                        <a:rPr kumimoji="0" lang="en-US" sz="1600" b="1" i="0" kern="1200" dirty="0">
                          <a:solidFill>
                            <a:schemeClr val="dk1"/>
                          </a:solidFill>
                          <a:latin typeface="+mn-lt"/>
                          <a:ea typeface="+mn-ea"/>
                          <a:cs typeface="+mn-cs"/>
                        </a:rPr>
                        <a:t> </a:t>
                      </a:r>
                      <a:r>
                        <a:rPr kumimoji="0" lang="en-US" sz="1600" b="0" i="0" u="none" strike="noStrike" kern="1200" dirty="0">
                          <a:solidFill>
                            <a:schemeClr val="dk1"/>
                          </a:solidFill>
                          <a:latin typeface="+mn-lt"/>
                          <a:ea typeface="+mn-ea"/>
                          <a:cs typeface="+mn-cs"/>
                        </a:rPr>
                        <a:t>2017 International Conference on Computing Methodologies and Communication (ICCMC)</a:t>
                      </a:r>
                      <a:endParaRPr lang="en-US" sz="1600" dirty="0"/>
                    </a:p>
                  </a:txBody>
                  <a:tcPr/>
                </a:tc>
                <a:tc>
                  <a:txBody>
                    <a:bodyPr/>
                    <a:lstStyle/>
                    <a:p>
                      <a:r>
                        <a:rPr lang="en-US" sz="1600" dirty="0"/>
                        <a:t>Android application</a:t>
                      </a:r>
                    </a:p>
                  </a:txBody>
                  <a:tcPr/>
                </a:tc>
                <a:tc>
                  <a:txBody>
                    <a:bodyPr/>
                    <a:lstStyle/>
                    <a:p>
                      <a:r>
                        <a:rPr kumimoji="0" lang="en-US" sz="1600" b="0" i="0" kern="1200" dirty="0">
                          <a:solidFill>
                            <a:schemeClr val="dk1"/>
                          </a:solidFill>
                          <a:latin typeface="+mn-lt"/>
                          <a:ea typeface="+mn-ea"/>
                          <a:cs typeface="+mn-cs"/>
                        </a:rPr>
                        <a:t>A smart phone equipped with a internet connection.</a:t>
                      </a:r>
                      <a:endParaRPr lang="en-US" sz="16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990599"/>
          <a:ext cx="8610600" cy="5090161"/>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762001">
                <a:tc>
                  <a:txBody>
                    <a:bodyPr/>
                    <a:lstStyle/>
                    <a:p>
                      <a:r>
                        <a:rPr lang="en-US" sz="1600" dirty="0" err="1"/>
                        <a:t>s.No</a:t>
                      </a:r>
                      <a:endParaRPr lang="en-US" sz="1600" dirty="0"/>
                    </a:p>
                  </a:txBody>
                  <a:tcPr/>
                </a:tc>
                <a:tc>
                  <a:txBody>
                    <a:bodyPr/>
                    <a:lstStyle/>
                    <a:p>
                      <a:r>
                        <a:rPr lang="en-US" sz="1600" dirty="0"/>
                        <a:t>Title and authors</a:t>
                      </a:r>
                    </a:p>
                  </a:txBody>
                  <a:tcPr/>
                </a:tc>
                <a:tc>
                  <a:txBody>
                    <a:bodyPr/>
                    <a:lstStyle/>
                    <a:p>
                      <a:r>
                        <a:rPr lang="en-US" sz="1600" dirty="0"/>
                        <a:t>Year and</a:t>
                      </a:r>
                      <a:r>
                        <a:rPr lang="en-US" sz="1600" baseline="0" dirty="0"/>
                        <a:t> publication</a:t>
                      </a:r>
                      <a:endParaRPr lang="en-US" sz="1600" dirty="0"/>
                    </a:p>
                  </a:txBody>
                  <a:tcPr/>
                </a:tc>
                <a:tc>
                  <a:txBody>
                    <a:bodyPr/>
                    <a:lstStyle/>
                    <a:p>
                      <a:r>
                        <a:rPr lang="en-US" sz="1600" dirty="0"/>
                        <a:t>Techniques</a:t>
                      </a:r>
                    </a:p>
                  </a:txBody>
                  <a:tcPr/>
                </a:tc>
                <a:tc>
                  <a:txBody>
                    <a:bodyPr/>
                    <a:lstStyle/>
                    <a:p>
                      <a:r>
                        <a:rPr lang="en-US" sz="1600" dirty="0"/>
                        <a:t>limitations</a:t>
                      </a:r>
                    </a:p>
                  </a:txBody>
                  <a:tcPr/>
                </a:tc>
                <a:extLst>
                  <a:ext uri="{0D108BD9-81ED-4DB2-BD59-A6C34878D82A}">
                    <a16:rowId xmlns:a16="http://schemas.microsoft.com/office/drawing/2014/main" val="10000"/>
                  </a:ext>
                </a:extLst>
              </a:tr>
              <a:tr h="920284">
                <a:tc>
                  <a:txBody>
                    <a:bodyPr/>
                    <a:lstStyle/>
                    <a:p>
                      <a:r>
                        <a:rPr lang="en-US" sz="1600" dirty="0"/>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i="0" kern="1200" dirty="0">
                          <a:solidFill>
                            <a:schemeClr val="dk1"/>
                          </a:solidFill>
                          <a:latin typeface="+mn-lt"/>
                          <a:ea typeface="+mn-ea"/>
                          <a:cs typeface="+mn-cs"/>
                        </a:rPr>
                        <a:t>Mobile based healthcare management using artificial intelligence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p>
                      <a:r>
                        <a:rPr kumimoji="0" lang="en-US" sz="1600" b="0" i="0" u="none" strike="noStrike" kern="1200" dirty="0" err="1">
                          <a:solidFill>
                            <a:schemeClr val="dk1"/>
                          </a:solidFill>
                          <a:latin typeface="+mn-lt"/>
                          <a:ea typeface="+mn-ea"/>
                          <a:cs typeface="+mn-cs"/>
                        </a:rPr>
                        <a:t>Amiya</a:t>
                      </a:r>
                      <a:r>
                        <a:rPr kumimoji="0" lang="en-US" sz="1600" b="0" i="0" u="none" strike="noStrike" kern="1200" dirty="0">
                          <a:solidFill>
                            <a:schemeClr val="dk1"/>
                          </a:solidFill>
                          <a:latin typeface="+mn-lt"/>
                          <a:ea typeface="+mn-ea"/>
                          <a:cs typeface="+mn-cs"/>
                        </a:rPr>
                        <a:t> Kumar </a:t>
                      </a:r>
                      <a:r>
                        <a:rPr kumimoji="0" lang="en-US" sz="1600" b="0" i="0" u="none" strike="noStrike" kern="1200" dirty="0" err="1">
                          <a:solidFill>
                            <a:schemeClr val="dk1"/>
                          </a:solidFill>
                          <a:latin typeface="+mn-lt"/>
                          <a:ea typeface="+mn-ea"/>
                          <a:cs typeface="+mn-cs"/>
                        </a:rPr>
                        <a:t>Tripathy</a:t>
                      </a:r>
                      <a:r>
                        <a:rPr kumimoji="0" lang="en-US" sz="1600" b="0" i="0" u="none" strike="noStrike" kern="1200" dirty="0">
                          <a:solidFill>
                            <a:schemeClr val="dk1"/>
                          </a:solidFill>
                          <a:latin typeface="+mn-lt"/>
                          <a:ea typeface="+mn-ea"/>
                          <a:cs typeface="+mn-cs"/>
                        </a:rPr>
                        <a:t> </a:t>
                      </a:r>
                      <a:r>
                        <a:rPr kumimoji="0" lang="en-US" sz="1600" b="0" i="0"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Rebeck</a:t>
                      </a:r>
                      <a:r>
                        <a:rPr kumimoji="0" lang="en-US" sz="1600" b="0" i="0" u="none" strike="noStrike"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Carvalho</a:t>
                      </a:r>
                      <a:r>
                        <a:rPr kumimoji="0" lang="en-US" sz="1600" b="0" i="0" u="none" strike="noStrike" kern="1200" dirty="0">
                          <a:solidFill>
                            <a:schemeClr val="dk1"/>
                          </a:solidFill>
                          <a:latin typeface="+mn-lt"/>
                          <a:ea typeface="+mn-ea"/>
                          <a:cs typeface="+mn-cs"/>
                        </a:rPr>
                        <a:t> </a:t>
                      </a:r>
                      <a:r>
                        <a:rPr kumimoji="0" lang="en-US" sz="1600" b="0" i="0"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Keshav</a:t>
                      </a:r>
                      <a:r>
                        <a:rPr kumimoji="0" lang="en-US" sz="1600" b="0" i="0" u="none" strike="noStrike"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Pawaskar</a:t>
                      </a:r>
                      <a:r>
                        <a:rPr kumimoji="0" lang="en-US" sz="1600" b="0" i="0" u="none" strike="noStrike" kern="1200" dirty="0">
                          <a:solidFill>
                            <a:schemeClr val="dk1"/>
                          </a:solidFill>
                          <a:latin typeface="+mn-lt"/>
                          <a:ea typeface="+mn-ea"/>
                          <a:cs typeface="+mn-cs"/>
                        </a:rPr>
                        <a:t> </a:t>
                      </a:r>
                      <a:r>
                        <a:rPr kumimoji="0" lang="en-US" sz="1600" b="0" i="0"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Suraj</a:t>
                      </a:r>
                      <a:r>
                        <a:rPr kumimoji="0" lang="en-US" sz="1600" b="0" i="0" u="none" strike="noStrike"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Yadav</a:t>
                      </a:r>
                      <a:r>
                        <a:rPr kumimoji="0" lang="en-US" sz="1600" b="0" i="0" u="none" strike="noStrike" kern="1200" dirty="0">
                          <a:solidFill>
                            <a:schemeClr val="dk1"/>
                          </a:solidFill>
                          <a:latin typeface="+mn-lt"/>
                          <a:ea typeface="+mn-ea"/>
                          <a:cs typeface="+mn-cs"/>
                        </a:rPr>
                        <a:t> Vijay </a:t>
                      </a:r>
                      <a:r>
                        <a:rPr kumimoji="0" lang="en-US" sz="1600" b="0" i="0" u="none" strike="noStrike" kern="1200" dirty="0" err="1">
                          <a:solidFill>
                            <a:schemeClr val="dk1"/>
                          </a:solidFill>
                          <a:latin typeface="+mn-lt"/>
                          <a:ea typeface="+mn-ea"/>
                          <a:cs typeface="+mn-cs"/>
                        </a:rPr>
                        <a:t>Yadav</a:t>
                      </a:r>
                      <a:endParaRPr lang="en-US" sz="1600" dirty="0"/>
                    </a:p>
                  </a:txBody>
                  <a:tcPr/>
                </a:tc>
                <a:tc>
                  <a:txBody>
                    <a:bodyPr/>
                    <a:lstStyle/>
                    <a:p>
                      <a:r>
                        <a:rPr kumimoji="0" lang="en-US" sz="1600" b="0" i="0" u="none" kern="1200" dirty="0">
                          <a:solidFill>
                            <a:schemeClr val="dk1"/>
                          </a:solidFill>
                          <a:latin typeface="+mn-lt"/>
                          <a:ea typeface="+mn-ea"/>
                          <a:cs typeface="+mn-cs"/>
                        </a:rPr>
                        <a:t>2015 International Conference on Technologies for Sustainable Development (ICTSD)</a:t>
                      </a:r>
                      <a:endParaRPr lang="en-US" sz="160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a:solidFill>
                            <a:schemeClr val="dk1"/>
                          </a:solidFill>
                          <a:latin typeface="+mn-lt"/>
                          <a:ea typeface="+mn-ea"/>
                          <a:cs typeface="+mn-cs"/>
                        </a:rPr>
                        <a:t>The system will consist of video conferencing to connect remotely with the Doctor.</a:t>
                      </a:r>
                    </a:p>
                    <a:p>
                      <a:endParaRPr lang="en-US" sz="1600" dirty="0"/>
                    </a:p>
                  </a:txBody>
                  <a:tcPr/>
                </a:tc>
                <a:tc>
                  <a:txBody>
                    <a:bodyPr/>
                    <a:lstStyle/>
                    <a:p>
                      <a:r>
                        <a:rPr kumimoji="0" lang="en-US" sz="1600" b="0" i="0" kern="1200" dirty="0">
                          <a:solidFill>
                            <a:schemeClr val="dk1"/>
                          </a:solidFill>
                          <a:latin typeface="+mn-lt"/>
                          <a:ea typeface="+mn-ea"/>
                          <a:cs typeface="+mn-cs"/>
                        </a:rPr>
                        <a:t>The Doc-</a:t>
                      </a:r>
                      <a:r>
                        <a:rPr kumimoji="0" lang="en-US" sz="1600" b="0" i="0" kern="1200" dirty="0" err="1">
                          <a:solidFill>
                            <a:schemeClr val="dk1"/>
                          </a:solidFill>
                          <a:latin typeface="+mn-lt"/>
                          <a:ea typeface="+mn-ea"/>
                          <a:cs typeface="+mn-cs"/>
                        </a:rPr>
                        <a:t>Bot</a:t>
                      </a:r>
                      <a:r>
                        <a:rPr kumimoji="0" lang="en-US" sz="1600" b="0" i="0" kern="1200" dirty="0">
                          <a:solidFill>
                            <a:schemeClr val="dk1"/>
                          </a:solidFill>
                          <a:latin typeface="+mn-lt"/>
                          <a:ea typeface="+mn-ea"/>
                          <a:cs typeface="+mn-cs"/>
                        </a:rPr>
                        <a:t> which was developed earlier is now being transferred to mobile platform and will be further advanced for diagnosis of common diseases </a:t>
                      </a:r>
                      <a:endParaRPr lang="en-US" sz="1600" dirty="0"/>
                    </a:p>
                  </a:txBody>
                  <a:tcPr/>
                </a:tc>
                <a:extLst>
                  <a:ext uri="{0D108BD9-81ED-4DB2-BD59-A6C34878D82A}">
                    <a16:rowId xmlns:a16="http://schemas.microsoft.com/office/drawing/2014/main" val="10001"/>
                  </a:ext>
                </a:extLst>
              </a:tr>
              <a:tr h="920284">
                <a:tc>
                  <a:txBody>
                    <a:bodyPr/>
                    <a:lstStyle/>
                    <a:p>
                      <a:r>
                        <a:rPr lang="en-US" sz="1600"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i="0" kern="1200" dirty="0">
                          <a:solidFill>
                            <a:schemeClr val="dk1"/>
                          </a:solidFill>
                          <a:latin typeface="+mn-lt"/>
                          <a:ea typeface="+mn-ea"/>
                          <a:cs typeface="+mn-cs"/>
                        </a:rPr>
                        <a:t>All Time Medicine and Health Device</a:t>
                      </a:r>
                    </a:p>
                    <a:p>
                      <a:endParaRPr lang="en-US" sz="1600" dirty="0"/>
                    </a:p>
                    <a:p>
                      <a:r>
                        <a:rPr kumimoji="0" lang="en-US" sz="1600" b="0" i="0" u="none" strike="noStrike" kern="1200" dirty="0" err="1">
                          <a:solidFill>
                            <a:schemeClr val="dk1"/>
                          </a:solidFill>
                          <a:latin typeface="+mn-lt"/>
                          <a:ea typeface="+mn-ea"/>
                          <a:cs typeface="+mn-cs"/>
                        </a:rPr>
                        <a:t>Pruthvesh</a:t>
                      </a:r>
                      <a:r>
                        <a:rPr kumimoji="0" lang="en-US" sz="1600" b="0" i="0" u="none" strike="noStrike" kern="1200" dirty="0">
                          <a:solidFill>
                            <a:schemeClr val="dk1"/>
                          </a:solidFill>
                          <a:latin typeface="+mn-lt"/>
                          <a:ea typeface="+mn-ea"/>
                          <a:cs typeface="+mn-cs"/>
                        </a:rPr>
                        <a:t> Desai ,</a:t>
                      </a:r>
                      <a:r>
                        <a:rPr kumimoji="0" lang="en-US" sz="1600" b="0" i="0"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Biswamoy</a:t>
                      </a:r>
                      <a:r>
                        <a:rPr kumimoji="0" lang="en-US" sz="1600" b="0" i="0" u="none" strike="noStrike"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Pattnaik</a:t>
                      </a:r>
                      <a:r>
                        <a:rPr kumimoji="0" lang="en-US" sz="1600" b="0" i="0" u="none" strike="noStrike" kern="1200" dirty="0">
                          <a:solidFill>
                            <a:schemeClr val="dk1"/>
                          </a:solidFill>
                          <a:latin typeface="+mn-lt"/>
                          <a:ea typeface="+mn-ea"/>
                          <a:cs typeface="+mn-cs"/>
                        </a:rPr>
                        <a:t> ,</a:t>
                      </a:r>
                      <a:r>
                        <a:rPr kumimoji="0" lang="en-US" sz="1600" b="0" i="0"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Sreya</a:t>
                      </a:r>
                      <a:r>
                        <a:rPr kumimoji="0" lang="en-US" sz="1600" b="0" i="0" u="none" strike="noStrike"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Dey</a:t>
                      </a:r>
                      <a:r>
                        <a:rPr kumimoji="0" lang="en-US" sz="1600" b="0" i="0" u="none" strike="noStrike" kern="1200" dirty="0">
                          <a:solidFill>
                            <a:schemeClr val="dk1"/>
                          </a:solidFill>
                          <a:latin typeface="+mn-lt"/>
                          <a:ea typeface="+mn-ea"/>
                          <a:cs typeface="+mn-cs"/>
                        </a:rPr>
                        <a:t> ,</a:t>
                      </a:r>
                      <a:r>
                        <a:rPr kumimoji="0" lang="en-US" sz="1600" b="0" i="0" kern="1200" dirty="0">
                          <a:solidFill>
                            <a:schemeClr val="dk1"/>
                          </a:solidFill>
                          <a:latin typeface="+mn-lt"/>
                          <a:ea typeface="+mn-ea"/>
                          <a:cs typeface="+mn-cs"/>
                        </a:rPr>
                        <a:t> </a:t>
                      </a:r>
                      <a:r>
                        <a:rPr kumimoji="0" lang="en-US" sz="1600" b="0" i="0" u="none" strike="noStrike" kern="1200" dirty="0">
                          <a:solidFill>
                            <a:schemeClr val="dk1"/>
                          </a:solidFill>
                          <a:latin typeface="+mn-lt"/>
                          <a:ea typeface="+mn-ea"/>
                          <a:cs typeface="+mn-cs"/>
                        </a:rPr>
                        <a:t>T.S. </a:t>
                      </a:r>
                      <a:r>
                        <a:rPr kumimoji="0" lang="en-US" sz="1600" b="0" i="0" u="none" strike="noStrike" kern="1200" dirty="0" err="1">
                          <a:solidFill>
                            <a:schemeClr val="dk1"/>
                          </a:solidFill>
                          <a:latin typeface="+mn-lt"/>
                          <a:ea typeface="+mn-ea"/>
                          <a:cs typeface="+mn-cs"/>
                        </a:rPr>
                        <a:t>Aditya</a:t>
                      </a:r>
                      <a:r>
                        <a:rPr kumimoji="0" lang="en-US" sz="1600" b="0" i="0" u="none" strike="noStrike"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Karthik</a:t>
                      </a:r>
                      <a:r>
                        <a:rPr kumimoji="0" lang="en-US" sz="1600" b="0" i="0" u="none" strike="noStrike"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Rajaraman</a:t>
                      </a:r>
                      <a:r>
                        <a:rPr kumimoji="0" lang="en-US" sz="1600" b="0" i="0" u="none" strike="noStrike" kern="1200" dirty="0">
                          <a:solidFill>
                            <a:schemeClr val="dk1"/>
                          </a:solidFill>
                          <a:latin typeface="+mn-lt"/>
                          <a:ea typeface="+mn-ea"/>
                          <a:cs typeface="+mn-cs"/>
                        </a:rPr>
                        <a:t> ,M. </a:t>
                      </a:r>
                      <a:r>
                        <a:rPr kumimoji="0" lang="en-US" sz="1600" b="0" i="0" u="none" strike="noStrike" kern="1200" dirty="0" err="1">
                          <a:solidFill>
                            <a:schemeClr val="dk1"/>
                          </a:solidFill>
                          <a:latin typeface="+mn-lt"/>
                          <a:ea typeface="+mn-ea"/>
                          <a:cs typeface="+mn-cs"/>
                        </a:rPr>
                        <a:t>Aarthy</a:t>
                      </a:r>
                      <a:endParaRPr lang="en-US" sz="1600" dirty="0"/>
                    </a:p>
                  </a:txBody>
                  <a:tcPr/>
                </a:tc>
                <a:tc>
                  <a:txBody>
                    <a:bodyPr/>
                    <a:lstStyle/>
                    <a:p>
                      <a:r>
                        <a:rPr kumimoji="0" lang="en-US" sz="1600" b="0" i="0" u="none" kern="1200" dirty="0">
                          <a:solidFill>
                            <a:schemeClr val="dk1"/>
                          </a:solidFill>
                          <a:latin typeface="+mn-lt"/>
                          <a:ea typeface="+mn-ea"/>
                          <a:cs typeface="+mn-cs"/>
                        </a:rPr>
                        <a:t>2019 5th International Conference on Advanced Computing &amp; Communication Systems (ICACCS)</a:t>
                      </a:r>
                      <a:endParaRPr lang="en-US" sz="1600" u="none" dirty="0"/>
                    </a:p>
                  </a:txBody>
                  <a:tcPr/>
                </a:tc>
                <a:tc>
                  <a:txBody>
                    <a:bodyPr/>
                    <a:lstStyle/>
                    <a:p>
                      <a:r>
                        <a:rPr kumimoji="0" lang="en-US" sz="1600" b="0" i="0" kern="1200" dirty="0">
                          <a:solidFill>
                            <a:schemeClr val="dk1"/>
                          </a:solidFill>
                          <a:latin typeface="+mn-lt"/>
                          <a:ea typeface="+mn-ea"/>
                          <a:cs typeface="+mn-cs"/>
                        </a:rPr>
                        <a:t>the prototype of the All Time Medicine and Health device for the use of every person in need of drugs or medical assistance</a:t>
                      </a:r>
                      <a:endParaRPr lang="en-US" sz="1600" dirty="0"/>
                    </a:p>
                  </a:txBody>
                  <a:tcPr/>
                </a:tc>
                <a:tc>
                  <a:txBody>
                    <a:bodyPr/>
                    <a:lstStyle/>
                    <a:p>
                      <a:r>
                        <a:rPr kumimoji="0" lang="en-US" sz="1600" b="0" i="0" kern="1200" dirty="0">
                          <a:solidFill>
                            <a:schemeClr val="dk1"/>
                          </a:solidFill>
                          <a:latin typeface="+mn-lt"/>
                          <a:ea typeface="+mn-ea"/>
                          <a:cs typeface="+mn-cs"/>
                        </a:rPr>
                        <a:t>ATMAH comprises of an automatic medicine vending machine to dispense drugs as per a doctor's prescription.</a:t>
                      </a:r>
                      <a:endParaRPr lang="en-US" sz="16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methodologies:</a:t>
            </a:r>
          </a:p>
        </p:txBody>
      </p:sp>
      <p:sp>
        <p:nvSpPr>
          <p:cNvPr id="3" name="Content Placeholder 2"/>
          <p:cNvSpPr>
            <a:spLocks noGrp="1"/>
          </p:cNvSpPr>
          <p:nvPr>
            <p:ph idx="1"/>
          </p:nvPr>
        </p:nvSpPr>
        <p:spPr/>
        <p:txBody>
          <a:bodyPr/>
          <a:lstStyle/>
          <a:p>
            <a:r>
              <a:rPr lang="en-US" dirty="0"/>
              <a:t>Modules list:</a:t>
            </a:r>
          </a:p>
          <a:p>
            <a:r>
              <a:rPr lang="en-US" dirty="0"/>
              <a:t>Website modules are home page, signup , registration,  login, profile, service modules (patient, doctor, pharmacies), clinic, log out, database.</a:t>
            </a:r>
          </a:p>
          <a:p>
            <a:r>
              <a:rPr lang="en-US" dirty="0"/>
              <a:t>Backend performing modules are scheduling algorithms (FIFO, PRIORITY), and distance based least cost algorithms (KRUSHKAL’S, DIJKSTRA’S).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diagram:</a:t>
            </a:r>
          </a:p>
        </p:txBody>
      </p:sp>
      <p:pic>
        <p:nvPicPr>
          <p:cNvPr id="6" name="Picture 5">
            <a:extLst>
              <a:ext uri="{FF2B5EF4-FFF2-40B4-BE49-F238E27FC236}">
                <a16:creationId xmlns:a16="http://schemas.microsoft.com/office/drawing/2014/main" id="{07D28A3A-C573-4A39-AB09-0C6E80F380AC}"/>
              </a:ext>
            </a:extLst>
          </p:cNvPr>
          <p:cNvPicPr>
            <a:picLocks noChangeAspect="1"/>
          </p:cNvPicPr>
          <p:nvPr/>
        </p:nvPicPr>
        <p:blipFill>
          <a:blip r:embed="rId2"/>
          <a:stretch>
            <a:fillRect/>
          </a:stretch>
        </p:blipFill>
        <p:spPr>
          <a:xfrm>
            <a:off x="742415" y="2057208"/>
            <a:ext cx="7659169" cy="27435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Dataset - Source Link</a:t>
            </a:r>
          </a:p>
        </p:txBody>
      </p:sp>
      <p:sp>
        <p:nvSpPr>
          <p:cNvPr id="5" name="TextBox 4">
            <a:extLst>
              <a:ext uri="{FF2B5EF4-FFF2-40B4-BE49-F238E27FC236}">
                <a16:creationId xmlns:a16="http://schemas.microsoft.com/office/drawing/2014/main" id="{8D0AC912-6515-44FA-AD7D-98F6DCDED7EF}"/>
              </a:ext>
            </a:extLst>
          </p:cNvPr>
          <p:cNvSpPr txBox="1"/>
          <p:nvPr/>
        </p:nvSpPr>
        <p:spPr>
          <a:xfrm>
            <a:off x="457200" y="1981200"/>
            <a:ext cx="4584700" cy="369332"/>
          </a:xfrm>
          <a:prstGeom prst="rect">
            <a:avLst/>
          </a:prstGeom>
          <a:noFill/>
        </p:spPr>
        <p:txBody>
          <a:bodyPr wrap="square">
            <a:spAutoFit/>
          </a:bodyPr>
          <a:lstStyle/>
          <a:p>
            <a:r>
              <a:rPr lang="en-IN" dirty="0"/>
              <a:t>https://github.com/Sollety/Tarp</a:t>
            </a:r>
          </a:p>
        </p:txBody>
      </p:sp>
      <p:pic>
        <p:nvPicPr>
          <p:cNvPr id="6" name="Picture 5">
            <a:extLst>
              <a:ext uri="{FF2B5EF4-FFF2-40B4-BE49-F238E27FC236}">
                <a16:creationId xmlns:a16="http://schemas.microsoft.com/office/drawing/2014/main" id="{6D346888-94CD-447F-A476-704D26B3E638}"/>
              </a:ext>
            </a:extLst>
          </p:cNvPr>
          <p:cNvPicPr>
            <a:picLocks noChangeAspect="1"/>
          </p:cNvPicPr>
          <p:nvPr/>
        </p:nvPicPr>
        <p:blipFill>
          <a:blip r:embed="rId2"/>
          <a:stretch>
            <a:fillRect/>
          </a:stretch>
        </p:blipFill>
        <p:spPr>
          <a:xfrm>
            <a:off x="12700" y="2484644"/>
            <a:ext cx="9144000" cy="35206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Algorithms Used</a:t>
            </a:r>
          </a:p>
        </p:txBody>
      </p:sp>
      <p:sp>
        <p:nvSpPr>
          <p:cNvPr id="3" name="Content Placeholder 2"/>
          <p:cNvSpPr>
            <a:spLocks noGrp="1"/>
          </p:cNvSpPr>
          <p:nvPr>
            <p:ph idx="1"/>
          </p:nvPr>
        </p:nvSpPr>
        <p:spPr/>
        <p:txBody>
          <a:bodyPr/>
          <a:lstStyle/>
          <a:p>
            <a:r>
              <a:rPr lang="en-US" b="1" dirty="0"/>
              <a:t>SCHEDULING ALGORITHMS:</a:t>
            </a:r>
          </a:p>
          <a:p>
            <a:pPr>
              <a:buNone/>
            </a:pPr>
            <a:r>
              <a:rPr lang="en-US" sz="2800" dirty="0">
                <a:sym typeface="Wingdings" pitchFamily="2" charset="2"/>
              </a:rPr>
              <a:t>FIFO (FIRST IN FIRST OUT)</a:t>
            </a:r>
          </a:p>
          <a:p>
            <a:pPr>
              <a:buNone/>
            </a:pPr>
            <a:r>
              <a:rPr lang="en-US" sz="2800" dirty="0">
                <a:sym typeface="Wingdings" pitchFamily="2" charset="2"/>
              </a:rPr>
              <a:t>PRIORITY BASED</a:t>
            </a:r>
          </a:p>
          <a:p>
            <a:pPr>
              <a:buNone/>
            </a:pPr>
            <a:endParaRPr lang="en-US" sz="2800" dirty="0"/>
          </a:p>
          <a:p>
            <a:r>
              <a:rPr lang="en-US" b="1" dirty="0"/>
              <a:t>LEAST COST DISTANCE ALGORITHMS</a:t>
            </a:r>
            <a:r>
              <a:rPr lang="en-US" dirty="0"/>
              <a:t>:</a:t>
            </a:r>
          </a:p>
          <a:p>
            <a:pPr lvl="0">
              <a:buNone/>
            </a:pPr>
            <a:r>
              <a:rPr lang="en-US" sz="2800" dirty="0">
                <a:sym typeface="Wingdings" pitchFamily="2" charset="2"/>
              </a:rPr>
              <a:t></a:t>
            </a:r>
            <a:r>
              <a:rPr lang="en-US" sz="2800" dirty="0" err="1"/>
              <a:t>Kruskal</a:t>
            </a:r>
            <a:endParaRPr lang="en-US" sz="2800" dirty="0"/>
          </a:p>
          <a:p>
            <a:pPr lvl="0">
              <a:buNone/>
            </a:pPr>
            <a:r>
              <a:rPr lang="en-US" sz="2800" dirty="0">
                <a:sym typeface="Wingdings" pitchFamily="2" charset="2"/>
              </a:rPr>
              <a:t></a:t>
            </a:r>
            <a:r>
              <a:rPr lang="en-US" sz="2800" dirty="0" err="1"/>
              <a:t>Dijkstras</a:t>
            </a:r>
            <a:endParaRPr lang="en-US" sz="2800" dirty="0"/>
          </a:p>
          <a:p>
            <a:pPr>
              <a:buNone/>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a:t>
            </a:r>
          </a:p>
        </p:txBody>
      </p:sp>
      <p:sp>
        <p:nvSpPr>
          <p:cNvPr id="3" name="Content Placeholder 2"/>
          <p:cNvSpPr>
            <a:spLocks noGrp="1"/>
          </p:cNvSpPr>
          <p:nvPr>
            <p:ph idx="1"/>
          </p:nvPr>
        </p:nvSpPr>
        <p:spPr/>
        <p:txBody>
          <a:bodyPr>
            <a:normAutofit fontScale="62500" lnSpcReduction="20000"/>
          </a:bodyPr>
          <a:lstStyle/>
          <a:p>
            <a:pPr>
              <a:buNone/>
            </a:pPr>
            <a:r>
              <a:rPr lang="en-US" dirty="0"/>
              <a:t>First in, first out (FIFO), otherwise called first come, first served (FCFS), is the least complex planning calculation. FIFO essentially lines measures in the request that they show up in the prepared line. This is regularly utilized for an assignment line, for instance as represented in this segment. </a:t>
            </a:r>
          </a:p>
          <a:p>
            <a:pPr>
              <a:buNone/>
            </a:pPr>
            <a:r>
              <a:rPr lang="en-US" dirty="0">
                <a:sym typeface="Wingdings"/>
              </a:rPr>
              <a:t></a:t>
            </a:r>
            <a:r>
              <a:rPr lang="en-US" dirty="0"/>
              <a:t>Since setting switches just happen upon measure end, and no redesign of the cycle line is required, booking overhead is negligible. </a:t>
            </a:r>
          </a:p>
          <a:p>
            <a:pPr>
              <a:buNone/>
            </a:pPr>
            <a:r>
              <a:rPr lang="en-US" dirty="0">
                <a:sym typeface="Wingdings"/>
              </a:rPr>
              <a:t></a:t>
            </a:r>
            <a:r>
              <a:rPr lang="en-US" dirty="0"/>
              <a:t>Throughput can be low, in light of the fact that long cycles can be holding the CPU, making the short cycles hang tight for quite a while (known as the caravan impact). </a:t>
            </a:r>
          </a:p>
          <a:p>
            <a:pPr>
              <a:buNone/>
            </a:pPr>
            <a:r>
              <a:rPr lang="en-US" dirty="0">
                <a:sym typeface="Wingdings"/>
              </a:rPr>
              <a:t></a:t>
            </a:r>
            <a:r>
              <a:rPr lang="en-US" dirty="0"/>
              <a:t>No starvation, in light of the fact that each cycle persuades opportunity to be executed after a distinct time. </a:t>
            </a:r>
          </a:p>
          <a:p>
            <a:pPr>
              <a:buNone/>
            </a:pPr>
            <a:r>
              <a:rPr lang="en-US" dirty="0">
                <a:sym typeface="Wingdings"/>
              </a:rPr>
              <a:t></a:t>
            </a:r>
            <a:r>
              <a:rPr lang="en-US" dirty="0"/>
              <a:t> Turnaround time, holding up time and reaction time rely upon the request for their appearance and can be high for similar reasons above. </a:t>
            </a:r>
          </a:p>
          <a:p>
            <a:pPr>
              <a:buNone/>
            </a:pPr>
            <a:r>
              <a:rPr lang="en-US" dirty="0">
                <a:sym typeface="Wingdings"/>
              </a:rPr>
              <a:t></a:t>
            </a:r>
            <a:r>
              <a:rPr lang="en-US" dirty="0"/>
              <a:t> No prioritization happens, along these lines this framework experiences difficulty fulfilling measure time constraints. </a:t>
            </a:r>
          </a:p>
          <a:p>
            <a:pPr>
              <a:buNone/>
            </a:pPr>
            <a:r>
              <a:rPr lang="en-US" dirty="0">
                <a:sym typeface="Wingdings"/>
              </a:rPr>
              <a:t></a:t>
            </a:r>
            <a:r>
              <a:rPr lang="en-US" dirty="0"/>
              <a:t>The absence of prioritization implies that as long as each cycle inevitably finishes, there is no starvation. In a climate where a few cycles probably won't finish, there can be starvation. </a:t>
            </a:r>
          </a:p>
          <a:p>
            <a:pPr>
              <a:buNone/>
            </a:pPr>
            <a:r>
              <a:rPr lang="en-US" dirty="0">
                <a:sym typeface="Wingdings"/>
              </a:rPr>
              <a:t></a:t>
            </a:r>
            <a:r>
              <a:rPr lang="en-US" dirty="0"/>
              <a:t> It depends on lining. </a:t>
            </a:r>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BASED:</a:t>
            </a:r>
          </a:p>
        </p:txBody>
      </p:sp>
      <p:sp>
        <p:nvSpPr>
          <p:cNvPr id="3" name="Content Placeholder 2"/>
          <p:cNvSpPr>
            <a:spLocks noGrp="1"/>
          </p:cNvSpPr>
          <p:nvPr>
            <p:ph idx="1"/>
          </p:nvPr>
        </p:nvSpPr>
        <p:spPr/>
        <p:txBody>
          <a:bodyPr>
            <a:normAutofit fontScale="77500" lnSpcReduction="20000"/>
          </a:bodyPr>
          <a:lstStyle/>
          <a:p>
            <a:pPr>
              <a:buNone/>
            </a:pPr>
            <a:r>
              <a:rPr lang="en-US" dirty="0"/>
              <a:t>If there should arise an occurrence of need booking the need isn't constantly set as the backwards of the CPU burst time, rather it very well may be inside or remotely set, however yes the planning is done based on need of the cycle where the cycle which is most pressing is handled first, trailed by the ones with lesser need all together. Cycles with same need are executed in FCFS way. </a:t>
            </a:r>
          </a:p>
          <a:p>
            <a:pPr>
              <a:buNone/>
            </a:pPr>
            <a:endParaRPr lang="en-US" dirty="0"/>
          </a:p>
          <a:p>
            <a:pPr>
              <a:buNone/>
            </a:pPr>
            <a:r>
              <a:rPr lang="en-US" dirty="0">
                <a:sym typeface="Wingdings"/>
              </a:rPr>
              <a:t>	</a:t>
            </a:r>
            <a:r>
              <a:rPr lang="en-US" dirty="0"/>
              <a:t>Priority booking is a non-preemptive calculation and one of the most widely recognized planning calculations in bunch frameworks. </a:t>
            </a:r>
          </a:p>
          <a:p>
            <a:pPr>
              <a:buNone/>
            </a:pPr>
            <a:r>
              <a:rPr lang="en-US" dirty="0">
                <a:sym typeface="Wingdings"/>
              </a:rPr>
              <a:t>	</a:t>
            </a:r>
            <a:r>
              <a:rPr lang="en-US" dirty="0"/>
              <a:t>Each measure is relegated a need. Cycle with most noteworthy need is to be taken first, etc. </a:t>
            </a:r>
          </a:p>
          <a:p>
            <a:pPr>
              <a:buNone/>
            </a:pPr>
            <a:r>
              <a:rPr lang="en-US" dirty="0">
                <a:sym typeface="Wingdings"/>
              </a:rPr>
              <a:t>	</a:t>
            </a:r>
            <a:r>
              <a:rPr lang="en-US" dirty="0"/>
              <a:t>Processes with same need are executed on first start things out served premise. </a:t>
            </a:r>
          </a:p>
          <a:p>
            <a:pPr>
              <a:buNone/>
            </a:pPr>
            <a:r>
              <a:rPr lang="en-US" dirty="0">
                <a:sym typeface="Wingdings"/>
              </a:rPr>
              <a:t>	</a:t>
            </a:r>
            <a:r>
              <a:rPr lang="en-US" dirty="0"/>
              <a:t>Priority can be chosen dependent on time necessities or some other asset necessity.</a:t>
            </a:r>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KRUSKAL’S ALGORITHM: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err="1"/>
              <a:t>Kruskal's</a:t>
            </a:r>
            <a:r>
              <a:rPr lang="en-US" dirty="0"/>
              <a:t> calculation finds a base spreading over woods of an undirected edge-weighted diagram. On the off chance that the diagram is associated, it finds a base crossing tree. (A base crossing tree of an associated chart is a subset of the edges that frames a tree that incorporates each vertex, where the aggregate of the loads of the apparent multitude of edges in the tree is limited. For a detached diagram, a base spreading over woodland is made out of a base crossing tree for each associated part.) It is an insatiable calculation in chart hypothesis as in each progression it includes the following most reduced weight edge that won't shape a cycle to the base traversing backwoods. </a:t>
            </a:r>
          </a:p>
          <a:p>
            <a:pPr fontAlgn="base">
              <a:buNone/>
            </a:pPr>
            <a:r>
              <a:rPr lang="en-US" dirty="0">
                <a:sym typeface="Wingdings" pitchFamily="2" charset="2"/>
              </a:rPr>
              <a:t></a:t>
            </a:r>
            <a:r>
              <a:rPr lang="en-US" dirty="0"/>
              <a:t>The following are the means for discovering MST utilizing </a:t>
            </a:r>
            <a:r>
              <a:rPr lang="en-US" dirty="0" err="1"/>
              <a:t>Kruskal's</a:t>
            </a:r>
            <a:r>
              <a:rPr lang="en-US" dirty="0"/>
              <a:t> calculation </a:t>
            </a:r>
          </a:p>
          <a:p>
            <a:pPr fontAlgn="base">
              <a:buNone/>
            </a:pPr>
            <a:r>
              <a:rPr lang="en-US" dirty="0"/>
              <a:t>1. Sort all the edges in non-diminishing request of their weight. </a:t>
            </a:r>
          </a:p>
          <a:p>
            <a:pPr fontAlgn="base">
              <a:buNone/>
            </a:pPr>
            <a:r>
              <a:rPr lang="en-US" dirty="0"/>
              <a:t>2. Pick the littlest edge. Check on the off chance that it shapes a cycle with the traversing tree framed up until now. On the off chance that cycle isn't framed, incorporate this edge. Else, dispose of it. </a:t>
            </a:r>
          </a:p>
          <a:p>
            <a:pPr fontAlgn="base">
              <a:buNone/>
            </a:pPr>
            <a:r>
              <a:rPr lang="en-US" dirty="0"/>
              <a:t>3. Rehash step#2 until there are (V-1) edges in the spreading over tree.</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Content Placeholder 2"/>
          <p:cNvSpPr>
            <a:spLocks noGrp="1"/>
          </p:cNvSpPr>
          <p:nvPr>
            <p:ph idx="1"/>
          </p:nvPr>
        </p:nvSpPr>
        <p:spPr/>
        <p:txBody>
          <a:bodyPr>
            <a:normAutofit fontScale="77500" lnSpcReduction="20000"/>
          </a:bodyPr>
          <a:lstStyle/>
          <a:p>
            <a:r>
              <a:rPr lang="en-US" dirty="0" err="1"/>
              <a:t>Dijkstra's</a:t>
            </a:r>
            <a:r>
              <a:rPr lang="en-US" dirty="0"/>
              <a:t> calculation (or </a:t>
            </a:r>
            <a:r>
              <a:rPr lang="en-US" dirty="0" err="1"/>
              <a:t>Dijkstra's</a:t>
            </a:r>
            <a:r>
              <a:rPr lang="en-US" dirty="0"/>
              <a:t> Shortest Path First calculation, SPF calculation) is a calculation for finding the most limited ways between hubs in a chart, which may speak to, for instance, street organizations. It was brought about by PC researcher </a:t>
            </a:r>
            <a:r>
              <a:rPr lang="en-US" dirty="0" err="1"/>
              <a:t>Edsger</a:t>
            </a:r>
            <a:r>
              <a:rPr lang="en-US" dirty="0"/>
              <a:t> W. </a:t>
            </a:r>
            <a:r>
              <a:rPr lang="en-US" dirty="0" err="1"/>
              <a:t>Dijkstra</a:t>
            </a:r>
            <a:r>
              <a:rPr lang="en-US" dirty="0"/>
              <a:t> in 1956 and distributed three years after the fact.</a:t>
            </a:r>
          </a:p>
          <a:p>
            <a:r>
              <a:rPr lang="en-US" dirty="0" err="1"/>
              <a:t>Dijkstra's</a:t>
            </a:r>
            <a:r>
              <a:rPr lang="en-US" dirty="0"/>
              <a:t> unique calculation found the most brief way between two given hubs, yet a more normal variation fixes a solitary hub as the "source" hub and finds most brief ways from the source to all different hubs in the diagram, creating a most limited way tree. </a:t>
            </a:r>
          </a:p>
          <a:p>
            <a:r>
              <a:rPr lang="en-US" dirty="0"/>
              <a:t>The </a:t>
            </a:r>
            <a:r>
              <a:rPr lang="en-US" dirty="0" err="1"/>
              <a:t>Dijkstra</a:t>
            </a:r>
            <a:r>
              <a:rPr lang="en-US" dirty="0"/>
              <a:t> calculation utilizes marks that are positive numbers or genuine numbers, which are completely requested. It tends to be summed up to utilize any names that are halfway arranged, gave the ensuing marks (a resulting name is delivered while crossing an edge) are monotonically non-diminishing. This speculation is known as the conventional </a:t>
            </a:r>
            <a:r>
              <a:rPr lang="en-US" dirty="0" err="1"/>
              <a:t>Dijkstra</a:t>
            </a:r>
            <a:r>
              <a:rPr lang="en-US" dirty="0"/>
              <a:t> most brief way calculation. </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sz="2800" dirty="0"/>
              <a:t>Now a days medicines are playing an important role in human life. Medicines  preventing disease and injury and relieving pain and avoiding premature death and pursuing a peaceful death. </a:t>
            </a:r>
          </a:p>
          <a:p>
            <a:pPr>
              <a:buNone/>
            </a:pPr>
            <a:r>
              <a:rPr lang="en-US" sz="2800" dirty="0"/>
              <a:t>	people who are living in the society needs the medicines , in developed areas people having knowledge about buying medicines and consult the specialists, but in developing areas 50% of the people don’t have a knowledge about which medicines they have to use and which type of specialists they have to consult. </a:t>
            </a:r>
          </a:p>
          <a:p>
            <a:pPr>
              <a:buNone/>
            </a:pPr>
            <a:r>
              <a:rPr lang="en-US" sz="2800" dirty="0"/>
              <a:t>	Now a days medicines scam is also done. So, people are not getting the good quality of medicines from medical shops.</a:t>
            </a:r>
          </a:p>
          <a:p>
            <a:pPr>
              <a:buNone/>
            </a:pPr>
            <a:r>
              <a:rPr lang="en-US" sz="2800" dirty="0"/>
              <a:t>	For all the above reasons we are providing a website having different modules to consult doctor , to order quality medicines, and delivery of medicines in less time with less effort  and quality of medicines by using scheduling and least cost distance algorithms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Experiments and results:</a:t>
            </a:r>
          </a:p>
        </p:txBody>
      </p:sp>
      <p:sp>
        <p:nvSpPr>
          <p:cNvPr id="3" name="Content Placeholder 2"/>
          <p:cNvSpPr>
            <a:spLocks noGrp="1"/>
          </p:cNvSpPr>
          <p:nvPr>
            <p:ph idx="1"/>
          </p:nvPr>
        </p:nvSpPr>
        <p:spPr/>
        <p:txBody>
          <a:bodyPr>
            <a:normAutofit fontScale="77500" lnSpcReduction="20000"/>
          </a:bodyPr>
          <a:lstStyle/>
          <a:p>
            <a:r>
              <a:rPr lang="en-US" dirty="0"/>
              <a:t>We developed different modules as all are included in website to get all the inputs and perform the scheduling and least distance (cost) algorithms.</a:t>
            </a:r>
          </a:p>
          <a:p>
            <a:r>
              <a:rPr lang="en-US" dirty="0"/>
              <a:t>Modules are home page, signup , registration,  login, profile, service modules (patient, doctor, pharmacies), clinic, log out, database.</a:t>
            </a:r>
          </a:p>
          <a:p>
            <a:r>
              <a:rPr lang="en-US" dirty="0"/>
              <a:t>Next we can perform the scheduling algorithms based on the  exported </a:t>
            </a:r>
            <a:r>
              <a:rPr lang="en-US" dirty="0" err="1"/>
              <a:t>csv</a:t>
            </a:r>
            <a:r>
              <a:rPr lang="en-US" dirty="0"/>
              <a:t> file of ordered medicines.</a:t>
            </a:r>
          </a:p>
          <a:p>
            <a:r>
              <a:rPr lang="en-US" dirty="0"/>
              <a:t>For delivery we have used GEOPY to find out the order location with latitude and longitude . </a:t>
            </a:r>
          </a:p>
          <a:p>
            <a:r>
              <a:rPr lang="en-US" dirty="0"/>
              <a:t>And also we used NETWORKX to perform the distance between the locations , and also implementing the KRUSHKALS and DIJKSTRAS algorithms to find out the least distance between the each and every location mentioned in the orders list</a:t>
            </a:r>
          </a:p>
          <a:p>
            <a:r>
              <a:rPr lang="en-US" dirty="0"/>
              <a:t>  The result will be the directions that the delivery boy should follow to deliver the products or medicines with less effort and in less time.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entire output:</a:t>
            </a:r>
          </a:p>
        </p:txBody>
      </p:sp>
      <p:pic>
        <p:nvPicPr>
          <p:cNvPr id="4" name="Content Placeholder 3">
            <a:extLst>
              <a:ext uri="{FF2B5EF4-FFF2-40B4-BE49-F238E27FC236}">
                <a16:creationId xmlns:a16="http://schemas.microsoft.com/office/drawing/2014/main" id="{62BD66E7-28C5-4CA1-8ECA-2D507B1AB848}"/>
              </a:ext>
            </a:extLst>
          </p:cNvPr>
          <p:cNvPicPr>
            <a:picLocks noGrp="1" noChangeAspect="1"/>
          </p:cNvPicPr>
          <p:nvPr>
            <p:ph idx="1"/>
          </p:nvPr>
        </p:nvPicPr>
        <p:blipFill>
          <a:blip r:embed="rId2"/>
          <a:stretch>
            <a:fillRect/>
          </a:stretch>
        </p:blipFill>
        <p:spPr>
          <a:xfrm>
            <a:off x="457200" y="2102337"/>
            <a:ext cx="8229600" cy="405508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54CE29-ACE0-4382-BA83-243B72F32FA1}"/>
              </a:ext>
            </a:extLst>
          </p:cNvPr>
          <p:cNvPicPr/>
          <p:nvPr/>
        </p:nvPicPr>
        <p:blipFill>
          <a:blip r:embed="rId2"/>
          <a:stretch>
            <a:fillRect/>
          </a:stretch>
        </p:blipFill>
        <p:spPr>
          <a:xfrm>
            <a:off x="457200" y="1295400"/>
            <a:ext cx="8229599" cy="4876800"/>
          </a:xfrm>
          <a:prstGeom prst="rect">
            <a:avLst/>
          </a:prstGeom>
        </p:spPr>
      </p:pic>
    </p:spTree>
    <p:extLst>
      <p:ext uri="{BB962C8B-B14F-4D97-AF65-F5344CB8AC3E}">
        <p14:creationId xmlns:p14="http://schemas.microsoft.com/office/powerpoint/2010/main" val="1402539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D93DFF-00C8-4CE6-AD92-D8DBB35A594A}"/>
              </a:ext>
            </a:extLst>
          </p:cNvPr>
          <p:cNvPicPr/>
          <p:nvPr/>
        </p:nvPicPr>
        <p:blipFill>
          <a:blip r:embed="rId2"/>
          <a:stretch>
            <a:fillRect/>
          </a:stretch>
        </p:blipFill>
        <p:spPr>
          <a:xfrm>
            <a:off x="1828800" y="1295400"/>
            <a:ext cx="5943600" cy="4572000"/>
          </a:xfrm>
          <a:prstGeom prst="rect">
            <a:avLst/>
          </a:prstGeom>
        </p:spPr>
      </p:pic>
    </p:spTree>
    <p:extLst>
      <p:ext uri="{BB962C8B-B14F-4D97-AF65-F5344CB8AC3E}">
        <p14:creationId xmlns:p14="http://schemas.microsoft.com/office/powerpoint/2010/main" val="7909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C99950-8F3B-42D2-9064-DD863F3D35EE}"/>
              </a:ext>
            </a:extLst>
          </p:cNvPr>
          <p:cNvPicPr/>
          <p:nvPr/>
        </p:nvPicPr>
        <p:blipFill>
          <a:blip r:embed="rId2"/>
          <a:stretch>
            <a:fillRect/>
          </a:stretch>
        </p:blipFill>
        <p:spPr>
          <a:xfrm>
            <a:off x="1934845" y="2038985"/>
            <a:ext cx="5274310" cy="2780030"/>
          </a:xfrm>
          <a:prstGeom prst="rect">
            <a:avLst/>
          </a:prstGeom>
        </p:spPr>
      </p:pic>
    </p:spTree>
    <p:extLst>
      <p:ext uri="{BB962C8B-B14F-4D97-AF65-F5344CB8AC3E}">
        <p14:creationId xmlns:p14="http://schemas.microsoft.com/office/powerpoint/2010/main" val="972983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85000" lnSpcReduction="10000"/>
          </a:bodyPr>
          <a:lstStyle/>
          <a:p>
            <a:r>
              <a:rPr lang="en-US" dirty="0"/>
              <a:t>From this project we can conclude that using FIFO and priority scheduling algorithms are used to deliver the medicines on first ordered one and priority based. </a:t>
            </a:r>
            <a:r>
              <a:rPr lang="en-US" dirty="0" err="1"/>
              <a:t>Kruskal’s</a:t>
            </a:r>
            <a:r>
              <a:rPr lang="en-US" dirty="0"/>
              <a:t> and </a:t>
            </a:r>
            <a:r>
              <a:rPr lang="en-US" dirty="0" err="1"/>
              <a:t>Dijkstra’s</a:t>
            </a:r>
            <a:r>
              <a:rPr lang="en-US" dirty="0"/>
              <a:t> algorithms are used to deliver the medicines with least cost on distance. The medicines will be delivered accordingly based on the customer choice. The delivery of the products will be faster with less effort and in less time.</a:t>
            </a:r>
          </a:p>
          <a:p>
            <a:r>
              <a:rPr lang="en-US" dirty="0"/>
              <a:t>Anyone can solve their medical problems or diseases in this website  whether it is minor or major.</a:t>
            </a:r>
          </a:p>
          <a:p>
            <a:r>
              <a:rPr lang="en-US" dirty="0"/>
              <a:t>And also anyone can order the medicines from our website and we can deliver to any locations.</a:t>
            </a:r>
          </a:p>
          <a:p>
            <a:r>
              <a:rPr lang="en-US" dirty="0"/>
              <a:t>This project resolve the social issue to deliver the medicines in less time with less effort. </a:t>
            </a:r>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contribution:</a:t>
            </a:r>
          </a:p>
        </p:txBody>
      </p:sp>
      <p:sp>
        <p:nvSpPr>
          <p:cNvPr id="3" name="Content Placeholder 2"/>
          <p:cNvSpPr>
            <a:spLocks noGrp="1"/>
          </p:cNvSpPr>
          <p:nvPr>
            <p:ph idx="1"/>
          </p:nvPr>
        </p:nvSpPr>
        <p:spPr/>
        <p:txBody>
          <a:bodyPr/>
          <a:lstStyle/>
          <a:p>
            <a:r>
              <a:rPr lang="en-US" dirty="0"/>
              <a:t>SUKESH</a:t>
            </a:r>
            <a:r>
              <a:rPr lang="en-US" dirty="0">
                <a:sym typeface="Wingdings" pitchFamily="2" charset="2"/>
              </a:rPr>
              <a:t>17MIS1039</a:t>
            </a:r>
          </a:p>
          <a:p>
            <a:r>
              <a:rPr lang="en-US" dirty="0"/>
              <a:t> signup , login, service modules (doctor, pharmacies), log out, database.</a:t>
            </a:r>
          </a:p>
          <a:p>
            <a:r>
              <a:rPr lang="en-US" dirty="0">
                <a:sym typeface="Wingdings" pitchFamily="2" charset="2"/>
              </a:rPr>
              <a:t>FIFO scheduling, KRUSHKAL’S least cost distance.</a:t>
            </a:r>
          </a:p>
          <a:p>
            <a:endParaRPr lang="en-US" dirty="0">
              <a:sym typeface="Wingdings" pitchFamily="2" charset="2"/>
            </a:endParaRPr>
          </a:p>
          <a:p>
            <a:r>
              <a:rPr lang="en-US" dirty="0">
                <a:sym typeface="Wingdings" pitchFamily="2" charset="2"/>
              </a:rPr>
              <a:t>KIRAN17MIS1019</a:t>
            </a:r>
          </a:p>
          <a:p>
            <a:r>
              <a:rPr lang="en-US" dirty="0"/>
              <a:t>home page, profile, service modules (patient ,clinic).</a:t>
            </a:r>
          </a:p>
          <a:p>
            <a:r>
              <a:rPr lang="en-US" dirty="0"/>
              <a:t>PRIORITY scheduling, DIJKSTRA’S least cost distance.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rPr>
              <a:t>REFERENCES: (APA  format)</a:t>
            </a:r>
          </a:p>
        </p:txBody>
      </p:sp>
      <p:sp>
        <p:nvSpPr>
          <p:cNvPr id="3" name="Content Placeholder 2"/>
          <p:cNvSpPr>
            <a:spLocks noGrp="1"/>
          </p:cNvSpPr>
          <p:nvPr>
            <p:ph idx="1"/>
          </p:nvPr>
        </p:nvSpPr>
        <p:spPr/>
        <p:txBody>
          <a:bodyPr/>
          <a:lstStyle/>
          <a:p>
            <a:r>
              <a:rPr lang="en-US" dirty="0"/>
              <a:t>1) </a:t>
            </a:r>
            <a:r>
              <a:rPr lang="en-US" dirty="0" err="1"/>
              <a:t>Hameed</a:t>
            </a:r>
            <a:r>
              <a:rPr lang="en-US" dirty="0"/>
              <a:t>, S. A., Miho, V., </a:t>
            </a:r>
            <a:r>
              <a:rPr lang="en-US" dirty="0" err="1"/>
              <a:t>AlKhateeb</a:t>
            </a:r>
            <a:r>
              <a:rPr lang="en-US" dirty="0"/>
              <a:t>, W., &amp; Hassan, A. (2010, May). Medical emergency and healthcare model: </a:t>
            </a:r>
            <a:r>
              <a:rPr lang="en-US" dirty="0" err="1"/>
              <a:t>Enhancemet</a:t>
            </a:r>
            <a:r>
              <a:rPr lang="en-US" dirty="0"/>
              <a:t> with SMS and MMS facilities. In </a:t>
            </a:r>
            <a:r>
              <a:rPr lang="en-US" i="1" dirty="0"/>
              <a:t>International Conference on Computer and Communication Engineering (ICCCE'10)</a:t>
            </a:r>
            <a:r>
              <a:rPr lang="en-US" dirty="0"/>
              <a:t> (pp. 1-6). IEEE.</a:t>
            </a:r>
          </a:p>
          <a:p>
            <a:r>
              <a:rPr lang="en-US" dirty="0"/>
              <a:t>2) </a:t>
            </a:r>
            <a:r>
              <a:rPr lang="en-US" dirty="0" err="1"/>
              <a:t>Dridi</a:t>
            </a:r>
            <a:r>
              <a:rPr lang="en-US" dirty="0"/>
              <a:t>, A., </a:t>
            </a:r>
            <a:r>
              <a:rPr lang="en-US" dirty="0" err="1"/>
              <a:t>Tissaoui</a:t>
            </a:r>
            <a:r>
              <a:rPr lang="en-US" dirty="0"/>
              <a:t>, A., &amp; </a:t>
            </a:r>
            <a:r>
              <a:rPr lang="en-US" dirty="0" err="1"/>
              <a:t>Sassi</a:t>
            </a:r>
            <a:r>
              <a:rPr lang="en-US" dirty="0"/>
              <a:t>, S. (2015, June). The medical project management (MPM) system. In </a:t>
            </a:r>
            <a:r>
              <a:rPr lang="en-US" i="1" dirty="0"/>
              <a:t>2015 Global Summit on Computer &amp; Information Technology (GSCIT)</a:t>
            </a:r>
            <a:r>
              <a:rPr lang="en-US" dirty="0"/>
              <a:t> (pp. 1-6). IEEE.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REFERENCES</a:t>
            </a:r>
          </a:p>
        </p:txBody>
      </p:sp>
      <p:sp>
        <p:nvSpPr>
          <p:cNvPr id="3" name="Content Placeholder 2"/>
          <p:cNvSpPr>
            <a:spLocks noGrp="1"/>
          </p:cNvSpPr>
          <p:nvPr>
            <p:ph idx="1"/>
          </p:nvPr>
        </p:nvSpPr>
        <p:spPr/>
        <p:txBody>
          <a:bodyPr/>
          <a:lstStyle/>
          <a:p>
            <a:r>
              <a:rPr lang="en-US" dirty="0"/>
              <a:t>3) </a:t>
            </a:r>
            <a:r>
              <a:rPr lang="en-US" dirty="0" err="1"/>
              <a:t>Liszka</a:t>
            </a:r>
            <a:r>
              <a:rPr lang="en-US" dirty="0"/>
              <a:t>, H. A., </a:t>
            </a:r>
            <a:r>
              <a:rPr lang="en-US" dirty="0" err="1"/>
              <a:t>Steyer</a:t>
            </a:r>
            <a:r>
              <a:rPr lang="en-US" dirty="0"/>
              <a:t>, T. E., &amp; </a:t>
            </a:r>
            <a:r>
              <a:rPr lang="en-US" dirty="0" err="1"/>
              <a:t>Hueston</a:t>
            </a:r>
            <a:r>
              <a:rPr lang="en-US" dirty="0"/>
              <a:t>, W. J. (2006). Virtual medical care: how are our patients using online health information?. </a:t>
            </a:r>
            <a:r>
              <a:rPr lang="en-US" i="1" dirty="0"/>
              <a:t>Journal of community health</a:t>
            </a:r>
            <a:r>
              <a:rPr lang="en-US" dirty="0"/>
              <a:t>, </a:t>
            </a:r>
            <a:r>
              <a:rPr lang="en-US" i="1" dirty="0"/>
              <a:t>31</a:t>
            </a:r>
            <a:r>
              <a:rPr lang="en-US" dirty="0"/>
              <a:t>(5), 368-378.</a:t>
            </a:r>
          </a:p>
          <a:p>
            <a:r>
              <a:rPr lang="en-US" dirty="0"/>
              <a:t>4) </a:t>
            </a:r>
            <a:r>
              <a:rPr lang="en-US" dirty="0" err="1"/>
              <a:t>Fotsch</a:t>
            </a:r>
            <a:r>
              <a:rPr lang="en-US" dirty="0"/>
              <a:t>, E., </a:t>
            </a:r>
            <a:r>
              <a:rPr lang="en-US" dirty="0" err="1"/>
              <a:t>DelGuidice</a:t>
            </a:r>
            <a:r>
              <a:rPr lang="en-US" dirty="0"/>
              <a:t>, D., &amp; Yuan, L. (2004). </a:t>
            </a:r>
            <a:r>
              <a:rPr lang="en-US" i="1" dirty="0"/>
              <a:t>U.S. Patent Application No. 10/641,982</a:t>
            </a:r>
            <a:r>
              <a:rPr lang="en-US" dirty="0"/>
              <a:t>.</a:t>
            </a:r>
          </a:p>
          <a:p>
            <a:r>
              <a:rPr lang="en-US" dirty="0"/>
              <a:t>5)</a:t>
            </a:r>
            <a:r>
              <a:rPr lang="en-US" i="1" dirty="0"/>
              <a:t> Journal of the American Medical Informatics Association</a:t>
            </a:r>
            <a:r>
              <a:rPr lang="en-US" dirty="0"/>
              <a:t>, Volume 21, Issue 6, November 2014, Pages 1113–1117, </a:t>
            </a:r>
            <a:r>
              <a:rPr lang="en-US" u="sng" dirty="0">
                <a:solidFill>
                  <a:srgbClr val="0070C0"/>
                </a:solidFill>
              </a:rPr>
              <a:t>https://doi.org/10.1136/amiajnl-2013-002350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References:</a:t>
            </a:r>
          </a:p>
        </p:txBody>
      </p:sp>
      <p:sp>
        <p:nvSpPr>
          <p:cNvPr id="3" name="Content Placeholder 2"/>
          <p:cNvSpPr>
            <a:spLocks noGrp="1"/>
          </p:cNvSpPr>
          <p:nvPr>
            <p:ph idx="1"/>
          </p:nvPr>
        </p:nvSpPr>
        <p:spPr/>
        <p:txBody>
          <a:bodyPr>
            <a:normAutofit fontScale="92500" lnSpcReduction="10000"/>
          </a:bodyPr>
          <a:lstStyle/>
          <a:p>
            <a:r>
              <a:rPr lang="en-US" dirty="0"/>
              <a:t>6) F. </a:t>
            </a:r>
            <a:r>
              <a:rPr lang="en-US" dirty="0" err="1"/>
              <a:t>Anjum</a:t>
            </a:r>
            <a:r>
              <a:rPr lang="en-US" dirty="0"/>
              <a:t>, A. S. M. </a:t>
            </a:r>
            <a:r>
              <a:rPr lang="en-US" dirty="0" err="1"/>
              <a:t>Shoaib</a:t>
            </a:r>
            <a:r>
              <a:rPr lang="en-US" dirty="0"/>
              <a:t>, A. I. </a:t>
            </a:r>
            <a:r>
              <a:rPr lang="en-US" dirty="0" err="1"/>
              <a:t>Hossain</a:t>
            </a:r>
            <a:r>
              <a:rPr lang="en-US" dirty="0"/>
              <a:t> and M. M. Khan, "Online health care," </a:t>
            </a:r>
            <a:r>
              <a:rPr lang="en-US" i="1" dirty="0"/>
              <a:t>2018 IEEE 8th Annual Computing and Communication Workshop and Conference (CCWC)</a:t>
            </a:r>
            <a:r>
              <a:rPr lang="en-US" dirty="0"/>
              <a:t>, Las Vegas, NV, 2018, pp. 580-583, </a:t>
            </a:r>
            <a:r>
              <a:rPr lang="en-US" dirty="0" err="1"/>
              <a:t>doi</a:t>
            </a:r>
            <a:r>
              <a:rPr lang="en-US" dirty="0"/>
              <a:t>: 10.1109/CCWC.2018.8301617</a:t>
            </a:r>
          </a:p>
          <a:p>
            <a:r>
              <a:rPr lang="en-US" dirty="0"/>
              <a:t>7) Ma, Y., Wang, Y., Yang, J., Miao, Y., &amp; Li, W. (2016). Big health application system based on health internet of things and big data. </a:t>
            </a:r>
            <a:r>
              <a:rPr lang="en-US" i="1" dirty="0"/>
              <a:t>IEEE Access</a:t>
            </a:r>
            <a:r>
              <a:rPr lang="en-US" dirty="0"/>
              <a:t>, </a:t>
            </a:r>
            <a:r>
              <a:rPr lang="en-US" i="1" dirty="0"/>
              <a:t>5</a:t>
            </a:r>
            <a:r>
              <a:rPr lang="en-US" dirty="0"/>
              <a:t>, 7885-7897.</a:t>
            </a:r>
          </a:p>
          <a:p>
            <a:r>
              <a:rPr lang="en-US" dirty="0"/>
              <a:t>8) R. V. </a:t>
            </a:r>
            <a:r>
              <a:rPr lang="en-US" dirty="0" err="1"/>
              <a:t>Vaidya</a:t>
            </a:r>
            <a:r>
              <a:rPr lang="en-US" dirty="0"/>
              <a:t> and D. K. </a:t>
            </a:r>
            <a:r>
              <a:rPr lang="en-US" dirty="0" err="1"/>
              <a:t>Trivedi</a:t>
            </a:r>
            <a:r>
              <a:rPr lang="en-US" dirty="0"/>
              <a:t>, "M-health : A complete healthcare solution," 2017 International Conference on Computing Methodologies and Communication (ICCMC), Erode, 2017, pp. 556-561, </a:t>
            </a:r>
            <a:r>
              <a:rPr lang="en-US" dirty="0" err="1"/>
              <a:t>doi</a:t>
            </a:r>
            <a:r>
              <a:rPr lang="en-US" dirty="0"/>
              <a:t>: 10.1109/ICCMC.2017.8282527.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Statement-Societal Issue</a:t>
            </a:r>
          </a:p>
        </p:txBody>
      </p:sp>
      <p:sp>
        <p:nvSpPr>
          <p:cNvPr id="3" name="Content Placeholder 2"/>
          <p:cNvSpPr>
            <a:spLocks noGrp="1"/>
          </p:cNvSpPr>
          <p:nvPr>
            <p:ph idx="1"/>
          </p:nvPr>
        </p:nvSpPr>
        <p:spPr/>
        <p:txBody>
          <a:bodyPr>
            <a:normAutofit fontScale="70000" lnSpcReduction="20000"/>
          </a:bodyPr>
          <a:lstStyle/>
          <a:p>
            <a:r>
              <a:rPr lang="en-US" sz="3600" b="1" dirty="0"/>
              <a:t>Social issue: </a:t>
            </a:r>
            <a:endParaRPr lang="en-US" sz="3600" dirty="0"/>
          </a:p>
          <a:p>
            <a:pPr>
              <a:buNone/>
            </a:pPr>
            <a:r>
              <a:rPr lang="en-US" sz="2800" dirty="0"/>
              <a:t>	people who are living in the society needs the medicines , in developed areas people having knowledge about buying medicines and consult the specialists, but in developing areas 50% of the people don’t have a knowledge about which medicines they have to use and which type of specialists they have to consult. </a:t>
            </a:r>
          </a:p>
          <a:p>
            <a:pPr>
              <a:buNone/>
            </a:pPr>
            <a:r>
              <a:rPr lang="en-US" sz="2800" dirty="0"/>
              <a:t>	Now a days medicines scam is also done. So, people are not getting the good quality of medicines from medical shops.</a:t>
            </a:r>
          </a:p>
          <a:p>
            <a:endParaRPr lang="en-US" sz="2800" dirty="0">
              <a:sym typeface="Wingdings"/>
            </a:endParaRPr>
          </a:p>
          <a:p>
            <a:r>
              <a:rPr lang="en-US" sz="2800" dirty="0">
                <a:sym typeface="Wingdings"/>
              </a:rPr>
              <a:t></a:t>
            </a:r>
            <a:r>
              <a:rPr lang="en-US" sz="2800" dirty="0"/>
              <a:t>Our intension is to lessen this sort of social issue through our web application. </a:t>
            </a:r>
          </a:p>
          <a:p>
            <a:pPr>
              <a:buNone/>
            </a:pPr>
            <a:r>
              <a:rPr lang="en-US" sz="3600" b="1" i="1" dirty="0"/>
              <a:t>Keywords: </a:t>
            </a:r>
          </a:p>
          <a:p>
            <a:r>
              <a:rPr lang="en-US" sz="2800" i="1" dirty="0"/>
              <a:t>medicines, website, doctors, patients, pharmacies, scheduling algorithms- </a:t>
            </a:r>
            <a:r>
              <a:rPr lang="en-US" sz="2800" i="1" dirty="0" err="1"/>
              <a:t>kruskal’s</a:t>
            </a:r>
            <a:r>
              <a:rPr lang="en-US" sz="2800" i="1" dirty="0"/>
              <a:t> &amp; </a:t>
            </a:r>
            <a:r>
              <a:rPr lang="en-US" sz="2800" i="1" dirty="0" err="1"/>
              <a:t>dijkstra’s</a:t>
            </a:r>
            <a:r>
              <a:rPr lang="en-US" sz="2800" i="1" dirty="0"/>
              <a:t> distance algorithms, database</a:t>
            </a:r>
            <a:endParaRPr lang="en-US" sz="2800"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References:</a:t>
            </a:r>
          </a:p>
        </p:txBody>
      </p:sp>
      <p:sp>
        <p:nvSpPr>
          <p:cNvPr id="3" name="Content Placeholder 2"/>
          <p:cNvSpPr>
            <a:spLocks noGrp="1"/>
          </p:cNvSpPr>
          <p:nvPr>
            <p:ph idx="1"/>
          </p:nvPr>
        </p:nvSpPr>
        <p:spPr/>
        <p:txBody>
          <a:bodyPr>
            <a:normAutofit fontScale="92500"/>
          </a:bodyPr>
          <a:lstStyle/>
          <a:p>
            <a:r>
              <a:rPr lang="en-US" dirty="0"/>
              <a:t>9)  A. K. </a:t>
            </a:r>
            <a:r>
              <a:rPr lang="en-US" dirty="0" err="1"/>
              <a:t>Tripathy</a:t>
            </a:r>
            <a:r>
              <a:rPr lang="en-US" dirty="0"/>
              <a:t>, R. </a:t>
            </a:r>
            <a:r>
              <a:rPr lang="en-US" dirty="0" err="1"/>
              <a:t>Carvalho</a:t>
            </a:r>
            <a:r>
              <a:rPr lang="en-US" dirty="0"/>
              <a:t>, K. </a:t>
            </a:r>
            <a:r>
              <a:rPr lang="en-US" dirty="0" err="1"/>
              <a:t>Pawaskar</a:t>
            </a:r>
            <a:r>
              <a:rPr lang="en-US" dirty="0"/>
              <a:t>, S. </a:t>
            </a:r>
            <a:r>
              <a:rPr lang="en-US" dirty="0" err="1"/>
              <a:t>Yadav</a:t>
            </a:r>
            <a:r>
              <a:rPr lang="en-US" dirty="0"/>
              <a:t> and V. </a:t>
            </a:r>
            <a:r>
              <a:rPr lang="en-US" dirty="0" err="1"/>
              <a:t>Yadav</a:t>
            </a:r>
            <a:r>
              <a:rPr lang="en-US" dirty="0"/>
              <a:t>, "Mobile based healthcare management using artificial intelligence," 2015 International Conference on Technologies for Sustainable Development (ICTSD), Mumbai, 2015, pp. 1-6, </a:t>
            </a:r>
            <a:r>
              <a:rPr lang="en-US" dirty="0" err="1"/>
              <a:t>doi</a:t>
            </a:r>
            <a:r>
              <a:rPr lang="en-US" dirty="0"/>
              <a:t>: 10.1109/ICTSD.2015.7095895.</a:t>
            </a:r>
          </a:p>
          <a:p>
            <a:r>
              <a:rPr lang="en-US" dirty="0"/>
              <a:t>10) P. Desai, B. </a:t>
            </a:r>
            <a:r>
              <a:rPr lang="en-US" dirty="0" err="1"/>
              <a:t>Pattnaik</a:t>
            </a:r>
            <a:r>
              <a:rPr lang="en-US" dirty="0"/>
              <a:t>, S. </a:t>
            </a:r>
            <a:r>
              <a:rPr lang="en-US" dirty="0" err="1"/>
              <a:t>Dey</a:t>
            </a:r>
            <a:r>
              <a:rPr lang="en-US" dirty="0"/>
              <a:t>, T. S. </a:t>
            </a:r>
            <a:r>
              <a:rPr lang="en-US" dirty="0" err="1"/>
              <a:t>Aditya</a:t>
            </a:r>
            <a:r>
              <a:rPr lang="en-US" dirty="0"/>
              <a:t>, K. </a:t>
            </a:r>
            <a:r>
              <a:rPr lang="en-US" dirty="0" err="1"/>
              <a:t>Rajaraman</a:t>
            </a:r>
            <a:r>
              <a:rPr lang="en-US" dirty="0"/>
              <a:t> and M. </a:t>
            </a:r>
            <a:r>
              <a:rPr lang="en-US" dirty="0" err="1"/>
              <a:t>Aarthy</a:t>
            </a:r>
            <a:r>
              <a:rPr lang="en-US" dirty="0"/>
              <a:t>, "All Time Medicine and Health Device," 2019 5th International Conference on Advanced Computing &amp; Communication Systems (ICACCS), Coimbatore, India, 2019, pp. 5-9, </a:t>
            </a:r>
            <a:r>
              <a:rPr lang="en-US" dirty="0" err="1"/>
              <a:t>doi</a:t>
            </a:r>
            <a:r>
              <a:rPr lang="en-US" dirty="0"/>
              <a:t>: 10.1109/ICACCS.2019.8728306.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u.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fontScale="85000" lnSpcReduction="20000"/>
          </a:bodyPr>
          <a:lstStyle/>
          <a:p>
            <a:r>
              <a:rPr lang="en-US" sz="2800" dirty="0"/>
              <a:t>We are providing a web application for doctors, patients and pharmacies also. From this, a patient can discuss about his disease with doctor. Patient can get the prescription from the doctors , if he wants medicines from the same website , he can order those medicines from pharmacies which we provided in the website. The pharmacy members get the list from the patient orders and they can deliver medicines based on the patient’s ordered date and priority. By that pharmacy members can deliver the medicines with in less time to every patient located in different locations. For this we have been used scheduling algorithms (FIFO,PRIORITY) to sort the orders list and also used least cost distance algorithms (KRUSHKALS,DIJKSTRAS)  to deliver the orders in less time.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sz="2800" b="1" dirty="0"/>
              <a:t>SOFTWARE:</a:t>
            </a:r>
          </a:p>
          <a:p>
            <a:pPr>
              <a:buNone/>
            </a:pPr>
            <a:r>
              <a:rPr lang="en-US" sz="2800" dirty="0">
                <a:sym typeface="Wingdings" pitchFamily="2" charset="2"/>
              </a:rPr>
              <a:t> COLAB</a:t>
            </a:r>
          </a:p>
          <a:p>
            <a:pPr>
              <a:buNone/>
            </a:pPr>
            <a:r>
              <a:rPr lang="en-US" sz="2800" dirty="0">
                <a:sym typeface="Wingdings" pitchFamily="2" charset="2"/>
              </a:rPr>
              <a:t> XAMPP</a:t>
            </a:r>
          </a:p>
          <a:p>
            <a:pPr>
              <a:buNone/>
            </a:pPr>
            <a:r>
              <a:rPr lang="en-US" sz="2800" dirty="0">
                <a:sym typeface="Wingdings" pitchFamily="2" charset="2"/>
              </a:rPr>
              <a:t>Languages: HTML,CSS,JAVASCRIPT,PHP,PYTHON </a:t>
            </a:r>
            <a:endParaRPr lang="en-US" sz="2800" dirty="0"/>
          </a:p>
          <a:p>
            <a:r>
              <a:rPr lang="en-US" sz="2800" b="1" dirty="0"/>
              <a:t>HARDWARE:</a:t>
            </a:r>
          </a:p>
          <a:p>
            <a:pPr>
              <a:buNone/>
            </a:pPr>
            <a:r>
              <a:rPr lang="en-US" sz="2800" dirty="0">
                <a:sym typeface="Wingdings" pitchFamily="2" charset="2"/>
              </a:rPr>
              <a:t>WINDOWS 10 </a:t>
            </a:r>
          </a:p>
          <a:p>
            <a:pPr>
              <a:buNone/>
            </a:pPr>
            <a:r>
              <a:rPr lang="en-US" sz="2800" dirty="0">
                <a:sym typeface="Wingdings" pitchFamily="2" charset="2"/>
              </a:rPr>
              <a:t> 4GB RAM / 8GB RAM</a:t>
            </a:r>
          </a:p>
          <a:p>
            <a:pPr>
              <a:buNone/>
            </a:pPr>
            <a:endParaRPr lang="en-US" sz="28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7"/>
            <a:ext cx="8229600" cy="515112"/>
          </a:xfrm>
        </p:spPr>
        <p:txBody>
          <a:bodyPr>
            <a:normAutofit fontScale="90000"/>
          </a:bodyPr>
          <a:lstStyle/>
          <a:p>
            <a:r>
              <a:rPr lang="en-US" sz="4000" b="1" dirty="0">
                <a:solidFill>
                  <a:schemeClr val="tx1"/>
                </a:solidFill>
                <a:latin typeface="Times New Roman" pitchFamily="18" charset="0"/>
                <a:cs typeface="Times New Roman" pitchFamily="18" charset="0"/>
              </a:rPr>
              <a:t>LITERATURE SURVEY:</a:t>
            </a:r>
            <a:endParaRPr lang="en-US" sz="4000" b="1" dirty="0">
              <a:solidFill>
                <a:schemeClr val="tx1"/>
              </a:solidFill>
            </a:endParaRPr>
          </a:p>
        </p:txBody>
      </p:sp>
      <p:graphicFrame>
        <p:nvGraphicFramePr>
          <p:cNvPr id="5" name="Content Placeholder 4"/>
          <p:cNvGraphicFramePr>
            <a:graphicFrameLocks noGrp="1"/>
          </p:cNvGraphicFramePr>
          <p:nvPr>
            <p:ph idx="1"/>
          </p:nvPr>
        </p:nvGraphicFramePr>
        <p:xfrm>
          <a:off x="381000" y="1752600"/>
          <a:ext cx="8229600" cy="4633618"/>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121920">
                <a:tc>
                  <a:txBody>
                    <a:bodyPr/>
                    <a:lstStyle/>
                    <a:p>
                      <a:r>
                        <a:rPr lang="en-US" sz="1600" dirty="0"/>
                        <a:t>S.NO</a:t>
                      </a:r>
                    </a:p>
                  </a:txBody>
                  <a:tcPr/>
                </a:tc>
                <a:tc>
                  <a:txBody>
                    <a:bodyPr/>
                    <a:lstStyle/>
                    <a:p>
                      <a:r>
                        <a:rPr lang="en-US" sz="1600" dirty="0"/>
                        <a:t>TITLE  AND AUTHOR</a:t>
                      </a:r>
                    </a:p>
                  </a:txBody>
                  <a:tcPr/>
                </a:tc>
                <a:tc>
                  <a:txBody>
                    <a:bodyPr/>
                    <a:lstStyle/>
                    <a:p>
                      <a:r>
                        <a:rPr lang="en-US" sz="1600" dirty="0"/>
                        <a:t>YEAR  AND PUBLICATION</a:t>
                      </a:r>
                    </a:p>
                  </a:txBody>
                  <a:tcPr/>
                </a:tc>
                <a:tc>
                  <a:txBody>
                    <a:bodyPr/>
                    <a:lstStyle/>
                    <a:p>
                      <a:r>
                        <a:rPr lang="en-US" sz="1600" dirty="0"/>
                        <a:t>TECHNIQUES</a:t>
                      </a:r>
                    </a:p>
                  </a:txBody>
                  <a:tcPr/>
                </a:tc>
                <a:tc>
                  <a:txBody>
                    <a:bodyPr/>
                    <a:lstStyle/>
                    <a:p>
                      <a:r>
                        <a:rPr lang="en-US" sz="1600" dirty="0"/>
                        <a:t>LIMITATIONS</a:t>
                      </a:r>
                    </a:p>
                  </a:txBody>
                  <a:tcPr/>
                </a:tc>
                <a:extLst>
                  <a:ext uri="{0D108BD9-81ED-4DB2-BD59-A6C34878D82A}">
                    <a16:rowId xmlns:a16="http://schemas.microsoft.com/office/drawing/2014/main" val="10000"/>
                  </a:ext>
                </a:extLst>
              </a:tr>
              <a:tr h="3132248">
                <a:tc>
                  <a:txBody>
                    <a:bodyPr/>
                    <a:lstStyle/>
                    <a:p>
                      <a:r>
                        <a:rPr lang="en-US" sz="1600" dirty="0"/>
                        <a:t>1.</a:t>
                      </a:r>
                    </a:p>
                  </a:txBody>
                  <a:tcPr/>
                </a:tc>
                <a:tc>
                  <a:txBody>
                    <a:bodyPr/>
                    <a:lstStyle/>
                    <a:p>
                      <a:r>
                        <a:rPr lang="en-US" sz="1600" dirty="0"/>
                        <a:t>Medical Emergency and Healthcare Model</a:t>
                      </a:r>
                    </a:p>
                    <a:p>
                      <a:endParaRPr lang="en-US" sz="1600" dirty="0"/>
                    </a:p>
                    <a:p>
                      <a:r>
                        <a:rPr lang="en-US" sz="1600" dirty="0" err="1"/>
                        <a:t>Shihaa,Hameed</a:t>
                      </a:r>
                      <a:r>
                        <a:rPr lang="en-US" sz="1600" dirty="0"/>
                        <a:t>, Vladimir Miho,</a:t>
                      </a:r>
                    </a:p>
                    <a:p>
                      <a:r>
                        <a:rPr lang="en-US" sz="1600" dirty="0" err="1"/>
                        <a:t>Wajdi</a:t>
                      </a:r>
                      <a:r>
                        <a:rPr lang="en-US" sz="1600" dirty="0"/>
                        <a:t> </a:t>
                      </a:r>
                      <a:r>
                        <a:rPr lang="en-US" sz="1600" dirty="0" err="1"/>
                        <a:t>AlKhateeb</a:t>
                      </a:r>
                      <a:r>
                        <a:rPr lang="en-US" sz="1600" dirty="0"/>
                        <a:t>, Aisha Hassan </a:t>
                      </a:r>
                    </a:p>
                  </a:txBody>
                  <a:tcPr/>
                </a:tc>
                <a:tc>
                  <a:txBody>
                    <a:bodyPr/>
                    <a:lstStyle/>
                    <a:p>
                      <a:r>
                        <a:rPr lang="en-US" sz="1600" dirty="0"/>
                        <a:t>International Conference on Computer and Communication Engineering (ICCCE 2010)</a:t>
                      </a:r>
                    </a:p>
                  </a:txBody>
                  <a:tcPr/>
                </a:tc>
                <a:tc>
                  <a:txBody>
                    <a:bodyPr/>
                    <a:lstStyle/>
                    <a:p>
                      <a:r>
                        <a:rPr lang="en-US" sz="1600" dirty="0" err="1"/>
                        <a:t>Enhancemet</a:t>
                      </a:r>
                      <a:r>
                        <a:rPr lang="en-US" sz="1600" dirty="0"/>
                        <a:t> with SMS and MMS Facilities</a:t>
                      </a:r>
                    </a:p>
                  </a:txBody>
                  <a:tcPr/>
                </a:tc>
                <a:tc>
                  <a:txBody>
                    <a:bodyPr/>
                    <a:lstStyle/>
                    <a:p>
                      <a:r>
                        <a:rPr lang="en-US" sz="1600" dirty="0"/>
                        <a:t>It can offer: SMS, MMS, live audio and video coverage of emergency situations, location-based access to emergency situation, wide area coverage, and provides flexibility for the user. </a:t>
                      </a:r>
                    </a:p>
                  </a:txBody>
                  <a:tcPr/>
                </a:tc>
                <a:extLst>
                  <a:ext uri="{0D108BD9-81ED-4DB2-BD59-A6C34878D82A}">
                    <a16:rowId xmlns:a16="http://schemas.microsoft.com/office/drawing/2014/main" val="10001"/>
                  </a:ext>
                </a:extLst>
              </a:tr>
              <a:tr h="461125">
                <a:tc>
                  <a:txBody>
                    <a:bodyPr/>
                    <a:lstStyle/>
                    <a:p>
                      <a:endParaRPr lang="en-US" sz="1600"/>
                    </a:p>
                  </a:txBody>
                  <a:tcPr/>
                </a:tc>
                <a:tc>
                  <a:txBody>
                    <a:bodyPr/>
                    <a:lstStyle/>
                    <a:p>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10002"/>
                  </a:ext>
                </a:extLst>
              </a:tr>
              <a:tr h="461125">
                <a:tc>
                  <a:txBody>
                    <a:bodyPr/>
                    <a:lstStyle/>
                    <a:p>
                      <a:endParaRPr lang="en-US" sz="1600"/>
                    </a:p>
                  </a:txBody>
                  <a:tcPr/>
                </a:tc>
                <a:tc>
                  <a:txBody>
                    <a:bodyPr/>
                    <a:lstStyle/>
                    <a:p>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975360"/>
          <a:ext cx="8991600" cy="5638800"/>
        </p:xfrm>
        <a:graphic>
          <a:graphicData uri="http://schemas.openxmlformats.org/drawingml/2006/table">
            <a:tbl>
              <a:tblPr firstRow="1" bandRow="1">
                <a:tableStyleId>{5C22544A-7EE6-4342-B048-85BDC9FD1C3A}</a:tableStyleId>
              </a:tblPr>
              <a:tblGrid>
                <a:gridCol w="1798320">
                  <a:extLst>
                    <a:ext uri="{9D8B030D-6E8A-4147-A177-3AD203B41FA5}">
                      <a16:colId xmlns:a16="http://schemas.microsoft.com/office/drawing/2014/main" val="20000"/>
                    </a:ext>
                  </a:extLst>
                </a:gridCol>
                <a:gridCol w="179832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gridCol w="1798320">
                  <a:extLst>
                    <a:ext uri="{9D8B030D-6E8A-4147-A177-3AD203B41FA5}">
                      <a16:colId xmlns:a16="http://schemas.microsoft.com/office/drawing/2014/main" val="20004"/>
                    </a:ext>
                  </a:extLst>
                </a:gridCol>
              </a:tblGrid>
              <a:tr h="660400">
                <a:tc>
                  <a:txBody>
                    <a:bodyPr/>
                    <a:lstStyle/>
                    <a:p>
                      <a:r>
                        <a:rPr lang="en-US" sz="1600" dirty="0"/>
                        <a:t>S.NO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TITLE  AND AUTHOR</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YEAR  AND PUBLICATION</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TECHNIQUES</a:t>
                      </a:r>
                    </a:p>
                    <a:p>
                      <a:endParaRPr lang="en-US" sz="1600" dirty="0"/>
                    </a:p>
                  </a:txBody>
                  <a:tcPr/>
                </a:tc>
                <a:tc>
                  <a:txBody>
                    <a:bodyPr/>
                    <a:lstStyle/>
                    <a:p>
                      <a:r>
                        <a:rPr lang="en-US" sz="1600" dirty="0"/>
                        <a:t>LIMITATION</a:t>
                      </a:r>
                    </a:p>
                  </a:txBody>
                  <a:tcPr/>
                </a:tc>
                <a:extLst>
                  <a:ext uri="{0D108BD9-81ED-4DB2-BD59-A6C34878D82A}">
                    <a16:rowId xmlns:a16="http://schemas.microsoft.com/office/drawing/2014/main" val="10000"/>
                  </a:ext>
                </a:extLst>
              </a:tr>
              <a:tr h="1763523">
                <a:tc>
                  <a:txBody>
                    <a:bodyPr/>
                    <a:lstStyle/>
                    <a:p>
                      <a:r>
                        <a:rPr lang="en-US" sz="1600" dirty="0"/>
                        <a:t>2.</a:t>
                      </a:r>
                    </a:p>
                  </a:txBody>
                  <a:tcPr/>
                </a:tc>
                <a:tc>
                  <a:txBody>
                    <a:bodyPr/>
                    <a:lstStyle/>
                    <a:p>
                      <a:r>
                        <a:rPr lang="en-US" sz="1600" dirty="0">
                          <a:solidFill>
                            <a:schemeClr val="tx1"/>
                          </a:solidFill>
                        </a:rPr>
                        <a:t>The</a:t>
                      </a:r>
                      <a:r>
                        <a:rPr lang="en-US" sz="1600" baseline="0" dirty="0">
                          <a:solidFill>
                            <a:schemeClr val="tx1"/>
                          </a:solidFill>
                        </a:rPr>
                        <a:t> medical project management system</a:t>
                      </a:r>
                    </a:p>
                    <a:p>
                      <a:endParaRPr lang="en-US" sz="1600" baseline="0" dirty="0">
                        <a:solidFill>
                          <a:schemeClr val="tx1"/>
                        </a:solidFill>
                      </a:endParaRPr>
                    </a:p>
                    <a:p>
                      <a:r>
                        <a:rPr kumimoji="0" lang="en-US" sz="1600" b="0" i="0" kern="1200" dirty="0" err="1">
                          <a:solidFill>
                            <a:schemeClr val="dk1"/>
                          </a:solidFill>
                          <a:latin typeface="+mn-lt"/>
                          <a:ea typeface="+mn-ea"/>
                          <a:cs typeface="+mn-cs"/>
                        </a:rPr>
                        <a:t>Dridi</a:t>
                      </a:r>
                      <a:r>
                        <a:rPr kumimoji="0" lang="en-US" sz="1600" b="0" i="0" kern="1200" dirty="0">
                          <a:solidFill>
                            <a:schemeClr val="dk1"/>
                          </a:solidFill>
                          <a:latin typeface="+mn-lt"/>
                          <a:ea typeface="+mn-ea"/>
                          <a:cs typeface="+mn-cs"/>
                        </a:rPr>
                        <a:t>, Ahmed; </a:t>
                      </a:r>
                      <a:r>
                        <a:rPr kumimoji="0" lang="en-US" sz="1600" b="0" i="0" kern="1200" dirty="0" err="1">
                          <a:solidFill>
                            <a:schemeClr val="dk1"/>
                          </a:solidFill>
                          <a:latin typeface="+mn-lt"/>
                          <a:ea typeface="+mn-ea"/>
                          <a:cs typeface="+mn-cs"/>
                        </a:rPr>
                        <a:t>Tissaoui</a:t>
                      </a:r>
                      <a:r>
                        <a:rPr kumimoji="0" lang="en-US" sz="1600" b="0" i="0" kern="1200" dirty="0">
                          <a:solidFill>
                            <a:schemeClr val="dk1"/>
                          </a:solidFill>
                          <a:latin typeface="+mn-lt"/>
                          <a:ea typeface="+mn-ea"/>
                          <a:cs typeface="+mn-cs"/>
                        </a:rPr>
                        <a:t>, Anis; </a:t>
                      </a:r>
                      <a:r>
                        <a:rPr kumimoji="0" lang="en-US" sz="1600" b="0" i="0" kern="1200" dirty="0" err="1">
                          <a:solidFill>
                            <a:schemeClr val="dk1"/>
                          </a:solidFill>
                          <a:latin typeface="+mn-lt"/>
                          <a:ea typeface="+mn-ea"/>
                          <a:cs typeface="+mn-cs"/>
                        </a:rPr>
                        <a:t>Sassi</a:t>
                      </a:r>
                      <a:r>
                        <a:rPr kumimoji="0" lang="en-US" sz="1600" b="0" i="0" kern="1200" dirty="0">
                          <a:solidFill>
                            <a:schemeClr val="dk1"/>
                          </a:solidFill>
                          <a:latin typeface="+mn-lt"/>
                          <a:ea typeface="+mn-ea"/>
                          <a:cs typeface="+mn-cs"/>
                        </a:rPr>
                        <a:t>, </a:t>
                      </a:r>
                      <a:r>
                        <a:rPr kumimoji="0" lang="en-US" sz="1600" b="0" i="0" kern="1200" dirty="0" err="1">
                          <a:solidFill>
                            <a:schemeClr val="dk1"/>
                          </a:solidFill>
                          <a:latin typeface="+mn-lt"/>
                          <a:ea typeface="+mn-ea"/>
                          <a:cs typeface="+mn-cs"/>
                        </a:rPr>
                        <a:t>Salma</a:t>
                      </a:r>
                      <a:endParaRPr lang="en-US" sz="1600" dirty="0">
                        <a:solidFill>
                          <a:schemeClr val="tx1"/>
                        </a:solidFill>
                      </a:endParaRPr>
                    </a:p>
                  </a:txBody>
                  <a:tcPr/>
                </a:tc>
                <a:tc>
                  <a:txBody>
                    <a:bodyPr/>
                    <a:lstStyle/>
                    <a:p>
                      <a:r>
                        <a:rPr kumimoji="0" lang="en-US" sz="1600" b="1" i="0" kern="1200" dirty="0">
                          <a:solidFill>
                            <a:schemeClr val="dk1"/>
                          </a:solidFill>
                          <a:latin typeface="+mn-lt"/>
                          <a:ea typeface="+mn-ea"/>
                          <a:cs typeface="+mn-cs"/>
                        </a:rPr>
                        <a:t>Global Summit on Computer &amp; Information Technology (GSCIT)</a:t>
                      </a:r>
                    </a:p>
                    <a:p>
                      <a:r>
                        <a:rPr kumimoji="0" lang="en-US" sz="1600" b="1" i="0" kern="1200" dirty="0">
                          <a:solidFill>
                            <a:schemeClr val="dk1"/>
                          </a:solidFill>
                          <a:latin typeface="+mn-lt"/>
                          <a:ea typeface="+mn-ea"/>
                          <a:cs typeface="+mn-cs"/>
                        </a:rPr>
                        <a:t>2015</a:t>
                      </a:r>
                      <a:endParaRPr lang="en-US" sz="1600" dirty="0"/>
                    </a:p>
                  </a:txBody>
                  <a:tcPr/>
                </a:tc>
                <a:tc>
                  <a:txBody>
                    <a:bodyPr/>
                    <a:lstStyle/>
                    <a:p>
                      <a:r>
                        <a:rPr lang="en-US" sz="1600" dirty="0"/>
                        <a:t>ontological components and an XML data exchange format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 semantic middleware for a unified representation of medical records</a:t>
                      </a:r>
                    </a:p>
                    <a:p>
                      <a:endParaRPr lang="en-US" sz="1600" dirty="0"/>
                    </a:p>
                  </a:txBody>
                  <a:tcPr/>
                </a:tc>
                <a:extLst>
                  <a:ext uri="{0D108BD9-81ED-4DB2-BD59-A6C34878D82A}">
                    <a16:rowId xmlns:a16="http://schemas.microsoft.com/office/drawing/2014/main" val="10001"/>
                  </a:ext>
                </a:extLst>
              </a:tr>
              <a:tr h="2605803">
                <a:tc>
                  <a:txBody>
                    <a:bodyPr/>
                    <a:lstStyle/>
                    <a:p>
                      <a:r>
                        <a:rPr lang="en-US" sz="16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a:solidFill>
                            <a:schemeClr val="dk1"/>
                          </a:solidFill>
                          <a:latin typeface="+mn-lt"/>
                          <a:ea typeface="+mn-ea"/>
                          <a:cs typeface="+mn-cs"/>
                        </a:rPr>
                        <a:t>Virtual Medical Care: How Are Our Patients Using Online Health Information?</a:t>
                      </a:r>
                    </a:p>
                    <a:p>
                      <a:endParaRPr lang="en-US" sz="1600" dirty="0"/>
                    </a:p>
                    <a:p>
                      <a:r>
                        <a:rPr kumimoji="0" lang="en-US" sz="1600" b="0" i="0" kern="1200" dirty="0">
                          <a:solidFill>
                            <a:schemeClr val="dk1"/>
                          </a:solidFill>
                          <a:latin typeface="+mn-lt"/>
                          <a:ea typeface="+mn-ea"/>
                          <a:cs typeface="+mn-cs"/>
                        </a:rPr>
                        <a:t>Heather A. </a:t>
                      </a:r>
                      <a:r>
                        <a:rPr kumimoji="0" lang="en-US" sz="1600" b="0" i="0" kern="1200" dirty="0" err="1">
                          <a:solidFill>
                            <a:schemeClr val="dk1"/>
                          </a:solidFill>
                          <a:latin typeface="+mn-lt"/>
                          <a:ea typeface="+mn-ea"/>
                          <a:cs typeface="+mn-cs"/>
                        </a:rPr>
                        <a:t>Liszka</a:t>
                      </a:r>
                      <a:r>
                        <a:rPr kumimoji="0" lang="en-US" sz="1600" b="0" i="0" kern="1200" dirty="0">
                          <a:solidFill>
                            <a:schemeClr val="dk1"/>
                          </a:solidFill>
                          <a:latin typeface="+mn-lt"/>
                          <a:ea typeface="+mn-ea"/>
                          <a:cs typeface="+mn-cs"/>
                        </a:rPr>
                        <a:t>; Terrence E. </a:t>
                      </a:r>
                      <a:r>
                        <a:rPr kumimoji="0" lang="en-US" sz="1600" b="0" i="0" kern="1200" dirty="0" err="1">
                          <a:solidFill>
                            <a:schemeClr val="dk1"/>
                          </a:solidFill>
                          <a:latin typeface="+mn-lt"/>
                          <a:ea typeface="+mn-ea"/>
                          <a:cs typeface="+mn-cs"/>
                        </a:rPr>
                        <a:t>Steyer</a:t>
                      </a:r>
                      <a:r>
                        <a:rPr kumimoji="0" lang="en-US" sz="1600" b="0" i="0" kern="1200" dirty="0">
                          <a:solidFill>
                            <a:schemeClr val="dk1"/>
                          </a:solidFill>
                          <a:latin typeface="+mn-lt"/>
                          <a:ea typeface="+mn-ea"/>
                          <a:cs typeface="+mn-cs"/>
                        </a:rPr>
                        <a:t>; William J. </a:t>
                      </a:r>
                      <a:r>
                        <a:rPr kumimoji="0" lang="en-US" sz="1600" b="0" i="0" kern="1200" dirty="0" err="1">
                          <a:solidFill>
                            <a:schemeClr val="dk1"/>
                          </a:solidFill>
                          <a:latin typeface="+mn-lt"/>
                          <a:ea typeface="+mn-ea"/>
                          <a:cs typeface="+mn-cs"/>
                        </a:rPr>
                        <a:t>Hueston</a:t>
                      </a:r>
                      <a:endParaRPr lang="en-US" sz="1600" dirty="0"/>
                    </a:p>
                  </a:txBody>
                  <a:tcPr/>
                </a:tc>
                <a:tc>
                  <a:txBody>
                    <a:bodyPr/>
                    <a:lstStyle/>
                    <a:p>
                      <a:r>
                        <a:rPr kumimoji="0" lang="en-US" sz="1600" b="0" i="0" kern="1200" dirty="0">
                          <a:solidFill>
                            <a:schemeClr val="dk1"/>
                          </a:solidFill>
                          <a:latin typeface="+mn-lt"/>
                          <a:ea typeface="+mn-ea"/>
                          <a:cs typeface="+mn-cs"/>
                        </a:rPr>
                        <a:t>Journal</a:t>
                      </a:r>
                      <a:r>
                        <a:rPr kumimoji="0" lang="en-US" sz="1600" b="0" i="0" kern="1200" baseline="0" dirty="0">
                          <a:solidFill>
                            <a:schemeClr val="dk1"/>
                          </a:solidFill>
                          <a:latin typeface="+mn-lt"/>
                          <a:ea typeface="+mn-ea"/>
                          <a:cs typeface="+mn-cs"/>
                        </a:rPr>
                        <a:t> of community health</a:t>
                      </a:r>
                    </a:p>
                    <a:p>
                      <a:r>
                        <a:rPr kumimoji="0" lang="en-US" sz="1600" b="0" i="0" kern="1200" dirty="0">
                          <a:solidFill>
                            <a:schemeClr val="dk1"/>
                          </a:solidFill>
                          <a:latin typeface="+mn-lt"/>
                          <a:ea typeface="+mn-ea"/>
                          <a:cs typeface="+mn-cs"/>
                        </a:rPr>
                        <a:t>(2006)</a:t>
                      </a:r>
                    </a:p>
                    <a:p>
                      <a:endParaRPr lang="en-US" sz="1600" dirty="0"/>
                    </a:p>
                  </a:txBody>
                  <a:tcPr/>
                </a:tc>
                <a:tc>
                  <a:txBody>
                    <a:bodyPr/>
                    <a:lstStyle/>
                    <a:p>
                      <a:r>
                        <a:rPr lang="en-US" sz="1600" dirty="0"/>
                        <a:t>Online Health-seeking using internet and online</a:t>
                      </a:r>
                      <a:r>
                        <a:rPr lang="en-US" sz="1600" baseline="0" dirty="0"/>
                        <a:t> health information</a:t>
                      </a:r>
                      <a:endParaRPr lang="en-US" sz="1600" dirty="0"/>
                    </a:p>
                  </a:txBody>
                  <a:tcPr/>
                </a:tc>
                <a:tc>
                  <a:txBody>
                    <a:bodyPr/>
                    <a:lstStyle/>
                    <a:p>
                      <a:r>
                        <a:rPr lang="en-US" sz="1600" dirty="0"/>
                        <a:t>USING ONLINE HEALTH INFORMATION</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397000"/>
          <a:ext cx="8686800" cy="439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2636520">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1737360">
                  <a:extLst>
                    <a:ext uri="{9D8B030D-6E8A-4147-A177-3AD203B41FA5}">
                      <a16:colId xmlns:a16="http://schemas.microsoft.com/office/drawing/2014/main" val="20004"/>
                    </a:ext>
                  </a:extLst>
                </a:gridCol>
              </a:tblGrid>
              <a:tr h="370840">
                <a:tc>
                  <a:txBody>
                    <a:bodyPr/>
                    <a:lstStyle/>
                    <a:p>
                      <a:r>
                        <a:rPr lang="en-US" sz="1800" dirty="0"/>
                        <a:t>S.NO</a:t>
                      </a:r>
                    </a:p>
                  </a:txBody>
                  <a:tcPr/>
                </a:tc>
                <a:tc>
                  <a:txBody>
                    <a:bodyPr/>
                    <a:lstStyle/>
                    <a:p>
                      <a:r>
                        <a:rPr lang="en-US" sz="1800" dirty="0"/>
                        <a:t>TITLE AND AUTHOR</a:t>
                      </a:r>
                    </a:p>
                  </a:txBody>
                  <a:tcPr/>
                </a:tc>
                <a:tc>
                  <a:txBody>
                    <a:bodyPr/>
                    <a:lstStyle/>
                    <a:p>
                      <a:r>
                        <a:rPr lang="en-US" sz="1800" dirty="0"/>
                        <a:t>YEAR  AND PUBLICATION</a:t>
                      </a:r>
                    </a:p>
                  </a:txBody>
                  <a:tcPr/>
                </a:tc>
                <a:tc>
                  <a:txBody>
                    <a:bodyPr/>
                    <a:lstStyle/>
                    <a:p>
                      <a:r>
                        <a:rPr lang="en-US" sz="1800" dirty="0"/>
                        <a:t>TECHNIQUES</a:t>
                      </a:r>
                    </a:p>
                  </a:txBody>
                  <a:tcPr/>
                </a:tc>
                <a:tc>
                  <a:txBody>
                    <a:bodyPr/>
                    <a:lstStyle/>
                    <a:p>
                      <a:r>
                        <a:rPr lang="en-US" sz="1800" dirty="0"/>
                        <a:t>LIMITATIONS</a:t>
                      </a:r>
                    </a:p>
                  </a:txBody>
                  <a:tcPr/>
                </a:tc>
                <a:extLst>
                  <a:ext uri="{0D108BD9-81ED-4DB2-BD59-A6C34878D82A}">
                    <a16:rowId xmlns:a16="http://schemas.microsoft.com/office/drawing/2014/main" val="10000"/>
                  </a:ext>
                </a:extLst>
              </a:tr>
              <a:tr h="370840">
                <a:tc>
                  <a:txBody>
                    <a:bodyPr/>
                    <a:lstStyle/>
                    <a:p>
                      <a:r>
                        <a:rPr lang="en-US" sz="18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dk1"/>
                          </a:solidFill>
                          <a:latin typeface="+mn-lt"/>
                          <a:ea typeface="+mn-ea"/>
                          <a:cs typeface="+mn-cs"/>
                        </a:rPr>
                        <a:t>Healthcare provider-patient online consultation and compliance program</a:t>
                      </a:r>
                    </a:p>
                    <a:p>
                      <a:endParaRPr lang="en-US" sz="1800" dirty="0"/>
                    </a:p>
                    <a:p>
                      <a:r>
                        <a:rPr lang="en-US" sz="1800" dirty="0" err="1"/>
                        <a:t>Fotsch</a:t>
                      </a:r>
                      <a:r>
                        <a:rPr lang="en-US" sz="1800" dirty="0"/>
                        <a:t>, E., </a:t>
                      </a:r>
                      <a:r>
                        <a:rPr lang="en-US" sz="1800" dirty="0" err="1"/>
                        <a:t>DelGuidice</a:t>
                      </a:r>
                      <a:r>
                        <a:rPr lang="en-US" sz="1800" dirty="0"/>
                        <a:t>, D., &amp; Yuan, L. </a:t>
                      </a:r>
                    </a:p>
                  </a:txBody>
                  <a:tcPr/>
                </a:tc>
                <a:tc>
                  <a:txBody>
                    <a:bodyPr/>
                    <a:lstStyle/>
                    <a:p>
                      <a:r>
                        <a:rPr lang="en-US" sz="1800" dirty="0"/>
                        <a:t>(2004). </a:t>
                      </a:r>
                      <a:r>
                        <a:rPr lang="en-US" sz="1800" i="1" dirty="0"/>
                        <a:t>U.S. Patent </a:t>
                      </a:r>
                      <a:endParaRPr lang="en-US" sz="1800" dirty="0"/>
                    </a:p>
                  </a:txBody>
                  <a:tcPr/>
                </a:tc>
                <a:tc>
                  <a:txBody>
                    <a:bodyPr/>
                    <a:lstStyle/>
                    <a:p>
                      <a:r>
                        <a:rPr kumimoji="0" lang="en-US" sz="1800" b="0" i="0" kern="1200" dirty="0">
                          <a:solidFill>
                            <a:schemeClr val="dk1"/>
                          </a:solidFill>
                          <a:latin typeface="+mn-lt"/>
                          <a:ea typeface="+mn-ea"/>
                          <a:cs typeface="+mn-cs"/>
                        </a:rPr>
                        <a:t>messages includes medical advice or medical information </a:t>
                      </a:r>
                      <a:endParaRPr lang="en-US" sz="1800" dirty="0"/>
                    </a:p>
                  </a:txBody>
                  <a:tcPr/>
                </a:tc>
                <a:tc>
                  <a:txBody>
                    <a:bodyPr/>
                    <a:lstStyle/>
                    <a:p>
                      <a:r>
                        <a:rPr kumimoji="0" lang="en-US" sz="1800" b="0" i="0" kern="1200" dirty="0">
                          <a:solidFill>
                            <a:schemeClr val="dk1"/>
                          </a:solidFill>
                          <a:latin typeface="+mn-lt"/>
                          <a:ea typeface="+mn-ea"/>
                          <a:cs typeface="+mn-cs"/>
                        </a:rPr>
                        <a:t>includes one or more messages to be transmitted to the user when a condition associated with the corresponding message is satisfied</a:t>
                      </a:r>
                      <a:endParaRPr lang="en-US" sz="1800" dirty="0"/>
                    </a:p>
                  </a:txBody>
                  <a:tcPr/>
                </a:tc>
                <a:extLst>
                  <a:ext uri="{0D108BD9-81ED-4DB2-BD59-A6C34878D82A}">
                    <a16:rowId xmlns:a16="http://schemas.microsoft.com/office/drawing/2014/main" val="10001"/>
                  </a:ext>
                </a:extLst>
              </a:tr>
              <a:tr h="370840">
                <a:tc>
                  <a:txBody>
                    <a:bodyPr/>
                    <a:lstStyle/>
                    <a:p>
                      <a:endParaRPr lang="en-US" sz="1800" dirty="0"/>
                    </a:p>
                  </a:txBody>
                  <a:tcPr/>
                </a:tc>
                <a:tc>
                  <a:txBody>
                    <a:bodyPr/>
                    <a:lstStyle/>
                    <a:p>
                      <a:endParaRPr lang="en-US" sz="1800"/>
                    </a:p>
                  </a:txBody>
                  <a:tcPr/>
                </a:tc>
                <a:tc>
                  <a:txBody>
                    <a:bodyPr/>
                    <a:lstStyle/>
                    <a:p>
                      <a:endParaRPr lang="en-US" sz="1800"/>
                    </a:p>
                  </a:txBody>
                  <a:tcPr/>
                </a:tc>
                <a:tc>
                  <a:txBody>
                    <a:bodyPr/>
                    <a:lstStyle/>
                    <a:p>
                      <a:endParaRPr lang="en-US" sz="1800"/>
                    </a:p>
                  </a:txBody>
                  <a:tcPr/>
                </a:tc>
                <a:tc>
                  <a:txBody>
                    <a:bodyPr/>
                    <a:lstStyle/>
                    <a:p>
                      <a:endParaRPr lang="en-US" sz="18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990600"/>
          <a:ext cx="8534400" cy="5679453"/>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727960">
                  <a:extLst>
                    <a:ext uri="{9D8B030D-6E8A-4147-A177-3AD203B41FA5}">
                      <a16:colId xmlns:a16="http://schemas.microsoft.com/office/drawing/2014/main" val="20001"/>
                    </a:ext>
                  </a:extLst>
                </a:gridCol>
                <a:gridCol w="1706880">
                  <a:extLst>
                    <a:ext uri="{9D8B030D-6E8A-4147-A177-3AD203B41FA5}">
                      <a16:colId xmlns:a16="http://schemas.microsoft.com/office/drawing/2014/main" val="20002"/>
                    </a:ext>
                  </a:extLst>
                </a:gridCol>
                <a:gridCol w="1706880">
                  <a:extLst>
                    <a:ext uri="{9D8B030D-6E8A-4147-A177-3AD203B41FA5}">
                      <a16:colId xmlns:a16="http://schemas.microsoft.com/office/drawing/2014/main" val="20003"/>
                    </a:ext>
                  </a:extLst>
                </a:gridCol>
                <a:gridCol w="1706880">
                  <a:extLst>
                    <a:ext uri="{9D8B030D-6E8A-4147-A177-3AD203B41FA5}">
                      <a16:colId xmlns:a16="http://schemas.microsoft.com/office/drawing/2014/main" val="20004"/>
                    </a:ext>
                  </a:extLst>
                </a:gridCol>
              </a:tblGrid>
              <a:tr h="477507">
                <a:tc>
                  <a:txBody>
                    <a:bodyPr/>
                    <a:lstStyle/>
                    <a:p>
                      <a:r>
                        <a:rPr lang="en-US" sz="1600" dirty="0" err="1"/>
                        <a:t>s.no</a:t>
                      </a:r>
                      <a:endParaRPr lang="en-US" sz="1600" dirty="0"/>
                    </a:p>
                  </a:txBody>
                  <a:tcPr/>
                </a:tc>
                <a:tc>
                  <a:txBody>
                    <a:bodyPr/>
                    <a:lstStyle/>
                    <a:p>
                      <a:r>
                        <a:rPr lang="en-US" sz="1600" dirty="0"/>
                        <a:t>Title and authors</a:t>
                      </a:r>
                    </a:p>
                  </a:txBody>
                  <a:tcPr/>
                </a:tc>
                <a:tc>
                  <a:txBody>
                    <a:bodyPr/>
                    <a:lstStyle/>
                    <a:p>
                      <a:r>
                        <a:rPr lang="en-US" sz="1600" dirty="0"/>
                        <a:t>Year and publication</a:t>
                      </a:r>
                    </a:p>
                  </a:txBody>
                  <a:tcPr/>
                </a:tc>
                <a:tc>
                  <a:txBody>
                    <a:bodyPr/>
                    <a:lstStyle/>
                    <a:p>
                      <a:r>
                        <a:rPr lang="en-US" sz="1600" dirty="0"/>
                        <a:t>techniques</a:t>
                      </a:r>
                    </a:p>
                  </a:txBody>
                  <a:tcPr/>
                </a:tc>
                <a:tc>
                  <a:txBody>
                    <a:bodyPr/>
                    <a:lstStyle/>
                    <a:p>
                      <a:r>
                        <a:rPr lang="en-US" sz="1600" dirty="0"/>
                        <a:t>limitations</a:t>
                      </a:r>
                    </a:p>
                  </a:txBody>
                  <a:tcPr/>
                </a:tc>
                <a:extLst>
                  <a:ext uri="{0D108BD9-81ED-4DB2-BD59-A6C34878D82A}">
                    <a16:rowId xmlns:a16="http://schemas.microsoft.com/office/drawing/2014/main" val="10000"/>
                  </a:ext>
                </a:extLst>
              </a:tr>
              <a:tr h="2570493">
                <a:tc>
                  <a:txBody>
                    <a:bodyPr/>
                    <a:lstStyle/>
                    <a:p>
                      <a:r>
                        <a:rPr lang="en-US" sz="1600"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i="0" kern="1200" dirty="0">
                          <a:solidFill>
                            <a:schemeClr val="dk1"/>
                          </a:solidFill>
                          <a:latin typeface="+mn-lt"/>
                          <a:ea typeface="+mn-ea"/>
                          <a:cs typeface="+mn-cs"/>
                        </a:rPr>
                        <a:t>Seeking health information online: does limited healthcare access matter?</a:t>
                      </a:r>
                    </a:p>
                    <a:p>
                      <a:endParaRPr lang="en-US" sz="1600" dirty="0"/>
                    </a:p>
                    <a:p>
                      <a:r>
                        <a:rPr kumimoji="0" lang="en-US" sz="1600" b="0" i="0" u="none" kern="1200" dirty="0" err="1">
                          <a:solidFill>
                            <a:schemeClr val="dk1"/>
                          </a:solidFill>
                          <a:latin typeface="+mn-lt"/>
                          <a:ea typeface="+mn-ea"/>
                          <a:cs typeface="+mn-cs"/>
                        </a:rPr>
                        <a:t>Neeraj</a:t>
                      </a:r>
                      <a:r>
                        <a:rPr kumimoji="0" lang="en-US" sz="1600" b="0" i="0" u="none" kern="1200" dirty="0">
                          <a:solidFill>
                            <a:schemeClr val="dk1"/>
                          </a:solidFill>
                          <a:latin typeface="+mn-lt"/>
                          <a:ea typeface="+mn-ea"/>
                          <a:cs typeface="+mn-cs"/>
                        </a:rPr>
                        <a:t> </a:t>
                      </a:r>
                      <a:r>
                        <a:rPr kumimoji="0" lang="en-US" sz="1600" b="0" i="0" u="none" kern="1200" dirty="0" err="1">
                          <a:solidFill>
                            <a:schemeClr val="dk1"/>
                          </a:solidFill>
                          <a:latin typeface="+mn-lt"/>
                          <a:ea typeface="+mn-ea"/>
                          <a:cs typeface="+mn-cs"/>
                        </a:rPr>
                        <a:t>Bhandari</a:t>
                      </a:r>
                      <a:r>
                        <a:rPr kumimoji="0" lang="en-US" sz="1600" b="0" i="0"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Yunfeng</a:t>
                      </a:r>
                      <a:r>
                        <a:rPr kumimoji="0" lang="en-US" sz="1600" b="0" i="0" u="none" strike="noStrike" kern="1200" dirty="0">
                          <a:solidFill>
                            <a:schemeClr val="dk1"/>
                          </a:solidFill>
                          <a:latin typeface="+mn-lt"/>
                          <a:ea typeface="+mn-ea"/>
                          <a:cs typeface="+mn-cs"/>
                        </a:rPr>
                        <a:t> Shi</a:t>
                      </a:r>
                      <a:r>
                        <a:rPr kumimoji="0" lang="en-US" sz="1600" b="0" i="0"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Kyoungrae</a:t>
                      </a:r>
                      <a:r>
                        <a:rPr kumimoji="0" lang="en-US" sz="1600" b="0" i="0" u="none" strike="noStrike" kern="1200" dirty="0">
                          <a:solidFill>
                            <a:schemeClr val="dk1"/>
                          </a:solidFill>
                          <a:latin typeface="+mn-lt"/>
                          <a:ea typeface="+mn-ea"/>
                          <a:cs typeface="+mn-cs"/>
                        </a:rPr>
                        <a:t> Jung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a:solidFill>
                            <a:schemeClr val="dk1"/>
                          </a:solidFill>
                          <a:latin typeface="+mn-lt"/>
                          <a:ea typeface="+mn-ea"/>
                          <a:cs typeface="+mn-cs"/>
                        </a:rPr>
                        <a:t> 19 June 2014</a:t>
                      </a:r>
                    </a:p>
                    <a:p>
                      <a:r>
                        <a:rPr kumimoji="0" lang="en-US" sz="1600" b="0" i="1" kern="1200" dirty="0">
                          <a:solidFill>
                            <a:schemeClr val="dk1"/>
                          </a:solidFill>
                          <a:latin typeface="+mn-lt"/>
                          <a:ea typeface="+mn-ea"/>
                          <a:cs typeface="+mn-cs"/>
                        </a:rPr>
                        <a:t>Journal of the American Medical Informatics Association</a:t>
                      </a:r>
                      <a:endParaRPr lang="en-US" sz="1600" dirty="0"/>
                    </a:p>
                  </a:txBody>
                  <a:tcPr/>
                </a:tc>
                <a:tc>
                  <a:txBody>
                    <a:bodyPr/>
                    <a:lstStyle/>
                    <a:p>
                      <a:r>
                        <a:rPr kumimoji="0" lang="en-US" sz="1600" b="0" i="0" u="none" strike="noStrike" kern="1200" dirty="0">
                          <a:solidFill>
                            <a:schemeClr val="dk1"/>
                          </a:solidFill>
                          <a:latin typeface="+mn-lt"/>
                          <a:ea typeface="+mn-ea"/>
                          <a:cs typeface="+mn-cs"/>
                        </a:rPr>
                        <a:t>Internet</a:t>
                      </a:r>
                      <a:r>
                        <a:rPr kumimoji="0" lang="en-US" sz="1600" b="0" i="0" kern="1200" dirty="0">
                          <a:solidFill>
                            <a:schemeClr val="dk1"/>
                          </a:solidFill>
                          <a:latin typeface="+mn-lt"/>
                          <a:ea typeface="+mn-ea"/>
                          <a:cs typeface="+mn-cs"/>
                        </a:rPr>
                        <a:t>, </a:t>
                      </a:r>
                      <a:r>
                        <a:rPr kumimoji="0" lang="en-US" sz="1600" b="0" i="0" u="none" strike="noStrike" kern="1200" dirty="0">
                          <a:solidFill>
                            <a:schemeClr val="dk1"/>
                          </a:solidFill>
                          <a:latin typeface="+mn-lt"/>
                          <a:ea typeface="+mn-ea"/>
                          <a:cs typeface="+mn-cs"/>
                        </a:rPr>
                        <a:t>Online Health Information Seeking</a:t>
                      </a:r>
                      <a:r>
                        <a:rPr kumimoji="0" lang="en-US" sz="1600" b="0" i="0" kern="1200" dirty="0">
                          <a:solidFill>
                            <a:schemeClr val="dk1"/>
                          </a:solidFill>
                          <a:latin typeface="+mn-lt"/>
                          <a:ea typeface="+mn-ea"/>
                          <a:cs typeface="+mn-cs"/>
                        </a:rPr>
                        <a:t>, </a:t>
                      </a:r>
                      <a:r>
                        <a:rPr kumimoji="0" lang="en-US" sz="1600" b="0" i="0" u="none" strike="noStrike" kern="1200" dirty="0">
                          <a:solidFill>
                            <a:schemeClr val="dk1"/>
                          </a:solidFill>
                          <a:latin typeface="+mn-lt"/>
                          <a:ea typeface="+mn-ea"/>
                          <a:cs typeface="+mn-cs"/>
                        </a:rPr>
                        <a:t>Health Care Access</a:t>
                      </a:r>
                      <a:r>
                        <a:rPr kumimoji="0" lang="en-US" sz="1600" b="0" i="0" kern="1200" dirty="0">
                          <a:solidFill>
                            <a:schemeClr val="dk1"/>
                          </a:solidFill>
                          <a:latin typeface="+mn-lt"/>
                          <a:ea typeface="+mn-ea"/>
                          <a:cs typeface="+mn-cs"/>
                        </a:rPr>
                        <a:t>, </a:t>
                      </a:r>
                      <a:r>
                        <a:rPr kumimoji="0" lang="en-US" sz="1600" b="0" i="0" u="none" strike="noStrike" kern="1200" dirty="0">
                          <a:solidFill>
                            <a:schemeClr val="dk1"/>
                          </a:solidFill>
                          <a:latin typeface="+mn-lt"/>
                          <a:ea typeface="+mn-ea"/>
                          <a:cs typeface="+mn-cs"/>
                        </a:rPr>
                        <a:t>Health Information Systems</a:t>
                      </a:r>
                      <a:r>
                        <a:rPr kumimoji="0" lang="en-US" sz="1600" b="0" i="0" kern="1200" dirty="0">
                          <a:solidFill>
                            <a:schemeClr val="dk1"/>
                          </a:solidFill>
                          <a:latin typeface="+mn-lt"/>
                          <a:ea typeface="+mn-ea"/>
                          <a:cs typeface="+mn-cs"/>
                        </a:rPr>
                        <a:t>, </a:t>
                      </a:r>
                      <a:r>
                        <a:rPr kumimoji="0" lang="en-US" sz="1600" b="0" i="0" u="none" strike="noStrike" kern="1200" dirty="0">
                          <a:solidFill>
                            <a:schemeClr val="dk1"/>
                          </a:solidFill>
                          <a:latin typeface="+mn-lt"/>
                          <a:ea typeface="+mn-ea"/>
                          <a:cs typeface="+mn-cs"/>
                        </a:rPr>
                        <a:t>Consumer Health Information</a:t>
                      </a:r>
                      <a:endParaRPr lang="en-US" sz="1600" dirty="0"/>
                    </a:p>
                  </a:txBody>
                  <a:tcPr/>
                </a:tc>
                <a:tc>
                  <a:txBody>
                    <a:bodyPr/>
                    <a:lstStyle/>
                    <a:p>
                      <a:r>
                        <a:rPr kumimoji="0" lang="en-US" sz="1600" b="0" i="0" u="none" kern="1200" dirty="0">
                          <a:solidFill>
                            <a:schemeClr val="dk1"/>
                          </a:solidFill>
                          <a:latin typeface="+mn-lt"/>
                          <a:ea typeface="+mn-ea"/>
                          <a:cs typeface="+mn-cs"/>
                        </a:rPr>
                        <a:t>Brief Communication is done in internet</a:t>
                      </a:r>
                    </a:p>
                  </a:txBody>
                  <a:tcPr/>
                </a:tc>
                <a:extLst>
                  <a:ext uri="{0D108BD9-81ED-4DB2-BD59-A6C34878D82A}">
                    <a16:rowId xmlns:a16="http://schemas.microsoft.com/office/drawing/2014/main" val="10001"/>
                  </a:ext>
                </a:extLst>
              </a:tr>
              <a:tr h="376719">
                <a:tc>
                  <a:txBody>
                    <a:bodyPr/>
                    <a:lstStyle/>
                    <a:p>
                      <a:r>
                        <a:rPr lang="en-US" sz="1600"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i="0" kern="1200" dirty="0">
                          <a:solidFill>
                            <a:schemeClr val="dk1"/>
                          </a:solidFill>
                          <a:latin typeface="+mn-lt"/>
                          <a:ea typeface="+mn-ea"/>
                          <a:cs typeface="+mn-cs"/>
                        </a:rPr>
                        <a:t>Online health care</a:t>
                      </a:r>
                    </a:p>
                    <a:p>
                      <a:endParaRPr lang="en-US" sz="1600" dirty="0"/>
                    </a:p>
                    <a:p>
                      <a:r>
                        <a:rPr kumimoji="0" lang="en-US" sz="1600" b="0" i="0" u="none" strike="noStrike" kern="1200" dirty="0" err="1">
                          <a:solidFill>
                            <a:schemeClr val="dk1"/>
                          </a:solidFill>
                          <a:latin typeface="+mn-lt"/>
                          <a:ea typeface="+mn-ea"/>
                          <a:cs typeface="+mn-cs"/>
                        </a:rPr>
                        <a:t>Fayezah</a:t>
                      </a:r>
                      <a:r>
                        <a:rPr kumimoji="0" lang="en-US" sz="1600" b="0" i="0" u="none" strike="noStrike"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Anjum</a:t>
                      </a:r>
                      <a:r>
                        <a:rPr kumimoji="0" lang="en-US" sz="1600" b="0" i="0" u="none" strike="noStrike" kern="1200" dirty="0">
                          <a:solidFill>
                            <a:schemeClr val="dk1"/>
                          </a:solidFill>
                          <a:latin typeface="+mn-lt"/>
                          <a:ea typeface="+mn-ea"/>
                          <a:cs typeface="+mn-cs"/>
                        </a:rPr>
                        <a:t> ,</a:t>
                      </a:r>
                      <a:r>
                        <a:rPr kumimoji="0" lang="en-US" sz="1600" b="0" i="0" kern="1200" dirty="0">
                          <a:solidFill>
                            <a:schemeClr val="dk1"/>
                          </a:solidFill>
                          <a:latin typeface="+mn-lt"/>
                          <a:ea typeface="+mn-ea"/>
                          <a:cs typeface="+mn-cs"/>
                        </a:rPr>
                        <a:t> </a:t>
                      </a:r>
                      <a:r>
                        <a:rPr kumimoji="0" lang="en-US" sz="1600" b="0" i="0" u="none" strike="noStrike" kern="1200" dirty="0">
                          <a:solidFill>
                            <a:schemeClr val="dk1"/>
                          </a:solidFill>
                          <a:latin typeface="+mn-lt"/>
                          <a:ea typeface="+mn-ea"/>
                          <a:cs typeface="+mn-cs"/>
                        </a:rPr>
                        <a:t>Abu </a:t>
                      </a:r>
                      <a:r>
                        <a:rPr kumimoji="0" lang="en-US" sz="1600" b="0" i="0" u="none" strike="noStrike" kern="1200" dirty="0" err="1">
                          <a:solidFill>
                            <a:schemeClr val="dk1"/>
                          </a:solidFill>
                          <a:latin typeface="+mn-lt"/>
                          <a:ea typeface="+mn-ea"/>
                          <a:cs typeface="+mn-cs"/>
                        </a:rPr>
                        <a:t>Saleh</a:t>
                      </a:r>
                      <a:r>
                        <a:rPr kumimoji="0" lang="en-US" sz="1600" b="0" i="0" u="none" strike="noStrike" kern="1200" dirty="0">
                          <a:solidFill>
                            <a:schemeClr val="dk1"/>
                          </a:solidFill>
                          <a:latin typeface="+mn-lt"/>
                          <a:ea typeface="+mn-ea"/>
                          <a:cs typeface="+mn-cs"/>
                        </a:rPr>
                        <a:t> Mohammed </a:t>
                      </a:r>
                      <a:r>
                        <a:rPr kumimoji="0" lang="en-US" sz="1600" b="0" i="0" u="none" strike="noStrike" kern="1200" dirty="0" err="1">
                          <a:solidFill>
                            <a:schemeClr val="dk1"/>
                          </a:solidFill>
                          <a:latin typeface="+mn-lt"/>
                          <a:ea typeface="+mn-ea"/>
                          <a:cs typeface="+mn-cs"/>
                        </a:rPr>
                        <a:t>Shoaib</a:t>
                      </a:r>
                      <a:r>
                        <a:rPr kumimoji="0" lang="en-US" sz="1600" b="0" i="0" u="none" strike="noStrike" kern="1200" dirty="0">
                          <a:solidFill>
                            <a:schemeClr val="dk1"/>
                          </a:solidFill>
                          <a:latin typeface="+mn-lt"/>
                          <a:ea typeface="+mn-ea"/>
                          <a:cs typeface="+mn-cs"/>
                        </a:rPr>
                        <a:t> ,Abdullah </a:t>
                      </a:r>
                      <a:r>
                        <a:rPr kumimoji="0" lang="en-US" sz="1600" b="0" i="0" u="none" strike="noStrike" kern="1200" dirty="0" err="1">
                          <a:solidFill>
                            <a:schemeClr val="dk1"/>
                          </a:solidFill>
                          <a:latin typeface="+mn-lt"/>
                          <a:ea typeface="+mn-ea"/>
                          <a:cs typeface="+mn-cs"/>
                        </a:rPr>
                        <a:t>Ibne</a:t>
                      </a:r>
                      <a:r>
                        <a:rPr kumimoji="0" lang="en-US" sz="1600" b="0" i="0" u="none" strike="noStrike" kern="1200" dirty="0">
                          <a:solidFill>
                            <a:schemeClr val="dk1"/>
                          </a:solidFill>
                          <a:latin typeface="+mn-lt"/>
                          <a:ea typeface="+mn-ea"/>
                          <a:cs typeface="+mn-cs"/>
                        </a:rPr>
                        <a:t> </a:t>
                      </a:r>
                      <a:r>
                        <a:rPr kumimoji="0" lang="en-US" sz="1600" b="0" i="0" u="none" strike="noStrike" kern="1200" dirty="0" err="1">
                          <a:solidFill>
                            <a:schemeClr val="dk1"/>
                          </a:solidFill>
                          <a:latin typeface="+mn-lt"/>
                          <a:ea typeface="+mn-ea"/>
                          <a:cs typeface="+mn-cs"/>
                        </a:rPr>
                        <a:t>Hossain</a:t>
                      </a:r>
                      <a:r>
                        <a:rPr kumimoji="0" lang="en-US" sz="1600" b="0" i="0" u="none" strike="noStrike" kern="1200" dirty="0">
                          <a:solidFill>
                            <a:schemeClr val="dk1"/>
                          </a:solidFill>
                          <a:latin typeface="+mn-lt"/>
                          <a:ea typeface="+mn-ea"/>
                          <a:cs typeface="+mn-cs"/>
                        </a:rPr>
                        <a:t> ,</a:t>
                      </a:r>
                      <a:r>
                        <a:rPr kumimoji="0" lang="en-US" sz="1600" b="0" i="0" kern="1200" dirty="0">
                          <a:solidFill>
                            <a:schemeClr val="dk1"/>
                          </a:solidFill>
                          <a:latin typeface="+mn-lt"/>
                          <a:ea typeface="+mn-ea"/>
                          <a:cs typeface="+mn-cs"/>
                        </a:rPr>
                        <a:t> </a:t>
                      </a:r>
                      <a:r>
                        <a:rPr kumimoji="0" lang="en-US" sz="1600" b="0" i="0" u="none" strike="noStrike" kern="1200" dirty="0">
                          <a:solidFill>
                            <a:schemeClr val="dk1"/>
                          </a:solidFill>
                          <a:latin typeface="+mn-lt"/>
                          <a:ea typeface="+mn-ea"/>
                          <a:cs typeface="+mn-cs"/>
                        </a:rPr>
                        <a:t>Mohammad </a:t>
                      </a:r>
                      <a:r>
                        <a:rPr kumimoji="0" lang="en-US" sz="1600" b="0" i="0" u="none" strike="noStrike" kern="1200" dirty="0" err="1">
                          <a:solidFill>
                            <a:schemeClr val="dk1"/>
                          </a:solidFill>
                          <a:latin typeface="+mn-lt"/>
                          <a:ea typeface="+mn-ea"/>
                          <a:cs typeface="+mn-cs"/>
                        </a:rPr>
                        <a:t>Monirujjaman</a:t>
                      </a:r>
                      <a:r>
                        <a:rPr kumimoji="0" lang="en-US" sz="1600" b="0" i="0" u="none" strike="noStrike" kern="1200" dirty="0">
                          <a:solidFill>
                            <a:schemeClr val="dk1"/>
                          </a:solidFill>
                          <a:latin typeface="+mn-lt"/>
                          <a:ea typeface="+mn-ea"/>
                          <a:cs typeface="+mn-cs"/>
                        </a:rPr>
                        <a:t> Khan</a:t>
                      </a:r>
                      <a:endParaRPr lang="en-US" sz="1600" dirty="0"/>
                    </a:p>
                  </a:txBody>
                  <a:tcPr/>
                </a:tc>
                <a:tc>
                  <a:txBody>
                    <a:bodyPr/>
                    <a:lstStyle/>
                    <a:p>
                      <a:r>
                        <a:rPr kumimoji="0" lang="en-US" sz="1600" b="0" i="0" u="none" kern="1200" dirty="0">
                          <a:solidFill>
                            <a:schemeClr val="dk1"/>
                          </a:solidFill>
                          <a:latin typeface="+mn-lt"/>
                          <a:ea typeface="+mn-ea"/>
                          <a:cs typeface="+mn-cs"/>
                        </a:rPr>
                        <a:t>2018 </a:t>
                      </a:r>
                    </a:p>
                    <a:p>
                      <a:r>
                        <a:rPr kumimoji="0" lang="en-US" sz="1600" b="0" i="0" u="none" kern="1200" dirty="0">
                          <a:solidFill>
                            <a:schemeClr val="dk1"/>
                          </a:solidFill>
                          <a:latin typeface="+mn-lt"/>
                          <a:ea typeface="+mn-ea"/>
                          <a:cs typeface="+mn-cs"/>
                        </a:rPr>
                        <a:t>Computing and Communication Workshop and Conference (CCWC)</a:t>
                      </a:r>
                      <a:endParaRPr lang="en-US" sz="1600" u="none" dirty="0"/>
                    </a:p>
                  </a:txBody>
                  <a:tcPr/>
                </a:tc>
                <a:tc>
                  <a:txBody>
                    <a:bodyPr/>
                    <a:lstStyle/>
                    <a:p>
                      <a:r>
                        <a:rPr lang="en-US" sz="1600" dirty="0"/>
                        <a:t> </a:t>
                      </a:r>
                      <a:r>
                        <a:rPr kumimoji="0" lang="en-US" sz="1600" b="0" i="0" kern="1200" dirty="0">
                          <a:solidFill>
                            <a:schemeClr val="dk1"/>
                          </a:solidFill>
                          <a:latin typeface="+mn-lt"/>
                          <a:ea typeface="+mn-ea"/>
                          <a:cs typeface="+mn-cs"/>
                        </a:rPr>
                        <a:t>using </a:t>
                      </a:r>
                      <a:r>
                        <a:rPr kumimoji="0" lang="en-US" sz="1600" b="0" i="0" kern="1200" dirty="0" err="1">
                          <a:solidFill>
                            <a:schemeClr val="dk1"/>
                          </a:solidFill>
                          <a:latin typeface="+mn-lt"/>
                          <a:ea typeface="+mn-ea"/>
                          <a:cs typeface="+mn-cs"/>
                        </a:rPr>
                        <a:t>Codeigniter</a:t>
                      </a:r>
                      <a:r>
                        <a:rPr kumimoji="0" lang="en-US" sz="1600" b="0" i="0" kern="1200" dirty="0">
                          <a:solidFill>
                            <a:schemeClr val="dk1"/>
                          </a:solidFill>
                          <a:latin typeface="+mn-lt"/>
                          <a:ea typeface="+mn-ea"/>
                          <a:cs typeface="+mn-cs"/>
                        </a:rPr>
                        <a:t>, a PHP framework. The database has been designed using </a:t>
                      </a:r>
                      <a:r>
                        <a:rPr kumimoji="0" lang="en-US" sz="1600" b="0" i="0" kern="1200" dirty="0" err="1">
                          <a:solidFill>
                            <a:schemeClr val="dk1"/>
                          </a:solidFill>
                          <a:latin typeface="+mn-lt"/>
                          <a:ea typeface="+mn-ea"/>
                          <a:cs typeface="+mn-cs"/>
                        </a:rPr>
                        <a:t>mySQL</a:t>
                      </a:r>
                      <a:r>
                        <a:rPr kumimoji="0" lang="en-US" sz="1600" b="0" i="0" kern="1200" dirty="0">
                          <a:solidFill>
                            <a:schemeClr val="dk1"/>
                          </a:solidFill>
                          <a:latin typeface="+mn-lt"/>
                          <a:ea typeface="+mn-ea"/>
                          <a:cs typeface="+mn-cs"/>
                        </a:rPr>
                        <a:t> and XAMPP as the server.</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a:solidFill>
                            <a:schemeClr val="dk1"/>
                          </a:solidFill>
                          <a:latin typeface="+mn-lt"/>
                          <a:ea typeface="+mn-ea"/>
                          <a:cs typeface="+mn-cs"/>
                        </a:rPr>
                        <a:t> The doctors can view their patient's data and issue prescriptions</a:t>
                      </a:r>
                      <a:r>
                        <a:rPr kumimoji="0" lang="en-US" sz="1600" b="0" i="0" kern="1200" baseline="0" dirty="0">
                          <a:solidFill>
                            <a:schemeClr val="dk1"/>
                          </a:solidFill>
                          <a:latin typeface="+mn-lt"/>
                          <a:ea typeface="+mn-ea"/>
                          <a:cs typeface="+mn-cs"/>
                        </a:rPr>
                        <a:t> through the appointments as per the patients cases</a:t>
                      </a:r>
                      <a:endParaRPr lang="en-US" sz="1600" u="none" dirty="0"/>
                    </a:p>
                    <a:p>
                      <a:endParaRPr lang="en-US" sz="16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213</TotalTime>
  <Words>2908</Words>
  <Application>Microsoft Office PowerPoint</Application>
  <PresentationFormat>On-screen Show (4:3)</PresentationFormat>
  <Paragraphs>212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Constantia</vt:lpstr>
      <vt:lpstr>Times New Roman</vt:lpstr>
      <vt:lpstr>Wingdings 2</vt:lpstr>
      <vt:lpstr>Flow</vt:lpstr>
      <vt:lpstr>TITLE:   ESSENTIAL MEDICAL NEEDS</vt:lpstr>
      <vt:lpstr>Introduction:</vt:lpstr>
      <vt:lpstr>Problem Statement-Societal Issue</vt:lpstr>
      <vt:lpstr>Objective:</vt:lpstr>
      <vt:lpstr>Requirements:</vt:lpstr>
      <vt:lpstr>LITERATURE SURVEY:</vt:lpstr>
      <vt:lpstr>PowerPoint Presentation</vt:lpstr>
      <vt:lpstr>PowerPoint Presentation</vt:lpstr>
      <vt:lpstr>PowerPoint Presentation</vt:lpstr>
      <vt:lpstr>PowerPoint Presentation</vt:lpstr>
      <vt:lpstr>PowerPoint Presentation</vt:lpstr>
      <vt:lpstr>Proposed methodologies:</vt:lpstr>
      <vt:lpstr>Architectural diagram:</vt:lpstr>
      <vt:lpstr>Dataset - Source Link</vt:lpstr>
      <vt:lpstr>Algorithms Used</vt:lpstr>
      <vt:lpstr>FIFO:</vt:lpstr>
      <vt:lpstr>PRIORITY BASED:</vt:lpstr>
      <vt:lpstr>KRUSKAL’S ALGORITHM:</vt:lpstr>
      <vt:lpstr>DIJKSTRAS ALGORITHM:</vt:lpstr>
      <vt:lpstr>Experiments and results:</vt:lpstr>
      <vt:lpstr>Screenshots of entire output:</vt:lpstr>
      <vt:lpstr>PowerPoint Presentation</vt:lpstr>
      <vt:lpstr>PowerPoint Presentation</vt:lpstr>
      <vt:lpstr>PowerPoint Presentation</vt:lpstr>
      <vt:lpstr>Conclusion:</vt:lpstr>
      <vt:lpstr>Individual contribution:</vt:lpstr>
      <vt:lpstr>REFERENCES: (APA  format)</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ESSENTIAL MEDICAL NEEDS</dc:title>
  <dc:creator>kiran</dc:creator>
  <cp:lastModifiedBy>Sukesh Sollety</cp:lastModifiedBy>
  <cp:revision>4</cp:revision>
  <dcterms:created xsi:type="dcterms:W3CDTF">2020-08-25T11:12:46Z</dcterms:created>
  <dcterms:modified xsi:type="dcterms:W3CDTF">2020-11-12T02:42:16Z</dcterms:modified>
</cp:coreProperties>
</file>