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3884E7-7346-4DBD-A160-770B141A828D}"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9ACA5-10F6-4495-BF8B-3C135A85D3C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3884E7-7346-4DBD-A160-770B141A828D}"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9ACA5-10F6-4495-BF8B-3C135A85D3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3884E7-7346-4DBD-A160-770B141A828D}"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9ACA5-10F6-4495-BF8B-3C135A85D3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3884E7-7346-4DBD-A160-770B141A828D}"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9ACA5-10F6-4495-BF8B-3C135A85D3C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3884E7-7346-4DBD-A160-770B141A828D}"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9ACA5-10F6-4495-BF8B-3C135A85D3C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3884E7-7346-4DBD-A160-770B141A828D}" type="datetimeFigureOut">
              <a:rPr lang="en-US" smtClean="0"/>
              <a:t>10/26/2020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69ACA5-10F6-4495-BF8B-3C135A85D3C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3884E7-7346-4DBD-A160-770B141A828D}" type="datetimeFigureOut">
              <a:rPr lang="en-US" smtClean="0"/>
              <a:t>10/26/2020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69ACA5-10F6-4495-BF8B-3C135A85D3C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3884E7-7346-4DBD-A160-770B141A828D}" type="datetimeFigureOut">
              <a:rPr lang="en-US" smtClean="0"/>
              <a:t>10/26/2020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69ACA5-10F6-4495-BF8B-3C135A85D3C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3884E7-7346-4DBD-A160-770B141A828D}" type="datetimeFigureOut">
              <a:rPr lang="en-US" smtClean="0"/>
              <a:t>10/26/2020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69ACA5-10F6-4495-BF8B-3C135A85D3C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3884E7-7346-4DBD-A160-770B141A828D}" type="datetimeFigureOut">
              <a:rPr lang="en-US" smtClean="0"/>
              <a:t>10/26/2020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69ACA5-10F6-4495-BF8B-3C135A85D3C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3884E7-7346-4DBD-A160-770B141A828D}" type="datetimeFigureOut">
              <a:rPr lang="en-US" smtClean="0"/>
              <a:t>10/26/2020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69ACA5-10F6-4495-BF8B-3C135A85D3C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3884E7-7346-4DBD-A160-770B141A828D}" type="datetimeFigureOut">
              <a:rPr lang="en-US" smtClean="0"/>
              <a:t>10/26/2020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69ACA5-10F6-4495-BF8B-3C135A85D3C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i.org/10.1136/amiajnl-2013-00235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0"/>
            <a:ext cx="7772400" cy="1470025"/>
          </a:xfrm>
        </p:spPr>
        <p:txBody>
          <a:bodyPr>
            <a:normAutofit/>
          </a:bodyPr>
          <a:lstStyle/>
          <a:p>
            <a:pPr algn="l"/>
            <a:r>
              <a:rPr lang="en-US" sz="2400" dirty="0" smtClean="0"/>
              <a:t>PROJECT TITLE:</a:t>
            </a:r>
            <a:r>
              <a:rPr lang="en-US" dirty="0" smtClean="0"/>
              <a:t/>
            </a:r>
            <a:br>
              <a:rPr lang="en-US" dirty="0" smtClean="0"/>
            </a:br>
            <a:r>
              <a:rPr lang="en-US" dirty="0" smtClean="0"/>
              <a:t>	</a:t>
            </a:r>
            <a:r>
              <a:rPr lang="en-US" b="1" dirty="0" smtClean="0"/>
              <a:t>ESSENTIAL MEDICAL NEEDS</a:t>
            </a:r>
            <a:endParaRPr lang="en-US" b="1" dirty="0"/>
          </a:p>
        </p:txBody>
      </p:sp>
      <p:sp>
        <p:nvSpPr>
          <p:cNvPr id="3" name="Subtitle 2"/>
          <p:cNvSpPr>
            <a:spLocks noGrp="1"/>
          </p:cNvSpPr>
          <p:nvPr>
            <p:ph type="subTitle" idx="1"/>
          </p:nvPr>
        </p:nvSpPr>
        <p:spPr>
          <a:xfrm>
            <a:off x="1371600" y="3505200"/>
            <a:ext cx="7315200" cy="2286000"/>
          </a:xfrm>
        </p:spPr>
        <p:txBody>
          <a:bodyPr>
            <a:normAutofit lnSpcReduction="10000"/>
          </a:bodyPr>
          <a:lstStyle/>
          <a:p>
            <a:r>
              <a:rPr lang="en-US" sz="1800" b="1" dirty="0">
                <a:solidFill>
                  <a:schemeClr val="tx1"/>
                </a:solidFill>
              </a:rPr>
              <a:t>	</a:t>
            </a:r>
            <a:r>
              <a:rPr lang="en-US" sz="1800" b="1" dirty="0" smtClean="0">
                <a:solidFill>
                  <a:schemeClr val="tx1"/>
                </a:solidFill>
              </a:rPr>
              <a:t>		</a:t>
            </a:r>
            <a:r>
              <a:rPr lang="en-US" sz="1800" b="1" u="sng" dirty="0" smtClean="0">
                <a:solidFill>
                  <a:schemeClr val="tx1"/>
                </a:solidFill>
              </a:rPr>
              <a:t>TEAM MEMBERS:</a:t>
            </a:r>
          </a:p>
          <a:p>
            <a:pPr algn="r"/>
            <a:r>
              <a:rPr lang="en-US" sz="1800" b="1" dirty="0" smtClean="0">
                <a:solidFill>
                  <a:schemeClr val="tx1"/>
                </a:solidFill>
              </a:rPr>
              <a:t>B. KIRAN KUMAR REDDY</a:t>
            </a:r>
            <a:r>
              <a:rPr lang="en-US" sz="1800" b="1" dirty="0" smtClean="0">
                <a:solidFill>
                  <a:schemeClr val="tx1"/>
                </a:solidFill>
                <a:sym typeface="Wingdings" pitchFamily="2" charset="2"/>
              </a:rPr>
              <a:t>17MIS1019</a:t>
            </a:r>
          </a:p>
          <a:p>
            <a:pPr algn="r"/>
            <a:r>
              <a:rPr lang="en-US" sz="1800" b="1" dirty="0" smtClean="0">
                <a:solidFill>
                  <a:schemeClr val="tx1"/>
                </a:solidFill>
              </a:rPr>
              <a:t>S. SUKESH KUMAR </a:t>
            </a:r>
            <a:r>
              <a:rPr lang="en-US" sz="1800" b="1" dirty="0" smtClean="0">
                <a:solidFill>
                  <a:schemeClr val="tx1"/>
                </a:solidFill>
                <a:sym typeface="Wingdings" pitchFamily="2" charset="2"/>
              </a:rPr>
              <a:t>17MIS1039</a:t>
            </a:r>
          </a:p>
          <a:p>
            <a:pPr algn="r"/>
            <a:endParaRPr lang="en-US" sz="1800" b="1" dirty="0" smtClean="0">
              <a:solidFill>
                <a:schemeClr val="tx1"/>
              </a:solidFill>
              <a:sym typeface="Wingdings" pitchFamily="2" charset="2"/>
            </a:endParaRPr>
          </a:p>
          <a:p>
            <a:pPr algn="l"/>
            <a:r>
              <a:rPr lang="en-US" sz="1800" b="1" u="sng" dirty="0" smtClean="0">
                <a:solidFill>
                  <a:schemeClr val="tx1"/>
                </a:solidFill>
                <a:sym typeface="Wingdings" pitchFamily="2" charset="2"/>
              </a:rPr>
              <a:t>COURSE TITLE: </a:t>
            </a:r>
            <a:r>
              <a:rPr lang="en-US" sz="1800" b="1" dirty="0" smtClean="0">
                <a:solidFill>
                  <a:schemeClr val="tx1"/>
                </a:solidFill>
                <a:sym typeface="Wingdings" pitchFamily="2" charset="2"/>
              </a:rPr>
              <a:t>TECHNICAL ANSWERS TO REAL TIME PROBLEMS</a:t>
            </a:r>
          </a:p>
          <a:p>
            <a:pPr algn="l"/>
            <a:r>
              <a:rPr lang="en-US" sz="1800" b="1" u="sng" dirty="0" smtClean="0">
                <a:solidFill>
                  <a:schemeClr val="tx1"/>
                </a:solidFill>
                <a:sym typeface="Wingdings" pitchFamily="2" charset="2"/>
              </a:rPr>
              <a:t>COURSE CODE: </a:t>
            </a:r>
            <a:r>
              <a:rPr lang="en-US" sz="1800" b="1" dirty="0" smtClean="0">
                <a:solidFill>
                  <a:schemeClr val="tx1"/>
                </a:solidFill>
                <a:sym typeface="Wingdings" pitchFamily="2" charset="2"/>
              </a:rPr>
              <a:t>SWE3999</a:t>
            </a:r>
          </a:p>
          <a:p>
            <a:pPr algn="l"/>
            <a:r>
              <a:rPr lang="en-US" sz="1800" b="1" u="sng" dirty="0" smtClean="0">
                <a:solidFill>
                  <a:schemeClr val="tx1"/>
                </a:solidFill>
                <a:sym typeface="Wingdings" pitchFamily="2" charset="2"/>
              </a:rPr>
              <a:t>FACULTY: </a:t>
            </a:r>
            <a:r>
              <a:rPr lang="en-US" sz="1800" b="1" dirty="0" err="1">
                <a:solidFill>
                  <a:schemeClr val="tx1"/>
                </a:solidFill>
              </a:rPr>
              <a:t>Bhuvaneswari</a:t>
            </a:r>
            <a:r>
              <a:rPr lang="en-US" sz="1800" b="1" dirty="0">
                <a:solidFill>
                  <a:schemeClr val="tx1"/>
                </a:solidFill>
              </a:rPr>
              <a:t> </a:t>
            </a:r>
            <a:r>
              <a:rPr lang="en-US" sz="1800" b="1" dirty="0" err="1">
                <a:solidFill>
                  <a:schemeClr val="tx1"/>
                </a:solidFill>
              </a:rPr>
              <a:t>Anbalagan</a:t>
            </a:r>
            <a:endParaRPr lang="en-US" sz="1800" b="1" dirty="0">
              <a:solidFill>
                <a:schemeClr val="tx1"/>
              </a:solidFill>
            </a:endParaRPr>
          </a:p>
          <a:p>
            <a:pPr algn="l"/>
            <a:endParaRPr lang="en-US" sz="1800" b="1" dirty="0" smtClean="0">
              <a:solidFill>
                <a:schemeClr val="tx1"/>
              </a:solidFill>
              <a:sym typeface="Wingdings" pitchFamily="2" charset="2"/>
            </a:endParaRPr>
          </a:p>
          <a:p>
            <a:pPr algn="l"/>
            <a:endParaRPr lang="en-US" sz="1800"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BASED—FLOWCHART:</a:t>
            </a:r>
            <a:endParaRPr lang="en-US" dirty="0"/>
          </a:p>
        </p:txBody>
      </p:sp>
      <p:pic>
        <p:nvPicPr>
          <p:cNvPr id="4" name="Content Placeholder 3" descr="Flowchart illustrating the best route update during the vehicle's journey |  Download Scientific Diagram"/>
          <p:cNvPicPr>
            <a:picLocks noGrp="1"/>
          </p:cNvPicPr>
          <p:nvPr>
            <p:ph idx="1"/>
          </p:nvPr>
        </p:nvPicPr>
        <p:blipFill>
          <a:blip r:embed="rId2"/>
          <a:srcRect/>
          <a:stretch>
            <a:fillRect/>
          </a:stretch>
        </p:blipFill>
        <p:spPr bwMode="auto">
          <a:xfrm>
            <a:off x="533400" y="1295400"/>
            <a:ext cx="7924800" cy="51054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KRUSKAL’S ALGORITHM:</a:t>
            </a:r>
            <a:r>
              <a:rPr lang="en-US" dirty="0"/>
              <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err="1"/>
              <a:t>Kruskal's</a:t>
            </a:r>
            <a:r>
              <a:rPr lang="en-US" dirty="0"/>
              <a:t> calculation finds a base spreading over woods of an undirected edge-weighted diagram. On the off chance that the diagram is associated, it finds a base crossing tree. (A base crossing tree of an associated chart is a subset of the edges that frames a tree that incorporates each vertex, where the aggregate of the loads of the apparent multitude of edges in the tree is limited. For a detached diagram, a base spreading over woodland is made out of a base crossing tree for each associated part.) It is an insatiable calculation in chart hypothesis as in each progression it includes the following most reduced weight edge that won't shape a cycle to the base traversing backwoods. </a:t>
            </a:r>
          </a:p>
          <a:p>
            <a:pPr fontAlgn="base">
              <a:buNone/>
            </a:pPr>
            <a:r>
              <a:rPr lang="en-US" dirty="0" smtClean="0">
                <a:sym typeface="Wingdings" pitchFamily="2" charset="2"/>
              </a:rPr>
              <a:t></a:t>
            </a:r>
            <a:r>
              <a:rPr lang="en-US" dirty="0" smtClean="0"/>
              <a:t>The </a:t>
            </a:r>
            <a:r>
              <a:rPr lang="en-US" dirty="0"/>
              <a:t>following are the means for discovering MST utilizing </a:t>
            </a:r>
            <a:r>
              <a:rPr lang="en-US" dirty="0" err="1"/>
              <a:t>Kruskal's</a:t>
            </a:r>
            <a:r>
              <a:rPr lang="en-US" dirty="0"/>
              <a:t> calculation </a:t>
            </a:r>
          </a:p>
          <a:p>
            <a:pPr fontAlgn="base">
              <a:buNone/>
            </a:pPr>
            <a:r>
              <a:rPr lang="en-US" dirty="0"/>
              <a:t>1. Sort all the edges in non-diminishing request of their weight. </a:t>
            </a:r>
          </a:p>
          <a:p>
            <a:pPr fontAlgn="base">
              <a:buNone/>
            </a:pPr>
            <a:r>
              <a:rPr lang="en-US" dirty="0"/>
              <a:t>2. Pick the littlest edge. Check on the off chance that it shapes a cycle with the traversing tree framed up until now. On the off chance that cycle isn't framed, incorporate this edge. Else, dispose of it. </a:t>
            </a:r>
          </a:p>
          <a:p>
            <a:pPr fontAlgn="base">
              <a:buNone/>
            </a:pPr>
            <a:r>
              <a:rPr lang="en-US" dirty="0"/>
              <a:t>3. Rehash step#2 until there are (V-1) edges in the spreading over tree.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KRUSKAL--FLOWCHART</a:t>
            </a:r>
            <a:endParaRPr lang="en-US" dirty="0"/>
          </a:p>
        </p:txBody>
      </p:sp>
      <p:pic>
        <p:nvPicPr>
          <p:cNvPr id="4" name="Content Placeholder 3" descr="Minimal spanning tree problem in stock networks analysis: An efficient  algorithm - ScienceDirect"/>
          <p:cNvPicPr>
            <a:picLocks noGrp="1"/>
          </p:cNvPicPr>
          <p:nvPr>
            <p:ph idx="1"/>
          </p:nvPr>
        </p:nvPicPr>
        <p:blipFill>
          <a:blip r:embed="rId2"/>
          <a:srcRect/>
          <a:stretch>
            <a:fillRect/>
          </a:stretch>
        </p:blipFill>
        <p:spPr bwMode="auto">
          <a:xfrm>
            <a:off x="1143000" y="1600200"/>
            <a:ext cx="6400800" cy="452596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DIJKSTRAS ALGORITHM:</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a:t>Dijkstra's</a:t>
            </a:r>
            <a:r>
              <a:rPr lang="en-US" dirty="0"/>
              <a:t> calculation (or </a:t>
            </a:r>
            <a:r>
              <a:rPr lang="en-US" dirty="0" err="1"/>
              <a:t>Dijkstra's</a:t>
            </a:r>
            <a:r>
              <a:rPr lang="en-US" dirty="0"/>
              <a:t> Shortest Path First calculation, SPF calculation) is a calculation for finding the most limited ways between hubs in a chart, which may speak to, for instance, street organizations. It was brought about by PC researcher </a:t>
            </a:r>
            <a:r>
              <a:rPr lang="en-US" dirty="0" err="1"/>
              <a:t>Edsger</a:t>
            </a:r>
            <a:r>
              <a:rPr lang="en-US" dirty="0"/>
              <a:t> W. </a:t>
            </a:r>
            <a:r>
              <a:rPr lang="en-US" dirty="0" err="1"/>
              <a:t>Dijkstra</a:t>
            </a:r>
            <a:r>
              <a:rPr lang="en-US" dirty="0"/>
              <a:t> in 1956 and distributed three years after the </a:t>
            </a:r>
            <a:r>
              <a:rPr lang="en-US" dirty="0" smtClean="0"/>
              <a:t>fact.</a:t>
            </a:r>
          </a:p>
          <a:p>
            <a:r>
              <a:rPr lang="en-US" dirty="0"/>
              <a:t>. </a:t>
            </a:r>
            <a:r>
              <a:rPr lang="en-US" dirty="0" err="1"/>
              <a:t>Dijkstra's</a:t>
            </a:r>
            <a:r>
              <a:rPr lang="en-US" dirty="0"/>
              <a:t> unique calculation found the most brief way between two given hubs, yet a more normal variation fixes a solitary hub as the "source" hub and finds most brief ways from the source to all different hubs in the diagram, creating a most limited way tree. </a:t>
            </a:r>
            <a:endParaRPr lang="en-US" dirty="0" smtClean="0"/>
          </a:p>
          <a:p>
            <a:r>
              <a:rPr lang="en-US" dirty="0"/>
              <a:t>The </a:t>
            </a:r>
            <a:r>
              <a:rPr lang="en-US" dirty="0" err="1"/>
              <a:t>Dijkstra</a:t>
            </a:r>
            <a:r>
              <a:rPr lang="en-US" dirty="0"/>
              <a:t> calculation utilizes marks that are positive numbers or genuine numbers, which are completely requested. It tends to be summed up to utilize any names that are halfway arranged, gave the ensuing marks (a resulting name is delivered while crossing an edge) are monotonically non-diminishing. This speculation is known as the conventional </a:t>
            </a:r>
            <a:r>
              <a:rPr lang="en-US" dirty="0" err="1"/>
              <a:t>Dijkstra</a:t>
            </a:r>
            <a:r>
              <a:rPr lang="en-US" dirty="0"/>
              <a:t> most brief way calculation.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DIJKSTRAS--FLOWCHART</a:t>
            </a:r>
            <a:endParaRPr lang="en-US" dirty="0"/>
          </a:p>
        </p:txBody>
      </p:sp>
      <p:pic>
        <p:nvPicPr>
          <p:cNvPr id="5" name="Content Placeholder 4" descr="Flow diagram of Dijkstra algorithm.  "/>
          <p:cNvPicPr>
            <a:picLocks noGrp="1"/>
          </p:cNvPicPr>
          <p:nvPr>
            <p:ph idx="1"/>
          </p:nvPr>
        </p:nvPicPr>
        <p:blipFill>
          <a:blip r:embed="rId2"/>
          <a:srcRect/>
          <a:stretch>
            <a:fillRect/>
          </a:stretch>
        </p:blipFill>
        <p:spPr bwMode="auto">
          <a:xfrm>
            <a:off x="1219200" y="1600200"/>
            <a:ext cx="7086600" cy="4525963"/>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developed different modules as all are included in website to get all the inputs and perform the scheduling and least distance (cost) algorithms.</a:t>
            </a:r>
          </a:p>
          <a:p>
            <a:r>
              <a:rPr lang="en-US" dirty="0" smtClean="0"/>
              <a:t>Modules are home page, signup , registration,  login, profile, service modules (patient, doctor, pharmacies), billing , status, clinic, logout.</a:t>
            </a:r>
          </a:p>
          <a:p>
            <a:r>
              <a:rPr lang="en-US" dirty="0" smtClean="0"/>
              <a:t>  </a:t>
            </a:r>
            <a:r>
              <a:rPr lang="en-US" dirty="0"/>
              <a:t>The result will be the directions that the delivery boy should follow to deliver the products with less effort and in less time.</a:t>
            </a:r>
          </a:p>
          <a:p>
            <a:r>
              <a:rPr lang="en-US" b="1" dirty="0"/>
              <a:t>Note:</a:t>
            </a:r>
            <a:r>
              <a:rPr lang="en-US" dirty="0"/>
              <a:t> 75% of the project is </a:t>
            </a:r>
            <a:r>
              <a:rPr lang="en-US" dirty="0" smtClean="0"/>
              <a:t>completed, remaining </a:t>
            </a:r>
            <a:r>
              <a:rPr lang="en-US" dirty="0"/>
              <a:t>will </a:t>
            </a:r>
            <a:r>
              <a:rPr lang="en-US" dirty="0" smtClean="0"/>
              <a:t>update in </a:t>
            </a:r>
            <a:r>
              <a:rPr lang="en-US" dirty="0"/>
              <a:t>the </a:t>
            </a:r>
            <a:r>
              <a:rPr lang="en-US" dirty="0" err="1"/>
              <a:t>github</a:t>
            </a:r>
            <a:r>
              <a:rPr lang="en-US" dirty="0"/>
              <a:t> by the next week.(Only the algorithm demonstration is pending).</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From this project we can conclude that using FIFO and priority scheduling algorithms are used to deliver the medicines on first come and priority based. </a:t>
            </a:r>
            <a:r>
              <a:rPr lang="en-US" dirty="0" err="1"/>
              <a:t>Kruskal’s</a:t>
            </a:r>
            <a:r>
              <a:rPr lang="en-US" dirty="0"/>
              <a:t> and </a:t>
            </a:r>
            <a:r>
              <a:rPr lang="en-US" dirty="0" err="1"/>
              <a:t>Dijkstra’s</a:t>
            </a:r>
            <a:r>
              <a:rPr lang="en-US" dirty="0"/>
              <a:t> algorithms are used to deliver the medicines with least cost if there are no priorities in delivering the products. The medicines will be delivered accordingly based on the customer choice. The delivery of the products will be faster with less cost and least distance using the </a:t>
            </a:r>
            <a:r>
              <a:rPr lang="en-US" dirty="0" err="1"/>
              <a:t>Dijkstra’s</a:t>
            </a:r>
            <a:r>
              <a:rPr lang="en-US" dirty="0"/>
              <a:t> and </a:t>
            </a:r>
            <a:r>
              <a:rPr lang="en-US" dirty="0" err="1"/>
              <a:t>Kruskal’s</a:t>
            </a:r>
            <a:r>
              <a:rPr lang="en-US" dirty="0"/>
              <a:t> algorithm in less time</a:t>
            </a:r>
            <a:r>
              <a:rPr lang="en-US" dirty="0" smtClean="0"/>
              <a:t>.</a:t>
            </a:r>
          </a:p>
          <a:p>
            <a:r>
              <a:rPr lang="en-US" dirty="0" smtClean="0"/>
              <a:t>By this the social issue which we produced can be cleared or solved in an easy manner.</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40000" lnSpcReduction="20000"/>
          </a:bodyPr>
          <a:lstStyle/>
          <a:p>
            <a:pPr>
              <a:buNone/>
            </a:pPr>
            <a:r>
              <a:rPr lang="en-US" cap="small" dirty="0"/>
              <a:t>1)</a:t>
            </a:r>
            <a:r>
              <a:rPr lang="en-US" dirty="0"/>
              <a:t> </a:t>
            </a:r>
            <a:r>
              <a:rPr lang="en-US" dirty="0" err="1"/>
              <a:t>Hameed</a:t>
            </a:r>
            <a:r>
              <a:rPr lang="en-US" dirty="0"/>
              <a:t>, S. A., Miho, V., </a:t>
            </a:r>
            <a:r>
              <a:rPr lang="en-US" dirty="0" err="1"/>
              <a:t>AlKhateeb</a:t>
            </a:r>
            <a:r>
              <a:rPr lang="en-US" dirty="0"/>
              <a:t>, W., &amp; Hassan, A. </a:t>
            </a:r>
            <a:r>
              <a:rPr lang="en-US" cap="small" dirty="0"/>
              <a:t>(2010,</a:t>
            </a:r>
            <a:r>
              <a:rPr lang="en-US" dirty="0"/>
              <a:t> May). Medical emergency and healthcare model: </a:t>
            </a:r>
            <a:r>
              <a:rPr lang="en-US" dirty="0" err="1"/>
              <a:t>Enhancemet</a:t>
            </a:r>
            <a:r>
              <a:rPr lang="en-US" dirty="0"/>
              <a:t> with SMS and MMS facilities. In </a:t>
            </a:r>
            <a:r>
              <a:rPr lang="en-US" i="1" dirty="0"/>
              <a:t>International Conference on Computer and Communication Engineering (ICCCE'10) </a:t>
            </a:r>
            <a:r>
              <a:rPr lang="en-US" dirty="0"/>
              <a:t>(pp. </a:t>
            </a:r>
            <a:r>
              <a:rPr lang="en-US" cap="small" dirty="0"/>
              <a:t>1</a:t>
            </a:r>
            <a:r>
              <a:rPr lang="en-US" dirty="0"/>
              <a:t>-6). IEEE</a:t>
            </a:r>
            <a:r>
              <a:rPr lang="en-US" dirty="0" smtClean="0"/>
              <a:t>.</a:t>
            </a:r>
            <a:r>
              <a:rPr lang="en-US" dirty="0"/>
              <a:t> </a:t>
            </a:r>
          </a:p>
          <a:p>
            <a:pPr>
              <a:buNone/>
            </a:pPr>
            <a:r>
              <a:rPr lang="en-US" dirty="0"/>
              <a:t>2) </a:t>
            </a:r>
            <a:r>
              <a:rPr lang="en-US" dirty="0" err="1"/>
              <a:t>Dridi</a:t>
            </a:r>
            <a:r>
              <a:rPr lang="en-US" dirty="0"/>
              <a:t>, A., </a:t>
            </a:r>
            <a:r>
              <a:rPr lang="en-US" dirty="0" err="1"/>
              <a:t>Tissaoui</a:t>
            </a:r>
            <a:r>
              <a:rPr lang="en-US" dirty="0"/>
              <a:t>, A., &amp; </a:t>
            </a:r>
            <a:r>
              <a:rPr lang="en-US" dirty="0" err="1"/>
              <a:t>Sassi</a:t>
            </a:r>
            <a:r>
              <a:rPr lang="en-US" dirty="0"/>
              <a:t>, S. </a:t>
            </a:r>
            <a:r>
              <a:rPr lang="en-US" cap="small" dirty="0"/>
              <a:t>(201</a:t>
            </a:r>
            <a:r>
              <a:rPr lang="en-US" dirty="0"/>
              <a:t>5, June). The medical project management (MPM) system. In </a:t>
            </a:r>
            <a:r>
              <a:rPr lang="en-US" i="1" dirty="0"/>
              <a:t>2015 Global Summit on Computer &amp; Information Technology (GSCIT) </a:t>
            </a:r>
            <a:r>
              <a:rPr lang="en-US" dirty="0"/>
              <a:t>(pp. </a:t>
            </a:r>
            <a:r>
              <a:rPr lang="en-US" cap="small" dirty="0"/>
              <a:t>1</a:t>
            </a:r>
            <a:r>
              <a:rPr lang="en-US" dirty="0"/>
              <a:t>-6). IEEE</a:t>
            </a:r>
            <a:r>
              <a:rPr lang="en-US" dirty="0" smtClean="0"/>
              <a:t>.</a:t>
            </a:r>
            <a:r>
              <a:rPr lang="en-US" dirty="0"/>
              <a:t> </a:t>
            </a:r>
          </a:p>
          <a:p>
            <a:pPr>
              <a:buNone/>
            </a:pPr>
            <a:r>
              <a:rPr lang="en-US" cap="small" dirty="0"/>
              <a:t>3)</a:t>
            </a:r>
            <a:r>
              <a:rPr lang="en-US" dirty="0"/>
              <a:t> </a:t>
            </a:r>
            <a:r>
              <a:rPr lang="en-US" dirty="0" err="1"/>
              <a:t>Liszka</a:t>
            </a:r>
            <a:r>
              <a:rPr lang="en-US" dirty="0"/>
              <a:t>, H. A., </a:t>
            </a:r>
            <a:r>
              <a:rPr lang="en-US" dirty="0" err="1"/>
              <a:t>Steyer</a:t>
            </a:r>
            <a:r>
              <a:rPr lang="en-US" dirty="0"/>
              <a:t>, T. E., &amp; </a:t>
            </a:r>
            <a:r>
              <a:rPr lang="en-US" dirty="0" err="1"/>
              <a:t>Hueston</a:t>
            </a:r>
            <a:r>
              <a:rPr lang="en-US" dirty="0"/>
              <a:t>, W. J. (2006). Virtual medical care: how are our patients using online health information?. </a:t>
            </a:r>
            <a:r>
              <a:rPr lang="en-US" i="1" dirty="0"/>
              <a:t>Journal of community health</a:t>
            </a:r>
            <a:r>
              <a:rPr lang="en-US" dirty="0"/>
              <a:t>, </a:t>
            </a:r>
            <a:r>
              <a:rPr lang="en-US" i="1" dirty="0"/>
              <a:t>31</a:t>
            </a:r>
            <a:r>
              <a:rPr lang="en-US" dirty="0"/>
              <a:t>(5), </a:t>
            </a:r>
            <a:r>
              <a:rPr lang="en-US" cap="small" dirty="0"/>
              <a:t>36</a:t>
            </a:r>
            <a:r>
              <a:rPr lang="en-US" dirty="0"/>
              <a:t>8-</a:t>
            </a:r>
            <a:r>
              <a:rPr lang="en-US" cap="small" dirty="0"/>
              <a:t>3</a:t>
            </a:r>
            <a:r>
              <a:rPr lang="en-US" dirty="0"/>
              <a:t>78</a:t>
            </a:r>
            <a:r>
              <a:rPr lang="en-US" dirty="0" smtClean="0"/>
              <a:t>.</a:t>
            </a:r>
            <a:endParaRPr lang="en-US" b="1" dirty="0"/>
          </a:p>
          <a:p>
            <a:pPr>
              <a:buNone/>
            </a:pPr>
            <a:r>
              <a:rPr lang="en-US" dirty="0"/>
              <a:t>4) </a:t>
            </a:r>
            <a:r>
              <a:rPr lang="en-US" dirty="0" err="1"/>
              <a:t>Fotsch</a:t>
            </a:r>
            <a:r>
              <a:rPr lang="en-US" dirty="0"/>
              <a:t>, E., </a:t>
            </a:r>
            <a:r>
              <a:rPr lang="en-US" dirty="0" err="1"/>
              <a:t>DelGuidice</a:t>
            </a:r>
            <a:r>
              <a:rPr lang="en-US" dirty="0"/>
              <a:t>, D., &amp; Yuan, L. (2004). </a:t>
            </a:r>
            <a:r>
              <a:rPr lang="en-US" i="1" dirty="0"/>
              <a:t>U.S. Patent Application No. 10/641,982</a:t>
            </a:r>
            <a:r>
              <a:rPr lang="en-US" dirty="0" smtClean="0"/>
              <a:t>.</a:t>
            </a:r>
            <a:endParaRPr lang="en-US" dirty="0"/>
          </a:p>
          <a:p>
            <a:pPr>
              <a:buNone/>
            </a:pPr>
            <a:r>
              <a:rPr lang="en-US" dirty="0"/>
              <a:t>5) </a:t>
            </a:r>
            <a:r>
              <a:rPr lang="en-US" i="1" dirty="0"/>
              <a:t>Journal of the American Medical Informatics Association</a:t>
            </a:r>
            <a:r>
              <a:rPr lang="en-US" dirty="0"/>
              <a:t>, Volume </a:t>
            </a:r>
            <a:r>
              <a:rPr lang="en-US" cap="small" dirty="0"/>
              <a:t>21,</a:t>
            </a:r>
            <a:r>
              <a:rPr lang="en-US" dirty="0"/>
              <a:t> Issue 6, November </a:t>
            </a:r>
            <a:r>
              <a:rPr lang="en-US" cap="small" dirty="0"/>
              <a:t>2014,</a:t>
            </a:r>
            <a:r>
              <a:rPr lang="en-US" dirty="0"/>
              <a:t> Pages</a:t>
            </a:r>
            <a:r>
              <a:rPr lang="en-US" cap="small" dirty="0"/>
              <a:t> 1113</a:t>
            </a:r>
            <a:r>
              <a:rPr lang="en-US" dirty="0"/>
              <a:t>–</a:t>
            </a:r>
            <a:r>
              <a:rPr lang="en-US" cap="small" dirty="0"/>
              <a:t>111</a:t>
            </a:r>
            <a:r>
              <a:rPr lang="en-US" dirty="0"/>
              <a:t>7, </a:t>
            </a:r>
            <a:r>
              <a:rPr lang="en-US" u="sng" dirty="0">
                <a:hlinkClick r:id="rId2"/>
              </a:rPr>
              <a:t>https://</a:t>
            </a:r>
            <a:r>
              <a:rPr lang="en-US" u="sng" dirty="0" smtClean="0">
                <a:hlinkClick r:id="rId2"/>
              </a:rPr>
              <a:t>doi.org/</a:t>
            </a:r>
            <a:r>
              <a:rPr lang="en-US" u="sng" cap="small" dirty="0" smtClean="0">
                <a:hlinkClick r:id="rId2"/>
              </a:rPr>
              <a:t>10.11</a:t>
            </a:r>
            <a:r>
              <a:rPr lang="en-US" u="sng" dirty="0" smtClean="0">
                <a:hlinkClick r:id="rId2"/>
              </a:rPr>
              <a:t>36/amiajnl-</a:t>
            </a:r>
            <a:r>
              <a:rPr lang="en-US" u="sng" cap="small" dirty="0" smtClean="0">
                <a:hlinkClick r:id="rId2"/>
              </a:rPr>
              <a:t>2013</a:t>
            </a:r>
            <a:r>
              <a:rPr lang="en-US" u="sng" dirty="0" smtClean="0">
                <a:hlinkClick r:id="rId2"/>
              </a:rPr>
              <a:t>-002</a:t>
            </a:r>
            <a:r>
              <a:rPr lang="en-US" u="sng" cap="small" dirty="0" smtClean="0">
                <a:hlinkClick r:id="rId2"/>
              </a:rPr>
              <a:t>3</a:t>
            </a:r>
            <a:r>
              <a:rPr lang="en-US" u="sng" dirty="0" smtClean="0">
                <a:hlinkClick r:id="rId2"/>
              </a:rPr>
              <a:t>50</a:t>
            </a:r>
            <a:endParaRPr lang="en-US" dirty="0"/>
          </a:p>
          <a:p>
            <a:pPr>
              <a:buNone/>
            </a:pPr>
            <a:r>
              <a:rPr lang="en-US" dirty="0"/>
              <a:t>6) F. </a:t>
            </a:r>
            <a:r>
              <a:rPr lang="en-US" dirty="0" err="1"/>
              <a:t>Anjum</a:t>
            </a:r>
            <a:r>
              <a:rPr lang="en-US" dirty="0"/>
              <a:t>, A. S. M. </a:t>
            </a:r>
            <a:r>
              <a:rPr lang="en-US" dirty="0" err="1"/>
              <a:t>Shoaib</a:t>
            </a:r>
            <a:r>
              <a:rPr lang="en-US" dirty="0"/>
              <a:t>, A. I. </a:t>
            </a:r>
            <a:r>
              <a:rPr lang="en-US" dirty="0" err="1"/>
              <a:t>Hossain</a:t>
            </a:r>
            <a:r>
              <a:rPr lang="en-US" dirty="0"/>
              <a:t> and M. M. Khan, "Online health care," </a:t>
            </a:r>
            <a:r>
              <a:rPr lang="en-US" i="1" dirty="0"/>
              <a:t>2018 IEEE 8th Annual Computing and Communication Workshop and Conference (CCWC)</a:t>
            </a:r>
            <a:r>
              <a:rPr lang="en-US" dirty="0"/>
              <a:t>, Las Vegas, NV, </a:t>
            </a:r>
            <a:r>
              <a:rPr lang="en-US" cap="small" dirty="0"/>
              <a:t>2018,</a:t>
            </a:r>
            <a:r>
              <a:rPr lang="en-US" dirty="0"/>
              <a:t> pp. 580-58</a:t>
            </a:r>
            <a:r>
              <a:rPr lang="en-US" cap="small" dirty="0"/>
              <a:t>3,</a:t>
            </a:r>
            <a:r>
              <a:rPr lang="en-US" dirty="0"/>
              <a:t> </a:t>
            </a:r>
            <a:r>
              <a:rPr lang="en-US" dirty="0" err="1"/>
              <a:t>doi</a:t>
            </a:r>
            <a:r>
              <a:rPr lang="en-US" dirty="0"/>
              <a:t>:</a:t>
            </a:r>
            <a:r>
              <a:rPr lang="en-US" cap="small" dirty="0"/>
              <a:t> </a:t>
            </a:r>
            <a:r>
              <a:rPr lang="en-US" cap="small" dirty="0" smtClean="0"/>
              <a:t>10.11</a:t>
            </a:r>
            <a:r>
              <a:rPr lang="en-US" dirty="0" smtClean="0"/>
              <a:t>09/CCW</a:t>
            </a:r>
            <a:r>
              <a:rPr lang="en-US" cap="small" dirty="0" smtClean="0"/>
              <a:t>C.201</a:t>
            </a:r>
            <a:r>
              <a:rPr lang="en-US" dirty="0" smtClean="0"/>
              <a:t>8.8</a:t>
            </a:r>
            <a:r>
              <a:rPr lang="en-US" cap="small" dirty="0" smtClean="0"/>
              <a:t>30161</a:t>
            </a:r>
            <a:r>
              <a:rPr lang="en-US" dirty="0" smtClean="0"/>
              <a:t>7</a:t>
            </a:r>
            <a:endParaRPr lang="en-US" dirty="0"/>
          </a:p>
          <a:p>
            <a:pPr>
              <a:buNone/>
            </a:pPr>
            <a:r>
              <a:rPr lang="en-US" dirty="0"/>
              <a:t>7) Ma, Y., Wang, Y., Yang, J., Miao, Y., &amp; Li, W. </a:t>
            </a:r>
            <a:r>
              <a:rPr lang="en-US" cap="small" dirty="0"/>
              <a:t>(201</a:t>
            </a:r>
            <a:r>
              <a:rPr lang="en-US" dirty="0"/>
              <a:t>6). Big health application system based on health internet of things and big data. </a:t>
            </a:r>
            <a:r>
              <a:rPr lang="en-US" i="1" dirty="0"/>
              <a:t>IEEE Access</a:t>
            </a:r>
            <a:r>
              <a:rPr lang="en-US" dirty="0"/>
              <a:t>, </a:t>
            </a:r>
            <a:r>
              <a:rPr lang="en-US" i="1" dirty="0"/>
              <a:t>5</a:t>
            </a:r>
            <a:r>
              <a:rPr lang="en-US" dirty="0"/>
              <a:t>, 7885-7897</a:t>
            </a:r>
            <a:r>
              <a:rPr lang="en-US" dirty="0" smtClean="0"/>
              <a:t>.</a:t>
            </a:r>
            <a:endParaRPr lang="en-US" dirty="0"/>
          </a:p>
          <a:p>
            <a:pPr>
              <a:buNone/>
            </a:pPr>
            <a:r>
              <a:rPr lang="en-US" dirty="0"/>
              <a:t>8) R. V. </a:t>
            </a:r>
            <a:r>
              <a:rPr lang="en-US" dirty="0" err="1"/>
              <a:t>Vaidya</a:t>
            </a:r>
            <a:r>
              <a:rPr lang="en-US" dirty="0"/>
              <a:t> and D. K. </a:t>
            </a:r>
            <a:r>
              <a:rPr lang="en-US" dirty="0" err="1"/>
              <a:t>Trivedi</a:t>
            </a:r>
            <a:r>
              <a:rPr lang="en-US" dirty="0"/>
              <a:t>, "M-health : A complete healthcare solution," </a:t>
            </a:r>
            <a:r>
              <a:rPr lang="en-US" cap="small" dirty="0"/>
              <a:t>201</a:t>
            </a:r>
            <a:r>
              <a:rPr lang="en-US" dirty="0"/>
              <a:t>7 International Conference on Computing Methodologies and Communication (ICCMC), Erode, </a:t>
            </a:r>
            <a:r>
              <a:rPr lang="en-US" cap="small" dirty="0"/>
              <a:t>201</a:t>
            </a:r>
            <a:r>
              <a:rPr lang="en-US" dirty="0"/>
              <a:t>7, pp. 556-5</a:t>
            </a:r>
            <a:r>
              <a:rPr lang="en-US" cap="small" dirty="0"/>
              <a:t>61,</a:t>
            </a:r>
            <a:r>
              <a:rPr lang="en-US" dirty="0"/>
              <a:t> </a:t>
            </a:r>
            <a:r>
              <a:rPr lang="en-US" dirty="0" err="1"/>
              <a:t>doi</a:t>
            </a:r>
            <a:r>
              <a:rPr lang="en-US" dirty="0"/>
              <a:t>:</a:t>
            </a:r>
            <a:r>
              <a:rPr lang="en-US" cap="small" dirty="0"/>
              <a:t> </a:t>
            </a:r>
            <a:r>
              <a:rPr lang="en-US" cap="small" dirty="0" smtClean="0"/>
              <a:t>10.11</a:t>
            </a:r>
            <a:r>
              <a:rPr lang="en-US" dirty="0" smtClean="0"/>
              <a:t>09/ICCMC.</a:t>
            </a:r>
            <a:r>
              <a:rPr lang="en-US" cap="small" dirty="0" smtClean="0"/>
              <a:t>201</a:t>
            </a:r>
            <a:r>
              <a:rPr lang="en-US" dirty="0" smtClean="0"/>
              <a:t>7.8282527</a:t>
            </a:r>
          </a:p>
          <a:p>
            <a:pPr>
              <a:buNone/>
            </a:pPr>
            <a:r>
              <a:rPr lang="en-US" dirty="0" smtClean="0"/>
              <a:t>9</a:t>
            </a:r>
            <a:r>
              <a:rPr lang="en-US" dirty="0"/>
              <a:t>)	A. K. </a:t>
            </a:r>
            <a:r>
              <a:rPr lang="en-US" dirty="0" err="1"/>
              <a:t>Tripathy</a:t>
            </a:r>
            <a:r>
              <a:rPr lang="en-US" dirty="0"/>
              <a:t>, R. </a:t>
            </a:r>
            <a:r>
              <a:rPr lang="en-US" dirty="0" err="1"/>
              <a:t>Carvalho</a:t>
            </a:r>
            <a:r>
              <a:rPr lang="en-US" dirty="0"/>
              <a:t>, K. </a:t>
            </a:r>
            <a:r>
              <a:rPr lang="en-US" dirty="0" err="1"/>
              <a:t>Pawaskar</a:t>
            </a:r>
            <a:r>
              <a:rPr lang="en-US" dirty="0"/>
              <a:t>, S. </a:t>
            </a:r>
            <a:r>
              <a:rPr lang="en-US" dirty="0" err="1"/>
              <a:t>Yadav</a:t>
            </a:r>
            <a:r>
              <a:rPr lang="en-US" dirty="0"/>
              <a:t> and V. </a:t>
            </a:r>
            <a:r>
              <a:rPr lang="en-US" dirty="0" err="1"/>
              <a:t>Yadav</a:t>
            </a:r>
            <a:r>
              <a:rPr lang="en-US" dirty="0"/>
              <a:t>, "Mobile based healthcare management using artificial intelligence," 2015 International Conference on Technologies for Sustainable Development (ICTSD), Mumbai, 2015, pp. 1-6, </a:t>
            </a:r>
            <a:r>
              <a:rPr lang="en-US" dirty="0" err="1"/>
              <a:t>doi</a:t>
            </a:r>
            <a:r>
              <a:rPr lang="en-US" dirty="0"/>
              <a:t>: 10.1109/ICTSD.2015.7095895</a:t>
            </a:r>
            <a:r>
              <a:rPr lang="en-US" dirty="0" smtClean="0"/>
              <a:t>.</a:t>
            </a:r>
            <a:endParaRPr lang="en-US" dirty="0"/>
          </a:p>
          <a:p>
            <a:pPr>
              <a:buNone/>
            </a:pPr>
            <a:r>
              <a:rPr lang="en-US" dirty="0"/>
              <a:t>10) P. Desai, B. </a:t>
            </a:r>
            <a:r>
              <a:rPr lang="en-US" dirty="0" err="1"/>
              <a:t>Pattnaik</a:t>
            </a:r>
            <a:r>
              <a:rPr lang="en-US" dirty="0"/>
              <a:t>, S. </a:t>
            </a:r>
            <a:r>
              <a:rPr lang="en-US" dirty="0" err="1"/>
              <a:t>Dey</a:t>
            </a:r>
            <a:r>
              <a:rPr lang="en-US" dirty="0"/>
              <a:t>, T. S. </a:t>
            </a:r>
            <a:r>
              <a:rPr lang="en-US" dirty="0" err="1"/>
              <a:t>Aditya</a:t>
            </a:r>
            <a:r>
              <a:rPr lang="en-US" dirty="0"/>
              <a:t>, K. </a:t>
            </a:r>
            <a:r>
              <a:rPr lang="en-US" dirty="0" err="1"/>
              <a:t>Rajaraman</a:t>
            </a:r>
            <a:r>
              <a:rPr lang="en-US" dirty="0"/>
              <a:t> and M. </a:t>
            </a:r>
            <a:r>
              <a:rPr lang="en-US" dirty="0" err="1"/>
              <a:t>Aarthy</a:t>
            </a:r>
            <a:r>
              <a:rPr lang="en-US" dirty="0"/>
              <a:t>, "All Time Medicine and Health Device," 2019 5th International Conference on Advanced Computing &amp; Communication Systems (ICACCS), Coimbatore, India, 2019, pp. 5-9, </a:t>
            </a:r>
            <a:r>
              <a:rPr lang="en-US" dirty="0" err="1"/>
              <a:t>doi</a:t>
            </a:r>
            <a:r>
              <a:rPr lang="en-US" dirty="0"/>
              <a:t>: 10.1109/ICACCS.2019.8728306</a:t>
            </a:r>
            <a:r>
              <a:rPr lang="en-US" dirty="0"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	Drugs </a:t>
            </a:r>
            <a:r>
              <a:rPr lang="en-US" dirty="0"/>
              <a:t>(Medicines) are synthetic substances or mixes used to fix, stop, or forestall malady; ease manifestations; or help in the finding of sicknesses. Advances in meds have empowered specialists to fix numerous illnesses and spare lives. </a:t>
            </a:r>
            <a:endParaRPr lang="en-US" dirty="0" smtClean="0"/>
          </a:p>
          <a:p>
            <a:pPr>
              <a:buNone/>
            </a:pPr>
            <a:r>
              <a:rPr lang="en-US" dirty="0" smtClean="0"/>
              <a:t>	In </a:t>
            </a:r>
            <a:r>
              <a:rPr lang="en-US" dirty="0"/>
              <a:t>Urban zones some can be purchased over the counter at drug stores or different stores. Others require a specialist's solution. Some are accessible just in medical clinics. They realize which sort of medications and whose specialist's remedy is smarter to take for their concern</a:t>
            </a:r>
            <a:r>
              <a:rPr lang="en-US" dirty="0" smtClean="0"/>
              <a:t>.</a:t>
            </a:r>
          </a:p>
          <a:p>
            <a:pPr>
              <a:buNone/>
            </a:pPr>
            <a:r>
              <a:rPr lang="en-US" dirty="0" smtClean="0"/>
              <a:t> 	Be </a:t>
            </a:r>
            <a:r>
              <a:rPr lang="en-US" dirty="0"/>
              <a:t>that as it may, in Rural zones half of individuals don't know which and when the drugs they need to take and who is the better specialist for their issues. They don't get the great quality prescriptions for their concern on time because of absence of transport office or some other. </a:t>
            </a:r>
            <a:endParaRPr lang="en-US" dirty="0" smtClean="0"/>
          </a:p>
          <a:p>
            <a:pPr>
              <a:buNone/>
            </a:pPr>
            <a:r>
              <a:rPr lang="en-US" dirty="0" smtClean="0"/>
              <a:t>	Consequently </a:t>
            </a:r>
            <a:r>
              <a:rPr lang="en-US" dirty="0"/>
              <a:t>we are demonstrating a site for fundamental medicals needs with planning calculations and least cost separation calculations to make it successfully and effectively to determine the patient's questions and conveying the drugs moreover.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CONT..</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For ex:</a:t>
            </a:r>
            <a:r>
              <a:rPr lang="en-US" dirty="0"/>
              <a:t> </a:t>
            </a:r>
            <a:r>
              <a:rPr lang="en-US" dirty="0" smtClean="0"/>
              <a:t>An </a:t>
            </a:r>
            <a:r>
              <a:rPr lang="en-US" dirty="0"/>
              <a:t>individual is experiencing with malignant growth 2 years. He is having prescriptions with him. Be that as it may, toward the fruition of his meds, he doesn't have the foggiest idea where those drugs can purchase for his next 2 years plan. </a:t>
            </a:r>
          </a:p>
          <a:p>
            <a:pPr>
              <a:buNone/>
            </a:pPr>
            <a:r>
              <a:rPr lang="en-US" dirty="0" smtClean="0"/>
              <a:t>	Around </a:t>
            </a:r>
            <a:r>
              <a:rPr lang="en-US" dirty="0"/>
              <a:t>then he or his family members can arrange those medicals in our site or, in all likelihood they can transfer the medicine list as per their primary care physician's recommendation, in light of that we can give the prescriptions month to month or week by week. They can get it quickly inside 2 days. On the off chance that the stock isn't there having a place with client needs. Around then we can give other choice to counsel a specialist identified with client issues and they propose some elective prescriptions for impermanent use and after the stock is accessible we can remind them to get those drugs.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Issue and Keywords:</a:t>
            </a:r>
            <a:endParaRPr lang="en-US" dirty="0"/>
          </a:p>
        </p:txBody>
      </p:sp>
      <p:sp>
        <p:nvSpPr>
          <p:cNvPr id="3" name="Content Placeholder 2"/>
          <p:cNvSpPr>
            <a:spLocks noGrp="1"/>
          </p:cNvSpPr>
          <p:nvPr>
            <p:ph idx="1"/>
          </p:nvPr>
        </p:nvSpPr>
        <p:spPr/>
        <p:txBody>
          <a:bodyPr>
            <a:normAutofit/>
          </a:bodyPr>
          <a:lstStyle/>
          <a:p>
            <a:r>
              <a:rPr lang="en-US" sz="2400" b="1" dirty="0"/>
              <a:t>Social issue: </a:t>
            </a:r>
            <a:endParaRPr lang="en-US" sz="2400" dirty="0"/>
          </a:p>
          <a:p>
            <a:r>
              <a:rPr lang="en-US" sz="2400" dirty="0"/>
              <a:t>Individuals are enduring with absence of getting the uncommon prescriptions in less and productive time for both significant illnesses like malignancy and so forth, and minor maladies too. </a:t>
            </a:r>
          </a:p>
          <a:p>
            <a:r>
              <a:rPr lang="en-US" sz="2400" dirty="0">
                <a:sym typeface="Wingdings"/>
              </a:rPr>
              <a:t></a:t>
            </a:r>
            <a:r>
              <a:rPr lang="en-US" sz="2400" dirty="0"/>
              <a:t>Our intension is to lessen this sort of social issue through our web application. </a:t>
            </a:r>
          </a:p>
          <a:p>
            <a:r>
              <a:rPr lang="en-US" sz="2400" b="1" i="1" dirty="0"/>
              <a:t>Keywords: </a:t>
            </a:r>
            <a:r>
              <a:rPr lang="en-US" sz="2400" i="1" dirty="0"/>
              <a:t>medicines, website, doctors, patients, pharmacies, scheduling algorithms- </a:t>
            </a:r>
            <a:r>
              <a:rPr lang="en-US" sz="2400" i="1" dirty="0" err="1"/>
              <a:t>kruska’s</a:t>
            </a:r>
            <a:r>
              <a:rPr lang="en-US" sz="2400" i="1" dirty="0"/>
              <a:t> &amp; </a:t>
            </a:r>
            <a:r>
              <a:rPr lang="en-US" sz="2400" i="1" dirty="0" err="1"/>
              <a:t>dijkstra’s</a:t>
            </a:r>
            <a:r>
              <a:rPr lang="en-US" sz="2400" i="1" dirty="0"/>
              <a:t> distance algorithms, database</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normAutofit lnSpcReduction="10000"/>
          </a:bodyPr>
          <a:lstStyle/>
          <a:p>
            <a:r>
              <a:rPr lang="en-US" b="1" dirty="0" smtClean="0"/>
              <a:t>SOFTWARE:</a:t>
            </a:r>
          </a:p>
          <a:p>
            <a:pPr>
              <a:buNone/>
            </a:pPr>
            <a:r>
              <a:rPr lang="en-US" dirty="0" smtClean="0">
                <a:sym typeface="Wingdings" pitchFamily="2" charset="2"/>
              </a:rPr>
              <a:t> COLAB</a:t>
            </a:r>
          </a:p>
          <a:p>
            <a:pPr>
              <a:buNone/>
            </a:pPr>
            <a:r>
              <a:rPr lang="en-US" dirty="0" smtClean="0">
                <a:sym typeface="Wingdings" pitchFamily="2" charset="2"/>
              </a:rPr>
              <a:t> XAMPP</a:t>
            </a:r>
          </a:p>
          <a:p>
            <a:pPr>
              <a:buNone/>
            </a:pPr>
            <a:r>
              <a:rPr lang="en-US" dirty="0" smtClean="0">
                <a:sym typeface="Wingdings" pitchFamily="2" charset="2"/>
              </a:rPr>
              <a:t>Languages: HTML,CSS,JAVASCRIPT,PHP,PYTHON </a:t>
            </a:r>
            <a:endParaRPr lang="en-US" dirty="0"/>
          </a:p>
          <a:p>
            <a:r>
              <a:rPr lang="en-US" b="1" dirty="0" smtClean="0"/>
              <a:t>HARDWARE:</a:t>
            </a:r>
          </a:p>
          <a:p>
            <a:pPr>
              <a:buNone/>
            </a:pPr>
            <a:r>
              <a:rPr lang="en-US" dirty="0" smtClean="0">
                <a:sym typeface="Wingdings" pitchFamily="2" charset="2"/>
              </a:rPr>
              <a:t>WINDOWS 10 </a:t>
            </a:r>
          </a:p>
          <a:p>
            <a:pPr>
              <a:buNone/>
            </a:pPr>
            <a:r>
              <a:rPr lang="en-US" dirty="0" smtClean="0">
                <a:sym typeface="Wingdings" pitchFamily="2" charset="2"/>
              </a:rPr>
              <a:t> 4GB RAM / 8GB RAM</a:t>
            </a:r>
          </a:p>
          <a:p>
            <a:pPr>
              <a:buNone/>
            </a:pP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USED ALGORITHMS: </a:t>
            </a:r>
            <a:endParaRPr lang="en-US" dirty="0"/>
          </a:p>
        </p:txBody>
      </p:sp>
      <p:sp>
        <p:nvSpPr>
          <p:cNvPr id="3" name="Content Placeholder 2"/>
          <p:cNvSpPr>
            <a:spLocks noGrp="1"/>
          </p:cNvSpPr>
          <p:nvPr>
            <p:ph idx="1"/>
          </p:nvPr>
        </p:nvSpPr>
        <p:spPr/>
        <p:txBody>
          <a:bodyPr/>
          <a:lstStyle/>
          <a:p>
            <a:r>
              <a:rPr lang="en-US" dirty="0" smtClean="0"/>
              <a:t>SCHEDULING ALGORITHMS</a:t>
            </a:r>
          </a:p>
          <a:p>
            <a:pPr>
              <a:buNone/>
            </a:pPr>
            <a:r>
              <a:rPr lang="en-US" sz="2400" dirty="0" smtClean="0">
                <a:sym typeface="Wingdings" pitchFamily="2" charset="2"/>
              </a:rPr>
              <a:t>FIFO (FIRST IN FIRST OUT)</a:t>
            </a:r>
          </a:p>
          <a:p>
            <a:pPr>
              <a:buNone/>
            </a:pPr>
            <a:r>
              <a:rPr lang="en-US" sz="2400" dirty="0" smtClean="0">
                <a:sym typeface="Wingdings" pitchFamily="2" charset="2"/>
              </a:rPr>
              <a:t>PRIORITY BASED</a:t>
            </a:r>
            <a:endParaRPr lang="en-US" sz="2400" dirty="0" smtClean="0"/>
          </a:p>
          <a:p>
            <a:r>
              <a:rPr lang="en-US" dirty="0" smtClean="0"/>
              <a:t>LEAST COST DISTANCE ALGORITHMS:</a:t>
            </a:r>
          </a:p>
          <a:p>
            <a:pPr lvl="0">
              <a:buNone/>
            </a:pPr>
            <a:r>
              <a:rPr lang="en-US" sz="2400" dirty="0" smtClean="0">
                <a:sym typeface="Wingdings" pitchFamily="2" charset="2"/>
              </a:rPr>
              <a:t></a:t>
            </a:r>
            <a:r>
              <a:rPr lang="en-US" sz="2400" dirty="0" err="1" smtClean="0"/>
              <a:t>Kruskal</a:t>
            </a:r>
            <a:endParaRPr lang="en-US" sz="2400" dirty="0"/>
          </a:p>
          <a:p>
            <a:pPr lvl="0">
              <a:buNone/>
            </a:pPr>
            <a:r>
              <a:rPr lang="en-US" sz="2400" dirty="0" smtClean="0">
                <a:sym typeface="Wingdings" pitchFamily="2" charset="2"/>
              </a:rPr>
              <a:t></a:t>
            </a:r>
            <a:r>
              <a:rPr lang="en-US" sz="2400" dirty="0" err="1" smtClean="0"/>
              <a:t>Dijkstras</a:t>
            </a:r>
            <a:endParaRPr lang="en-US" sz="2400" dirty="0"/>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FIFO</a:t>
            </a:r>
            <a:endParaRPr lang="en-US" dirty="0"/>
          </a:p>
        </p:txBody>
      </p:sp>
      <p:sp>
        <p:nvSpPr>
          <p:cNvPr id="3" name="Content Placeholder 2"/>
          <p:cNvSpPr>
            <a:spLocks noGrp="1"/>
          </p:cNvSpPr>
          <p:nvPr>
            <p:ph idx="1"/>
          </p:nvPr>
        </p:nvSpPr>
        <p:spPr>
          <a:xfrm>
            <a:off x="457200" y="1371600"/>
            <a:ext cx="8229600" cy="4754563"/>
          </a:xfrm>
        </p:spPr>
        <p:txBody>
          <a:bodyPr>
            <a:normAutofit fontScale="55000" lnSpcReduction="20000"/>
          </a:bodyPr>
          <a:lstStyle/>
          <a:p>
            <a:pPr>
              <a:buNone/>
            </a:pPr>
            <a:r>
              <a:rPr lang="en-US" dirty="0" smtClean="0"/>
              <a:t>First </a:t>
            </a:r>
            <a:r>
              <a:rPr lang="en-US" dirty="0"/>
              <a:t>in, first out (FIFO), otherwise called first come, first served (FCFS), is the </a:t>
            </a:r>
            <a:r>
              <a:rPr lang="en-US" dirty="0" smtClean="0"/>
              <a:t>least complex </a:t>
            </a:r>
            <a:r>
              <a:rPr lang="en-US" dirty="0"/>
              <a:t>planning calculation. FIFO essentially lines measures in the request that they show up in the prepared line. This is regularly utilized for an assignment line, for instance as represented in this segment</a:t>
            </a:r>
            <a:r>
              <a:rPr lang="en-US" dirty="0" smtClean="0"/>
              <a:t>. </a:t>
            </a:r>
            <a:endParaRPr lang="en-US" dirty="0"/>
          </a:p>
          <a:p>
            <a:pPr>
              <a:buNone/>
            </a:pPr>
            <a:r>
              <a:rPr lang="en-US" dirty="0" smtClean="0">
                <a:sym typeface="Wingdings"/>
              </a:rPr>
              <a:t></a:t>
            </a:r>
            <a:r>
              <a:rPr lang="en-US" dirty="0"/>
              <a:t>Since setting switches just happen upon measure end, and no redesign of the cycle line is required, booking overhead is negligible. </a:t>
            </a:r>
          </a:p>
          <a:p>
            <a:pPr>
              <a:buNone/>
            </a:pPr>
            <a:r>
              <a:rPr lang="en-US" dirty="0" smtClean="0">
                <a:sym typeface="Wingdings"/>
              </a:rPr>
              <a:t></a:t>
            </a:r>
            <a:r>
              <a:rPr lang="en-US" dirty="0"/>
              <a:t>Throughput can be low, in light of the fact that long cycles can be holding the CPU, making the short cycles hang tight for quite a while (known as the caravan impact). </a:t>
            </a:r>
          </a:p>
          <a:p>
            <a:pPr>
              <a:buNone/>
            </a:pPr>
            <a:r>
              <a:rPr lang="en-US" dirty="0" smtClean="0">
                <a:sym typeface="Wingdings"/>
              </a:rPr>
              <a:t></a:t>
            </a:r>
            <a:r>
              <a:rPr lang="en-US" dirty="0"/>
              <a:t>No starvation, in light of the fact that each cycle persuades opportunity to be executed after a distinct time. </a:t>
            </a:r>
          </a:p>
          <a:p>
            <a:pPr>
              <a:buNone/>
            </a:pPr>
            <a:r>
              <a:rPr lang="en-US" dirty="0">
                <a:sym typeface="Wingdings"/>
              </a:rPr>
              <a:t></a:t>
            </a:r>
            <a:r>
              <a:rPr lang="en-US" dirty="0"/>
              <a:t> Turnaround time, holding up time and reaction time rely upon the request for their appearance and can be high for similar reasons above. </a:t>
            </a:r>
          </a:p>
          <a:p>
            <a:pPr>
              <a:buNone/>
            </a:pPr>
            <a:r>
              <a:rPr lang="en-US" dirty="0">
                <a:sym typeface="Wingdings"/>
              </a:rPr>
              <a:t></a:t>
            </a:r>
            <a:r>
              <a:rPr lang="en-US" dirty="0"/>
              <a:t> No prioritization happens, along these lines this framework experiences difficulty fulfilling measure time constraints. </a:t>
            </a:r>
          </a:p>
          <a:p>
            <a:pPr>
              <a:buNone/>
            </a:pPr>
            <a:r>
              <a:rPr lang="en-US" dirty="0">
                <a:sym typeface="Wingdings"/>
              </a:rPr>
              <a:t></a:t>
            </a:r>
            <a:r>
              <a:rPr lang="en-US" dirty="0"/>
              <a:t>The absence of prioritization implies that as long as each cycle inevitably finishes, there is no starvation. In a climate where a few cycles probably won't finish, there can be starvation. </a:t>
            </a:r>
          </a:p>
          <a:p>
            <a:pPr>
              <a:buNone/>
            </a:pPr>
            <a:r>
              <a:rPr lang="en-US" dirty="0">
                <a:sym typeface="Wingdings"/>
              </a:rPr>
              <a:t></a:t>
            </a:r>
            <a:r>
              <a:rPr lang="en-US" dirty="0"/>
              <a:t> It depends on lining.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FIFO-FLOWCHART:</a:t>
            </a:r>
            <a:endParaRPr lang="en-US" dirty="0"/>
          </a:p>
        </p:txBody>
      </p:sp>
      <p:pic>
        <p:nvPicPr>
          <p:cNvPr id="4" name="Content Placeholder 3" descr="Flowchart of FCFS Algorithm | Download Scientific Diagram"/>
          <p:cNvPicPr>
            <a:picLocks noGrp="1"/>
          </p:cNvPicPr>
          <p:nvPr>
            <p:ph idx="1"/>
          </p:nvPr>
        </p:nvPicPr>
        <p:blipFill>
          <a:blip r:embed="rId2"/>
          <a:srcRect/>
          <a:stretch>
            <a:fillRect/>
          </a:stretch>
        </p:blipFill>
        <p:spPr bwMode="auto">
          <a:xfrm>
            <a:off x="990600" y="1524000"/>
            <a:ext cx="7162800" cy="47244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BASED</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a:t>If there should arise an occurrence of need booking the need isn't constantly set as the backwards of the CPU burst time, rather it very well may be inside or remotely set, however yes the planning is done based on need of the cycle where the cycle which is most pressing is handled first, trailed by the ones with lesser need all together. Cycles with same need are executed in FCFS way. </a:t>
            </a:r>
            <a:endParaRPr lang="en-US" dirty="0" smtClean="0"/>
          </a:p>
          <a:p>
            <a:pPr>
              <a:buNone/>
            </a:pPr>
            <a:endParaRPr lang="en-US" dirty="0"/>
          </a:p>
          <a:p>
            <a:pPr>
              <a:buNone/>
            </a:pPr>
            <a:r>
              <a:rPr lang="en-US" dirty="0" smtClean="0">
                <a:sym typeface="Wingdings"/>
              </a:rPr>
              <a:t>	</a:t>
            </a:r>
            <a:r>
              <a:rPr lang="en-US" dirty="0"/>
              <a:t>Priority booking is a non-preemptive calculation and one of the most widely recognized planning calculations in bunch frameworks. </a:t>
            </a:r>
          </a:p>
          <a:p>
            <a:pPr>
              <a:buNone/>
            </a:pPr>
            <a:r>
              <a:rPr lang="en-US" dirty="0" smtClean="0">
                <a:sym typeface="Wingdings"/>
              </a:rPr>
              <a:t>	</a:t>
            </a:r>
            <a:r>
              <a:rPr lang="en-US" dirty="0"/>
              <a:t>Each measure is relegated a need. Cycle with most noteworthy need is to be executed first, etc. </a:t>
            </a:r>
          </a:p>
          <a:p>
            <a:pPr>
              <a:buNone/>
            </a:pPr>
            <a:r>
              <a:rPr lang="en-US" dirty="0" smtClean="0">
                <a:sym typeface="Wingdings"/>
              </a:rPr>
              <a:t>	</a:t>
            </a:r>
            <a:r>
              <a:rPr lang="en-US" dirty="0"/>
              <a:t>Processes with same need are executed on first start things out served premise. </a:t>
            </a:r>
          </a:p>
          <a:p>
            <a:pPr>
              <a:buNone/>
            </a:pPr>
            <a:r>
              <a:rPr lang="en-US" dirty="0" smtClean="0">
                <a:sym typeface="Wingdings"/>
              </a:rPr>
              <a:t>	</a:t>
            </a:r>
            <a:r>
              <a:rPr lang="en-US" dirty="0"/>
              <a:t>Priority can be chosen dependent on memory prerequisites, time necessities or some other asset necessity.</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1172</Words>
  <Application>Microsoft Office PowerPoint</Application>
  <PresentationFormat>On-screen Show (4:3)</PresentationFormat>
  <Paragraphs>85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PROJECT TITLE:  ESSENTIAL MEDICAL NEEDS</vt:lpstr>
      <vt:lpstr>ABSTRACT:</vt:lpstr>
      <vt:lpstr>ABSTRACT CONT..</vt:lpstr>
      <vt:lpstr>Social Issue and Keywords:</vt:lpstr>
      <vt:lpstr>REQUIREMENTS</vt:lpstr>
      <vt:lpstr>USED ALGORITHMS: </vt:lpstr>
      <vt:lpstr>FIFO</vt:lpstr>
      <vt:lpstr>FIFO-FLOWCHART:</vt:lpstr>
      <vt:lpstr>PRIORITY BASED</vt:lpstr>
      <vt:lpstr>PRIORITY BASED—FLOWCHART:</vt:lpstr>
      <vt:lpstr>KRUSKAL’S ALGORITHM: </vt:lpstr>
      <vt:lpstr>KRUSKAL--FLOWCHART</vt:lpstr>
      <vt:lpstr>DIJKSTRAS ALGORITHM:</vt:lpstr>
      <vt:lpstr>DIJKSTRAS--FLOWCHART</vt:lpstr>
      <vt:lpstr>RESULTS:</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ESSENTIAL MEDICAL NEEDS</dc:title>
  <dc:creator>kiran</dc:creator>
  <cp:lastModifiedBy>HP</cp:lastModifiedBy>
  <cp:revision>1</cp:revision>
  <dcterms:created xsi:type="dcterms:W3CDTF">2020-10-26T14:02:15Z</dcterms:created>
  <dcterms:modified xsi:type="dcterms:W3CDTF">2020-10-26T15:51:06Z</dcterms:modified>
</cp:coreProperties>
</file>