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4"/>
  </p:sldMasterIdLst>
  <p:notesMasterIdLst>
    <p:notesMasterId r:id="rId15"/>
  </p:notesMasterIdLst>
  <p:sldIdLst>
    <p:sldId id="369" r:id="rId5"/>
    <p:sldId id="385" r:id="rId6"/>
    <p:sldId id="386" r:id="rId7"/>
    <p:sldId id="387" r:id="rId8"/>
    <p:sldId id="379" r:id="rId9"/>
    <p:sldId id="388" r:id="rId10"/>
    <p:sldId id="390" r:id="rId11"/>
    <p:sldId id="389" r:id="rId12"/>
    <p:sldId id="380" r:id="rId13"/>
    <p:sldId id="371" r:id="rId14"/>
  </p:sldIdLst>
  <p:sldSz cx="12192000" cy="6858000"/>
  <p:notesSz cx="6858000" cy="9144000"/>
  <p:embeddedFontLst>
    <p:embeddedFont>
      <p:font typeface="Brandon Grotesque Medium" panose="020B0603020203060202" charset="0"/>
      <p:regular r:id="rId16"/>
      <p:italic r:id="rId17"/>
    </p:embeddedFont>
    <p:embeddedFont>
      <p:font typeface="Calibri" panose="020F0502020204030204" pitchFamily="34" charset="0"/>
      <p:regular r:id="rId18"/>
      <p:bold r:id="rId19"/>
      <p:italic r:id="rId20"/>
      <p:boldItalic r:id="rId21"/>
    </p:embeddedFont>
    <p:embeddedFont>
      <p:font typeface="Filicudi Solid" panose="020B0604020202020204" charset="0"/>
      <p:bold r:id="rId22"/>
    </p:embeddedFont>
    <p:embeddedFont>
      <p:font typeface="MetaHeadlinePro-CompBold" panose="020B0808030101020102" charset="0"/>
      <p:bold r:id="rId23"/>
    </p:embeddedFont>
    <p:embeddedFont>
      <p:font typeface="NeueHaasGroteskDisp Pro" panose="020B050402020202020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Feiyi Tan" initials="AFT" lastIdx="5" clrIdx="0">
    <p:extLst>
      <p:ext uri="{19B8F6BF-5375-455C-9EA6-DF929625EA0E}">
        <p15:presenceInfo xmlns:p15="http://schemas.microsoft.com/office/powerpoint/2012/main" userId="S::atan58@uwo.ca::53b09b8e-fa14-46a1-bc59-88fc7e2ef4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9D0"/>
    <a:srgbClr val="121C25"/>
    <a:srgbClr val="30C3CD"/>
    <a:srgbClr val="FFFFFF"/>
    <a:srgbClr val="ECECEC"/>
    <a:srgbClr val="FFB700"/>
    <a:srgbClr val="F1F1F1"/>
    <a:srgbClr val="EFEFEF"/>
    <a:srgbClr val="002D5F"/>
    <a:srgbClr val="48A0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85376" autoAdjust="0"/>
  </p:normalViewPr>
  <p:slideViewPr>
    <p:cSldViewPr snapToGrid="0">
      <p:cViewPr>
        <p:scale>
          <a:sx n="100" d="100"/>
          <a:sy n="100" d="100"/>
        </p:scale>
        <p:origin x="1440" y="330"/>
      </p:cViewPr>
      <p:guideLst>
        <p:guide orient="horz" pos="2280"/>
        <p:guide pos="388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F26AF-5886-48BC-B770-DB661BC38047}" type="datetimeFigureOut">
              <a:rPr lang="en-CA" smtClean="0"/>
              <a:t>2021-07-12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248D9-7DF7-4228-9C4A-099406AB40BF}" type="slidenum">
              <a:rPr lang="en-CA" smtClean="0"/>
              <a:t>‹#›</a:t>
            </a:fld>
            <a:endParaRPr lang="en-CA"/>
          </a:p>
        </p:txBody>
      </p:sp>
    </p:spTree>
    <p:extLst>
      <p:ext uri="{BB962C8B-B14F-4D97-AF65-F5344CB8AC3E}">
        <p14:creationId xmlns:p14="http://schemas.microsoft.com/office/powerpoint/2010/main" val="134984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1</a:t>
            </a:fld>
            <a:endParaRPr lang="en-CA"/>
          </a:p>
        </p:txBody>
      </p:sp>
    </p:spTree>
    <p:extLst>
      <p:ext uri="{BB962C8B-B14F-4D97-AF65-F5344CB8AC3E}">
        <p14:creationId xmlns:p14="http://schemas.microsoft.com/office/powerpoint/2010/main" val="3964488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10</a:t>
            </a:fld>
            <a:endParaRPr lang="en-CA"/>
          </a:p>
        </p:txBody>
      </p:sp>
    </p:spTree>
    <p:extLst>
      <p:ext uri="{BB962C8B-B14F-4D97-AF65-F5344CB8AC3E}">
        <p14:creationId xmlns:p14="http://schemas.microsoft.com/office/powerpoint/2010/main" val="152092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 strangers into friends. Turn friends into lovers (</a:t>
            </a:r>
            <a:r>
              <a:rPr lang="en-US" sz="1200" err="1"/>
              <a:t>jk</a:t>
            </a:r>
            <a:r>
              <a:rPr lang="en-US" sz="120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endParaRPr>
          </a:p>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2</a:t>
            </a:fld>
            <a:endParaRPr lang="en-CA"/>
          </a:p>
        </p:txBody>
      </p:sp>
    </p:spTree>
    <p:extLst>
      <p:ext uri="{BB962C8B-B14F-4D97-AF65-F5344CB8AC3E}">
        <p14:creationId xmlns:p14="http://schemas.microsoft.com/office/powerpoint/2010/main" val="105995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 strangers into friends. Turn friends into lovers (</a:t>
            </a:r>
            <a:r>
              <a:rPr lang="en-US" sz="1200" err="1"/>
              <a:t>jk</a:t>
            </a:r>
            <a:r>
              <a:rPr lang="en-US" sz="120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endParaRPr>
          </a:p>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3</a:t>
            </a:fld>
            <a:endParaRPr lang="en-CA"/>
          </a:p>
        </p:txBody>
      </p:sp>
    </p:spTree>
    <p:extLst>
      <p:ext uri="{BB962C8B-B14F-4D97-AF65-F5344CB8AC3E}">
        <p14:creationId xmlns:p14="http://schemas.microsoft.com/office/powerpoint/2010/main" val="247776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 strangers into friends. Turn friends into lovers (</a:t>
            </a:r>
            <a:r>
              <a:rPr lang="en-US" sz="1200" err="1"/>
              <a:t>jk</a:t>
            </a:r>
            <a:r>
              <a:rPr lang="en-US" sz="120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endParaRPr>
          </a:p>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4</a:t>
            </a:fld>
            <a:endParaRPr lang="en-CA"/>
          </a:p>
        </p:txBody>
      </p:sp>
    </p:spTree>
    <p:extLst>
      <p:ext uri="{BB962C8B-B14F-4D97-AF65-F5344CB8AC3E}">
        <p14:creationId xmlns:p14="http://schemas.microsoft.com/office/powerpoint/2010/main" val="1348478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5</a:t>
            </a:fld>
            <a:endParaRPr lang="en-CA"/>
          </a:p>
        </p:txBody>
      </p:sp>
    </p:spTree>
    <p:extLst>
      <p:ext uri="{BB962C8B-B14F-4D97-AF65-F5344CB8AC3E}">
        <p14:creationId xmlns:p14="http://schemas.microsoft.com/office/powerpoint/2010/main" val="325222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6</a:t>
            </a:fld>
            <a:endParaRPr lang="en-CA"/>
          </a:p>
        </p:txBody>
      </p:sp>
    </p:spTree>
    <p:extLst>
      <p:ext uri="{BB962C8B-B14F-4D97-AF65-F5344CB8AC3E}">
        <p14:creationId xmlns:p14="http://schemas.microsoft.com/office/powerpoint/2010/main" val="192753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7</a:t>
            </a:fld>
            <a:endParaRPr lang="en-CA"/>
          </a:p>
        </p:txBody>
      </p:sp>
    </p:spTree>
    <p:extLst>
      <p:ext uri="{BB962C8B-B14F-4D97-AF65-F5344CB8AC3E}">
        <p14:creationId xmlns:p14="http://schemas.microsoft.com/office/powerpoint/2010/main" val="118138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8</a:t>
            </a:fld>
            <a:endParaRPr lang="en-CA"/>
          </a:p>
        </p:txBody>
      </p:sp>
    </p:spTree>
    <p:extLst>
      <p:ext uri="{BB962C8B-B14F-4D97-AF65-F5344CB8AC3E}">
        <p14:creationId xmlns:p14="http://schemas.microsoft.com/office/powerpoint/2010/main" val="2093939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F248D9-7DF7-4228-9C4A-099406AB40BF}" type="slidenum">
              <a:rPr lang="en-CA" smtClean="0"/>
              <a:t>9</a:t>
            </a:fld>
            <a:endParaRPr lang="en-CA"/>
          </a:p>
        </p:txBody>
      </p:sp>
    </p:spTree>
    <p:extLst>
      <p:ext uri="{BB962C8B-B14F-4D97-AF65-F5344CB8AC3E}">
        <p14:creationId xmlns:p14="http://schemas.microsoft.com/office/powerpoint/2010/main" val="267537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69AF50-B2CA-415C-88BF-FCE51F0F14B6}" type="datetimeFigureOut">
              <a:rPr lang="en-CA" smtClean="0"/>
              <a:t>2021-07-12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685715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9AF50-B2CA-415C-88BF-FCE51F0F14B6}" type="datetimeFigureOut">
              <a:rPr lang="en-CA" smtClean="0"/>
              <a:t>2021-07-12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282642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9AF50-B2CA-415C-88BF-FCE51F0F14B6}" type="datetimeFigureOut">
              <a:rPr lang="en-CA" smtClean="0"/>
              <a:t>2021-07-12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153524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9AF50-B2CA-415C-88BF-FCE51F0F14B6}" type="datetimeFigureOut">
              <a:rPr lang="en-CA" smtClean="0"/>
              <a:t>2021-07-12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51710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9AF50-B2CA-415C-88BF-FCE51F0F14B6}" type="datetimeFigureOut">
              <a:rPr lang="en-CA" smtClean="0"/>
              <a:t>2021-07-12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75858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9AF50-B2CA-415C-88BF-FCE51F0F14B6}" type="datetimeFigureOut">
              <a:rPr lang="en-CA" smtClean="0"/>
              <a:t>2021-07-12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66563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9AF50-B2CA-415C-88BF-FCE51F0F14B6}" type="datetimeFigureOut">
              <a:rPr lang="en-CA" smtClean="0"/>
              <a:t>2021-07-12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363566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9AF50-B2CA-415C-88BF-FCE51F0F14B6}" type="datetimeFigureOut">
              <a:rPr lang="en-CA" smtClean="0"/>
              <a:t>2021-07-12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160751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9AF50-B2CA-415C-88BF-FCE51F0F14B6}" type="datetimeFigureOut">
              <a:rPr lang="en-CA" smtClean="0"/>
              <a:t>2021-07-12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362094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9AF50-B2CA-415C-88BF-FCE51F0F14B6}" type="datetimeFigureOut">
              <a:rPr lang="en-CA" smtClean="0"/>
              <a:t>2021-07-12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204199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9AF50-B2CA-415C-88BF-FCE51F0F14B6}" type="datetimeFigureOut">
              <a:rPr lang="en-CA" smtClean="0"/>
              <a:t>2021-07-12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4F76C0-6A70-4E41-8D83-25A22F28CECC}" type="slidenum">
              <a:rPr lang="en-CA" smtClean="0"/>
              <a:t>‹#›</a:t>
            </a:fld>
            <a:endParaRPr lang="en-CA"/>
          </a:p>
        </p:txBody>
      </p:sp>
    </p:spTree>
    <p:extLst>
      <p:ext uri="{BB962C8B-B14F-4D97-AF65-F5344CB8AC3E}">
        <p14:creationId xmlns:p14="http://schemas.microsoft.com/office/powerpoint/2010/main" val="351852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9AF50-B2CA-415C-88BF-FCE51F0F14B6}" type="datetimeFigureOut">
              <a:rPr lang="en-CA" smtClean="0"/>
              <a:t>2021-07-12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F76C0-6A70-4E41-8D83-25A22F28CECC}" type="slidenum">
              <a:rPr lang="en-CA" smtClean="0"/>
              <a:t>‹#›</a:t>
            </a:fld>
            <a:endParaRPr lang="en-CA"/>
          </a:p>
        </p:txBody>
      </p:sp>
    </p:spTree>
    <p:extLst>
      <p:ext uri="{BB962C8B-B14F-4D97-AF65-F5344CB8AC3E}">
        <p14:creationId xmlns:p14="http://schemas.microsoft.com/office/powerpoint/2010/main" val="37976886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jpeg"/><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C3CD"/>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4F6143-D851-4888-88FE-A6589B1A0C2F}"/>
              </a:ext>
            </a:extLst>
          </p:cNvPr>
          <p:cNvSpPr>
            <a:spLocks noGrp="1"/>
          </p:cNvSpPr>
          <p:nvPr>
            <p:ph type="subTitle" idx="1"/>
          </p:nvPr>
        </p:nvSpPr>
        <p:spPr>
          <a:xfrm>
            <a:off x="2198766" y="2168778"/>
            <a:ext cx="8213123" cy="1106970"/>
          </a:xfrm>
        </p:spPr>
        <p:txBody>
          <a:bodyPr wrap="square">
            <a:spAutoFit/>
          </a:bodyPr>
          <a:lstStyle/>
          <a:p>
            <a:r>
              <a:rPr lang="en-US" sz="3600" spc="100" dirty="0">
                <a:solidFill>
                  <a:schemeClr val="bg1"/>
                </a:solidFill>
                <a:latin typeface="Filicudi Solid" panose="00000800000000000000" pitchFamily="50" charset="0"/>
                <a:cs typeface="Arial" panose="020B0604020202020204" pitchFamily="34" charset="0"/>
              </a:rPr>
              <a:t>THE VR SOCIAL NETWORK</a:t>
            </a:r>
            <a:endParaRPr lang="en-US" sz="1800" spc="100" dirty="0">
              <a:solidFill>
                <a:schemeClr val="bg1"/>
              </a:solidFill>
              <a:latin typeface="Filicudi Solid" panose="00000800000000000000" pitchFamily="50" charset="0"/>
              <a:cs typeface="Arial" panose="020B0604020202020204" pitchFamily="34" charset="0"/>
            </a:endParaRPr>
          </a:p>
          <a:p>
            <a:r>
              <a:rPr lang="en-US" sz="2800" spc="100" dirty="0">
                <a:solidFill>
                  <a:schemeClr val="bg1"/>
                </a:solidFill>
                <a:latin typeface="Filicudi Solid" panose="00000800000000000000" pitchFamily="50" charset="0"/>
                <a:cs typeface="Arial" panose="020B0604020202020204" pitchFamily="34" charset="0"/>
              </a:rPr>
              <a:t>explore VR with friends old and new</a:t>
            </a:r>
          </a:p>
        </p:txBody>
      </p:sp>
      <p:grpSp>
        <p:nvGrpSpPr>
          <p:cNvPr id="34" name="Group 33">
            <a:extLst>
              <a:ext uri="{FF2B5EF4-FFF2-40B4-BE49-F238E27FC236}">
                <a16:creationId xmlns:a16="http://schemas.microsoft.com/office/drawing/2014/main" id="{DCFCC3FB-7907-4258-A50E-7065EBFB9D1E}"/>
              </a:ext>
            </a:extLst>
          </p:cNvPr>
          <p:cNvGrpSpPr/>
          <p:nvPr/>
        </p:nvGrpSpPr>
        <p:grpSpPr>
          <a:xfrm>
            <a:off x="5425839" y="4377669"/>
            <a:ext cx="1689701" cy="432951"/>
            <a:chOff x="4355593" y="2264854"/>
            <a:chExt cx="2184300" cy="536377"/>
          </a:xfrm>
        </p:grpSpPr>
        <p:sp>
          <p:nvSpPr>
            <p:cNvPr id="6" name="Rectangle 5">
              <a:extLst>
                <a:ext uri="{FF2B5EF4-FFF2-40B4-BE49-F238E27FC236}">
                  <a16:creationId xmlns:a16="http://schemas.microsoft.com/office/drawing/2014/main" id="{AD978FA6-B649-40FF-9EE9-2D6E641DA3A1}"/>
                </a:ext>
              </a:extLst>
            </p:cNvPr>
            <p:cNvSpPr/>
            <p:nvPr/>
          </p:nvSpPr>
          <p:spPr>
            <a:xfrm>
              <a:off x="4355593" y="2264854"/>
              <a:ext cx="1869583" cy="536377"/>
            </a:xfrm>
            <a:prstGeom prst="rect">
              <a:avLst/>
            </a:prstGeom>
            <a:solidFill>
              <a:srgbClr val="FFB700"/>
            </a:solidFill>
            <a:ln w="38100">
              <a:solidFill>
                <a:srgbClr val="121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mj-lt"/>
                <a:cs typeface="Arial" panose="020B0604020202020204" pitchFamily="34" charset="0"/>
              </a:endParaRPr>
            </a:p>
          </p:txBody>
        </p:sp>
        <p:sp>
          <p:nvSpPr>
            <p:cNvPr id="10" name="TextBox 9">
              <a:extLst>
                <a:ext uri="{FF2B5EF4-FFF2-40B4-BE49-F238E27FC236}">
                  <a16:creationId xmlns:a16="http://schemas.microsoft.com/office/drawing/2014/main" id="{2A4D902B-7788-4BC6-932E-023C38485251}"/>
                </a:ext>
              </a:extLst>
            </p:cNvPr>
            <p:cNvSpPr txBox="1"/>
            <p:nvPr/>
          </p:nvSpPr>
          <p:spPr>
            <a:xfrm>
              <a:off x="4445147" y="2323327"/>
              <a:ext cx="2094746" cy="419430"/>
            </a:xfrm>
            <a:prstGeom prst="rect">
              <a:avLst/>
            </a:prstGeom>
            <a:noFill/>
          </p:spPr>
          <p:txBody>
            <a:bodyPr wrap="square">
              <a:spAutoFit/>
            </a:bodyPr>
            <a:lstStyle/>
            <a:p>
              <a:r>
                <a:rPr lang="en-US" sz="1600" b="1" cap="all" dirty="0">
                  <a:latin typeface="Filicudi Solid" panose="00000800000000000000" pitchFamily="50" charset="0"/>
                  <a:cs typeface="Arial" panose="020B0604020202020204" pitchFamily="34" charset="0"/>
                </a:rPr>
                <a:t>Get in line</a:t>
              </a:r>
              <a:endParaRPr lang="en-CA" sz="1600" b="1" dirty="0">
                <a:latin typeface="Filicudi Solid" panose="00000800000000000000" pitchFamily="50" charset="0"/>
                <a:cs typeface="Arial" panose="020B0604020202020204" pitchFamily="34" charset="0"/>
              </a:endParaRPr>
            </a:p>
          </p:txBody>
        </p:sp>
      </p:grpSp>
      <p:pic>
        <p:nvPicPr>
          <p:cNvPr id="30" name="Picture 29" descr="Logo&#10;&#10;Description automatically generated">
            <a:extLst>
              <a:ext uri="{FF2B5EF4-FFF2-40B4-BE49-F238E27FC236}">
                <a16:creationId xmlns:a16="http://schemas.microsoft.com/office/drawing/2014/main" id="{398EE77C-8AAB-41B7-99BC-15D7DED82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07" y="129546"/>
            <a:ext cx="1709475" cy="850541"/>
          </a:xfrm>
          <a:prstGeom prst="rect">
            <a:avLst/>
          </a:prstGeom>
        </p:spPr>
      </p:pic>
      <p:grpSp>
        <p:nvGrpSpPr>
          <p:cNvPr id="36" name="Group 35">
            <a:extLst>
              <a:ext uri="{FF2B5EF4-FFF2-40B4-BE49-F238E27FC236}">
                <a16:creationId xmlns:a16="http://schemas.microsoft.com/office/drawing/2014/main" id="{07EDA45D-4C28-42C0-AB3A-EE6ED9B92E41}"/>
              </a:ext>
            </a:extLst>
          </p:cNvPr>
          <p:cNvGrpSpPr/>
          <p:nvPr/>
        </p:nvGrpSpPr>
        <p:grpSpPr>
          <a:xfrm>
            <a:off x="10174320" y="425638"/>
            <a:ext cx="2049678" cy="432951"/>
            <a:chOff x="6510019" y="3194449"/>
            <a:chExt cx="2195334" cy="437466"/>
          </a:xfrm>
        </p:grpSpPr>
        <p:sp>
          <p:nvSpPr>
            <p:cNvPr id="37" name="Rectangle 36">
              <a:extLst>
                <a:ext uri="{FF2B5EF4-FFF2-40B4-BE49-F238E27FC236}">
                  <a16:creationId xmlns:a16="http://schemas.microsoft.com/office/drawing/2014/main" id="{A1841104-8F3F-415D-982B-3919B4604B2F}"/>
                </a:ext>
              </a:extLst>
            </p:cNvPr>
            <p:cNvSpPr/>
            <p:nvPr/>
          </p:nvSpPr>
          <p:spPr>
            <a:xfrm>
              <a:off x="6510019" y="3194449"/>
              <a:ext cx="1043488" cy="437466"/>
            </a:xfrm>
            <a:prstGeom prst="rect">
              <a:avLst/>
            </a:prstGeom>
            <a:noFill/>
            <a:ln w="50800">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mj-lt"/>
                <a:cs typeface="Arial" panose="020B0604020202020204" pitchFamily="34" charset="0"/>
              </a:endParaRPr>
            </a:p>
          </p:txBody>
        </p:sp>
        <p:sp>
          <p:nvSpPr>
            <p:cNvPr id="38" name="TextBox 37">
              <a:extLst>
                <a:ext uri="{FF2B5EF4-FFF2-40B4-BE49-F238E27FC236}">
                  <a16:creationId xmlns:a16="http://schemas.microsoft.com/office/drawing/2014/main" id="{816B7BB0-AA3F-42AB-8B61-4316E48BD45C}"/>
                </a:ext>
              </a:extLst>
            </p:cNvPr>
            <p:cNvSpPr txBox="1"/>
            <p:nvPr/>
          </p:nvSpPr>
          <p:spPr>
            <a:xfrm>
              <a:off x="6610604" y="3242139"/>
              <a:ext cx="2094749" cy="342085"/>
            </a:xfrm>
            <a:prstGeom prst="rect">
              <a:avLst/>
            </a:prstGeom>
            <a:noFill/>
          </p:spPr>
          <p:txBody>
            <a:bodyPr wrap="square">
              <a:spAutoFit/>
            </a:bodyPr>
            <a:lstStyle/>
            <a:p>
              <a:r>
                <a:rPr lang="en-US" sz="1600" b="1" cap="all" spc="100" dirty="0">
                  <a:solidFill>
                    <a:schemeClr val="bg1"/>
                  </a:solidFill>
                  <a:latin typeface="Filicudi Solid" panose="00000800000000000000" pitchFamily="50" charset="0"/>
                  <a:cs typeface="Arial" panose="020B0604020202020204" pitchFamily="34" charset="0"/>
                </a:rPr>
                <a:t>login</a:t>
              </a:r>
              <a:endParaRPr lang="en-CA" b="1" dirty="0">
                <a:latin typeface="Filicudi Solid" panose="00000800000000000000" pitchFamily="50" charset="0"/>
                <a:cs typeface="Arial" panose="020B0604020202020204" pitchFamily="34" charset="0"/>
              </a:endParaRPr>
            </a:p>
          </p:txBody>
        </p:sp>
      </p:grpSp>
    </p:spTree>
    <p:extLst>
      <p:ext uri="{BB962C8B-B14F-4D97-AF65-F5344CB8AC3E}">
        <p14:creationId xmlns:p14="http://schemas.microsoft.com/office/powerpoint/2010/main" val="12145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4F6143-D851-4888-88FE-A6589B1A0C2F}"/>
              </a:ext>
            </a:extLst>
          </p:cNvPr>
          <p:cNvSpPr>
            <a:spLocks noGrp="1"/>
          </p:cNvSpPr>
          <p:nvPr>
            <p:ph type="subTitle" idx="1"/>
          </p:nvPr>
        </p:nvSpPr>
        <p:spPr>
          <a:xfrm>
            <a:off x="2198187" y="2129796"/>
            <a:ext cx="8213123" cy="3194721"/>
          </a:xfrm>
        </p:spPr>
        <p:txBody>
          <a:bodyPr wrap="square">
            <a:spAutoFit/>
          </a:bodyPr>
          <a:lstStyle/>
          <a:p>
            <a:r>
              <a:rPr lang="en-US" sz="2800" dirty="0">
                <a:latin typeface="Filicudi Solid" panose="00000800000000000000" pitchFamily="50" charset="0"/>
              </a:rPr>
              <a:t>Ready to get social?</a:t>
            </a:r>
            <a:br>
              <a:rPr lang="en-US" sz="2800" dirty="0">
                <a:effectLst/>
                <a:latin typeface="Filicudi Solid" panose="00000800000000000000" pitchFamily="50" charset="0"/>
              </a:rPr>
            </a:br>
            <a:br>
              <a:rPr lang="en-US" sz="2800" dirty="0">
                <a:effectLst/>
                <a:latin typeface="Filicudi Solid" panose="00000800000000000000" pitchFamily="50" charset="0"/>
              </a:rPr>
            </a:br>
            <a:br>
              <a:rPr lang="en-US" sz="2800" dirty="0">
                <a:effectLst/>
                <a:latin typeface="Filicudi Solid" panose="00000800000000000000" pitchFamily="50" charset="0"/>
              </a:rPr>
            </a:br>
            <a:br>
              <a:rPr lang="en-US" sz="2800" dirty="0">
                <a:effectLst/>
                <a:latin typeface="Filicudi Solid" panose="00000800000000000000" pitchFamily="50" charset="0"/>
              </a:rPr>
            </a:br>
            <a:br>
              <a:rPr lang="en-US" sz="2800" dirty="0">
                <a:effectLst/>
                <a:latin typeface="Filicudi Solid" panose="00000800000000000000" pitchFamily="50" charset="0"/>
              </a:rPr>
            </a:br>
            <a:br>
              <a:rPr lang="en-US" sz="2800" dirty="0">
                <a:effectLst/>
                <a:latin typeface="Filicudi Solid" panose="00000800000000000000" pitchFamily="50" charset="0"/>
              </a:rPr>
            </a:br>
            <a:br>
              <a:rPr lang="en-US" sz="2800" dirty="0">
                <a:effectLst/>
                <a:latin typeface="Filicudi Solid" panose="00000800000000000000" pitchFamily="50" charset="0"/>
              </a:rPr>
            </a:br>
            <a:endParaRPr lang="en-US" sz="2800" dirty="0">
              <a:effectLst/>
              <a:latin typeface="Filicudi Solid" panose="00000800000000000000" pitchFamily="50" charset="0"/>
            </a:endParaRPr>
          </a:p>
        </p:txBody>
      </p:sp>
      <p:grpSp>
        <p:nvGrpSpPr>
          <p:cNvPr id="8" name="Group 7">
            <a:extLst>
              <a:ext uri="{FF2B5EF4-FFF2-40B4-BE49-F238E27FC236}">
                <a16:creationId xmlns:a16="http://schemas.microsoft.com/office/drawing/2014/main" id="{042CEAD5-19A4-4809-896E-4A4ABA7BFBF3}"/>
              </a:ext>
            </a:extLst>
          </p:cNvPr>
          <p:cNvGrpSpPr/>
          <p:nvPr/>
        </p:nvGrpSpPr>
        <p:grpSpPr>
          <a:xfrm>
            <a:off x="5581626" y="3510682"/>
            <a:ext cx="1689701" cy="432951"/>
            <a:chOff x="4355593" y="2264854"/>
            <a:chExt cx="2184300" cy="536377"/>
          </a:xfrm>
        </p:grpSpPr>
        <p:sp>
          <p:nvSpPr>
            <p:cNvPr id="9" name="Rectangle 8">
              <a:extLst>
                <a:ext uri="{FF2B5EF4-FFF2-40B4-BE49-F238E27FC236}">
                  <a16:creationId xmlns:a16="http://schemas.microsoft.com/office/drawing/2014/main" id="{6BAD14AE-A28D-4330-82F8-E14172DA266C}"/>
                </a:ext>
              </a:extLst>
            </p:cNvPr>
            <p:cNvSpPr/>
            <p:nvPr/>
          </p:nvSpPr>
          <p:spPr>
            <a:xfrm>
              <a:off x="4355593" y="2264854"/>
              <a:ext cx="1869583" cy="536377"/>
            </a:xfrm>
            <a:prstGeom prst="rect">
              <a:avLst/>
            </a:prstGeom>
            <a:solidFill>
              <a:srgbClr val="FFB700"/>
            </a:solidFill>
            <a:ln w="38100">
              <a:solidFill>
                <a:srgbClr val="121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mj-lt"/>
                <a:cs typeface="Arial" panose="020B0604020202020204" pitchFamily="34" charset="0"/>
              </a:endParaRPr>
            </a:p>
          </p:txBody>
        </p:sp>
        <p:sp>
          <p:nvSpPr>
            <p:cNvPr id="10" name="TextBox 9">
              <a:extLst>
                <a:ext uri="{FF2B5EF4-FFF2-40B4-BE49-F238E27FC236}">
                  <a16:creationId xmlns:a16="http://schemas.microsoft.com/office/drawing/2014/main" id="{557A6BF9-AB01-47F8-A5D6-CA1B0B2AF62A}"/>
                </a:ext>
              </a:extLst>
            </p:cNvPr>
            <p:cNvSpPr txBox="1"/>
            <p:nvPr/>
          </p:nvSpPr>
          <p:spPr>
            <a:xfrm>
              <a:off x="4445147" y="2323327"/>
              <a:ext cx="2094746" cy="419430"/>
            </a:xfrm>
            <a:prstGeom prst="rect">
              <a:avLst/>
            </a:prstGeom>
            <a:noFill/>
          </p:spPr>
          <p:txBody>
            <a:bodyPr wrap="square">
              <a:spAutoFit/>
            </a:bodyPr>
            <a:lstStyle/>
            <a:p>
              <a:r>
                <a:rPr lang="en-US" sz="1600" b="1" cap="all" dirty="0">
                  <a:latin typeface="Filicudi Solid" panose="00000800000000000000" pitchFamily="50" charset="0"/>
                  <a:cs typeface="Arial" panose="020B0604020202020204" pitchFamily="34" charset="0"/>
                </a:rPr>
                <a:t>Get in line</a:t>
              </a:r>
              <a:endParaRPr lang="en-CA" sz="1600" b="1" dirty="0">
                <a:latin typeface="Filicudi Solid" panose="00000800000000000000" pitchFamily="50" charset="0"/>
                <a:cs typeface="Arial" panose="020B0604020202020204" pitchFamily="34" charset="0"/>
              </a:endParaRPr>
            </a:p>
          </p:txBody>
        </p:sp>
      </p:grpSp>
    </p:spTree>
    <p:extLst>
      <p:ext uri="{BB962C8B-B14F-4D97-AF65-F5344CB8AC3E}">
        <p14:creationId xmlns:p14="http://schemas.microsoft.com/office/powerpoint/2010/main" val="25204880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3FDED67-3BC0-4591-83CE-394DD5E2F72B}"/>
              </a:ext>
            </a:extLst>
          </p:cNvPr>
          <p:cNvGrpSpPr/>
          <p:nvPr/>
        </p:nvGrpSpPr>
        <p:grpSpPr>
          <a:xfrm>
            <a:off x="2434368" y="3067644"/>
            <a:ext cx="3022277" cy="708089"/>
            <a:chOff x="2265247" y="3067644"/>
            <a:chExt cx="3022277" cy="708089"/>
          </a:xfrm>
        </p:grpSpPr>
        <p:sp>
          <p:nvSpPr>
            <p:cNvPr id="19" name="TextBox 18">
              <a:extLst>
                <a:ext uri="{FF2B5EF4-FFF2-40B4-BE49-F238E27FC236}">
                  <a16:creationId xmlns:a16="http://schemas.microsoft.com/office/drawing/2014/main" id="{731584F3-E2D9-4990-BE18-51110F2720DE}"/>
                </a:ext>
              </a:extLst>
            </p:cNvPr>
            <p:cNvSpPr txBox="1"/>
            <p:nvPr/>
          </p:nvSpPr>
          <p:spPr>
            <a:xfrm>
              <a:off x="2271408" y="3067644"/>
              <a:ext cx="2016521" cy="307777"/>
            </a:xfrm>
            <a:prstGeom prst="rect">
              <a:avLst/>
            </a:prstGeom>
            <a:noFill/>
            <a:ln w="31750" cap="flat">
              <a:solidFill>
                <a:srgbClr val="30C3CD"/>
              </a:solidFill>
              <a:miter lim="800000"/>
            </a:ln>
          </p:spPr>
          <p:txBody>
            <a:bodyPr wrap="square">
              <a:spAutoFit/>
            </a:bodyPr>
            <a:lstStyle/>
            <a:p>
              <a:pPr algn="ctr"/>
              <a:r>
                <a:rPr lang="en-US" sz="1400" spc="100" dirty="0">
                  <a:solidFill>
                    <a:srgbClr val="25C9D0"/>
                  </a:solidFill>
                  <a:latin typeface="Filicudi Solid" panose="00000800000000000000" pitchFamily="50" charset="0"/>
                  <a:cs typeface="MetaHeadlinePro-CompBold" panose="020B0808030101020102" pitchFamily="34" charset="0"/>
                </a:rPr>
                <a:t> Sword Art Online</a:t>
              </a:r>
              <a:endParaRPr lang="en-CA" sz="1400" dirty="0">
                <a:solidFill>
                  <a:srgbClr val="25C9D0"/>
                </a:solidFill>
                <a:latin typeface="Filicudi Solid" panose="00000800000000000000" pitchFamily="50" charset="0"/>
              </a:endParaRPr>
            </a:p>
          </p:txBody>
        </p:sp>
        <p:sp>
          <p:nvSpPr>
            <p:cNvPr id="22" name="TextBox 21">
              <a:extLst>
                <a:ext uri="{FF2B5EF4-FFF2-40B4-BE49-F238E27FC236}">
                  <a16:creationId xmlns:a16="http://schemas.microsoft.com/office/drawing/2014/main" id="{4E7AACCD-5872-4F55-81B3-D7DDCE9A8257}"/>
                </a:ext>
              </a:extLst>
            </p:cNvPr>
            <p:cNvSpPr txBox="1"/>
            <p:nvPr/>
          </p:nvSpPr>
          <p:spPr>
            <a:xfrm>
              <a:off x="2265247" y="3467956"/>
              <a:ext cx="1480816" cy="307777"/>
            </a:xfrm>
            <a:prstGeom prst="rect">
              <a:avLst/>
            </a:prstGeom>
            <a:noFill/>
            <a:ln w="31750">
              <a:solidFill>
                <a:srgbClr val="30C3CD"/>
              </a:solidFill>
              <a:miter lim="800000"/>
            </a:ln>
          </p:spPr>
          <p:txBody>
            <a:bodyPr wrap="square">
              <a:spAutoFit/>
            </a:bodyPr>
            <a:lstStyle/>
            <a:p>
              <a:pPr algn="ctr"/>
              <a:r>
                <a:rPr lang="en-CA" sz="1400" spc="100" dirty="0">
                  <a:solidFill>
                    <a:srgbClr val="25C9D0"/>
                  </a:solidFill>
                  <a:latin typeface="Filicudi Solid" panose="00000800000000000000" pitchFamily="50" charset="0"/>
                  <a:cs typeface="MetaHeadlinePro-CompBold" panose="020B0808030101020102" pitchFamily="34" charset="0"/>
                </a:rPr>
                <a:t>Backpacking</a:t>
              </a:r>
            </a:p>
          </p:txBody>
        </p:sp>
        <p:sp>
          <p:nvSpPr>
            <p:cNvPr id="25" name="TextBox 24">
              <a:extLst>
                <a:ext uri="{FF2B5EF4-FFF2-40B4-BE49-F238E27FC236}">
                  <a16:creationId xmlns:a16="http://schemas.microsoft.com/office/drawing/2014/main" id="{2854E73C-3E8C-44A4-91A7-2D347E8D639F}"/>
                </a:ext>
              </a:extLst>
            </p:cNvPr>
            <p:cNvSpPr txBox="1"/>
            <p:nvPr/>
          </p:nvSpPr>
          <p:spPr>
            <a:xfrm>
              <a:off x="3847658" y="3467956"/>
              <a:ext cx="1321625" cy="307777"/>
            </a:xfrm>
            <a:prstGeom prst="rect">
              <a:avLst/>
            </a:prstGeom>
            <a:noFill/>
            <a:ln w="31750">
              <a:solidFill>
                <a:srgbClr val="30C3CD"/>
              </a:solidFill>
              <a:miter lim="800000"/>
            </a:ln>
          </p:spPr>
          <p:txBody>
            <a:bodyPr wrap="square">
              <a:spAutoFit/>
            </a:bodyPr>
            <a:lstStyle/>
            <a:p>
              <a:pPr algn="ctr"/>
              <a:r>
                <a:rPr lang="en-US" sz="1400" spc="100" dirty="0">
                  <a:solidFill>
                    <a:srgbClr val="25C9D0"/>
                  </a:solidFill>
                  <a:latin typeface="Filicudi Solid" panose="00000800000000000000" pitchFamily="50" charset="0"/>
                  <a:cs typeface="MetaHeadlinePro-CompBold" panose="020B0808030101020102" pitchFamily="34" charset="0"/>
                </a:rPr>
                <a:t>Sourdough</a:t>
              </a:r>
              <a:endParaRPr lang="en-CA" sz="1400" dirty="0">
                <a:solidFill>
                  <a:srgbClr val="25C9D0"/>
                </a:solidFill>
                <a:latin typeface="Filicudi Solid" panose="00000800000000000000" pitchFamily="50" charset="0"/>
              </a:endParaRPr>
            </a:p>
          </p:txBody>
        </p:sp>
        <p:sp>
          <p:nvSpPr>
            <p:cNvPr id="31" name="TextBox 30">
              <a:extLst>
                <a:ext uri="{FF2B5EF4-FFF2-40B4-BE49-F238E27FC236}">
                  <a16:creationId xmlns:a16="http://schemas.microsoft.com/office/drawing/2014/main" id="{00C37A99-453D-41F7-868B-86BE0EAFD617}"/>
                </a:ext>
              </a:extLst>
            </p:cNvPr>
            <p:cNvSpPr txBox="1"/>
            <p:nvPr/>
          </p:nvSpPr>
          <p:spPr>
            <a:xfrm>
              <a:off x="4383179" y="3067644"/>
              <a:ext cx="904345" cy="307777"/>
            </a:xfrm>
            <a:prstGeom prst="rect">
              <a:avLst/>
            </a:prstGeom>
            <a:noFill/>
            <a:ln w="31750">
              <a:solidFill>
                <a:srgbClr val="30C3CD"/>
              </a:solidFill>
              <a:miter lim="800000"/>
            </a:ln>
          </p:spPr>
          <p:txBody>
            <a:bodyPr wrap="square">
              <a:spAutoFit/>
            </a:bodyPr>
            <a:lstStyle/>
            <a:p>
              <a:pPr algn="ctr"/>
              <a:r>
                <a:rPr lang="en-US" sz="1400" spc="100" dirty="0">
                  <a:solidFill>
                    <a:srgbClr val="25C9D0"/>
                  </a:solidFill>
                  <a:latin typeface="Filicudi Solid" panose="00000800000000000000" pitchFamily="50" charset="0"/>
                  <a:cs typeface="MetaHeadlinePro-CompBold" panose="020B0808030101020102" pitchFamily="34" charset="0"/>
                </a:rPr>
                <a:t>VRChat</a:t>
              </a:r>
              <a:endParaRPr lang="en-CA" sz="1400" dirty="0">
                <a:solidFill>
                  <a:srgbClr val="25C9D0"/>
                </a:solidFill>
                <a:latin typeface="Filicudi Solid" panose="00000800000000000000" pitchFamily="50" charset="0"/>
              </a:endParaRPr>
            </a:p>
          </p:txBody>
        </p:sp>
      </p:grpSp>
      <p:sp>
        <p:nvSpPr>
          <p:cNvPr id="30" name="TextBox 29">
            <a:extLst>
              <a:ext uri="{FF2B5EF4-FFF2-40B4-BE49-F238E27FC236}">
                <a16:creationId xmlns:a16="http://schemas.microsoft.com/office/drawing/2014/main" id="{D234DAA4-546B-46C1-8EB1-5FCB8B3A43F5}"/>
              </a:ext>
            </a:extLst>
          </p:cNvPr>
          <p:cNvSpPr txBox="1"/>
          <p:nvPr/>
        </p:nvSpPr>
        <p:spPr>
          <a:xfrm>
            <a:off x="2418425" y="4083712"/>
            <a:ext cx="3054163" cy="369332"/>
          </a:xfrm>
          <a:prstGeom prst="rect">
            <a:avLst/>
          </a:prstGeom>
          <a:noFill/>
        </p:spPr>
        <p:txBody>
          <a:bodyPr wrap="square">
            <a:spAutoFit/>
          </a:bodyPr>
          <a:lstStyle/>
          <a:p>
            <a:pPr algn="ctr"/>
            <a:r>
              <a:rPr lang="en-US" dirty="0">
                <a:solidFill>
                  <a:srgbClr val="30C3CD"/>
                </a:solidFill>
                <a:latin typeface="Brandon Grotesque Medium" panose="020B0604020202020204" pitchFamily="34" charset="0"/>
                <a:cs typeface="MetaHeadlinePro-CompBold" panose="020B0808030101020102" pitchFamily="34" charset="0"/>
              </a:rPr>
              <a:t>+ 1000’s of other profile tags</a:t>
            </a:r>
            <a:endParaRPr lang="en-CA" dirty="0">
              <a:latin typeface="Brandon Grotesque Medium" panose="020B0604020202020204" pitchFamily="34" charset="0"/>
            </a:endParaRPr>
          </a:p>
        </p:txBody>
      </p:sp>
      <p:grpSp>
        <p:nvGrpSpPr>
          <p:cNvPr id="5" name="Group 4">
            <a:extLst>
              <a:ext uri="{FF2B5EF4-FFF2-40B4-BE49-F238E27FC236}">
                <a16:creationId xmlns:a16="http://schemas.microsoft.com/office/drawing/2014/main" id="{66960137-28A5-4B90-BF51-64145355DC8D}"/>
              </a:ext>
            </a:extLst>
          </p:cNvPr>
          <p:cNvGrpSpPr/>
          <p:nvPr/>
        </p:nvGrpSpPr>
        <p:grpSpPr>
          <a:xfrm>
            <a:off x="2181193" y="2036187"/>
            <a:ext cx="3528626" cy="646331"/>
            <a:chOff x="2404532" y="2036187"/>
            <a:chExt cx="3528626" cy="646331"/>
          </a:xfrm>
        </p:grpSpPr>
        <p:sp>
          <p:nvSpPr>
            <p:cNvPr id="26" name="TextBox 25">
              <a:extLst>
                <a:ext uri="{FF2B5EF4-FFF2-40B4-BE49-F238E27FC236}">
                  <a16:creationId xmlns:a16="http://schemas.microsoft.com/office/drawing/2014/main" id="{962377EA-9872-468D-BBD0-92931F67ABEF}"/>
                </a:ext>
              </a:extLst>
            </p:cNvPr>
            <p:cNvSpPr txBox="1"/>
            <p:nvPr/>
          </p:nvSpPr>
          <p:spPr>
            <a:xfrm>
              <a:off x="2404532" y="2036187"/>
              <a:ext cx="3046169" cy="646331"/>
            </a:xfrm>
            <a:prstGeom prst="rect">
              <a:avLst/>
            </a:prstGeom>
            <a:noFill/>
          </p:spPr>
          <p:txBody>
            <a:bodyPr wrap="square" rtlCol="0">
              <a:spAutoFit/>
            </a:bodyPr>
            <a:lstStyle/>
            <a:p>
              <a:pPr algn="ctr"/>
              <a:r>
                <a:rPr lang="en-US" sz="3600" b="0" i="0" dirty="0">
                  <a:solidFill>
                    <a:srgbClr val="000000"/>
                  </a:solidFill>
                  <a:effectLst/>
                  <a:latin typeface="Brandon Grotesque Medium" panose="020B0604020202020204" pitchFamily="34" charset="0"/>
                </a:rPr>
                <a:t>(</a:t>
              </a:r>
              <a:r>
                <a:rPr lang="ja-JP" altLang="en-US" sz="3600" b="0" i="0" dirty="0">
                  <a:solidFill>
                    <a:srgbClr val="000000"/>
                  </a:solidFill>
                  <a:effectLst/>
                  <a:latin typeface="Brandon Grotesque Medium" panose="020B0604020202020204" pitchFamily="34" charset="0"/>
                </a:rPr>
                <a:t>つ ◕</a:t>
              </a:r>
              <a:r>
                <a:rPr lang="en-CA" sz="3600" b="0" i="0" dirty="0">
                  <a:solidFill>
                    <a:srgbClr val="333333"/>
                  </a:solidFill>
                  <a:effectLst/>
                  <a:latin typeface="Brandon Grotesque Medium" panose="020B0604020202020204" pitchFamily="34" charset="0"/>
                </a:rPr>
                <a:t> ‿ </a:t>
              </a:r>
              <a:r>
                <a:rPr lang="en-US" altLang="ja-JP" sz="3600" b="0" i="0" dirty="0">
                  <a:solidFill>
                    <a:srgbClr val="000000"/>
                  </a:solidFill>
                  <a:effectLst/>
                  <a:latin typeface="Brandon Grotesque Medium" panose="020B0604020202020204" pitchFamily="34" charset="0"/>
                </a:rPr>
                <a:t>◕ </a:t>
              </a:r>
              <a:r>
                <a:rPr lang="en-US" altLang="ja-JP" sz="3600" dirty="0">
                  <a:solidFill>
                    <a:srgbClr val="000000"/>
                  </a:solidFill>
                  <a:latin typeface="Brandon Grotesque Medium" panose="020B0604020202020204" pitchFamily="34" charset="0"/>
                </a:rPr>
                <a:t>)</a:t>
              </a:r>
              <a:r>
                <a:rPr lang="ja-JP" altLang="en-US" sz="3600" b="0" i="0" dirty="0">
                  <a:solidFill>
                    <a:srgbClr val="000000"/>
                  </a:solidFill>
                  <a:effectLst/>
                  <a:latin typeface="Brandon Grotesque Medium" panose="020B0604020202020204" pitchFamily="34" charset="0"/>
                </a:rPr>
                <a:t>つ</a:t>
              </a:r>
              <a:endParaRPr lang="en-CA" sz="3600" dirty="0">
                <a:latin typeface="Brandon Grotesque Medium" panose="020B0604020202020204" pitchFamily="34" charset="0"/>
              </a:endParaRPr>
            </a:p>
          </p:txBody>
        </p:sp>
        <p:pic>
          <p:nvPicPr>
            <p:cNvPr id="4" name="Picture 3">
              <a:extLst>
                <a:ext uri="{FF2B5EF4-FFF2-40B4-BE49-F238E27FC236}">
                  <a16:creationId xmlns:a16="http://schemas.microsoft.com/office/drawing/2014/main" id="{D7488D3E-93F9-4AF9-BDDE-438D3E241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884" y="2142152"/>
              <a:ext cx="475274" cy="434400"/>
            </a:xfrm>
            <a:prstGeom prst="rect">
              <a:avLst/>
            </a:prstGeom>
          </p:spPr>
        </p:pic>
      </p:grpSp>
      <p:sp>
        <p:nvSpPr>
          <p:cNvPr id="14" name="Subtitle 2">
            <a:extLst>
              <a:ext uri="{FF2B5EF4-FFF2-40B4-BE49-F238E27FC236}">
                <a16:creationId xmlns:a16="http://schemas.microsoft.com/office/drawing/2014/main" id="{1D3C36EA-F9A4-4805-B165-80098F78D3DC}"/>
              </a:ext>
            </a:extLst>
          </p:cNvPr>
          <p:cNvSpPr txBox="1">
            <a:spLocks/>
          </p:cNvSpPr>
          <p:nvPr/>
        </p:nvSpPr>
        <p:spPr>
          <a:xfrm>
            <a:off x="6720875" y="2138381"/>
            <a:ext cx="3439126" cy="2595839"/>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spc="100" dirty="0">
                <a:latin typeface="Filicudi Solid" panose="00000800000000000000" pitchFamily="50" charset="0"/>
                <a:cs typeface="MetaHeadlinePro-CompBold" panose="020B0808030101020102" pitchFamily="34" charset="0"/>
              </a:rPr>
              <a:t>Your ROVR Profile</a:t>
            </a:r>
            <a:endParaRPr lang="en-US" sz="1800" dirty="0"/>
          </a:p>
          <a:p>
            <a:pPr algn="l">
              <a:lnSpc>
                <a:spcPct val="150000"/>
              </a:lnSpc>
            </a:pPr>
            <a:r>
              <a:rPr lang="en-US" sz="1800" dirty="0">
                <a:latin typeface="Brandon Grotesque Medium" panose="020B0604020202020204" pitchFamily="34" charset="0"/>
              </a:rPr>
              <a:t>Your profile helps people get to know you. Show your interests, hobbies, social links, </a:t>
            </a:r>
            <a:r>
              <a:rPr lang="en-US" sz="1800" dirty="0" err="1">
                <a:latin typeface="Brandon Grotesque Medium" panose="020B0604020202020204" pitchFamily="34" charset="0"/>
              </a:rPr>
              <a:t>favourite</a:t>
            </a:r>
            <a:r>
              <a:rPr lang="en-US" sz="1800" dirty="0">
                <a:latin typeface="Brandon Grotesque Medium" panose="020B0604020202020204" pitchFamily="34" charset="0"/>
              </a:rPr>
              <a:t> VR apps, and more. Add friends on ROVR to learn more about them!</a:t>
            </a:r>
          </a:p>
        </p:txBody>
      </p:sp>
    </p:spTree>
    <p:extLst>
      <p:ext uri="{BB962C8B-B14F-4D97-AF65-F5344CB8AC3E}">
        <p14:creationId xmlns:p14="http://schemas.microsoft.com/office/powerpoint/2010/main" val="31879690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B57702-89C3-47DF-9B3C-B64442645BCE}"/>
              </a:ext>
            </a:extLst>
          </p:cNvPr>
          <p:cNvGrpSpPr/>
          <p:nvPr/>
        </p:nvGrpSpPr>
        <p:grpSpPr>
          <a:xfrm>
            <a:off x="2645422" y="3067644"/>
            <a:ext cx="2605387" cy="708089"/>
            <a:chOff x="2265247" y="3067644"/>
            <a:chExt cx="2605387" cy="708089"/>
          </a:xfrm>
        </p:grpSpPr>
        <p:sp>
          <p:nvSpPr>
            <p:cNvPr id="19" name="TextBox 18">
              <a:extLst>
                <a:ext uri="{FF2B5EF4-FFF2-40B4-BE49-F238E27FC236}">
                  <a16:creationId xmlns:a16="http://schemas.microsoft.com/office/drawing/2014/main" id="{731584F3-E2D9-4990-BE18-51110F2720DE}"/>
                </a:ext>
              </a:extLst>
            </p:cNvPr>
            <p:cNvSpPr txBox="1"/>
            <p:nvPr/>
          </p:nvSpPr>
          <p:spPr>
            <a:xfrm>
              <a:off x="2271409" y="3067644"/>
              <a:ext cx="878192" cy="307777"/>
            </a:xfrm>
            <a:prstGeom prst="rect">
              <a:avLst/>
            </a:prstGeom>
            <a:noFill/>
            <a:ln w="31750" cap="flat">
              <a:solidFill>
                <a:srgbClr val="30C3CD"/>
              </a:solidFill>
              <a:miter lim="800000"/>
            </a:ln>
          </p:spPr>
          <p:txBody>
            <a:bodyPr wrap="square">
              <a:spAutoFit/>
            </a:bodyPr>
            <a:lstStyle/>
            <a:p>
              <a:pPr algn="ctr"/>
              <a:r>
                <a:rPr lang="en-US" sz="1400" spc="100" dirty="0">
                  <a:solidFill>
                    <a:srgbClr val="25C9D0"/>
                  </a:solidFill>
                  <a:latin typeface="Filicudi Solid" panose="00000800000000000000" pitchFamily="50" charset="0"/>
                  <a:cs typeface="MetaHeadlinePro-CompBold" panose="020B0808030101020102" pitchFamily="34" charset="0"/>
                </a:rPr>
                <a:t>LGBTQ+</a:t>
              </a:r>
              <a:endParaRPr lang="en-CA" sz="1400" dirty="0">
                <a:solidFill>
                  <a:srgbClr val="25C9D0"/>
                </a:solidFill>
                <a:latin typeface="Filicudi Solid" panose="00000800000000000000" pitchFamily="50" charset="0"/>
              </a:endParaRPr>
            </a:p>
          </p:txBody>
        </p:sp>
        <p:sp>
          <p:nvSpPr>
            <p:cNvPr id="22" name="TextBox 21">
              <a:extLst>
                <a:ext uri="{FF2B5EF4-FFF2-40B4-BE49-F238E27FC236}">
                  <a16:creationId xmlns:a16="http://schemas.microsoft.com/office/drawing/2014/main" id="{4E7AACCD-5872-4F55-81B3-D7DDCE9A8257}"/>
                </a:ext>
              </a:extLst>
            </p:cNvPr>
            <p:cNvSpPr txBox="1"/>
            <p:nvPr/>
          </p:nvSpPr>
          <p:spPr>
            <a:xfrm>
              <a:off x="2265247" y="3467956"/>
              <a:ext cx="878192" cy="307777"/>
            </a:xfrm>
            <a:prstGeom prst="rect">
              <a:avLst/>
            </a:prstGeom>
            <a:noFill/>
            <a:ln w="31750">
              <a:solidFill>
                <a:srgbClr val="30C3CD"/>
              </a:solidFill>
              <a:miter lim="800000"/>
            </a:ln>
          </p:spPr>
          <p:txBody>
            <a:bodyPr wrap="square">
              <a:spAutoFit/>
            </a:bodyPr>
            <a:lstStyle/>
            <a:p>
              <a:pPr algn="ctr"/>
              <a:r>
                <a:rPr lang="en-CA" sz="1400" spc="100" dirty="0">
                  <a:solidFill>
                    <a:srgbClr val="25C9D0"/>
                  </a:solidFill>
                  <a:latin typeface="Filicudi Solid" panose="00000800000000000000" pitchFamily="50" charset="0"/>
                  <a:cs typeface="MetaHeadlinePro-CompBold" panose="020B0808030101020102" pitchFamily="34" charset="0"/>
                </a:rPr>
                <a:t>Portal</a:t>
              </a:r>
            </a:p>
          </p:txBody>
        </p:sp>
        <p:sp>
          <p:nvSpPr>
            <p:cNvPr id="25" name="TextBox 24">
              <a:extLst>
                <a:ext uri="{FF2B5EF4-FFF2-40B4-BE49-F238E27FC236}">
                  <a16:creationId xmlns:a16="http://schemas.microsoft.com/office/drawing/2014/main" id="{2854E73C-3E8C-44A4-91A7-2D347E8D639F}"/>
                </a:ext>
              </a:extLst>
            </p:cNvPr>
            <p:cNvSpPr txBox="1"/>
            <p:nvPr/>
          </p:nvSpPr>
          <p:spPr>
            <a:xfrm>
              <a:off x="3245034" y="3467955"/>
              <a:ext cx="934720" cy="307777"/>
            </a:xfrm>
            <a:prstGeom prst="rect">
              <a:avLst/>
            </a:prstGeom>
            <a:noFill/>
            <a:ln w="31750">
              <a:solidFill>
                <a:srgbClr val="30C3CD"/>
              </a:solidFill>
              <a:miter lim="800000"/>
            </a:ln>
          </p:spPr>
          <p:txBody>
            <a:bodyPr wrap="square">
              <a:spAutoFit/>
            </a:bodyPr>
            <a:lstStyle/>
            <a:p>
              <a:pPr algn="ctr"/>
              <a:r>
                <a:rPr lang="en-US" sz="1400" spc="100" dirty="0">
                  <a:solidFill>
                    <a:srgbClr val="25C9D0"/>
                  </a:solidFill>
                  <a:latin typeface="Filicudi Solid" panose="00000800000000000000" pitchFamily="50" charset="0"/>
                  <a:cs typeface="MetaHeadlinePro-CompBold" panose="020B0808030101020102" pitchFamily="34" charset="0"/>
                </a:rPr>
                <a:t>Fitness</a:t>
              </a:r>
              <a:endParaRPr lang="en-CA" sz="1400" dirty="0">
                <a:solidFill>
                  <a:srgbClr val="25C9D0"/>
                </a:solidFill>
                <a:latin typeface="Filicudi Solid" panose="00000800000000000000" pitchFamily="50" charset="0"/>
              </a:endParaRPr>
            </a:p>
          </p:txBody>
        </p:sp>
        <p:sp>
          <p:nvSpPr>
            <p:cNvPr id="31" name="TextBox 30">
              <a:extLst>
                <a:ext uri="{FF2B5EF4-FFF2-40B4-BE49-F238E27FC236}">
                  <a16:creationId xmlns:a16="http://schemas.microsoft.com/office/drawing/2014/main" id="{00C37A99-453D-41F7-868B-86BE0EAFD617}"/>
                </a:ext>
              </a:extLst>
            </p:cNvPr>
            <p:cNvSpPr txBox="1"/>
            <p:nvPr/>
          </p:nvSpPr>
          <p:spPr>
            <a:xfrm>
              <a:off x="3245034" y="3067644"/>
              <a:ext cx="1625600" cy="307777"/>
            </a:xfrm>
            <a:prstGeom prst="rect">
              <a:avLst/>
            </a:prstGeom>
            <a:noFill/>
            <a:ln w="31750">
              <a:solidFill>
                <a:srgbClr val="30C3CD"/>
              </a:solidFill>
              <a:miter lim="800000"/>
            </a:ln>
          </p:spPr>
          <p:txBody>
            <a:bodyPr wrap="square">
              <a:spAutoFit/>
            </a:bodyPr>
            <a:lstStyle/>
            <a:p>
              <a:pPr algn="ctr"/>
              <a:r>
                <a:rPr lang="en-US" sz="1400" spc="100" dirty="0">
                  <a:solidFill>
                    <a:srgbClr val="25C9D0"/>
                  </a:solidFill>
                  <a:latin typeface="Filicudi Solid" panose="00000800000000000000" pitchFamily="50" charset="0"/>
                  <a:cs typeface="MetaHeadlinePro-CompBold" panose="020B0808030101020102" pitchFamily="34" charset="0"/>
                </a:rPr>
                <a:t>Avatar Design</a:t>
              </a:r>
              <a:endParaRPr lang="en-CA" sz="1400" dirty="0">
                <a:solidFill>
                  <a:srgbClr val="25C9D0"/>
                </a:solidFill>
                <a:latin typeface="Filicudi Solid" panose="00000800000000000000" pitchFamily="50" charset="0"/>
              </a:endParaRPr>
            </a:p>
          </p:txBody>
        </p:sp>
      </p:grpSp>
      <p:sp>
        <p:nvSpPr>
          <p:cNvPr id="30" name="TextBox 29">
            <a:extLst>
              <a:ext uri="{FF2B5EF4-FFF2-40B4-BE49-F238E27FC236}">
                <a16:creationId xmlns:a16="http://schemas.microsoft.com/office/drawing/2014/main" id="{D234DAA4-546B-46C1-8EB1-5FCB8B3A43F5}"/>
              </a:ext>
            </a:extLst>
          </p:cNvPr>
          <p:cNvSpPr txBox="1"/>
          <p:nvPr/>
        </p:nvSpPr>
        <p:spPr>
          <a:xfrm>
            <a:off x="2421034" y="4083712"/>
            <a:ext cx="3054163" cy="369332"/>
          </a:xfrm>
          <a:prstGeom prst="rect">
            <a:avLst/>
          </a:prstGeom>
          <a:noFill/>
        </p:spPr>
        <p:txBody>
          <a:bodyPr wrap="square">
            <a:spAutoFit/>
          </a:bodyPr>
          <a:lstStyle/>
          <a:p>
            <a:pPr algn="ctr"/>
            <a:r>
              <a:rPr lang="en-US" dirty="0">
                <a:solidFill>
                  <a:srgbClr val="30C3CD"/>
                </a:solidFill>
                <a:latin typeface="Brandon Grotesque Medium" panose="020B0604020202020204" pitchFamily="34" charset="0"/>
                <a:cs typeface="MetaHeadlinePro-CompBold" panose="020B0808030101020102" pitchFamily="34" charset="0"/>
              </a:rPr>
              <a:t>+ 1000’s of other profile tags</a:t>
            </a:r>
            <a:endParaRPr lang="en-CA" dirty="0">
              <a:latin typeface="Brandon Grotesque Medium" panose="020B0604020202020204" pitchFamily="34" charset="0"/>
            </a:endParaRPr>
          </a:p>
        </p:txBody>
      </p:sp>
      <p:sp>
        <p:nvSpPr>
          <p:cNvPr id="26" name="TextBox 25">
            <a:extLst>
              <a:ext uri="{FF2B5EF4-FFF2-40B4-BE49-F238E27FC236}">
                <a16:creationId xmlns:a16="http://schemas.microsoft.com/office/drawing/2014/main" id="{962377EA-9872-468D-BBD0-92931F67ABEF}"/>
              </a:ext>
            </a:extLst>
          </p:cNvPr>
          <p:cNvSpPr txBox="1"/>
          <p:nvPr/>
        </p:nvSpPr>
        <p:spPr>
          <a:xfrm>
            <a:off x="2905637" y="2020054"/>
            <a:ext cx="2084957" cy="646331"/>
          </a:xfrm>
          <a:prstGeom prst="rect">
            <a:avLst/>
          </a:prstGeom>
          <a:noFill/>
        </p:spPr>
        <p:txBody>
          <a:bodyPr wrap="square" rtlCol="0">
            <a:spAutoFit/>
          </a:bodyPr>
          <a:lstStyle/>
          <a:p>
            <a:pPr algn="ctr" fontAlgn="base"/>
            <a:r>
              <a:rPr lang="en-US" altLang="ja-JP" sz="3600" b="0" i="0" dirty="0">
                <a:solidFill>
                  <a:srgbClr val="333333"/>
                </a:solidFill>
                <a:effectLst/>
                <a:latin typeface="Brandon Grotesque Medium" panose="020B0604020202020204" pitchFamily="34" charset="0"/>
              </a:rPr>
              <a:t>¯\_(</a:t>
            </a:r>
            <a:r>
              <a:rPr lang="ja-JP" altLang="en-US" sz="3600" b="0" i="0" dirty="0">
                <a:solidFill>
                  <a:srgbClr val="333333"/>
                </a:solidFill>
                <a:effectLst/>
                <a:latin typeface="Brandon Grotesque Medium" panose="020B0604020202020204" pitchFamily="34" charset="0"/>
              </a:rPr>
              <a:t>ツ</a:t>
            </a:r>
            <a:r>
              <a:rPr lang="en-US" altLang="ja-JP" sz="3600" b="0" i="0" dirty="0">
                <a:solidFill>
                  <a:srgbClr val="333333"/>
                </a:solidFill>
                <a:effectLst/>
                <a:latin typeface="Brandon Grotesque Medium" panose="020B0604020202020204" pitchFamily="34" charset="0"/>
              </a:rPr>
              <a:t>)_/¯</a:t>
            </a:r>
          </a:p>
        </p:txBody>
      </p:sp>
      <p:sp>
        <p:nvSpPr>
          <p:cNvPr id="11" name="Subtitle 2">
            <a:extLst>
              <a:ext uri="{FF2B5EF4-FFF2-40B4-BE49-F238E27FC236}">
                <a16:creationId xmlns:a16="http://schemas.microsoft.com/office/drawing/2014/main" id="{9D2567C4-64D6-4773-8C07-8670EC107FCA}"/>
              </a:ext>
            </a:extLst>
          </p:cNvPr>
          <p:cNvSpPr txBox="1">
            <a:spLocks/>
          </p:cNvSpPr>
          <p:nvPr/>
        </p:nvSpPr>
        <p:spPr>
          <a:xfrm>
            <a:off x="6720875" y="2138381"/>
            <a:ext cx="3439126" cy="2595839"/>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spc="100" dirty="0">
                <a:latin typeface="Filicudi Solid" panose="00000800000000000000" pitchFamily="50" charset="0"/>
                <a:cs typeface="MetaHeadlinePro-CompBold" panose="020B0808030101020102" pitchFamily="34" charset="0"/>
              </a:rPr>
              <a:t>Your ROVR Profile</a:t>
            </a:r>
            <a:endParaRPr lang="en-US" sz="1800" dirty="0"/>
          </a:p>
          <a:p>
            <a:pPr algn="l">
              <a:lnSpc>
                <a:spcPct val="150000"/>
              </a:lnSpc>
            </a:pPr>
            <a:r>
              <a:rPr lang="en-US" sz="1800" dirty="0">
                <a:latin typeface="Brandon Grotesque Medium" panose="020B0604020202020204" pitchFamily="34" charset="0"/>
              </a:rPr>
              <a:t>Your profile helps people get to know you. Show your interests, hobbies, social links, </a:t>
            </a:r>
            <a:r>
              <a:rPr lang="en-US" sz="1800" dirty="0" err="1">
                <a:latin typeface="Brandon Grotesque Medium" panose="020B0604020202020204" pitchFamily="34" charset="0"/>
              </a:rPr>
              <a:t>favourite</a:t>
            </a:r>
            <a:r>
              <a:rPr lang="en-US" sz="1800" dirty="0">
                <a:latin typeface="Brandon Grotesque Medium" panose="020B0604020202020204" pitchFamily="34" charset="0"/>
              </a:rPr>
              <a:t> VR apps, and more. Add friends on ROVR to learn more about them!</a:t>
            </a:r>
          </a:p>
        </p:txBody>
      </p:sp>
    </p:spTree>
    <p:extLst>
      <p:ext uri="{BB962C8B-B14F-4D97-AF65-F5344CB8AC3E}">
        <p14:creationId xmlns:p14="http://schemas.microsoft.com/office/powerpoint/2010/main" val="226484430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ADAE7E1-E0C8-4BCE-8E84-6473C99D24ED}"/>
              </a:ext>
            </a:extLst>
          </p:cNvPr>
          <p:cNvGrpSpPr/>
          <p:nvPr/>
        </p:nvGrpSpPr>
        <p:grpSpPr>
          <a:xfrm>
            <a:off x="2834491" y="3067643"/>
            <a:ext cx="2219110" cy="708090"/>
            <a:chOff x="2265247" y="3067643"/>
            <a:chExt cx="2219110" cy="708090"/>
          </a:xfrm>
        </p:grpSpPr>
        <p:sp>
          <p:nvSpPr>
            <p:cNvPr id="19" name="TextBox 18">
              <a:extLst>
                <a:ext uri="{FF2B5EF4-FFF2-40B4-BE49-F238E27FC236}">
                  <a16:creationId xmlns:a16="http://schemas.microsoft.com/office/drawing/2014/main" id="{731584F3-E2D9-4990-BE18-51110F2720DE}"/>
                </a:ext>
              </a:extLst>
            </p:cNvPr>
            <p:cNvSpPr txBox="1"/>
            <p:nvPr/>
          </p:nvSpPr>
          <p:spPr>
            <a:xfrm>
              <a:off x="2271409" y="3067644"/>
              <a:ext cx="1040752" cy="307777"/>
            </a:xfrm>
            <a:prstGeom prst="rect">
              <a:avLst/>
            </a:prstGeom>
            <a:noFill/>
            <a:ln w="31750" cap="flat">
              <a:solidFill>
                <a:srgbClr val="30C3CD"/>
              </a:solidFill>
              <a:miter lim="800000"/>
            </a:ln>
          </p:spPr>
          <p:txBody>
            <a:bodyPr wrap="square">
              <a:spAutoFit/>
            </a:bodyPr>
            <a:lstStyle/>
            <a:p>
              <a:pPr algn="ctr"/>
              <a:r>
                <a:rPr lang="en-US" sz="1400" spc="100" dirty="0">
                  <a:solidFill>
                    <a:srgbClr val="25C9D0"/>
                  </a:solidFill>
                  <a:latin typeface="Filicudi Solid" panose="00000800000000000000" pitchFamily="50" charset="0"/>
                  <a:cs typeface="MetaHeadlinePro-CompBold" panose="020B0808030101020102" pitchFamily="34" charset="0"/>
                </a:rPr>
                <a:t>Student</a:t>
              </a:r>
              <a:endParaRPr lang="en-CA" sz="1400" dirty="0">
                <a:solidFill>
                  <a:srgbClr val="25C9D0"/>
                </a:solidFill>
                <a:latin typeface="Filicudi Solid" panose="00000800000000000000" pitchFamily="50" charset="0"/>
              </a:endParaRPr>
            </a:p>
          </p:txBody>
        </p:sp>
        <p:sp>
          <p:nvSpPr>
            <p:cNvPr id="22" name="TextBox 21">
              <a:extLst>
                <a:ext uri="{FF2B5EF4-FFF2-40B4-BE49-F238E27FC236}">
                  <a16:creationId xmlns:a16="http://schemas.microsoft.com/office/drawing/2014/main" id="{4E7AACCD-5872-4F55-81B3-D7DDCE9A8257}"/>
                </a:ext>
              </a:extLst>
            </p:cNvPr>
            <p:cNvSpPr txBox="1"/>
            <p:nvPr/>
          </p:nvSpPr>
          <p:spPr>
            <a:xfrm>
              <a:off x="2265247" y="3467956"/>
              <a:ext cx="1223020" cy="307777"/>
            </a:xfrm>
            <a:prstGeom prst="rect">
              <a:avLst/>
            </a:prstGeom>
            <a:noFill/>
            <a:ln w="31750">
              <a:solidFill>
                <a:srgbClr val="30C3CD"/>
              </a:solidFill>
              <a:miter lim="800000"/>
            </a:ln>
          </p:spPr>
          <p:txBody>
            <a:bodyPr wrap="square">
              <a:spAutoFit/>
            </a:bodyPr>
            <a:lstStyle/>
            <a:p>
              <a:pPr algn="ctr"/>
              <a:r>
                <a:rPr lang="en-CA" sz="1400" spc="100" dirty="0">
                  <a:solidFill>
                    <a:srgbClr val="25C9D0"/>
                  </a:solidFill>
                  <a:latin typeface="Filicudi Solid" panose="00000800000000000000" pitchFamily="50" charset="0"/>
                  <a:cs typeface="MetaHeadlinePro-CompBold" panose="020B0808030101020102" pitchFamily="34" charset="0"/>
                </a:rPr>
                <a:t>Streaming</a:t>
              </a:r>
            </a:p>
          </p:txBody>
        </p:sp>
        <p:sp>
          <p:nvSpPr>
            <p:cNvPr id="25" name="TextBox 24">
              <a:extLst>
                <a:ext uri="{FF2B5EF4-FFF2-40B4-BE49-F238E27FC236}">
                  <a16:creationId xmlns:a16="http://schemas.microsoft.com/office/drawing/2014/main" id="{2854E73C-3E8C-44A4-91A7-2D347E8D639F}"/>
                </a:ext>
              </a:extLst>
            </p:cNvPr>
            <p:cNvSpPr txBox="1"/>
            <p:nvPr/>
          </p:nvSpPr>
          <p:spPr>
            <a:xfrm>
              <a:off x="3589862" y="3467955"/>
              <a:ext cx="894495" cy="307777"/>
            </a:xfrm>
            <a:prstGeom prst="rect">
              <a:avLst/>
            </a:prstGeom>
            <a:noFill/>
            <a:ln w="31750">
              <a:solidFill>
                <a:srgbClr val="30C3CD"/>
              </a:solidFill>
              <a:miter lim="800000"/>
            </a:ln>
          </p:spPr>
          <p:txBody>
            <a:bodyPr wrap="square">
              <a:spAutoFit/>
            </a:bodyPr>
            <a:lstStyle/>
            <a:p>
              <a:pPr algn="ctr"/>
              <a:r>
                <a:rPr lang="en-US" sz="1400" spc="100" dirty="0">
                  <a:solidFill>
                    <a:srgbClr val="25C9D0"/>
                  </a:solidFill>
                  <a:latin typeface="Filicudi Solid" panose="00000800000000000000" pitchFamily="50" charset="0"/>
                  <a:cs typeface="MetaHeadlinePro-CompBold" panose="020B0808030101020102" pitchFamily="34" charset="0"/>
                </a:rPr>
                <a:t>Stocks</a:t>
              </a:r>
              <a:endParaRPr lang="en-CA" sz="1400" dirty="0">
                <a:solidFill>
                  <a:srgbClr val="25C9D0"/>
                </a:solidFill>
                <a:latin typeface="Filicudi Solid" panose="00000800000000000000" pitchFamily="50" charset="0"/>
              </a:endParaRPr>
            </a:p>
          </p:txBody>
        </p:sp>
        <p:sp>
          <p:nvSpPr>
            <p:cNvPr id="31" name="TextBox 30">
              <a:extLst>
                <a:ext uri="{FF2B5EF4-FFF2-40B4-BE49-F238E27FC236}">
                  <a16:creationId xmlns:a16="http://schemas.microsoft.com/office/drawing/2014/main" id="{00C37A99-453D-41F7-868B-86BE0EAFD617}"/>
                </a:ext>
              </a:extLst>
            </p:cNvPr>
            <p:cNvSpPr txBox="1"/>
            <p:nvPr/>
          </p:nvSpPr>
          <p:spPr>
            <a:xfrm>
              <a:off x="3413756" y="3067643"/>
              <a:ext cx="765386" cy="307777"/>
            </a:xfrm>
            <a:prstGeom prst="rect">
              <a:avLst/>
            </a:prstGeom>
            <a:noFill/>
            <a:ln w="31750">
              <a:solidFill>
                <a:srgbClr val="30C3CD"/>
              </a:solidFill>
              <a:miter lim="800000"/>
            </a:ln>
          </p:spPr>
          <p:txBody>
            <a:bodyPr wrap="square">
              <a:spAutoFit/>
            </a:bodyPr>
            <a:lstStyle/>
            <a:p>
              <a:pPr algn="ctr"/>
              <a:r>
                <a:rPr lang="en-US" sz="1400" spc="100" dirty="0">
                  <a:solidFill>
                    <a:srgbClr val="25C9D0"/>
                  </a:solidFill>
                  <a:latin typeface="Filicudi Solid" panose="00000800000000000000" pitchFamily="50" charset="0"/>
                  <a:cs typeface="MetaHeadlinePro-CompBold" panose="020B0808030101020102" pitchFamily="34" charset="0"/>
                </a:rPr>
                <a:t>Chess</a:t>
              </a:r>
              <a:endParaRPr lang="en-CA" sz="1400" dirty="0">
                <a:solidFill>
                  <a:srgbClr val="25C9D0"/>
                </a:solidFill>
                <a:latin typeface="Filicudi Solid" panose="00000800000000000000" pitchFamily="50" charset="0"/>
              </a:endParaRPr>
            </a:p>
          </p:txBody>
        </p:sp>
      </p:grpSp>
      <p:sp>
        <p:nvSpPr>
          <p:cNvPr id="30" name="TextBox 29">
            <a:extLst>
              <a:ext uri="{FF2B5EF4-FFF2-40B4-BE49-F238E27FC236}">
                <a16:creationId xmlns:a16="http://schemas.microsoft.com/office/drawing/2014/main" id="{D234DAA4-546B-46C1-8EB1-5FCB8B3A43F5}"/>
              </a:ext>
            </a:extLst>
          </p:cNvPr>
          <p:cNvSpPr txBox="1"/>
          <p:nvPr/>
        </p:nvSpPr>
        <p:spPr>
          <a:xfrm>
            <a:off x="2416965" y="4083712"/>
            <a:ext cx="3054163" cy="369332"/>
          </a:xfrm>
          <a:prstGeom prst="rect">
            <a:avLst/>
          </a:prstGeom>
          <a:noFill/>
        </p:spPr>
        <p:txBody>
          <a:bodyPr wrap="square">
            <a:spAutoFit/>
          </a:bodyPr>
          <a:lstStyle/>
          <a:p>
            <a:pPr algn="ctr"/>
            <a:r>
              <a:rPr lang="en-US" dirty="0">
                <a:solidFill>
                  <a:srgbClr val="30C3CD"/>
                </a:solidFill>
                <a:latin typeface="Brandon Grotesque Medium" panose="020B0604020202020204" pitchFamily="34" charset="0"/>
                <a:cs typeface="MetaHeadlinePro-CompBold" panose="020B0808030101020102" pitchFamily="34" charset="0"/>
              </a:rPr>
              <a:t>+ 1000’s of other profile tags</a:t>
            </a:r>
            <a:endParaRPr lang="en-CA" dirty="0">
              <a:latin typeface="Brandon Grotesque Medium" panose="020B0604020202020204" pitchFamily="34" charset="0"/>
            </a:endParaRPr>
          </a:p>
        </p:txBody>
      </p:sp>
      <p:sp>
        <p:nvSpPr>
          <p:cNvPr id="26" name="TextBox 25">
            <a:extLst>
              <a:ext uri="{FF2B5EF4-FFF2-40B4-BE49-F238E27FC236}">
                <a16:creationId xmlns:a16="http://schemas.microsoft.com/office/drawing/2014/main" id="{962377EA-9872-468D-BBD0-92931F67ABEF}"/>
              </a:ext>
            </a:extLst>
          </p:cNvPr>
          <p:cNvSpPr txBox="1"/>
          <p:nvPr/>
        </p:nvSpPr>
        <p:spPr>
          <a:xfrm>
            <a:off x="2029161" y="2036187"/>
            <a:ext cx="3829770" cy="646331"/>
          </a:xfrm>
          <a:prstGeom prst="rect">
            <a:avLst/>
          </a:prstGeom>
          <a:noFill/>
        </p:spPr>
        <p:txBody>
          <a:bodyPr wrap="square" rtlCol="0">
            <a:spAutoFit/>
          </a:bodyPr>
          <a:lstStyle/>
          <a:p>
            <a:pPr algn="ctr" fontAlgn="base"/>
            <a:r>
              <a:rPr lang="en-CA" sz="3600" b="0" i="0" dirty="0">
                <a:solidFill>
                  <a:srgbClr val="333333"/>
                </a:solidFill>
                <a:effectLst/>
                <a:latin typeface="Brandon Grotesque Medium" panose="020B0604020202020204" pitchFamily="34" charset="0"/>
              </a:rPr>
              <a:t>(╯°□°）╯︵ </a:t>
            </a:r>
            <a:r>
              <a:rPr lang="en-CA" sz="3600" b="0" i="0" dirty="0">
                <a:effectLst/>
                <a:latin typeface="Brandon Grotesque Medium" panose="020B0604020202020204" pitchFamily="34" charset="0"/>
              </a:rPr>
              <a:t>┻━┻</a:t>
            </a:r>
          </a:p>
        </p:txBody>
      </p:sp>
      <p:sp>
        <p:nvSpPr>
          <p:cNvPr id="10" name="Subtitle 2">
            <a:extLst>
              <a:ext uri="{FF2B5EF4-FFF2-40B4-BE49-F238E27FC236}">
                <a16:creationId xmlns:a16="http://schemas.microsoft.com/office/drawing/2014/main" id="{8431FB2B-E22C-4692-9220-07656177E77F}"/>
              </a:ext>
            </a:extLst>
          </p:cNvPr>
          <p:cNvSpPr txBox="1">
            <a:spLocks/>
          </p:cNvSpPr>
          <p:nvPr/>
        </p:nvSpPr>
        <p:spPr>
          <a:xfrm>
            <a:off x="6720875" y="2138381"/>
            <a:ext cx="3439126" cy="2595839"/>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spc="100" dirty="0">
                <a:latin typeface="Filicudi Solid" panose="00000800000000000000" pitchFamily="50" charset="0"/>
                <a:cs typeface="MetaHeadlinePro-CompBold" panose="020B0808030101020102" pitchFamily="34" charset="0"/>
              </a:rPr>
              <a:t>Your ROVR Profile</a:t>
            </a:r>
            <a:endParaRPr lang="en-US" sz="1800" dirty="0"/>
          </a:p>
          <a:p>
            <a:pPr algn="l">
              <a:lnSpc>
                <a:spcPct val="150000"/>
              </a:lnSpc>
            </a:pPr>
            <a:r>
              <a:rPr lang="en-US" sz="1800" dirty="0">
                <a:latin typeface="Brandon Grotesque Medium" panose="020B0604020202020204" pitchFamily="34" charset="0"/>
              </a:rPr>
              <a:t>Your profile helps people get to know you. Show your interests, hobbies, social links, </a:t>
            </a:r>
            <a:r>
              <a:rPr lang="en-US" sz="1800" dirty="0" err="1">
                <a:latin typeface="Brandon Grotesque Medium" panose="020B0604020202020204" pitchFamily="34" charset="0"/>
              </a:rPr>
              <a:t>favourite</a:t>
            </a:r>
            <a:r>
              <a:rPr lang="en-US" sz="1800" dirty="0">
                <a:latin typeface="Brandon Grotesque Medium" panose="020B0604020202020204" pitchFamily="34" charset="0"/>
              </a:rPr>
              <a:t> VR apps, and more. Add friends on ROVR to learn more about them!</a:t>
            </a:r>
          </a:p>
        </p:txBody>
      </p:sp>
    </p:spTree>
    <p:extLst>
      <p:ext uri="{BB962C8B-B14F-4D97-AF65-F5344CB8AC3E}">
        <p14:creationId xmlns:p14="http://schemas.microsoft.com/office/powerpoint/2010/main" val="41969528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5C9D0"/>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4F6143-D851-4888-88FE-A6589B1A0C2F}"/>
              </a:ext>
            </a:extLst>
          </p:cNvPr>
          <p:cNvSpPr>
            <a:spLocks noGrp="1"/>
          </p:cNvSpPr>
          <p:nvPr>
            <p:ph type="subTitle" idx="1"/>
          </p:nvPr>
        </p:nvSpPr>
        <p:spPr>
          <a:xfrm>
            <a:off x="2378114" y="1723918"/>
            <a:ext cx="3717886" cy="3410164"/>
          </a:xfrm>
        </p:spPr>
        <p:txBody>
          <a:bodyPr wrap="square">
            <a:spAutoFit/>
          </a:bodyPr>
          <a:lstStyle/>
          <a:p>
            <a:pPr algn="l"/>
            <a:r>
              <a:rPr lang="en-US" b="1" i="0" u="none" strike="noStrike" dirty="0">
                <a:solidFill>
                  <a:schemeClr val="bg1"/>
                </a:solidFill>
                <a:effectLst/>
                <a:latin typeface="Filicudi Solid" panose="00000800000000000000" pitchFamily="50" charset="0"/>
              </a:rPr>
              <a:t>Your ROVR Guest List</a:t>
            </a:r>
            <a:endParaRPr lang="en-US" sz="1800" dirty="0">
              <a:solidFill>
                <a:schemeClr val="bg1"/>
              </a:solidFill>
            </a:endParaRPr>
          </a:p>
          <a:p>
            <a:pPr algn="l">
              <a:lnSpc>
                <a:spcPct val="150000"/>
              </a:lnSpc>
            </a:pPr>
            <a:r>
              <a:rPr lang="en-US" sz="1800" dirty="0">
                <a:solidFill>
                  <a:schemeClr val="bg1"/>
                </a:solidFill>
                <a:latin typeface="Brandon Grotesque Medium" panose="020B0604020202020204" pitchFamily="34" charset="0"/>
              </a:rPr>
              <a:t>ROVR introduces you to cool people from around the world based on common interests, personality traits, and friends. It’s like a “people you should meet” page. Once you add each other on ROVR, you can meet up in any VR app or game you share.</a:t>
            </a:r>
          </a:p>
        </p:txBody>
      </p:sp>
      <p:sp>
        <p:nvSpPr>
          <p:cNvPr id="15" name="TextBox 14">
            <a:extLst>
              <a:ext uri="{FF2B5EF4-FFF2-40B4-BE49-F238E27FC236}">
                <a16:creationId xmlns:a16="http://schemas.microsoft.com/office/drawing/2014/main" id="{86C21E33-21C6-468F-BB61-3CE02F0EFD29}"/>
              </a:ext>
            </a:extLst>
          </p:cNvPr>
          <p:cNvSpPr txBox="1"/>
          <p:nvPr/>
        </p:nvSpPr>
        <p:spPr>
          <a:xfrm rot="6374033">
            <a:off x="9311558" y="2150815"/>
            <a:ext cx="1062499" cy="1015663"/>
          </a:xfrm>
          <a:prstGeom prst="rect">
            <a:avLst/>
          </a:prstGeom>
          <a:noFill/>
        </p:spPr>
        <p:txBody>
          <a:bodyPr wrap="square" rtlCol="0">
            <a:spAutoFit/>
          </a:bodyPr>
          <a:lstStyle/>
          <a:p>
            <a:r>
              <a:rPr lang="en-US" sz="6000" dirty="0">
                <a:latin typeface="Brandon Grotesque Medium" panose="020B0604020202020204" pitchFamily="34" charset="0"/>
              </a:rPr>
              <a:t>:3</a:t>
            </a:r>
            <a:endParaRPr lang="en-CA" sz="6000" dirty="0">
              <a:latin typeface="Brandon Grotesque Medium" panose="020B0604020202020204" pitchFamily="34" charset="0"/>
            </a:endParaRPr>
          </a:p>
        </p:txBody>
      </p:sp>
      <p:sp>
        <p:nvSpPr>
          <p:cNvPr id="16" name="TextBox 15">
            <a:extLst>
              <a:ext uri="{FF2B5EF4-FFF2-40B4-BE49-F238E27FC236}">
                <a16:creationId xmlns:a16="http://schemas.microsoft.com/office/drawing/2014/main" id="{C4547C86-FDCD-40EE-8A90-B643988183DE}"/>
              </a:ext>
            </a:extLst>
          </p:cNvPr>
          <p:cNvSpPr txBox="1"/>
          <p:nvPr/>
        </p:nvSpPr>
        <p:spPr>
          <a:xfrm rot="4142347">
            <a:off x="9710266" y="4634626"/>
            <a:ext cx="1267993" cy="1015663"/>
          </a:xfrm>
          <a:prstGeom prst="rect">
            <a:avLst/>
          </a:prstGeom>
          <a:noFill/>
        </p:spPr>
        <p:txBody>
          <a:bodyPr wrap="square" rtlCol="0">
            <a:spAutoFit/>
          </a:bodyPr>
          <a:lstStyle/>
          <a:p>
            <a:r>
              <a:rPr lang="en-US" sz="6000" dirty="0">
                <a:latin typeface="Brandon Grotesque Medium" panose="020B0604020202020204" pitchFamily="34" charset="0"/>
              </a:rPr>
              <a:t>:o</a:t>
            </a:r>
            <a:endParaRPr lang="en-CA" sz="6000" dirty="0">
              <a:latin typeface="Brandon Grotesque Medium" panose="020B0604020202020204" pitchFamily="34" charset="0"/>
            </a:endParaRPr>
          </a:p>
        </p:txBody>
      </p:sp>
      <p:sp>
        <p:nvSpPr>
          <p:cNvPr id="17" name="TextBox 16">
            <a:extLst>
              <a:ext uri="{FF2B5EF4-FFF2-40B4-BE49-F238E27FC236}">
                <a16:creationId xmlns:a16="http://schemas.microsoft.com/office/drawing/2014/main" id="{AF0ACAD2-5EF2-42F8-8DA9-64700F6DA543}"/>
              </a:ext>
            </a:extLst>
          </p:cNvPr>
          <p:cNvSpPr txBox="1"/>
          <p:nvPr/>
        </p:nvSpPr>
        <p:spPr>
          <a:xfrm rot="21159171">
            <a:off x="7390163" y="2801167"/>
            <a:ext cx="1403421" cy="1015663"/>
          </a:xfrm>
          <a:prstGeom prst="rect">
            <a:avLst/>
          </a:prstGeom>
          <a:noFill/>
        </p:spPr>
        <p:txBody>
          <a:bodyPr wrap="square" rtlCol="0">
            <a:spAutoFit/>
          </a:bodyPr>
          <a:lstStyle/>
          <a:p>
            <a:r>
              <a:rPr lang="en-US" sz="6000" dirty="0">
                <a:latin typeface="Brandon Grotesque Medium" panose="020B0604020202020204" pitchFamily="34" charset="0"/>
              </a:rPr>
              <a:t>^^</a:t>
            </a:r>
            <a:endParaRPr lang="en-CA" sz="6000" dirty="0">
              <a:latin typeface="Brandon Grotesque Medium" panose="020B0604020202020204" pitchFamily="34" charset="0"/>
            </a:endParaRPr>
          </a:p>
        </p:txBody>
      </p:sp>
      <p:sp>
        <p:nvSpPr>
          <p:cNvPr id="18" name="TextBox 17">
            <a:extLst>
              <a:ext uri="{FF2B5EF4-FFF2-40B4-BE49-F238E27FC236}">
                <a16:creationId xmlns:a16="http://schemas.microsoft.com/office/drawing/2014/main" id="{D2A1435B-D4FA-40DE-B83E-2C92F25FE1AE}"/>
              </a:ext>
            </a:extLst>
          </p:cNvPr>
          <p:cNvSpPr txBox="1"/>
          <p:nvPr/>
        </p:nvSpPr>
        <p:spPr>
          <a:xfrm rot="4273108">
            <a:off x="7718630" y="5091794"/>
            <a:ext cx="1267994" cy="1015663"/>
          </a:xfrm>
          <a:prstGeom prst="rect">
            <a:avLst/>
          </a:prstGeom>
          <a:noFill/>
        </p:spPr>
        <p:txBody>
          <a:bodyPr wrap="square" rtlCol="0">
            <a:spAutoFit/>
          </a:bodyPr>
          <a:lstStyle/>
          <a:p>
            <a:r>
              <a:rPr lang="en-US" sz="6000" dirty="0">
                <a:latin typeface="Brandon Grotesque Medium" panose="020B0604020202020204" pitchFamily="34" charset="0"/>
              </a:rPr>
              <a:t>B)</a:t>
            </a:r>
            <a:endParaRPr lang="en-CA" sz="6000" dirty="0">
              <a:latin typeface="Brandon Grotesque Medium" panose="020B0604020202020204" pitchFamily="34" charset="0"/>
            </a:endParaRPr>
          </a:p>
        </p:txBody>
      </p:sp>
      <p:sp>
        <p:nvSpPr>
          <p:cNvPr id="19" name="TextBox 18">
            <a:extLst>
              <a:ext uri="{FF2B5EF4-FFF2-40B4-BE49-F238E27FC236}">
                <a16:creationId xmlns:a16="http://schemas.microsoft.com/office/drawing/2014/main" id="{99A7D427-BF26-452C-95F7-BDE1E670C44F}"/>
              </a:ext>
            </a:extLst>
          </p:cNvPr>
          <p:cNvSpPr txBox="1"/>
          <p:nvPr/>
        </p:nvSpPr>
        <p:spPr>
          <a:xfrm rot="1788532">
            <a:off x="8720089" y="3525705"/>
            <a:ext cx="1267993" cy="1015663"/>
          </a:xfrm>
          <a:prstGeom prst="rect">
            <a:avLst/>
          </a:prstGeom>
          <a:noFill/>
        </p:spPr>
        <p:txBody>
          <a:bodyPr wrap="square" rtlCol="0">
            <a:spAutoFit/>
          </a:bodyPr>
          <a:lstStyle/>
          <a:p>
            <a:r>
              <a:rPr lang="en-US" sz="6000" dirty="0">
                <a:latin typeface="Brandon Grotesque Medium" panose="020B0604020202020204" pitchFamily="34" charset="0"/>
              </a:rPr>
              <a:t>c:</a:t>
            </a:r>
            <a:endParaRPr lang="en-CA" sz="6000" dirty="0">
              <a:latin typeface="Brandon Grotesque Medium" panose="020B0604020202020204" pitchFamily="34" charset="0"/>
            </a:endParaRPr>
          </a:p>
        </p:txBody>
      </p:sp>
      <p:sp>
        <p:nvSpPr>
          <p:cNvPr id="20" name="TextBox 19">
            <a:extLst>
              <a:ext uri="{FF2B5EF4-FFF2-40B4-BE49-F238E27FC236}">
                <a16:creationId xmlns:a16="http://schemas.microsoft.com/office/drawing/2014/main" id="{5756B7D9-1F53-419E-98B1-A8FBC30893EF}"/>
              </a:ext>
            </a:extLst>
          </p:cNvPr>
          <p:cNvSpPr txBox="1"/>
          <p:nvPr/>
        </p:nvSpPr>
        <p:spPr>
          <a:xfrm rot="3376608">
            <a:off x="7795056" y="1149706"/>
            <a:ext cx="1512940" cy="1015663"/>
          </a:xfrm>
          <a:prstGeom prst="rect">
            <a:avLst/>
          </a:prstGeom>
          <a:noFill/>
        </p:spPr>
        <p:txBody>
          <a:bodyPr wrap="square" rtlCol="0">
            <a:spAutoFit/>
          </a:bodyPr>
          <a:lstStyle/>
          <a:p>
            <a:r>
              <a:rPr lang="en-US" sz="6000" dirty="0">
                <a:latin typeface="Brandon Grotesque Medium" panose="020B0604020202020204" pitchFamily="34" charset="0"/>
              </a:rPr>
              <a:t>xD</a:t>
            </a:r>
            <a:endParaRPr lang="en-CA" sz="6000" dirty="0">
              <a:latin typeface="Brandon Grotesque Medium" panose="020B0604020202020204" pitchFamily="34" charset="0"/>
            </a:endParaRPr>
          </a:p>
        </p:txBody>
      </p:sp>
      <p:sp>
        <p:nvSpPr>
          <p:cNvPr id="33" name="TextBox 32">
            <a:extLst>
              <a:ext uri="{FF2B5EF4-FFF2-40B4-BE49-F238E27FC236}">
                <a16:creationId xmlns:a16="http://schemas.microsoft.com/office/drawing/2014/main" id="{88DCF359-A668-4205-BDD7-004B4B5682C4}"/>
              </a:ext>
            </a:extLst>
          </p:cNvPr>
          <p:cNvSpPr txBox="1"/>
          <p:nvPr/>
        </p:nvSpPr>
        <p:spPr>
          <a:xfrm rot="6374033">
            <a:off x="9270101" y="2150815"/>
            <a:ext cx="1062499"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:3</a:t>
            </a:r>
            <a:endParaRPr lang="en-CA" sz="6000" dirty="0">
              <a:solidFill>
                <a:schemeClr val="bg1"/>
              </a:solidFill>
              <a:latin typeface="Brandon Grotesque Medium" panose="020B0604020202020204" pitchFamily="34" charset="0"/>
            </a:endParaRPr>
          </a:p>
        </p:txBody>
      </p:sp>
      <p:sp>
        <p:nvSpPr>
          <p:cNvPr id="34" name="TextBox 33">
            <a:extLst>
              <a:ext uri="{FF2B5EF4-FFF2-40B4-BE49-F238E27FC236}">
                <a16:creationId xmlns:a16="http://schemas.microsoft.com/office/drawing/2014/main" id="{2FD92AB0-884F-4BC3-B849-671532FFD193}"/>
              </a:ext>
            </a:extLst>
          </p:cNvPr>
          <p:cNvSpPr txBox="1"/>
          <p:nvPr/>
        </p:nvSpPr>
        <p:spPr>
          <a:xfrm rot="4142347">
            <a:off x="9668809" y="4634626"/>
            <a:ext cx="1267993"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:o</a:t>
            </a:r>
            <a:endParaRPr lang="en-CA" sz="6000" dirty="0">
              <a:solidFill>
                <a:schemeClr val="bg1"/>
              </a:solidFill>
              <a:latin typeface="Brandon Grotesque Medium" panose="020B0604020202020204" pitchFamily="34" charset="0"/>
            </a:endParaRPr>
          </a:p>
        </p:txBody>
      </p:sp>
      <p:sp>
        <p:nvSpPr>
          <p:cNvPr id="35" name="TextBox 34">
            <a:extLst>
              <a:ext uri="{FF2B5EF4-FFF2-40B4-BE49-F238E27FC236}">
                <a16:creationId xmlns:a16="http://schemas.microsoft.com/office/drawing/2014/main" id="{7DC6CA59-0C25-4DC6-A79F-7C3FE4B4860F}"/>
              </a:ext>
            </a:extLst>
          </p:cNvPr>
          <p:cNvSpPr txBox="1"/>
          <p:nvPr/>
        </p:nvSpPr>
        <p:spPr>
          <a:xfrm rot="21159171">
            <a:off x="7348706" y="2801167"/>
            <a:ext cx="1403421"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a:t>
            </a:r>
            <a:endParaRPr lang="en-CA" sz="6000" dirty="0">
              <a:solidFill>
                <a:schemeClr val="bg1"/>
              </a:solidFill>
              <a:latin typeface="Brandon Grotesque Medium" panose="020B0604020202020204" pitchFamily="34" charset="0"/>
            </a:endParaRPr>
          </a:p>
        </p:txBody>
      </p:sp>
      <p:sp>
        <p:nvSpPr>
          <p:cNvPr id="36" name="TextBox 35">
            <a:extLst>
              <a:ext uri="{FF2B5EF4-FFF2-40B4-BE49-F238E27FC236}">
                <a16:creationId xmlns:a16="http://schemas.microsoft.com/office/drawing/2014/main" id="{E02F62F3-E607-4E11-AB0F-B18B0859522B}"/>
              </a:ext>
            </a:extLst>
          </p:cNvPr>
          <p:cNvSpPr txBox="1"/>
          <p:nvPr/>
        </p:nvSpPr>
        <p:spPr>
          <a:xfrm rot="4273108">
            <a:off x="7677173" y="5091794"/>
            <a:ext cx="1267994"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B)</a:t>
            </a:r>
            <a:endParaRPr lang="en-CA" sz="6000" dirty="0">
              <a:solidFill>
                <a:schemeClr val="bg1"/>
              </a:solidFill>
              <a:latin typeface="Brandon Grotesque Medium" panose="020B0604020202020204" pitchFamily="34" charset="0"/>
            </a:endParaRPr>
          </a:p>
        </p:txBody>
      </p:sp>
      <p:sp>
        <p:nvSpPr>
          <p:cNvPr id="37" name="TextBox 36">
            <a:extLst>
              <a:ext uri="{FF2B5EF4-FFF2-40B4-BE49-F238E27FC236}">
                <a16:creationId xmlns:a16="http://schemas.microsoft.com/office/drawing/2014/main" id="{9E413BED-B9AD-4591-B215-C5C016CFAF84}"/>
              </a:ext>
            </a:extLst>
          </p:cNvPr>
          <p:cNvSpPr txBox="1"/>
          <p:nvPr/>
        </p:nvSpPr>
        <p:spPr>
          <a:xfrm rot="1788532">
            <a:off x="8678632" y="3525705"/>
            <a:ext cx="1267993"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c:</a:t>
            </a:r>
            <a:endParaRPr lang="en-CA" sz="6000" dirty="0">
              <a:solidFill>
                <a:schemeClr val="bg1"/>
              </a:solidFill>
              <a:latin typeface="Brandon Grotesque Medium" panose="020B0604020202020204" pitchFamily="34" charset="0"/>
            </a:endParaRPr>
          </a:p>
        </p:txBody>
      </p:sp>
      <p:sp>
        <p:nvSpPr>
          <p:cNvPr id="38" name="TextBox 37">
            <a:extLst>
              <a:ext uri="{FF2B5EF4-FFF2-40B4-BE49-F238E27FC236}">
                <a16:creationId xmlns:a16="http://schemas.microsoft.com/office/drawing/2014/main" id="{FC892CBD-1230-4F2B-AAC0-E96A110C75A6}"/>
              </a:ext>
            </a:extLst>
          </p:cNvPr>
          <p:cNvSpPr txBox="1"/>
          <p:nvPr/>
        </p:nvSpPr>
        <p:spPr>
          <a:xfrm rot="3376608">
            <a:off x="7753599" y="1149706"/>
            <a:ext cx="1512940"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xD</a:t>
            </a:r>
            <a:endParaRPr lang="en-CA" sz="6000" dirty="0">
              <a:solidFill>
                <a:schemeClr val="bg1"/>
              </a:solidFill>
              <a:latin typeface="Brandon Grotesque Medium" panose="020B0604020202020204" pitchFamily="34" charset="0"/>
            </a:endParaRPr>
          </a:p>
        </p:txBody>
      </p:sp>
    </p:spTree>
    <p:extLst>
      <p:ext uri="{BB962C8B-B14F-4D97-AF65-F5344CB8AC3E}">
        <p14:creationId xmlns:p14="http://schemas.microsoft.com/office/powerpoint/2010/main" val="30191527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5C9D0"/>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3D5650-F500-4FAF-A848-6FF42DC71057}"/>
              </a:ext>
            </a:extLst>
          </p:cNvPr>
          <p:cNvSpPr txBox="1"/>
          <p:nvPr/>
        </p:nvSpPr>
        <p:spPr>
          <a:xfrm rot="6374033">
            <a:off x="9311558" y="2150815"/>
            <a:ext cx="1062499" cy="1015663"/>
          </a:xfrm>
          <a:prstGeom prst="rect">
            <a:avLst/>
          </a:prstGeom>
          <a:noFill/>
        </p:spPr>
        <p:txBody>
          <a:bodyPr wrap="square" rtlCol="0">
            <a:spAutoFit/>
          </a:bodyPr>
          <a:lstStyle/>
          <a:p>
            <a:r>
              <a:rPr lang="en-US" sz="6000" dirty="0">
                <a:latin typeface="Brandon Grotesque Medium" panose="020B0604020202020204" pitchFamily="34" charset="0"/>
              </a:rPr>
              <a:t>:3</a:t>
            </a:r>
            <a:endParaRPr lang="en-CA" sz="6000" dirty="0">
              <a:latin typeface="Brandon Grotesque Medium" panose="020B0604020202020204" pitchFamily="34" charset="0"/>
            </a:endParaRPr>
          </a:p>
        </p:txBody>
      </p:sp>
      <p:sp>
        <p:nvSpPr>
          <p:cNvPr id="22" name="TextBox 21">
            <a:extLst>
              <a:ext uri="{FF2B5EF4-FFF2-40B4-BE49-F238E27FC236}">
                <a16:creationId xmlns:a16="http://schemas.microsoft.com/office/drawing/2014/main" id="{2065BDB8-E09D-4D4F-A196-1F3AB7B20138}"/>
              </a:ext>
            </a:extLst>
          </p:cNvPr>
          <p:cNvSpPr txBox="1"/>
          <p:nvPr/>
        </p:nvSpPr>
        <p:spPr>
          <a:xfrm rot="4142347">
            <a:off x="9710266" y="4634626"/>
            <a:ext cx="1267993" cy="1015663"/>
          </a:xfrm>
          <a:prstGeom prst="rect">
            <a:avLst/>
          </a:prstGeom>
          <a:noFill/>
        </p:spPr>
        <p:txBody>
          <a:bodyPr wrap="square" rtlCol="0">
            <a:spAutoFit/>
          </a:bodyPr>
          <a:lstStyle/>
          <a:p>
            <a:r>
              <a:rPr lang="en-US" sz="6000" dirty="0">
                <a:latin typeface="Brandon Grotesque Medium" panose="020B0604020202020204" pitchFamily="34" charset="0"/>
              </a:rPr>
              <a:t>:o</a:t>
            </a:r>
            <a:endParaRPr lang="en-CA" sz="6000" dirty="0">
              <a:latin typeface="Brandon Grotesque Medium" panose="020B0604020202020204" pitchFamily="34" charset="0"/>
            </a:endParaRPr>
          </a:p>
        </p:txBody>
      </p:sp>
      <p:sp>
        <p:nvSpPr>
          <p:cNvPr id="23" name="TextBox 22">
            <a:extLst>
              <a:ext uri="{FF2B5EF4-FFF2-40B4-BE49-F238E27FC236}">
                <a16:creationId xmlns:a16="http://schemas.microsoft.com/office/drawing/2014/main" id="{D307F81C-5D13-4F9C-9486-0A7C5EAD4988}"/>
              </a:ext>
            </a:extLst>
          </p:cNvPr>
          <p:cNvSpPr txBox="1"/>
          <p:nvPr/>
        </p:nvSpPr>
        <p:spPr>
          <a:xfrm rot="21159171">
            <a:off x="7390163" y="2801167"/>
            <a:ext cx="1403421" cy="1015663"/>
          </a:xfrm>
          <a:prstGeom prst="rect">
            <a:avLst/>
          </a:prstGeom>
          <a:noFill/>
        </p:spPr>
        <p:txBody>
          <a:bodyPr wrap="square" rtlCol="0">
            <a:spAutoFit/>
          </a:bodyPr>
          <a:lstStyle/>
          <a:p>
            <a:r>
              <a:rPr lang="en-US" sz="6000" dirty="0">
                <a:latin typeface="Brandon Grotesque Medium" panose="020B0604020202020204" pitchFamily="34" charset="0"/>
              </a:rPr>
              <a:t>^^</a:t>
            </a:r>
            <a:endParaRPr lang="en-CA" sz="6000" dirty="0">
              <a:latin typeface="Brandon Grotesque Medium" panose="020B0604020202020204" pitchFamily="34" charset="0"/>
            </a:endParaRPr>
          </a:p>
        </p:txBody>
      </p:sp>
      <p:sp>
        <p:nvSpPr>
          <p:cNvPr id="24" name="TextBox 23">
            <a:extLst>
              <a:ext uri="{FF2B5EF4-FFF2-40B4-BE49-F238E27FC236}">
                <a16:creationId xmlns:a16="http://schemas.microsoft.com/office/drawing/2014/main" id="{0F75F3DC-B694-4193-83E6-622E7B5EFE03}"/>
              </a:ext>
            </a:extLst>
          </p:cNvPr>
          <p:cNvSpPr txBox="1"/>
          <p:nvPr/>
        </p:nvSpPr>
        <p:spPr>
          <a:xfrm rot="4273108">
            <a:off x="7718630" y="5091794"/>
            <a:ext cx="1267994" cy="1015663"/>
          </a:xfrm>
          <a:prstGeom prst="rect">
            <a:avLst/>
          </a:prstGeom>
          <a:noFill/>
        </p:spPr>
        <p:txBody>
          <a:bodyPr wrap="square" rtlCol="0">
            <a:spAutoFit/>
          </a:bodyPr>
          <a:lstStyle/>
          <a:p>
            <a:r>
              <a:rPr lang="en-US" sz="6000" dirty="0">
                <a:latin typeface="Brandon Grotesque Medium" panose="020B0604020202020204" pitchFamily="34" charset="0"/>
              </a:rPr>
              <a:t>B)</a:t>
            </a:r>
            <a:endParaRPr lang="en-CA" sz="6000" dirty="0">
              <a:latin typeface="Brandon Grotesque Medium" panose="020B0604020202020204" pitchFamily="34" charset="0"/>
            </a:endParaRPr>
          </a:p>
        </p:txBody>
      </p:sp>
      <p:sp>
        <p:nvSpPr>
          <p:cNvPr id="25" name="TextBox 24">
            <a:extLst>
              <a:ext uri="{FF2B5EF4-FFF2-40B4-BE49-F238E27FC236}">
                <a16:creationId xmlns:a16="http://schemas.microsoft.com/office/drawing/2014/main" id="{82D5DD39-85B2-49B3-9C34-0B3C2B32BAA0}"/>
              </a:ext>
            </a:extLst>
          </p:cNvPr>
          <p:cNvSpPr txBox="1"/>
          <p:nvPr/>
        </p:nvSpPr>
        <p:spPr>
          <a:xfrm rot="1788532">
            <a:off x="8720089" y="3525705"/>
            <a:ext cx="1267993" cy="1015663"/>
          </a:xfrm>
          <a:prstGeom prst="rect">
            <a:avLst/>
          </a:prstGeom>
          <a:noFill/>
        </p:spPr>
        <p:txBody>
          <a:bodyPr wrap="square" rtlCol="0">
            <a:spAutoFit/>
          </a:bodyPr>
          <a:lstStyle/>
          <a:p>
            <a:r>
              <a:rPr lang="en-US" sz="6000" dirty="0">
                <a:latin typeface="Brandon Grotesque Medium" panose="020B0604020202020204" pitchFamily="34" charset="0"/>
              </a:rPr>
              <a:t>c:</a:t>
            </a:r>
            <a:endParaRPr lang="en-CA" sz="6000" dirty="0">
              <a:latin typeface="Brandon Grotesque Medium" panose="020B0604020202020204" pitchFamily="34" charset="0"/>
            </a:endParaRPr>
          </a:p>
        </p:txBody>
      </p:sp>
      <p:sp>
        <p:nvSpPr>
          <p:cNvPr id="32" name="TextBox 31">
            <a:extLst>
              <a:ext uri="{FF2B5EF4-FFF2-40B4-BE49-F238E27FC236}">
                <a16:creationId xmlns:a16="http://schemas.microsoft.com/office/drawing/2014/main" id="{4DA6A021-BC87-4BA8-9FB0-B6449C482E06}"/>
              </a:ext>
            </a:extLst>
          </p:cNvPr>
          <p:cNvSpPr txBox="1"/>
          <p:nvPr/>
        </p:nvSpPr>
        <p:spPr>
          <a:xfrm rot="3376608">
            <a:off x="7795056" y="1149706"/>
            <a:ext cx="1512940" cy="1015663"/>
          </a:xfrm>
          <a:prstGeom prst="rect">
            <a:avLst/>
          </a:prstGeom>
          <a:noFill/>
        </p:spPr>
        <p:txBody>
          <a:bodyPr wrap="square" rtlCol="0">
            <a:spAutoFit/>
          </a:bodyPr>
          <a:lstStyle/>
          <a:p>
            <a:r>
              <a:rPr lang="en-US" sz="6000" dirty="0">
                <a:latin typeface="Brandon Grotesque Medium" panose="020B0604020202020204" pitchFamily="34" charset="0"/>
              </a:rPr>
              <a:t>xD</a:t>
            </a:r>
            <a:endParaRPr lang="en-CA" sz="6000" dirty="0">
              <a:latin typeface="Brandon Grotesque Medium" panose="020B0604020202020204" pitchFamily="34" charset="0"/>
            </a:endParaRPr>
          </a:p>
        </p:txBody>
      </p:sp>
    </p:spTree>
    <p:extLst>
      <p:ext uri="{BB962C8B-B14F-4D97-AF65-F5344CB8AC3E}">
        <p14:creationId xmlns:p14="http://schemas.microsoft.com/office/powerpoint/2010/main" val="157369825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C9D0"/>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3D5650-F500-4FAF-A848-6FF42DC71057}"/>
              </a:ext>
            </a:extLst>
          </p:cNvPr>
          <p:cNvSpPr txBox="1"/>
          <p:nvPr/>
        </p:nvSpPr>
        <p:spPr>
          <a:xfrm rot="6374033">
            <a:off x="9311558" y="2150815"/>
            <a:ext cx="1062499"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:3</a:t>
            </a:r>
            <a:endParaRPr lang="en-CA" sz="6000" dirty="0">
              <a:solidFill>
                <a:schemeClr val="bg1"/>
              </a:solidFill>
              <a:latin typeface="Brandon Grotesque Medium" panose="020B0604020202020204" pitchFamily="34" charset="0"/>
            </a:endParaRPr>
          </a:p>
        </p:txBody>
      </p:sp>
      <p:sp>
        <p:nvSpPr>
          <p:cNvPr id="22" name="TextBox 21">
            <a:extLst>
              <a:ext uri="{FF2B5EF4-FFF2-40B4-BE49-F238E27FC236}">
                <a16:creationId xmlns:a16="http://schemas.microsoft.com/office/drawing/2014/main" id="{2065BDB8-E09D-4D4F-A196-1F3AB7B20138}"/>
              </a:ext>
            </a:extLst>
          </p:cNvPr>
          <p:cNvSpPr txBox="1"/>
          <p:nvPr/>
        </p:nvSpPr>
        <p:spPr>
          <a:xfrm rot="4142347">
            <a:off x="9710266" y="4634626"/>
            <a:ext cx="1267993"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:o</a:t>
            </a:r>
            <a:endParaRPr lang="en-CA" sz="6000" dirty="0">
              <a:solidFill>
                <a:schemeClr val="bg1"/>
              </a:solidFill>
              <a:latin typeface="Brandon Grotesque Medium" panose="020B0604020202020204" pitchFamily="34" charset="0"/>
            </a:endParaRPr>
          </a:p>
        </p:txBody>
      </p:sp>
      <p:sp>
        <p:nvSpPr>
          <p:cNvPr id="23" name="TextBox 22">
            <a:extLst>
              <a:ext uri="{FF2B5EF4-FFF2-40B4-BE49-F238E27FC236}">
                <a16:creationId xmlns:a16="http://schemas.microsoft.com/office/drawing/2014/main" id="{D307F81C-5D13-4F9C-9486-0A7C5EAD4988}"/>
              </a:ext>
            </a:extLst>
          </p:cNvPr>
          <p:cNvSpPr txBox="1"/>
          <p:nvPr/>
        </p:nvSpPr>
        <p:spPr>
          <a:xfrm rot="21159171">
            <a:off x="7390163" y="2801167"/>
            <a:ext cx="1403421"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a:t>
            </a:r>
            <a:endParaRPr lang="en-CA" sz="6000" dirty="0">
              <a:solidFill>
                <a:schemeClr val="bg1"/>
              </a:solidFill>
              <a:latin typeface="Brandon Grotesque Medium" panose="020B0604020202020204" pitchFamily="34" charset="0"/>
            </a:endParaRPr>
          </a:p>
        </p:txBody>
      </p:sp>
      <p:sp>
        <p:nvSpPr>
          <p:cNvPr id="24" name="TextBox 23">
            <a:extLst>
              <a:ext uri="{FF2B5EF4-FFF2-40B4-BE49-F238E27FC236}">
                <a16:creationId xmlns:a16="http://schemas.microsoft.com/office/drawing/2014/main" id="{0F75F3DC-B694-4193-83E6-622E7B5EFE03}"/>
              </a:ext>
            </a:extLst>
          </p:cNvPr>
          <p:cNvSpPr txBox="1"/>
          <p:nvPr/>
        </p:nvSpPr>
        <p:spPr>
          <a:xfrm rot="4273108">
            <a:off x="7718630" y="5091794"/>
            <a:ext cx="1267994"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B)</a:t>
            </a:r>
            <a:endParaRPr lang="en-CA" sz="6000" dirty="0">
              <a:solidFill>
                <a:schemeClr val="bg1"/>
              </a:solidFill>
              <a:latin typeface="Brandon Grotesque Medium" panose="020B0604020202020204" pitchFamily="34" charset="0"/>
            </a:endParaRPr>
          </a:p>
        </p:txBody>
      </p:sp>
      <p:sp>
        <p:nvSpPr>
          <p:cNvPr id="25" name="TextBox 24">
            <a:extLst>
              <a:ext uri="{FF2B5EF4-FFF2-40B4-BE49-F238E27FC236}">
                <a16:creationId xmlns:a16="http://schemas.microsoft.com/office/drawing/2014/main" id="{82D5DD39-85B2-49B3-9C34-0B3C2B32BAA0}"/>
              </a:ext>
            </a:extLst>
          </p:cNvPr>
          <p:cNvSpPr txBox="1"/>
          <p:nvPr/>
        </p:nvSpPr>
        <p:spPr>
          <a:xfrm rot="1788532">
            <a:off x="8720089" y="3525705"/>
            <a:ext cx="1267993"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c:</a:t>
            </a:r>
            <a:endParaRPr lang="en-CA" sz="6000" dirty="0">
              <a:solidFill>
                <a:schemeClr val="bg1"/>
              </a:solidFill>
              <a:latin typeface="Brandon Grotesque Medium" panose="020B0604020202020204" pitchFamily="34" charset="0"/>
            </a:endParaRPr>
          </a:p>
        </p:txBody>
      </p:sp>
      <p:sp>
        <p:nvSpPr>
          <p:cNvPr id="32" name="TextBox 31">
            <a:extLst>
              <a:ext uri="{FF2B5EF4-FFF2-40B4-BE49-F238E27FC236}">
                <a16:creationId xmlns:a16="http://schemas.microsoft.com/office/drawing/2014/main" id="{4DA6A021-BC87-4BA8-9FB0-B6449C482E06}"/>
              </a:ext>
            </a:extLst>
          </p:cNvPr>
          <p:cNvSpPr txBox="1"/>
          <p:nvPr/>
        </p:nvSpPr>
        <p:spPr>
          <a:xfrm rot="3376608">
            <a:off x="7795056" y="1149706"/>
            <a:ext cx="1512940" cy="1015663"/>
          </a:xfrm>
          <a:prstGeom prst="rect">
            <a:avLst/>
          </a:prstGeom>
          <a:noFill/>
        </p:spPr>
        <p:txBody>
          <a:bodyPr wrap="square" rtlCol="0">
            <a:spAutoFit/>
          </a:bodyPr>
          <a:lstStyle/>
          <a:p>
            <a:r>
              <a:rPr lang="en-US" sz="6000" dirty="0">
                <a:solidFill>
                  <a:schemeClr val="bg1"/>
                </a:solidFill>
                <a:latin typeface="Brandon Grotesque Medium" panose="020B0604020202020204" pitchFamily="34" charset="0"/>
              </a:rPr>
              <a:t>xD</a:t>
            </a:r>
            <a:endParaRPr lang="en-CA" sz="6000" dirty="0">
              <a:solidFill>
                <a:schemeClr val="bg1"/>
              </a:solidFill>
              <a:latin typeface="Brandon Grotesque Medium" panose="020B0604020202020204" pitchFamily="34" charset="0"/>
            </a:endParaRPr>
          </a:p>
        </p:txBody>
      </p:sp>
    </p:spTree>
    <p:extLst>
      <p:ext uri="{BB962C8B-B14F-4D97-AF65-F5344CB8AC3E}">
        <p14:creationId xmlns:p14="http://schemas.microsoft.com/office/powerpoint/2010/main" val="40106441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4F6143-D851-4888-88FE-A6589B1A0C2F}"/>
              </a:ext>
            </a:extLst>
          </p:cNvPr>
          <p:cNvSpPr>
            <a:spLocks noGrp="1"/>
          </p:cNvSpPr>
          <p:nvPr>
            <p:ph type="subTitle" idx="1"/>
          </p:nvPr>
        </p:nvSpPr>
        <p:spPr>
          <a:xfrm>
            <a:off x="6204373" y="1644482"/>
            <a:ext cx="3963987" cy="3371436"/>
          </a:xfrm>
        </p:spPr>
        <p:txBody>
          <a:bodyPr wrap="square">
            <a:spAutoFit/>
          </a:bodyPr>
          <a:lstStyle/>
          <a:p>
            <a:pPr algn="l">
              <a:lnSpc>
                <a:spcPct val="150000"/>
              </a:lnSpc>
            </a:pPr>
            <a:r>
              <a:rPr lang="en-US" b="1" i="0" u="none" strike="noStrike" dirty="0">
                <a:solidFill>
                  <a:schemeClr val="tx2"/>
                </a:solidFill>
                <a:effectLst/>
                <a:latin typeface="Filicudi Solid" panose="00000800000000000000" pitchFamily="50" charset="0"/>
              </a:rPr>
              <a:t>Events, Groups, and More</a:t>
            </a:r>
            <a:endParaRPr lang="en-US" sz="1800" dirty="0">
              <a:solidFill>
                <a:schemeClr val="tx2"/>
              </a:solidFill>
              <a:latin typeface="Filicudi Solid" panose="00000800000000000000" pitchFamily="50" charset="0"/>
            </a:endParaRPr>
          </a:p>
          <a:p>
            <a:pPr algn="l">
              <a:lnSpc>
                <a:spcPct val="150000"/>
              </a:lnSpc>
            </a:pPr>
            <a:r>
              <a:rPr lang="en-US" sz="1800" dirty="0">
                <a:solidFill>
                  <a:schemeClr val="tx2"/>
                </a:solidFill>
                <a:latin typeface="Brandon Grotesque Medium" panose="020B0604020202020204" pitchFamily="34" charset="0"/>
              </a:rPr>
              <a:t>Our mission is to make VR more human and more connected. We’re working on features that let you build community across all VR apps and games. Join ROVR and help shape the future of VR!</a:t>
            </a:r>
          </a:p>
        </p:txBody>
      </p:sp>
      <p:sp>
        <p:nvSpPr>
          <p:cNvPr id="19" name="TextBox 18">
            <a:extLst>
              <a:ext uri="{FF2B5EF4-FFF2-40B4-BE49-F238E27FC236}">
                <a16:creationId xmlns:a16="http://schemas.microsoft.com/office/drawing/2014/main" id="{152BE2DE-16C6-42D4-A911-6E115AA2CF70}"/>
              </a:ext>
            </a:extLst>
          </p:cNvPr>
          <p:cNvSpPr txBox="1"/>
          <p:nvPr/>
        </p:nvSpPr>
        <p:spPr>
          <a:xfrm>
            <a:off x="2023640" y="4412828"/>
            <a:ext cx="3254720" cy="369332"/>
          </a:xfrm>
          <a:prstGeom prst="rect">
            <a:avLst/>
          </a:prstGeom>
          <a:noFill/>
        </p:spPr>
        <p:txBody>
          <a:bodyPr wrap="square">
            <a:spAutoFit/>
          </a:bodyPr>
          <a:lstStyle/>
          <a:p>
            <a:pPr algn="ctr"/>
            <a:r>
              <a:rPr lang="en-US" dirty="0">
                <a:solidFill>
                  <a:schemeClr val="accent2"/>
                </a:solidFill>
                <a:latin typeface="Brandon Grotesque Medium" panose="020B0604020202020204" pitchFamily="34" charset="0"/>
                <a:cs typeface="MetaHeadlinePro-CompBold" panose="020B0808030101020102" pitchFamily="34" charset="0"/>
              </a:rPr>
              <a:t>+ 1000’s more games and worlds</a:t>
            </a:r>
            <a:endParaRPr lang="en-CA" dirty="0">
              <a:solidFill>
                <a:schemeClr val="accent2"/>
              </a:solidFill>
              <a:latin typeface="Brandon Grotesque Medium" panose="020B0604020202020204" pitchFamily="34" charset="0"/>
            </a:endParaRPr>
          </a:p>
        </p:txBody>
      </p:sp>
      <p:pic>
        <p:nvPicPr>
          <p:cNvPr id="5122" name="Picture 2">
            <a:extLst>
              <a:ext uri="{FF2B5EF4-FFF2-40B4-BE49-F238E27FC236}">
                <a16:creationId xmlns:a16="http://schemas.microsoft.com/office/drawing/2014/main" id="{CB1585A3-372A-4A1D-AE28-55E0BE282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702" y="1644482"/>
            <a:ext cx="1548930" cy="7298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D55E08A-101C-4CC0-BFFA-7AAB94881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744" y="1644482"/>
            <a:ext cx="1536102" cy="7298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5F9D8D6-2D06-415B-92E5-C883910793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637" y="2362233"/>
            <a:ext cx="1542192" cy="7312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8A29CBE8-8186-420C-ABDE-E3BB406D70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0637" y="3081350"/>
            <a:ext cx="1561566" cy="729862"/>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4AD6496F-4547-4F78-B9CC-618D9E7748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2829" y="3082230"/>
            <a:ext cx="1542659" cy="7303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vlov VR в Steam">
            <a:extLst>
              <a:ext uri="{FF2B5EF4-FFF2-40B4-BE49-F238E27FC236}">
                <a16:creationId xmlns:a16="http://schemas.microsoft.com/office/drawing/2014/main" id="{1E148F4C-44CD-457D-AB18-8283CB22C8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2722" y="2362233"/>
            <a:ext cx="1542191" cy="72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86805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4F6143-D851-4888-88FE-A6589B1A0C2F}"/>
              </a:ext>
            </a:extLst>
          </p:cNvPr>
          <p:cNvSpPr>
            <a:spLocks noGrp="1"/>
          </p:cNvSpPr>
          <p:nvPr>
            <p:ph type="subTitle" idx="1"/>
          </p:nvPr>
        </p:nvSpPr>
        <p:spPr>
          <a:xfrm>
            <a:off x="6204373" y="1644482"/>
            <a:ext cx="3963987" cy="3371436"/>
          </a:xfrm>
        </p:spPr>
        <p:txBody>
          <a:bodyPr wrap="square">
            <a:spAutoFit/>
          </a:bodyPr>
          <a:lstStyle/>
          <a:p>
            <a:pPr algn="l">
              <a:lnSpc>
                <a:spcPct val="150000"/>
              </a:lnSpc>
            </a:pPr>
            <a:r>
              <a:rPr lang="en-US" b="1" i="0" u="none" strike="noStrike" dirty="0">
                <a:solidFill>
                  <a:schemeClr val="tx2"/>
                </a:solidFill>
                <a:effectLst/>
                <a:latin typeface="Filicudi Solid" panose="00000800000000000000" pitchFamily="50" charset="0"/>
              </a:rPr>
              <a:t>Events, Groups, and More</a:t>
            </a:r>
            <a:endParaRPr lang="en-US" sz="1800" dirty="0">
              <a:solidFill>
                <a:schemeClr val="tx2"/>
              </a:solidFill>
              <a:latin typeface="Filicudi Solid" panose="00000800000000000000" pitchFamily="50" charset="0"/>
            </a:endParaRPr>
          </a:p>
          <a:p>
            <a:pPr algn="l">
              <a:lnSpc>
                <a:spcPct val="150000"/>
              </a:lnSpc>
            </a:pPr>
            <a:r>
              <a:rPr lang="en-US" sz="1800" dirty="0">
                <a:solidFill>
                  <a:schemeClr val="tx2"/>
                </a:solidFill>
                <a:latin typeface="Brandon Grotesque Medium" panose="020B0604020202020204" pitchFamily="34" charset="0"/>
              </a:rPr>
              <a:t>Our mission is to make VR more human and more connected. We’re working on features that let you build community across all VR apps and games. Join ROVR and help shape the future of VR!</a:t>
            </a:r>
          </a:p>
        </p:txBody>
      </p:sp>
      <p:sp>
        <p:nvSpPr>
          <p:cNvPr id="19" name="TextBox 18">
            <a:extLst>
              <a:ext uri="{FF2B5EF4-FFF2-40B4-BE49-F238E27FC236}">
                <a16:creationId xmlns:a16="http://schemas.microsoft.com/office/drawing/2014/main" id="{152BE2DE-16C6-42D4-A911-6E115AA2CF70}"/>
              </a:ext>
            </a:extLst>
          </p:cNvPr>
          <p:cNvSpPr txBox="1"/>
          <p:nvPr/>
        </p:nvSpPr>
        <p:spPr>
          <a:xfrm>
            <a:off x="2023640" y="4412828"/>
            <a:ext cx="3254720" cy="369332"/>
          </a:xfrm>
          <a:prstGeom prst="rect">
            <a:avLst/>
          </a:prstGeom>
          <a:noFill/>
        </p:spPr>
        <p:txBody>
          <a:bodyPr wrap="square">
            <a:spAutoFit/>
          </a:bodyPr>
          <a:lstStyle/>
          <a:p>
            <a:pPr algn="ctr"/>
            <a:r>
              <a:rPr lang="en-US" dirty="0">
                <a:solidFill>
                  <a:schemeClr val="accent2"/>
                </a:solidFill>
                <a:latin typeface="Brandon Grotesque Medium" panose="020B0604020202020204" pitchFamily="34" charset="0"/>
                <a:cs typeface="MetaHeadlinePro-CompBold" panose="020B0808030101020102" pitchFamily="34" charset="0"/>
              </a:rPr>
              <a:t>+ 1000’s more games and worlds</a:t>
            </a:r>
            <a:endParaRPr lang="en-CA" dirty="0">
              <a:solidFill>
                <a:schemeClr val="accent2"/>
              </a:solidFill>
              <a:latin typeface="Brandon Grotesque Medium" panose="020B0604020202020204" pitchFamily="34" charset="0"/>
            </a:endParaRPr>
          </a:p>
        </p:txBody>
      </p:sp>
      <p:pic>
        <p:nvPicPr>
          <p:cNvPr id="5122" name="Picture 2">
            <a:extLst>
              <a:ext uri="{FF2B5EF4-FFF2-40B4-BE49-F238E27FC236}">
                <a16:creationId xmlns:a16="http://schemas.microsoft.com/office/drawing/2014/main" id="{CB1585A3-372A-4A1D-AE28-55E0BE282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702" y="1644482"/>
            <a:ext cx="1548930" cy="7298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D55E08A-101C-4CC0-BFFA-7AAB94881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744" y="1644482"/>
            <a:ext cx="1536102" cy="7298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5F9D8D6-2D06-415B-92E5-C883910793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637" y="2362233"/>
            <a:ext cx="1542192" cy="73122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4AD6496F-4547-4F78-B9CC-618D9E774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2829" y="3082230"/>
            <a:ext cx="1542659" cy="7303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vlov VR в Steam">
            <a:extLst>
              <a:ext uri="{FF2B5EF4-FFF2-40B4-BE49-F238E27FC236}">
                <a16:creationId xmlns:a16="http://schemas.microsoft.com/office/drawing/2014/main" id="{1E148F4C-44CD-457D-AB18-8283CB22C8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2722" y="2362233"/>
            <a:ext cx="1542191" cy="720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0FBE6DD-F372-4447-9503-E536781060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0404" y="3092095"/>
            <a:ext cx="1542659" cy="72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246664"/>
      </p:ext>
    </p:extLst>
  </p:cSld>
  <p:clrMapOvr>
    <a:masterClrMapping/>
  </p:clrMapOvr>
  <p:transition spd="slow">
    <p:push dir="u"/>
  </p:transition>
</p:sld>
</file>

<file path=ppt/theme/theme1.xml><?xml version="1.0" encoding="utf-8"?>
<a:theme xmlns:a="http://schemas.openxmlformats.org/drawingml/2006/main" name="Office Theme">
  <a:themeElements>
    <a:clrScheme name="ROVR">
      <a:dk1>
        <a:sysClr val="windowText" lastClr="000000"/>
      </a:dk1>
      <a:lt1>
        <a:sysClr val="window" lastClr="FFFFFF"/>
      </a:lt1>
      <a:dk2>
        <a:srgbClr val="000000"/>
      </a:dk2>
      <a:lt2>
        <a:srgbClr val="FFFFFF"/>
      </a:lt2>
      <a:accent1>
        <a:srgbClr val="30C3CD"/>
      </a:accent1>
      <a:accent2>
        <a:srgbClr val="FFB700"/>
      </a:accent2>
      <a:accent3>
        <a:srgbClr val="30C3CD"/>
      </a:accent3>
      <a:accent4>
        <a:srgbClr val="FFB700"/>
      </a:accent4>
      <a:accent5>
        <a:srgbClr val="30C3CD"/>
      </a:accent5>
      <a:accent6>
        <a:srgbClr val="FFB700"/>
      </a:accent6>
      <a:hlink>
        <a:srgbClr val="30C3CD"/>
      </a:hlink>
      <a:folHlink>
        <a:srgbClr val="FFB700"/>
      </a:folHlink>
    </a:clrScheme>
    <a:fontScheme name="ROVR">
      <a:majorFont>
        <a:latin typeface="MetaHeadlinePro-CompBold"/>
        <a:ea typeface=""/>
        <a:cs typeface=""/>
      </a:majorFont>
      <a:minorFont>
        <a:latin typeface="NeueHaasGroteskDisp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0FF6ABF-850C-4488-B2A3-846FC61E82CE}">
  <we:reference id="wa200000729" version="3.9.283.0" store="en-001" storeType="OMEX"/>
  <we:alternateReferences>
    <we:reference id="wa200000729" version="3.9.28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1850141DFE8849A07E89E40258C09F" ma:contentTypeVersion="12" ma:contentTypeDescription="Create a new document." ma:contentTypeScope="" ma:versionID="fe089741c18b5e92fb925cf84a02f382">
  <xsd:schema xmlns:xsd="http://www.w3.org/2001/XMLSchema" xmlns:xs="http://www.w3.org/2001/XMLSchema" xmlns:p="http://schemas.microsoft.com/office/2006/metadata/properties" xmlns:ns3="401f920c-eedc-4d03-b047-eeea742163aa" xmlns:ns4="da8a1101-5040-4264-9fc4-1c84ba253728" targetNamespace="http://schemas.microsoft.com/office/2006/metadata/properties" ma:root="true" ma:fieldsID="bdddfcf4aed5acca14c921ce35f269e0" ns3:_="" ns4:_="">
    <xsd:import namespace="401f920c-eedc-4d03-b047-eeea742163aa"/>
    <xsd:import namespace="da8a1101-5040-4264-9fc4-1c84ba25372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f920c-eedc-4d03-b047-eeea742163a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8a1101-5040-4264-9fc4-1c84ba25372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915E7F-6914-4BAE-B5DF-0060E6DC4532}">
  <ds:schemaRefs>
    <ds:schemaRef ds:uri="http://schemas.microsoft.com/office/2006/metadata/contentType"/>
    <ds:schemaRef ds:uri="http://schemas.microsoft.com/office/2006/metadata/properties/metaAttributes"/>
    <ds:schemaRef ds:uri="http://www.w3.org/2000/xmlns/"/>
    <ds:schemaRef ds:uri="http://www.w3.org/2001/XMLSchema"/>
    <ds:schemaRef ds:uri="401f920c-eedc-4d03-b047-eeea742163aa"/>
    <ds:schemaRef ds:uri="da8a1101-5040-4264-9fc4-1c84ba25372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0DAE3B-03B3-42AB-BC68-6549032E8E74}">
  <ds:schemaRefs>
    <ds:schemaRef ds:uri="http://schemas.microsoft.com/sharepoint/v3/contenttype/forms"/>
  </ds:schemaRefs>
</ds:datastoreItem>
</file>

<file path=customXml/itemProps3.xml><?xml version="1.0" encoding="utf-8"?>
<ds:datastoreItem xmlns:ds="http://schemas.openxmlformats.org/officeDocument/2006/customXml" ds:itemID="{957B8CDC-405B-4BB6-9483-EE5E3CC1F825}">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6267</TotalTime>
  <Words>440</Words>
  <Application>Microsoft Office PowerPoint</Application>
  <PresentationFormat>Widescreen</PresentationFormat>
  <Paragraphs>78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MetaHeadlinePro-CompBold</vt:lpstr>
      <vt:lpstr>NeueHaasGroteskDisp Pro</vt:lpstr>
      <vt:lpstr>Filicudi Solid</vt:lpstr>
      <vt:lpstr>Calibri</vt:lpstr>
      <vt:lpstr>Brandon Grotesque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Feiyi Tan</dc:creator>
  <cp:lastModifiedBy>Anthony Feiyi Tan</cp:lastModifiedBy>
  <cp:revision>2085</cp:revision>
  <dcterms:created xsi:type="dcterms:W3CDTF">2020-11-10T18:10:40Z</dcterms:created>
  <dcterms:modified xsi:type="dcterms:W3CDTF">2021-07-12T20:38:59Z</dcterms:modified>
</cp:coreProperties>
</file>