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1.xml" ContentType="application/inkml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6"/>
  </p:notesMasterIdLst>
  <p:sldIdLst>
    <p:sldId id="366" r:id="rId2"/>
    <p:sldId id="314" r:id="rId3"/>
    <p:sldId id="533" r:id="rId4"/>
    <p:sldId id="528" r:id="rId5"/>
    <p:sldId id="548" r:id="rId6"/>
    <p:sldId id="535" r:id="rId7"/>
    <p:sldId id="536" r:id="rId8"/>
    <p:sldId id="537" r:id="rId9"/>
    <p:sldId id="538" r:id="rId10"/>
    <p:sldId id="542" r:id="rId11"/>
    <p:sldId id="539" r:id="rId12"/>
    <p:sldId id="544" r:id="rId13"/>
    <p:sldId id="540" r:id="rId14"/>
    <p:sldId id="545" r:id="rId15"/>
    <p:sldId id="546" r:id="rId16"/>
    <p:sldId id="547" r:id="rId17"/>
    <p:sldId id="553" r:id="rId18"/>
    <p:sldId id="541" r:id="rId19"/>
    <p:sldId id="409" r:id="rId20"/>
    <p:sldId id="520" r:id="rId21"/>
    <p:sldId id="550" r:id="rId22"/>
    <p:sldId id="559" r:id="rId23"/>
    <p:sldId id="560" r:id="rId24"/>
    <p:sldId id="551" r:id="rId25"/>
    <p:sldId id="552" r:id="rId26"/>
    <p:sldId id="549" r:id="rId27"/>
    <p:sldId id="555" r:id="rId28"/>
    <p:sldId id="557" r:id="rId29"/>
    <p:sldId id="556" r:id="rId30"/>
    <p:sldId id="558" r:id="rId31"/>
    <p:sldId id="479" r:id="rId32"/>
    <p:sldId id="466" r:id="rId33"/>
    <p:sldId id="474" r:id="rId34"/>
    <p:sldId id="487" r:id="rId35"/>
    <p:sldId id="492" r:id="rId36"/>
    <p:sldId id="470" r:id="rId37"/>
    <p:sldId id="468" r:id="rId38"/>
    <p:sldId id="475" r:id="rId39"/>
    <p:sldId id="490" r:id="rId40"/>
    <p:sldId id="491" r:id="rId41"/>
    <p:sldId id="393" r:id="rId42"/>
    <p:sldId id="534" r:id="rId43"/>
    <p:sldId id="394" r:id="rId44"/>
    <p:sldId id="266" r:id="rId4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ytine" initials="R" lastIdx="1" clrIdx="0">
    <p:extLst>
      <p:ext uri="{19B8F6BF-5375-455C-9EA6-DF929625EA0E}">
        <p15:presenceInfo xmlns:p15="http://schemas.microsoft.com/office/powerpoint/2012/main" userId="Raytin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E9E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9" autoAdjust="0"/>
    <p:restoredTop sz="85271" autoAdjust="0"/>
  </p:normalViewPr>
  <p:slideViewPr>
    <p:cSldViewPr snapToGrid="0" snapToObjects="1">
      <p:cViewPr varScale="1">
        <p:scale>
          <a:sx n="117" d="100"/>
          <a:sy n="117" d="100"/>
        </p:scale>
        <p:origin x="258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819" y="6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7139A0-2687-A44F-B8FB-4468168109AA}" type="doc">
      <dgm:prSet loTypeId="urn:microsoft.com/office/officeart/2005/8/layout/process5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BC566F98-A5A2-974C-BE40-7F5096E5ED1C}">
      <dgm:prSet phldrT="[文本]" custT="1"/>
      <dgm:spPr/>
      <dgm:t>
        <a:bodyPr/>
        <a:lstStyle/>
        <a:p>
          <a:r>
            <a:rPr lang="zh-CN" altLang="en-US" sz="1800" dirty="0"/>
            <a:t>技术调研</a:t>
          </a:r>
        </a:p>
      </dgm:t>
    </dgm:pt>
    <dgm:pt modelId="{9EAD95CF-6BDF-7E48-9B7F-A55CEA8A4545}" type="parTrans" cxnId="{8C7EE15A-B308-6F40-9581-BB0799DD624C}">
      <dgm:prSet/>
      <dgm:spPr/>
      <dgm:t>
        <a:bodyPr/>
        <a:lstStyle/>
        <a:p>
          <a:endParaRPr lang="zh-CN" altLang="en-US" sz="1200"/>
        </a:p>
      </dgm:t>
    </dgm:pt>
    <dgm:pt modelId="{BF7FE0A4-349E-3B43-BC9D-61D55A82CC2C}" type="sibTrans" cxnId="{8C7EE15A-B308-6F40-9581-BB0799DD624C}">
      <dgm:prSet custT="1"/>
      <dgm:spPr/>
      <dgm:t>
        <a:bodyPr/>
        <a:lstStyle/>
        <a:p>
          <a:endParaRPr lang="zh-CN" altLang="en-US" sz="1100"/>
        </a:p>
      </dgm:t>
    </dgm:pt>
    <dgm:pt modelId="{E0F012E9-E873-CB4F-9EC7-9E2703F09FC0}">
      <dgm:prSet custT="1"/>
      <dgm:spPr/>
      <dgm:t>
        <a:bodyPr/>
        <a:lstStyle/>
        <a:p>
          <a:r>
            <a:rPr lang="zh-CN" altLang="en-US" sz="1800" b="0" dirty="0"/>
            <a:t>数据获取</a:t>
          </a:r>
          <a:endParaRPr lang="zh-CN" altLang="en-US" sz="1800" dirty="0"/>
        </a:p>
      </dgm:t>
    </dgm:pt>
    <dgm:pt modelId="{6AC94195-928E-5546-B6C8-FD7C636EFE1B}" type="parTrans" cxnId="{3D2A2550-3116-D449-950F-9F3F90DEB92F}">
      <dgm:prSet/>
      <dgm:spPr/>
      <dgm:t>
        <a:bodyPr/>
        <a:lstStyle/>
        <a:p>
          <a:endParaRPr lang="zh-CN" altLang="en-US" sz="1200"/>
        </a:p>
      </dgm:t>
    </dgm:pt>
    <dgm:pt modelId="{52A0B4A8-4533-9249-944B-FAB79C5D3B51}" type="sibTrans" cxnId="{3D2A2550-3116-D449-950F-9F3F90DEB92F}">
      <dgm:prSet custT="1"/>
      <dgm:spPr/>
      <dgm:t>
        <a:bodyPr/>
        <a:lstStyle/>
        <a:p>
          <a:endParaRPr lang="zh-CN" altLang="en-US" sz="1100"/>
        </a:p>
      </dgm:t>
    </dgm:pt>
    <dgm:pt modelId="{09618702-A7B8-4647-9E3B-6B71B8C7030D}">
      <dgm:prSet custT="1"/>
      <dgm:spPr/>
      <dgm:t>
        <a:bodyPr/>
        <a:lstStyle/>
        <a:p>
          <a:r>
            <a:rPr lang="zh-CN" altLang="en-US" sz="1800" dirty="0"/>
            <a:t>算法训练</a:t>
          </a:r>
          <a:endParaRPr lang="en-US" altLang="zh-CN" sz="1800" dirty="0"/>
        </a:p>
        <a:p>
          <a:r>
            <a:rPr lang="zh-CN" altLang="en-US" sz="1800" dirty="0"/>
            <a:t>模型持久化</a:t>
          </a:r>
        </a:p>
      </dgm:t>
    </dgm:pt>
    <dgm:pt modelId="{D8445F28-1013-BF46-85EC-964C443C25CD}" type="parTrans" cxnId="{EA6F9A46-9867-A04B-B540-6FCD30265756}">
      <dgm:prSet/>
      <dgm:spPr/>
      <dgm:t>
        <a:bodyPr/>
        <a:lstStyle/>
        <a:p>
          <a:endParaRPr lang="zh-CN" altLang="en-US" sz="1200"/>
        </a:p>
      </dgm:t>
    </dgm:pt>
    <dgm:pt modelId="{6FD804DB-E230-5A4A-A40E-96D9C904C6B8}" type="sibTrans" cxnId="{EA6F9A46-9867-A04B-B540-6FCD30265756}">
      <dgm:prSet custT="1"/>
      <dgm:spPr/>
      <dgm:t>
        <a:bodyPr/>
        <a:lstStyle/>
        <a:p>
          <a:endParaRPr lang="zh-CN" altLang="en-US" sz="1100"/>
        </a:p>
      </dgm:t>
    </dgm:pt>
    <dgm:pt modelId="{BA437437-C402-1947-9C35-7858D7C226B5}">
      <dgm:prSet custT="1"/>
      <dgm:spPr/>
      <dgm:t>
        <a:bodyPr/>
        <a:lstStyle/>
        <a:p>
          <a:r>
            <a:rPr lang="zh-CN" altLang="en-US" sz="1800" b="0" dirty="0">
              <a:solidFill>
                <a:srgbClr val="FF0000"/>
              </a:solidFill>
            </a:rPr>
            <a:t>模型部署</a:t>
          </a:r>
          <a:endParaRPr lang="zh-CN" altLang="en-US" sz="1800" dirty="0">
            <a:solidFill>
              <a:srgbClr val="FF0000"/>
            </a:solidFill>
          </a:endParaRPr>
        </a:p>
      </dgm:t>
    </dgm:pt>
    <dgm:pt modelId="{3B4A1595-331D-8840-B2BC-45E527D266E9}" type="parTrans" cxnId="{0FAA8805-5F49-F148-B713-7029047E1CFB}">
      <dgm:prSet/>
      <dgm:spPr/>
      <dgm:t>
        <a:bodyPr/>
        <a:lstStyle/>
        <a:p>
          <a:endParaRPr lang="zh-CN" altLang="en-US" sz="1200"/>
        </a:p>
      </dgm:t>
    </dgm:pt>
    <dgm:pt modelId="{C359FF05-4B83-B442-8449-860B7C741644}" type="sibTrans" cxnId="{0FAA8805-5F49-F148-B713-7029047E1CFB}">
      <dgm:prSet custT="1"/>
      <dgm:spPr/>
      <dgm:t>
        <a:bodyPr/>
        <a:lstStyle/>
        <a:p>
          <a:endParaRPr lang="zh-CN" altLang="en-US" sz="1100"/>
        </a:p>
      </dgm:t>
    </dgm:pt>
    <dgm:pt modelId="{142E1B2F-F51B-DD47-BC9B-D87F3AB48F50}">
      <dgm:prSet custT="1"/>
      <dgm:spPr/>
      <dgm:t>
        <a:bodyPr/>
        <a:lstStyle/>
        <a:p>
          <a:r>
            <a:rPr lang="zh-CN" altLang="en-US" sz="1800" dirty="0"/>
            <a:t>线上监控</a:t>
          </a:r>
        </a:p>
      </dgm:t>
    </dgm:pt>
    <dgm:pt modelId="{957CC3D9-7A32-F14E-A925-5FCCB8F24F19}" type="parTrans" cxnId="{EA144737-3693-4A49-B787-7CC50A2BC07E}">
      <dgm:prSet/>
      <dgm:spPr/>
      <dgm:t>
        <a:bodyPr/>
        <a:lstStyle/>
        <a:p>
          <a:endParaRPr lang="zh-CN" altLang="en-US" sz="1200"/>
        </a:p>
      </dgm:t>
    </dgm:pt>
    <dgm:pt modelId="{74793B1B-A6D2-E844-AD81-D4AAA624F7F6}" type="sibTrans" cxnId="{EA144737-3693-4A49-B787-7CC50A2BC07E}">
      <dgm:prSet custT="1"/>
      <dgm:spPr/>
      <dgm:t>
        <a:bodyPr/>
        <a:lstStyle/>
        <a:p>
          <a:endParaRPr lang="zh-CN" altLang="en-US" sz="1100"/>
        </a:p>
      </dgm:t>
    </dgm:pt>
    <dgm:pt modelId="{4EF1F136-E69C-C547-B468-4D094A843FD6}">
      <dgm:prSet custT="1"/>
      <dgm:spPr/>
      <dgm:t>
        <a:bodyPr/>
        <a:lstStyle/>
        <a:p>
          <a:r>
            <a:rPr lang="zh-CN" altLang="en-US" sz="1800" dirty="0"/>
            <a:t>提供服务</a:t>
          </a:r>
        </a:p>
      </dgm:t>
    </dgm:pt>
    <dgm:pt modelId="{8ADBDD34-955F-044F-8444-690E87FD2C43}" type="parTrans" cxnId="{F625ED09-8298-824F-8DBB-23032BB4E200}">
      <dgm:prSet/>
      <dgm:spPr/>
      <dgm:t>
        <a:bodyPr/>
        <a:lstStyle/>
        <a:p>
          <a:endParaRPr lang="zh-CN" altLang="en-US" sz="1200"/>
        </a:p>
      </dgm:t>
    </dgm:pt>
    <dgm:pt modelId="{4B7009C0-E3A7-FB48-BFDF-E76B1B9384B4}" type="sibTrans" cxnId="{F625ED09-8298-824F-8DBB-23032BB4E200}">
      <dgm:prSet/>
      <dgm:spPr/>
      <dgm:t>
        <a:bodyPr/>
        <a:lstStyle/>
        <a:p>
          <a:endParaRPr lang="zh-CN" altLang="en-US" sz="1200"/>
        </a:p>
      </dgm:t>
    </dgm:pt>
    <dgm:pt modelId="{4F1A8369-734F-6448-B5E3-98CB2F6D83D9}" type="pres">
      <dgm:prSet presAssocID="{B47139A0-2687-A44F-B8FB-4468168109AA}" presName="diagram" presStyleCnt="0">
        <dgm:presLayoutVars>
          <dgm:dir/>
          <dgm:resizeHandles val="exact"/>
        </dgm:presLayoutVars>
      </dgm:prSet>
      <dgm:spPr/>
    </dgm:pt>
    <dgm:pt modelId="{99FECF94-8433-EB49-968E-7B3A81B12379}" type="pres">
      <dgm:prSet presAssocID="{BC566F98-A5A2-974C-BE40-7F5096E5ED1C}" presName="node" presStyleLbl="node1" presStyleIdx="0" presStyleCnt="6">
        <dgm:presLayoutVars>
          <dgm:bulletEnabled val="1"/>
        </dgm:presLayoutVars>
      </dgm:prSet>
      <dgm:spPr/>
    </dgm:pt>
    <dgm:pt modelId="{0D2EF1B9-55A5-E94E-AAC5-7A9B59BF017C}" type="pres">
      <dgm:prSet presAssocID="{BF7FE0A4-349E-3B43-BC9D-61D55A82CC2C}" presName="sibTrans" presStyleLbl="sibTrans2D1" presStyleIdx="0" presStyleCnt="5"/>
      <dgm:spPr/>
    </dgm:pt>
    <dgm:pt modelId="{6A5BC0F4-B092-D846-A772-2C8011578450}" type="pres">
      <dgm:prSet presAssocID="{BF7FE0A4-349E-3B43-BC9D-61D55A82CC2C}" presName="connectorText" presStyleLbl="sibTrans2D1" presStyleIdx="0" presStyleCnt="5"/>
      <dgm:spPr/>
    </dgm:pt>
    <dgm:pt modelId="{32AB472E-C01C-B84B-8776-615B21DD3398}" type="pres">
      <dgm:prSet presAssocID="{E0F012E9-E873-CB4F-9EC7-9E2703F09FC0}" presName="node" presStyleLbl="node1" presStyleIdx="1" presStyleCnt="6">
        <dgm:presLayoutVars>
          <dgm:bulletEnabled val="1"/>
        </dgm:presLayoutVars>
      </dgm:prSet>
      <dgm:spPr/>
    </dgm:pt>
    <dgm:pt modelId="{D2C82B48-09B5-7442-81D2-79387C710EC4}" type="pres">
      <dgm:prSet presAssocID="{52A0B4A8-4533-9249-944B-FAB79C5D3B51}" presName="sibTrans" presStyleLbl="sibTrans2D1" presStyleIdx="1" presStyleCnt="5"/>
      <dgm:spPr/>
    </dgm:pt>
    <dgm:pt modelId="{0EE63123-A629-174B-9A93-960FABA98348}" type="pres">
      <dgm:prSet presAssocID="{52A0B4A8-4533-9249-944B-FAB79C5D3B51}" presName="connectorText" presStyleLbl="sibTrans2D1" presStyleIdx="1" presStyleCnt="5"/>
      <dgm:spPr/>
    </dgm:pt>
    <dgm:pt modelId="{7EC73655-55DB-FB40-A174-2B7E89E1BEA9}" type="pres">
      <dgm:prSet presAssocID="{09618702-A7B8-4647-9E3B-6B71B8C7030D}" presName="node" presStyleLbl="node1" presStyleIdx="2" presStyleCnt="6">
        <dgm:presLayoutVars>
          <dgm:bulletEnabled val="1"/>
        </dgm:presLayoutVars>
      </dgm:prSet>
      <dgm:spPr/>
    </dgm:pt>
    <dgm:pt modelId="{B5DCE46E-A7E1-1D49-B61E-4C4C03F72448}" type="pres">
      <dgm:prSet presAssocID="{6FD804DB-E230-5A4A-A40E-96D9C904C6B8}" presName="sibTrans" presStyleLbl="sibTrans2D1" presStyleIdx="2" presStyleCnt="5"/>
      <dgm:spPr/>
    </dgm:pt>
    <dgm:pt modelId="{3EB6CCC7-46EA-9743-9B6A-E92D98359A03}" type="pres">
      <dgm:prSet presAssocID="{6FD804DB-E230-5A4A-A40E-96D9C904C6B8}" presName="connectorText" presStyleLbl="sibTrans2D1" presStyleIdx="2" presStyleCnt="5"/>
      <dgm:spPr/>
    </dgm:pt>
    <dgm:pt modelId="{26EC29ED-2124-9440-8D96-23011D1EC526}" type="pres">
      <dgm:prSet presAssocID="{BA437437-C402-1947-9C35-7858D7C226B5}" presName="node" presStyleLbl="node1" presStyleIdx="3" presStyleCnt="6">
        <dgm:presLayoutVars>
          <dgm:bulletEnabled val="1"/>
        </dgm:presLayoutVars>
      </dgm:prSet>
      <dgm:spPr/>
    </dgm:pt>
    <dgm:pt modelId="{30DD324D-D9D7-9F46-94C6-213854D5F8EC}" type="pres">
      <dgm:prSet presAssocID="{C359FF05-4B83-B442-8449-860B7C741644}" presName="sibTrans" presStyleLbl="sibTrans2D1" presStyleIdx="3" presStyleCnt="5"/>
      <dgm:spPr/>
    </dgm:pt>
    <dgm:pt modelId="{A7FB21EE-067E-6641-8E5D-AB43321A4A07}" type="pres">
      <dgm:prSet presAssocID="{C359FF05-4B83-B442-8449-860B7C741644}" presName="connectorText" presStyleLbl="sibTrans2D1" presStyleIdx="3" presStyleCnt="5"/>
      <dgm:spPr/>
    </dgm:pt>
    <dgm:pt modelId="{76AA9776-27BB-6443-AC05-71FD866DAB07}" type="pres">
      <dgm:prSet presAssocID="{142E1B2F-F51B-DD47-BC9B-D87F3AB48F50}" presName="node" presStyleLbl="node1" presStyleIdx="4" presStyleCnt="6">
        <dgm:presLayoutVars>
          <dgm:bulletEnabled val="1"/>
        </dgm:presLayoutVars>
      </dgm:prSet>
      <dgm:spPr/>
    </dgm:pt>
    <dgm:pt modelId="{BF75993C-49CD-BB42-AE6C-B7D5B78FC686}" type="pres">
      <dgm:prSet presAssocID="{74793B1B-A6D2-E844-AD81-D4AAA624F7F6}" presName="sibTrans" presStyleLbl="sibTrans2D1" presStyleIdx="4" presStyleCnt="5"/>
      <dgm:spPr/>
    </dgm:pt>
    <dgm:pt modelId="{CD308F72-5266-B140-BC53-A384486ED82B}" type="pres">
      <dgm:prSet presAssocID="{74793B1B-A6D2-E844-AD81-D4AAA624F7F6}" presName="connectorText" presStyleLbl="sibTrans2D1" presStyleIdx="4" presStyleCnt="5"/>
      <dgm:spPr/>
    </dgm:pt>
    <dgm:pt modelId="{A7937B7F-6C79-024B-9897-86B27599BD46}" type="pres">
      <dgm:prSet presAssocID="{4EF1F136-E69C-C547-B468-4D094A843FD6}" presName="node" presStyleLbl="node1" presStyleIdx="5" presStyleCnt="6">
        <dgm:presLayoutVars>
          <dgm:bulletEnabled val="1"/>
        </dgm:presLayoutVars>
      </dgm:prSet>
      <dgm:spPr/>
    </dgm:pt>
  </dgm:ptLst>
  <dgm:cxnLst>
    <dgm:cxn modelId="{0FAA8805-5F49-F148-B713-7029047E1CFB}" srcId="{B47139A0-2687-A44F-B8FB-4468168109AA}" destId="{BA437437-C402-1947-9C35-7858D7C226B5}" srcOrd="3" destOrd="0" parTransId="{3B4A1595-331D-8840-B2BC-45E527D266E9}" sibTransId="{C359FF05-4B83-B442-8449-860B7C741644}"/>
    <dgm:cxn modelId="{F625ED09-8298-824F-8DBB-23032BB4E200}" srcId="{B47139A0-2687-A44F-B8FB-4468168109AA}" destId="{4EF1F136-E69C-C547-B468-4D094A843FD6}" srcOrd="5" destOrd="0" parTransId="{8ADBDD34-955F-044F-8444-690E87FD2C43}" sibTransId="{4B7009C0-E3A7-FB48-BFDF-E76B1B9384B4}"/>
    <dgm:cxn modelId="{46729A17-2150-6A4B-8B62-18767E01B214}" type="presOf" srcId="{BF7FE0A4-349E-3B43-BC9D-61D55A82CC2C}" destId="{0D2EF1B9-55A5-E94E-AAC5-7A9B59BF017C}" srcOrd="0" destOrd="0" presId="urn:microsoft.com/office/officeart/2005/8/layout/process5"/>
    <dgm:cxn modelId="{836DAB32-D0D5-FF44-A09A-2141517B5B5C}" type="presOf" srcId="{74793B1B-A6D2-E844-AD81-D4AAA624F7F6}" destId="{CD308F72-5266-B140-BC53-A384486ED82B}" srcOrd="1" destOrd="0" presId="urn:microsoft.com/office/officeart/2005/8/layout/process5"/>
    <dgm:cxn modelId="{8BF15C37-AC91-7543-BEFD-DB701D1A8470}" type="presOf" srcId="{09618702-A7B8-4647-9E3B-6B71B8C7030D}" destId="{7EC73655-55DB-FB40-A174-2B7E89E1BEA9}" srcOrd="0" destOrd="0" presId="urn:microsoft.com/office/officeart/2005/8/layout/process5"/>
    <dgm:cxn modelId="{EA144737-3693-4A49-B787-7CC50A2BC07E}" srcId="{B47139A0-2687-A44F-B8FB-4468168109AA}" destId="{142E1B2F-F51B-DD47-BC9B-D87F3AB48F50}" srcOrd="4" destOrd="0" parTransId="{957CC3D9-7A32-F14E-A925-5FCCB8F24F19}" sibTransId="{74793B1B-A6D2-E844-AD81-D4AAA624F7F6}"/>
    <dgm:cxn modelId="{392CD55D-2DC4-7240-92D0-573A646F10B3}" type="presOf" srcId="{E0F012E9-E873-CB4F-9EC7-9E2703F09FC0}" destId="{32AB472E-C01C-B84B-8776-615B21DD3398}" srcOrd="0" destOrd="0" presId="urn:microsoft.com/office/officeart/2005/8/layout/process5"/>
    <dgm:cxn modelId="{3F03CA42-E994-3343-A79A-66C1054A8B7C}" type="presOf" srcId="{52A0B4A8-4533-9249-944B-FAB79C5D3B51}" destId="{0EE63123-A629-174B-9A93-960FABA98348}" srcOrd="1" destOrd="0" presId="urn:microsoft.com/office/officeart/2005/8/layout/process5"/>
    <dgm:cxn modelId="{EA6F9A46-9867-A04B-B540-6FCD30265756}" srcId="{B47139A0-2687-A44F-B8FB-4468168109AA}" destId="{09618702-A7B8-4647-9E3B-6B71B8C7030D}" srcOrd="2" destOrd="0" parTransId="{D8445F28-1013-BF46-85EC-964C443C25CD}" sibTransId="{6FD804DB-E230-5A4A-A40E-96D9C904C6B8}"/>
    <dgm:cxn modelId="{3D2A2550-3116-D449-950F-9F3F90DEB92F}" srcId="{B47139A0-2687-A44F-B8FB-4468168109AA}" destId="{E0F012E9-E873-CB4F-9EC7-9E2703F09FC0}" srcOrd="1" destOrd="0" parTransId="{6AC94195-928E-5546-B6C8-FD7C636EFE1B}" sibTransId="{52A0B4A8-4533-9249-944B-FAB79C5D3B51}"/>
    <dgm:cxn modelId="{24D44E74-BB68-E94B-BAD5-BAA49EE001FE}" type="presOf" srcId="{52A0B4A8-4533-9249-944B-FAB79C5D3B51}" destId="{D2C82B48-09B5-7442-81D2-79387C710EC4}" srcOrd="0" destOrd="0" presId="urn:microsoft.com/office/officeart/2005/8/layout/process5"/>
    <dgm:cxn modelId="{049E4E56-7702-5945-8405-B22974459336}" type="presOf" srcId="{4EF1F136-E69C-C547-B468-4D094A843FD6}" destId="{A7937B7F-6C79-024B-9897-86B27599BD46}" srcOrd="0" destOrd="0" presId="urn:microsoft.com/office/officeart/2005/8/layout/process5"/>
    <dgm:cxn modelId="{9248AC59-73A8-3541-A185-078E05307857}" type="presOf" srcId="{B47139A0-2687-A44F-B8FB-4468168109AA}" destId="{4F1A8369-734F-6448-B5E3-98CB2F6D83D9}" srcOrd="0" destOrd="0" presId="urn:microsoft.com/office/officeart/2005/8/layout/process5"/>
    <dgm:cxn modelId="{8C7EE15A-B308-6F40-9581-BB0799DD624C}" srcId="{B47139A0-2687-A44F-B8FB-4468168109AA}" destId="{BC566F98-A5A2-974C-BE40-7F5096E5ED1C}" srcOrd="0" destOrd="0" parTransId="{9EAD95CF-6BDF-7E48-9B7F-A55CEA8A4545}" sibTransId="{BF7FE0A4-349E-3B43-BC9D-61D55A82CC2C}"/>
    <dgm:cxn modelId="{79C46093-CAFA-A847-866C-6111937CB77B}" type="presOf" srcId="{74793B1B-A6D2-E844-AD81-D4AAA624F7F6}" destId="{BF75993C-49CD-BB42-AE6C-B7D5B78FC686}" srcOrd="0" destOrd="0" presId="urn:microsoft.com/office/officeart/2005/8/layout/process5"/>
    <dgm:cxn modelId="{C3D32496-322D-434F-922A-C6D0EBD16067}" type="presOf" srcId="{142E1B2F-F51B-DD47-BC9B-D87F3AB48F50}" destId="{76AA9776-27BB-6443-AC05-71FD866DAB07}" srcOrd="0" destOrd="0" presId="urn:microsoft.com/office/officeart/2005/8/layout/process5"/>
    <dgm:cxn modelId="{DA0BA59F-673D-3F42-BA62-CF42C672C221}" type="presOf" srcId="{BF7FE0A4-349E-3B43-BC9D-61D55A82CC2C}" destId="{6A5BC0F4-B092-D846-A772-2C8011578450}" srcOrd="1" destOrd="0" presId="urn:microsoft.com/office/officeart/2005/8/layout/process5"/>
    <dgm:cxn modelId="{2DD1F6A9-07B2-E64D-9436-4F6DC3A6DA58}" type="presOf" srcId="{C359FF05-4B83-B442-8449-860B7C741644}" destId="{30DD324D-D9D7-9F46-94C6-213854D5F8EC}" srcOrd="0" destOrd="0" presId="urn:microsoft.com/office/officeart/2005/8/layout/process5"/>
    <dgm:cxn modelId="{B14D85C7-DA0B-434C-B85A-2D9954D99E34}" type="presOf" srcId="{6FD804DB-E230-5A4A-A40E-96D9C904C6B8}" destId="{3EB6CCC7-46EA-9743-9B6A-E92D98359A03}" srcOrd="1" destOrd="0" presId="urn:microsoft.com/office/officeart/2005/8/layout/process5"/>
    <dgm:cxn modelId="{80BFE2C8-F6B4-A143-9AC1-3606DEEC4805}" type="presOf" srcId="{6FD804DB-E230-5A4A-A40E-96D9C904C6B8}" destId="{B5DCE46E-A7E1-1D49-B61E-4C4C03F72448}" srcOrd="0" destOrd="0" presId="urn:microsoft.com/office/officeart/2005/8/layout/process5"/>
    <dgm:cxn modelId="{3B1D0CCF-BA56-484A-99B3-55CBC78B6500}" type="presOf" srcId="{BC566F98-A5A2-974C-BE40-7F5096E5ED1C}" destId="{99FECF94-8433-EB49-968E-7B3A81B12379}" srcOrd="0" destOrd="0" presId="urn:microsoft.com/office/officeart/2005/8/layout/process5"/>
    <dgm:cxn modelId="{2EF734DF-A350-5B4E-83D3-9759C7BE3F4C}" type="presOf" srcId="{C359FF05-4B83-B442-8449-860B7C741644}" destId="{A7FB21EE-067E-6641-8E5D-AB43321A4A07}" srcOrd="1" destOrd="0" presId="urn:microsoft.com/office/officeart/2005/8/layout/process5"/>
    <dgm:cxn modelId="{48D90EE7-98B5-C149-AE39-34EF18D2DBA6}" type="presOf" srcId="{BA437437-C402-1947-9C35-7858D7C226B5}" destId="{26EC29ED-2124-9440-8D96-23011D1EC526}" srcOrd="0" destOrd="0" presId="urn:microsoft.com/office/officeart/2005/8/layout/process5"/>
    <dgm:cxn modelId="{4A32A5B1-1D91-3C4D-85E6-E574C3560876}" type="presParOf" srcId="{4F1A8369-734F-6448-B5E3-98CB2F6D83D9}" destId="{99FECF94-8433-EB49-968E-7B3A81B12379}" srcOrd="0" destOrd="0" presId="urn:microsoft.com/office/officeart/2005/8/layout/process5"/>
    <dgm:cxn modelId="{E175B7EA-1895-924D-A4DC-B06A98244577}" type="presParOf" srcId="{4F1A8369-734F-6448-B5E3-98CB2F6D83D9}" destId="{0D2EF1B9-55A5-E94E-AAC5-7A9B59BF017C}" srcOrd="1" destOrd="0" presId="urn:microsoft.com/office/officeart/2005/8/layout/process5"/>
    <dgm:cxn modelId="{423EECD1-121E-4646-925E-36FD11939EC3}" type="presParOf" srcId="{0D2EF1B9-55A5-E94E-AAC5-7A9B59BF017C}" destId="{6A5BC0F4-B092-D846-A772-2C8011578450}" srcOrd="0" destOrd="0" presId="urn:microsoft.com/office/officeart/2005/8/layout/process5"/>
    <dgm:cxn modelId="{6723FF94-AFA4-4B4C-806F-321C42DDD6FC}" type="presParOf" srcId="{4F1A8369-734F-6448-B5E3-98CB2F6D83D9}" destId="{32AB472E-C01C-B84B-8776-615B21DD3398}" srcOrd="2" destOrd="0" presId="urn:microsoft.com/office/officeart/2005/8/layout/process5"/>
    <dgm:cxn modelId="{EE59D0FB-7185-0A46-83CB-756C3A45E617}" type="presParOf" srcId="{4F1A8369-734F-6448-B5E3-98CB2F6D83D9}" destId="{D2C82B48-09B5-7442-81D2-79387C710EC4}" srcOrd="3" destOrd="0" presId="urn:microsoft.com/office/officeart/2005/8/layout/process5"/>
    <dgm:cxn modelId="{C854DAE7-DB79-D348-83CA-018D5E7828CC}" type="presParOf" srcId="{D2C82B48-09B5-7442-81D2-79387C710EC4}" destId="{0EE63123-A629-174B-9A93-960FABA98348}" srcOrd="0" destOrd="0" presId="urn:microsoft.com/office/officeart/2005/8/layout/process5"/>
    <dgm:cxn modelId="{678FA33D-0D2D-DB4E-9444-2087FE104273}" type="presParOf" srcId="{4F1A8369-734F-6448-B5E3-98CB2F6D83D9}" destId="{7EC73655-55DB-FB40-A174-2B7E89E1BEA9}" srcOrd="4" destOrd="0" presId="urn:microsoft.com/office/officeart/2005/8/layout/process5"/>
    <dgm:cxn modelId="{3264F28A-625F-C24B-8725-C06A0AE7091B}" type="presParOf" srcId="{4F1A8369-734F-6448-B5E3-98CB2F6D83D9}" destId="{B5DCE46E-A7E1-1D49-B61E-4C4C03F72448}" srcOrd="5" destOrd="0" presId="urn:microsoft.com/office/officeart/2005/8/layout/process5"/>
    <dgm:cxn modelId="{F65B3737-4AD0-5E4D-82B2-25EB58C7E848}" type="presParOf" srcId="{B5DCE46E-A7E1-1D49-B61E-4C4C03F72448}" destId="{3EB6CCC7-46EA-9743-9B6A-E92D98359A03}" srcOrd="0" destOrd="0" presId="urn:microsoft.com/office/officeart/2005/8/layout/process5"/>
    <dgm:cxn modelId="{CD43B011-03C8-0D41-A9B2-4621E3FFE54C}" type="presParOf" srcId="{4F1A8369-734F-6448-B5E3-98CB2F6D83D9}" destId="{26EC29ED-2124-9440-8D96-23011D1EC526}" srcOrd="6" destOrd="0" presId="urn:microsoft.com/office/officeart/2005/8/layout/process5"/>
    <dgm:cxn modelId="{A2FA8DF5-8AC1-A34B-A012-FD0FC530595C}" type="presParOf" srcId="{4F1A8369-734F-6448-B5E3-98CB2F6D83D9}" destId="{30DD324D-D9D7-9F46-94C6-213854D5F8EC}" srcOrd="7" destOrd="0" presId="urn:microsoft.com/office/officeart/2005/8/layout/process5"/>
    <dgm:cxn modelId="{208915DF-9995-204C-B713-14A5A6C834D0}" type="presParOf" srcId="{30DD324D-D9D7-9F46-94C6-213854D5F8EC}" destId="{A7FB21EE-067E-6641-8E5D-AB43321A4A07}" srcOrd="0" destOrd="0" presId="urn:microsoft.com/office/officeart/2005/8/layout/process5"/>
    <dgm:cxn modelId="{037E13FB-BD12-5E4B-9875-00275A570763}" type="presParOf" srcId="{4F1A8369-734F-6448-B5E3-98CB2F6D83D9}" destId="{76AA9776-27BB-6443-AC05-71FD866DAB07}" srcOrd="8" destOrd="0" presId="urn:microsoft.com/office/officeart/2005/8/layout/process5"/>
    <dgm:cxn modelId="{1B67C522-5AC7-B44F-AE84-576F092CE817}" type="presParOf" srcId="{4F1A8369-734F-6448-B5E3-98CB2F6D83D9}" destId="{BF75993C-49CD-BB42-AE6C-B7D5B78FC686}" srcOrd="9" destOrd="0" presId="urn:microsoft.com/office/officeart/2005/8/layout/process5"/>
    <dgm:cxn modelId="{098C7A23-121E-7042-B40B-BDB9FDA06893}" type="presParOf" srcId="{BF75993C-49CD-BB42-AE6C-B7D5B78FC686}" destId="{CD308F72-5266-B140-BC53-A384486ED82B}" srcOrd="0" destOrd="0" presId="urn:microsoft.com/office/officeart/2005/8/layout/process5"/>
    <dgm:cxn modelId="{D189FA8D-B47D-4641-A308-F21122027D46}" type="presParOf" srcId="{4F1A8369-734F-6448-B5E3-98CB2F6D83D9}" destId="{A7937B7F-6C79-024B-9897-86B27599BD46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FECF94-8433-EB49-968E-7B3A81B12379}">
      <dsp:nvSpPr>
        <dsp:cNvPr id="0" name=""/>
        <dsp:cNvSpPr/>
      </dsp:nvSpPr>
      <dsp:spPr>
        <a:xfrm>
          <a:off x="861342" y="777"/>
          <a:ext cx="2028448" cy="121706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技术调研</a:t>
          </a:r>
        </a:p>
      </dsp:txBody>
      <dsp:txXfrm>
        <a:off x="896989" y="36424"/>
        <a:ext cx="1957154" cy="1145775"/>
      </dsp:txXfrm>
    </dsp:sp>
    <dsp:sp modelId="{0D2EF1B9-55A5-E94E-AAC5-7A9B59BF017C}">
      <dsp:nvSpPr>
        <dsp:cNvPr id="0" name=""/>
        <dsp:cNvSpPr/>
      </dsp:nvSpPr>
      <dsp:spPr>
        <a:xfrm>
          <a:off x="3068294" y="357784"/>
          <a:ext cx="430031" cy="5030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/>
        </a:p>
      </dsp:txBody>
      <dsp:txXfrm>
        <a:off x="3068294" y="458395"/>
        <a:ext cx="301022" cy="301833"/>
      </dsp:txXfrm>
    </dsp:sp>
    <dsp:sp modelId="{32AB472E-C01C-B84B-8776-615B21DD3398}">
      <dsp:nvSpPr>
        <dsp:cNvPr id="0" name=""/>
        <dsp:cNvSpPr/>
      </dsp:nvSpPr>
      <dsp:spPr>
        <a:xfrm>
          <a:off x="3701170" y="777"/>
          <a:ext cx="2028448" cy="1217069"/>
        </a:xfrm>
        <a:prstGeom prst="roundRect">
          <a:avLst>
            <a:gd name="adj" fmla="val 10000"/>
          </a:avLst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0" kern="1200" dirty="0"/>
            <a:t>数据获取</a:t>
          </a:r>
          <a:endParaRPr lang="zh-CN" altLang="en-US" sz="1800" kern="1200" dirty="0"/>
        </a:p>
      </dsp:txBody>
      <dsp:txXfrm>
        <a:off x="3736817" y="36424"/>
        <a:ext cx="1957154" cy="1145775"/>
      </dsp:txXfrm>
    </dsp:sp>
    <dsp:sp modelId="{D2C82B48-09B5-7442-81D2-79387C710EC4}">
      <dsp:nvSpPr>
        <dsp:cNvPr id="0" name=""/>
        <dsp:cNvSpPr/>
      </dsp:nvSpPr>
      <dsp:spPr>
        <a:xfrm>
          <a:off x="5908122" y="357784"/>
          <a:ext cx="430031" cy="5030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/>
        </a:p>
      </dsp:txBody>
      <dsp:txXfrm>
        <a:off x="5908122" y="458395"/>
        <a:ext cx="301022" cy="301833"/>
      </dsp:txXfrm>
    </dsp:sp>
    <dsp:sp modelId="{7EC73655-55DB-FB40-A174-2B7E89E1BEA9}">
      <dsp:nvSpPr>
        <dsp:cNvPr id="0" name=""/>
        <dsp:cNvSpPr/>
      </dsp:nvSpPr>
      <dsp:spPr>
        <a:xfrm>
          <a:off x="6540998" y="777"/>
          <a:ext cx="2028448" cy="1217069"/>
        </a:xfrm>
        <a:prstGeom prst="roundRect">
          <a:avLst>
            <a:gd name="adj" fmla="val 10000"/>
          </a:avLst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算法训练</a:t>
          </a:r>
          <a:endParaRPr lang="en-US" altLang="zh-CN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模型持久化</a:t>
          </a:r>
        </a:p>
      </dsp:txBody>
      <dsp:txXfrm>
        <a:off x="6576645" y="36424"/>
        <a:ext cx="1957154" cy="1145775"/>
      </dsp:txXfrm>
    </dsp:sp>
    <dsp:sp modelId="{B5DCE46E-A7E1-1D49-B61E-4C4C03F72448}">
      <dsp:nvSpPr>
        <dsp:cNvPr id="0" name=""/>
        <dsp:cNvSpPr/>
      </dsp:nvSpPr>
      <dsp:spPr>
        <a:xfrm rot="5400000">
          <a:off x="7340206" y="1359837"/>
          <a:ext cx="430031" cy="5030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/>
        </a:p>
      </dsp:txBody>
      <dsp:txXfrm rot="-5400000">
        <a:off x="7404306" y="1396349"/>
        <a:ext cx="301833" cy="301022"/>
      </dsp:txXfrm>
    </dsp:sp>
    <dsp:sp modelId="{26EC29ED-2124-9440-8D96-23011D1EC526}">
      <dsp:nvSpPr>
        <dsp:cNvPr id="0" name=""/>
        <dsp:cNvSpPr/>
      </dsp:nvSpPr>
      <dsp:spPr>
        <a:xfrm>
          <a:off x="6540998" y="2029225"/>
          <a:ext cx="2028448" cy="1217069"/>
        </a:xfrm>
        <a:prstGeom prst="roundRect">
          <a:avLst>
            <a:gd name="adj" fmla="val 10000"/>
          </a:avLst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0" kern="1200" dirty="0">
              <a:solidFill>
                <a:srgbClr val="FF0000"/>
              </a:solidFill>
            </a:rPr>
            <a:t>模型部署</a:t>
          </a:r>
          <a:endParaRPr lang="zh-CN" altLang="en-US" sz="1800" kern="1200" dirty="0">
            <a:solidFill>
              <a:srgbClr val="FF0000"/>
            </a:solidFill>
          </a:endParaRPr>
        </a:p>
      </dsp:txBody>
      <dsp:txXfrm>
        <a:off x="6576645" y="2064872"/>
        <a:ext cx="1957154" cy="1145775"/>
      </dsp:txXfrm>
    </dsp:sp>
    <dsp:sp modelId="{30DD324D-D9D7-9F46-94C6-213854D5F8EC}">
      <dsp:nvSpPr>
        <dsp:cNvPr id="0" name=""/>
        <dsp:cNvSpPr/>
      </dsp:nvSpPr>
      <dsp:spPr>
        <a:xfrm rot="10800000">
          <a:off x="5932463" y="2386232"/>
          <a:ext cx="430031" cy="5030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/>
        </a:p>
      </dsp:txBody>
      <dsp:txXfrm rot="10800000">
        <a:off x="6061472" y="2486843"/>
        <a:ext cx="301022" cy="301833"/>
      </dsp:txXfrm>
    </dsp:sp>
    <dsp:sp modelId="{76AA9776-27BB-6443-AC05-71FD866DAB07}">
      <dsp:nvSpPr>
        <dsp:cNvPr id="0" name=""/>
        <dsp:cNvSpPr/>
      </dsp:nvSpPr>
      <dsp:spPr>
        <a:xfrm>
          <a:off x="3701170" y="2029225"/>
          <a:ext cx="2028448" cy="1217069"/>
        </a:xfrm>
        <a:prstGeom prst="roundRect">
          <a:avLst>
            <a:gd name="adj" fmla="val 10000"/>
          </a:avLst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线上监控</a:t>
          </a:r>
        </a:p>
      </dsp:txBody>
      <dsp:txXfrm>
        <a:off x="3736817" y="2064872"/>
        <a:ext cx="1957154" cy="1145775"/>
      </dsp:txXfrm>
    </dsp:sp>
    <dsp:sp modelId="{BF75993C-49CD-BB42-AE6C-B7D5B78FC686}">
      <dsp:nvSpPr>
        <dsp:cNvPr id="0" name=""/>
        <dsp:cNvSpPr/>
      </dsp:nvSpPr>
      <dsp:spPr>
        <a:xfrm rot="10800000">
          <a:off x="3092635" y="2386232"/>
          <a:ext cx="430031" cy="5030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/>
        </a:p>
      </dsp:txBody>
      <dsp:txXfrm rot="10800000">
        <a:off x="3221644" y="2486843"/>
        <a:ext cx="301022" cy="301833"/>
      </dsp:txXfrm>
    </dsp:sp>
    <dsp:sp modelId="{A7937B7F-6C79-024B-9897-86B27599BD46}">
      <dsp:nvSpPr>
        <dsp:cNvPr id="0" name=""/>
        <dsp:cNvSpPr/>
      </dsp:nvSpPr>
      <dsp:spPr>
        <a:xfrm>
          <a:off x="861342" y="2029225"/>
          <a:ext cx="2028448" cy="1217069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提供服务</a:t>
          </a:r>
        </a:p>
      </dsp:txBody>
      <dsp:txXfrm>
        <a:off x="896989" y="2064872"/>
        <a:ext cx="1957154" cy="11457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564.05725" units="1/cm"/>
          <inkml:channelProperty channel="Y" name="resolution" value="2085.7414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3T01:57:44.1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9502 9332 263 0,'0'-10'-110'0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" units="1/cm"/>
          <inkml:channelProperty channel="Y" name="resolution" value="31.76471" units="1/cm"/>
          <inkml:channelProperty channel="T" name="resolution" value="1" units="1/dev"/>
        </inkml:channelProperties>
      </inkml:inkSource>
      <inkml:timestamp xml:id="ts0" timeString="2020-03-14T01:49:50.9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12929 8184 0,'-17'0'16,"-1"-17"15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564.05725" units="1/cm"/>
          <inkml:channelProperty channel="Y" name="resolution" value="2085.7414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14T02:33:06.2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10780 13780 536 0,'-6'0'284'0,"1"0"-226"0,5 0 1 0,-3 0 48 15,3 0-36-15,3 0-63 16,-3 0 0-16,-3 0 0 15,3 0 2-15,0 0-3 0,3 0 1 0,-3 0-5 16,3 0 0-16,2 2-4 0,0-2 1 16,1 1 3-16,38 4 1 0,-28 0-1 0,-1-2 1 15,-1-1 1-15,9 4 2 16,-15-6 5-16,5 3 1 0,9-2-2 0,-15-1 2 16,1-1-7-16,15-2 0 0,-1-5-5 15,-1-3 1-15,-1 1-2 0,0-1 0 0,3 4 0 16,0 0 0-16,5 2 10 0,7 3 16 15,-2 2-15 1,-19 4 1-16,-1-1 8 0,30 4 0 0,-9-1 6 16,-8-5 0-16,7 1-4 0,0-4-1 15,-13-2-10-15,20-1 2 0,0-3 0 16,5-2 0-16,22-9 16 0,-12 10 2 16,-4 3-12-1,-3 3-1-15,-32 3-1 0,20 1 2 0,-7 1-1 16,-1 1 1-16,-1 0-2 0,1 1 0 15,18-2 0-15,-14-2 0 0,1 0-5 0,1-1 1 16,-12-4 9-16,19-1-4 16,0 0-12-16,-6 0 0 15,-3 0-6-15,2 4 1 0,-20 1-10 0,0 1 0 16,-6 0-31-16,-4 0 2 0,-2 1-63 16,-5 0-1-16,4 1-107 0,-1 1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19" name="Shape 11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36129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为什么用神经网络</a:t>
            </a:r>
          </a:p>
        </p:txBody>
      </p:sp>
    </p:spTree>
    <p:extLst>
      <p:ext uri="{BB962C8B-B14F-4D97-AF65-F5344CB8AC3E}">
        <p14:creationId xmlns:p14="http://schemas.microsoft.com/office/powerpoint/2010/main" val="17545668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为什么用神经网络</a:t>
            </a:r>
          </a:p>
        </p:txBody>
      </p:sp>
    </p:spTree>
    <p:extLst>
      <p:ext uri="{BB962C8B-B14F-4D97-AF65-F5344CB8AC3E}">
        <p14:creationId xmlns:p14="http://schemas.microsoft.com/office/powerpoint/2010/main" val="22235898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为什么用神经网络</a:t>
            </a:r>
          </a:p>
        </p:txBody>
      </p:sp>
    </p:spTree>
    <p:extLst>
      <p:ext uri="{BB962C8B-B14F-4D97-AF65-F5344CB8AC3E}">
        <p14:creationId xmlns:p14="http://schemas.microsoft.com/office/powerpoint/2010/main" val="23819293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2170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93787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84674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20268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8823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88512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708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17929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70428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60457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6327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3105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3844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为什么用神经网络</a:t>
            </a:r>
          </a:p>
        </p:txBody>
      </p:sp>
    </p:spTree>
    <p:extLst>
      <p:ext uri="{BB962C8B-B14F-4D97-AF65-F5344CB8AC3E}">
        <p14:creationId xmlns:p14="http://schemas.microsoft.com/office/powerpoint/2010/main" val="4154507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为什么用神经网络</a:t>
            </a:r>
          </a:p>
        </p:txBody>
      </p:sp>
    </p:spTree>
    <p:extLst>
      <p:ext uri="{BB962C8B-B14F-4D97-AF65-F5344CB8AC3E}">
        <p14:creationId xmlns:p14="http://schemas.microsoft.com/office/powerpoint/2010/main" val="884515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为什么用神经网络</a:t>
            </a:r>
          </a:p>
        </p:txBody>
      </p:sp>
    </p:spTree>
    <p:extLst>
      <p:ext uri="{BB962C8B-B14F-4D97-AF65-F5344CB8AC3E}">
        <p14:creationId xmlns:p14="http://schemas.microsoft.com/office/powerpoint/2010/main" val="36027105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为什么用神经网络</a:t>
            </a:r>
          </a:p>
        </p:txBody>
      </p:sp>
    </p:spTree>
    <p:extLst>
      <p:ext uri="{BB962C8B-B14F-4D97-AF65-F5344CB8AC3E}">
        <p14:creationId xmlns:p14="http://schemas.microsoft.com/office/powerpoint/2010/main" val="1433212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为什么用神经网络</a:t>
            </a:r>
          </a:p>
        </p:txBody>
      </p:sp>
    </p:spTree>
    <p:extLst>
      <p:ext uri="{BB962C8B-B14F-4D97-AF65-F5344CB8AC3E}">
        <p14:creationId xmlns:p14="http://schemas.microsoft.com/office/powerpoint/2010/main" val="4000873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102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标题文本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111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11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9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48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57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5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lvl="0" indent="0">
              <a:buSzTx/>
              <a:buFontTx/>
              <a:buNone/>
              <a:defRPr sz="2400" b="1"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6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82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8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lvl="0" indent="0">
              <a:buSzTx/>
              <a:buFontTx/>
              <a:buNone/>
              <a:defRPr sz="1600"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8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92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r>
              <a:rPr lang="zh-CN" altLang="en-US"/>
              <a:t>单击图标添加图片</a:t>
            </a:r>
            <a:endParaRPr dirty="0"/>
          </a:p>
        </p:txBody>
      </p:sp>
      <p:sp>
        <p:nvSpPr>
          <p:cNvPr id="93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9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hyperlink" Target="https://github.com/hanxiao/bert-as-service" TargetMode="External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hyperlink" Target="https://www.tensorflow.org/tfx/guide/serving" TargetMode="External"/><Relationship Id="rId10" Type="http://schemas.openxmlformats.org/officeDocument/2006/relationships/image" Target="../media/image55.emf"/><Relationship Id="rId4" Type="http://schemas.openxmlformats.org/officeDocument/2006/relationships/hyperlink" Target="https://github.com/tensorflow/serving" TargetMode="External"/><Relationship Id="rId9" Type="http://schemas.openxmlformats.org/officeDocument/2006/relationships/customXml" Target="../ink/ink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"/>
          <p:cNvSpPr txBox="1">
            <a:spLocks noGrp="1"/>
          </p:cNvSpPr>
          <p:nvPr>
            <p:ph type="ctrTitle"/>
          </p:nvPr>
        </p:nvSpPr>
        <p:spPr>
          <a:xfrm>
            <a:off x="4183888" y="1301976"/>
            <a:ext cx="3824223" cy="2387601"/>
          </a:xfrm>
          <a:prstGeom prst="rect">
            <a:avLst/>
          </a:prstGeom>
        </p:spPr>
        <p:txBody>
          <a:bodyPr/>
          <a:lstStyle/>
          <a:p>
            <a:pPr>
              <a:defRPr sz="4100">
                <a:solidFill>
                  <a:srgbClr val="C00000"/>
                </a:solidFill>
              </a:defRPr>
            </a:pPr>
            <a:r>
              <a:rPr lang="zh-CN" altLang="en-US" sz="4100" b="1" dirty="0"/>
              <a:t>机器阅读理解</a:t>
            </a:r>
            <a:br>
              <a:rPr lang="en-US" altLang="zh-CN" sz="4100" b="1" dirty="0"/>
            </a:br>
            <a:r>
              <a:rPr dirty="0"/>
              <a:t>Lesson-0</a:t>
            </a:r>
            <a:r>
              <a:rPr lang="en-US" dirty="0"/>
              <a:t>7</a:t>
            </a:r>
            <a:br>
              <a:rPr lang="en-US" altLang="zh-CN" dirty="0"/>
            </a:br>
            <a:r>
              <a:rPr lang="zh-CN" altLang="en-US" sz="1800" dirty="0"/>
              <a:t>模型集成与部署</a:t>
            </a:r>
            <a:endParaRPr dirty="0"/>
          </a:p>
        </p:txBody>
      </p:sp>
      <p:sp>
        <p:nvSpPr>
          <p:cNvPr id="122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4410021" y="4638504"/>
            <a:ext cx="3371956" cy="1655761"/>
          </a:xfrm>
          <a:prstGeom prst="rect">
            <a:avLst/>
          </a:prstGeom>
        </p:spPr>
        <p:txBody>
          <a:bodyPr/>
          <a:lstStyle/>
          <a:p>
            <a:pPr>
              <a:defRPr sz="1600"/>
            </a:pPr>
            <a:r>
              <a:rPr lang="zh-CN" altLang="en-US" dirty="0"/>
              <a:t>风老师</a:t>
            </a:r>
            <a:endParaRPr dirty="0"/>
          </a:p>
          <a:p>
            <a:pPr>
              <a:defRPr sz="1800"/>
            </a:pPr>
            <a:r>
              <a:rPr dirty="0"/>
              <a:t>20</a:t>
            </a:r>
            <a:r>
              <a:rPr lang="en-US" altLang="zh-CN" dirty="0"/>
              <a:t>20</a:t>
            </a:r>
            <a:r>
              <a:rPr dirty="0"/>
              <a:t>.</a:t>
            </a:r>
            <a:r>
              <a:rPr lang="en-US" dirty="0"/>
              <a:t>12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C8EDE0-22CD-41B5-810B-96FED56F8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bagging</a:t>
            </a:r>
            <a:r>
              <a:rPr lang="zh-CN" altLang="en-US" dirty="0"/>
              <a:t>思想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A4E559-5184-46C8-BE04-9052BEF17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6775" y="1825625"/>
            <a:ext cx="10515600" cy="435133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对训练集随机采样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分别基于不同的样本集合训练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个弱分类器。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对每个弱分类器输出预测结果，并投票。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每个样本取投票数最多的那个预测为该样本最终分类预测。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F994F04-BFE1-46C0-8CA3-C036FA456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987" y="3980439"/>
            <a:ext cx="6639119" cy="287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04321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3E320F-F700-4F23-8DEB-8AAA00790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boosting</a:t>
            </a:r>
            <a:r>
              <a:rPr lang="zh-CN" altLang="en-US" dirty="0"/>
              <a:t>思想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3280A8-44D6-46F6-992B-27D5370C09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与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Bagging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相比，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Boosting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思想可以降低偏差，即提高弱的分类器的性能。</a:t>
            </a:r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pPr algn="l"/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分类器按顺序学习。</a:t>
            </a:r>
          </a:p>
          <a:p>
            <a:endParaRPr lang="zh-CN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65A116B-C79B-4522-8EF2-FD30D945F8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" r="-541"/>
          <a:stretch/>
        </p:blipFill>
        <p:spPr bwMode="auto">
          <a:xfrm>
            <a:off x="1376364" y="3716110"/>
            <a:ext cx="8296275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323796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3E320F-F700-4F23-8DEB-8AAA00790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Adaboost</a:t>
            </a:r>
            <a:r>
              <a:rPr lang="zh-CN" altLang="en-US" dirty="0"/>
              <a:t>思想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9FAEB80-B70D-4BCD-9E34-30C412F31F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57"/>
          <a:stretch/>
        </p:blipFill>
        <p:spPr bwMode="auto">
          <a:xfrm>
            <a:off x="838200" y="2381249"/>
            <a:ext cx="5016273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FB0E7EA-A5C0-4E1C-987E-AE5D64C7214B}"/>
              </a:ext>
            </a:extLst>
          </p:cNvPr>
          <p:cNvSpPr txBox="1"/>
          <p:nvPr/>
        </p:nvSpPr>
        <p:spPr>
          <a:xfrm>
            <a:off x="761319" y="1690688"/>
            <a:ext cx="10138001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Adaboost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最初的想法是由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Robert E. 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Schapire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在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1990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年提出的，叫做自适应增强方法。</a:t>
            </a:r>
          </a:p>
        </p:txBody>
      </p:sp>
    </p:spTree>
    <p:extLst>
      <p:ext uri="{BB962C8B-B14F-4D97-AF65-F5344CB8AC3E}">
        <p14:creationId xmlns:p14="http://schemas.microsoft.com/office/powerpoint/2010/main" val="399401265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3E320F-F700-4F23-8DEB-8AAA00790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集成框架</a:t>
            </a:r>
            <a:r>
              <a:rPr lang="en-US" altLang="zh-CN" dirty="0"/>
              <a:t>stacking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3280A8-44D6-46F6-992B-27D5370C09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Stacking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集成算法可以理解为一个两层的集成，第一层含有一个分类器，把预测的结果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(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元特征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)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提供给第二层， 而第二层的分类器通常是逻辑回归，他把一层分类器的结果当做特征做拟合输出预测结果。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24522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3E320F-F700-4F23-8DEB-8AAA00790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集成框架</a:t>
            </a:r>
            <a:r>
              <a:rPr lang="en-US" altLang="zh-CN" dirty="0"/>
              <a:t>stacking</a:t>
            </a:r>
            <a:endParaRPr lang="zh-CN" altLang="en-U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4D260AC2-CBF4-4B8A-AC67-801B88721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455" y="2167279"/>
            <a:ext cx="8142738" cy="204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4985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3E320F-F700-4F23-8DEB-8AAA00790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集成框架</a:t>
            </a:r>
            <a:r>
              <a:rPr lang="en-US" altLang="zh-CN" dirty="0"/>
              <a:t>stacking</a:t>
            </a:r>
            <a:endParaRPr lang="zh-CN" altLang="en-US" dirty="0"/>
          </a:p>
        </p:txBody>
      </p:sp>
      <p:pic>
        <p:nvPicPr>
          <p:cNvPr id="4098" name="Picture 2" descr="这里写图片描述">
            <a:extLst>
              <a:ext uri="{FF2B5EF4-FFF2-40B4-BE49-F238E27FC236}">
                <a16:creationId xmlns:a16="http://schemas.microsoft.com/office/drawing/2014/main" id="{218B0D2A-4377-443F-9AC4-E59496634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074" y="1550033"/>
            <a:ext cx="5266191" cy="5307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09716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9121DB-D422-4D35-BD3D-A843F3F31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Blending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8419DB-F45B-4A28-9C61-5E11AE69F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763250" cy="4636407"/>
          </a:xfrm>
        </p:spPr>
        <p:txBody>
          <a:bodyPr>
            <a:normAutofit fontScale="77500" lnSpcReduction="20000"/>
          </a:bodyPr>
          <a:lstStyle/>
          <a:p>
            <a:pPr algn="l">
              <a:lnSpc>
                <a:spcPct val="120000"/>
              </a:lnSpc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为了解决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Stacking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在交叉验证阶段出现的数据泄露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，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训练集不是通过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K-Fold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CV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策略来获得预测值从而生成第二阶段模型的特征，而是建立一个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Holdout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集，例如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10%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的训练数据，第二阶段的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stacker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模型就基于第一阶段模型对这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10%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训练数据的预测值进行拟合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，即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把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Stacking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流程中的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K-Fold CV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改成 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HoldOut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CV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</a:p>
          <a:p>
            <a:pPr algn="l"/>
            <a:r>
              <a:rPr lang="en-US" altLang="zh-CN" b="1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Blending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的优点：</a:t>
            </a:r>
            <a:endParaRPr lang="zh-CN" altLang="en-US" b="0" i="0" dirty="0">
              <a:solidFill>
                <a:srgbClr val="4D4D4D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比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stacking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简单（因为不用进行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次的交叉验证）</a:t>
            </a:r>
          </a:p>
          <a:p>
            <a:pPr lvl="1"/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避开了一个信息泄露问题</a:t>
            </a:r>
            <a:endParaRPr lang="en-US" altLang="zh-CN" b="0" i="0" dirty="0">
              <a:solidFill>
                <a:srgbClr val="4D4D4D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在团队建模过程中，不需要给队友分享自己的随机种子</a:t>
            </a:r>
          </a:p>
          <a:p>
            <a:pPr algn="l"/>
            <a:r>
              <a:rPr lang="zh-CN" altLang="en-US" b="1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缺点：</a:t>
            </a:r>
            <a:endParaRPr lang="zh-CN" altLang="en-US" b="0" i="0" dirty="0">
              <a:solidFill>
                <a:srgbClr val="4D4D4D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使用了很少的数据</a:t>
            </a:r>
          </a:p>
          <a:p>
            <a:pPr lvl="1"/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blender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可能会过拟合（其实大概率是第一点导致的）</a:t>
            </a:r>
          </a:p>
          <a:p>
            <a:pPr lvl="1"/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stacking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使用多次的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CV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会比较稳健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47198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9121DB-D422-4D35-BD3D-A843F3F31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Blending</a:t>
            </a:r>
            <a:r>
              <a:rPr lang="zh-CN" altLang="en-US" dirty="0"/>
              <a:t>流程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C5B950A8-7BB8-4970-8B62-2C1F09E90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985" y="1984602"/>
            <a:ext cx="7296029" cy="431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675650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3E320F-F700-4F23-8DEB-8AAA00790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阅读理解中的模型</a:t>
            </a:r>
            <a:r>
              <a:rPr lang="en-US" altLang="zh-CN" dirty="0"/>
              <a:t>ensemble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3280A8-44D6-46F6-992B-27D5370C09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start_pos</a:t>
            </a:r>
            <a:r>
              <a:rPr lang="en-US" altLang="zh-CN" dirty="0"/>
              <a:t> </a:t>
            </a:r>
            <a:r>
              <a:rPr lang="en-US" altLang="zh-CN" dirty="0" err="1"/>
              <a:t>end_pos</a:t>
            </a:r>
            <a:endParaRPr lang="en-US" altLang="zh-CN" dirty="0"/>
          </a:p>
          <a:p>
            <a:r>
              <a:rPr lang="en-US" altLang="zh-CN" dirty="0" err="1"/>
              <a:t>start_score</a:t>
            </a:r>
            <a:r>
              <a:rPr lang="en-US" altLang="zh-CN" dirty="0"/>
              <a:t> </a:t>
            </a:r>
            <a:r>
              <a:rPr lang="en-US" altLang="zh-CN" dirty="0" err="1"/>
              <a:t>end_score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8A96ABC-EB38-453F-8663-D6D7BFC08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203" y="1298121"/>
            <a:ext cx="5557503" cy="527004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9AD00B1-E644-4F0F-B614-6A9989173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29627"/>
            <a:ext cx="3813402" cy="253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5877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 6"/>
          <p:cNvSpPr/>
          <p:nvPr/>
        </p:nvSpPr>
        <p:spPr>
          <a:xfrm>
            <a:off x="239922" y="287382"/>
            <a:ext cx="11548872" cy="6217922"/>
          </a:xfrm>
          <a:prstGeom prst="rect">
            <a:avLst/>
          </a:prstGeom>
          <a:solidFill>
            <a:srgbClr val="000000">
              <a:alpha val="1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4" name="Title 1"/>
          <p:cNvSpPr txBox="1">
            <a:spLocks noGrp="1"/>
          </p:cNvSpPr>
          <p:nvPr>
            <p:ph type="ctrTitle"/>
          </p:nvPr>
        </p:nvSpPr>
        <p:spPr>
          <a:xfrm>
            <a:off x="4380588" y="965198"/>
            <a:ext cx="6766077" cy="4927603"/>
          </a:xfrm>
          <a:prstGeom prst="rect">
            <a:avLst/>
          </a:prstGeom>
        </p:spPr>
        <p:txBody>
          <a:bodyPr anchor="ctr"/>
          <a:lstStyle/>
          <a:p>
            <a:pPr algn="l">
              <a:defRPr sz="5400">
                <a:solidFill>
                  <a:srgbClr val="C00000"/>
                </a:solidFill>
              </a:defRPr>
            </a:pPr>
            <a:r>
              <a:rPr lang="en-US" altLang="zh-CN" dirty="0"/>
              <a:t>2/4 </a:t>
            </a:r>
            <a:r>
              <a:rPr lang="zh-CN" altLang="en-US" dirty="0"/>
              <a:t>模型蒸馏</a:t>
            </a:r>
            <a:endParaRPr dirty="0"/>
          </a:p>
        </p:txBody>
      </p:sp>
      <p:sp>
        <p:nvSpPr>
          <p:cNvPr id="135" name="Straight Connector 8"/>
          <p:cNvSpPr/>
          <p:nvPr/>
        </p:nvSpPr>
        <p:spPr>
          <a:xfrm flipH="1">
            <a:off x="4055891" y="2057399"/>
            <a:ext cx="1" cy="2743201"/>
          </a:xfrm>
          <a:prstGeom prst="line">
            <a:avLst/>
          </a:prstGeom>
          <a:ln w="19050">
            <a:solidFill>
              <a:srgbClr val="26262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zh-CN" altLang="en-US" dirty="0"/>
              <a:t>目录</a:t>
            </a:r>
            <a:endParaRPr dirty="0"/>
          </a:p>
        </p:txBody>
      </p:sp>
      <p:sp>
        <p:nvSpPr>
          <p:cNvPr id="164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1000"/>
              </a:lnSpc>
            </a:pPr>
            <a:r>
              <a:rPr lang="zh-CN" altLang="en-US" dirty="0"/>
              <a:t>模型集成</a:t>
            </a:r>
            <a:endParaRPr lang="en-US" altLang="zh-CN" dirty="0"/>
          </a:p>
          <a:p>
            <a:pPr lvl="1">
              <a:lnSpc>
                <a:spcPct val="81000"/>
              </a:lnSpc>
            </a:pPr>
            <a:r>
              <a:rPr lang="zh-CN" altLang="en-US" sz="1800" dirty="0"/>
              <a:t>各种集成方式原理</a:t>
            </a:r>
            <a:endParaRPr lang="en-US" altLang="zh-CN" sz="1800" dirty="0"/>
          </a:p>
          <a:p>
            <a:pPr>
              <a:lnSpc>
                <a:spcPct val="81000"/>
              </a:lnSpc>
            </a:pPr>
            <a:r>
              <a:rPr lang="zh-CN" altLang="en-US" dirty="0"/>
              <a:t>模型蒸馏</a:t>
            </a:r>
            <a:endParaRPr lang="en-US" altLang="zh-CN" dirty="0"/>
          </a:p>
          <a:p>
            <a:pPr lvl="1">
              <a:lnSpc>
                <a:spcPct val="81000"/>
              </a:lnSpc>
            </a:pPr>
            <a:r>
              <a:rPr lang="zh-CN" altLang="en-US" sz="1800" dirty="0"/>
              <a:t>概念</a:t>
            </a:r>
            <a:endParaRPr lang="en-US" altLang="zh-CN" sz="1800" dirty="0"/>
          </a:p>
          <a:p>
            <a:pPr>
              <a:lnSpc>
                <a:spcPct val="81000"/>
              </a:lnSpc>
            </a:pPr>
            <a:r>
              <a:rPr lang="zh-CN" altLang="en-US" dirty="0"/>
              <a:t>模型部署</a:t>
            </a:r>
            <a:endParaRPr lang="en-US" altLang="zh-CN" dirty="0"/>
          </a:p>
          <a:p>
            <a:pPr lvl="1">
              <a:lnSpc>
                <a:spcPct val="81000"/>
              </a:lnSpc>
            </a:pPr>
            <a:r>
              <a:rPr lang="zh-CN" altLang="en-US" sz="1800" dirty="0"/>
              <a:t>考虑的因素</a:t>
            </a:r>
            <a:endParaRPr lang="en-US" altLang="zh-CN" sz="1800" dirty="0"/>
          </a:p>
          <a:p>
            <a:pPr>
              <a:lnSpc>
                <a:spcPct val="81000"/>
              </a:lnSpc>
            </a:pPr>
            <a:r>
              <a:rPr lang="zh-CN" altLang="en-US" dirty="0"/>
              <a:t>代码：阅读理解与多模型集成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72099097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zh-CN" altLang="en-US" dirty="0"/>
              <a:t>起源</a:t>
            </a:r>
            <a:endParaRPr dirty="0"/>
          </a:p>
        </p:txBody>
      </p:sp>
      <p:sp>
        <p:nvSpPr>
          <p:cNvPr id="16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77956" y="1690688"/>
            <a:ext cx="10899026" cy="49196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/>
              <a:t>KDD2006 Model Compression</a:t>
            </a:r>
            <a:r>
              <a:rPr lang="zh-CN" altLang="en-US" dirty="0"/>
              <a:t>：将一个较大的、效果较好的</a:t>
            </a:r>
            <a:r>
              <a:rPr lang="en-US" altLang="zh-CN" dirty="0"/>
              <a:t>ensemble model</a:t>
            </a:r>
            <a:r>
              <a:rPr lang="zh-CN" altLang="en-US" dirty="0"/>
              <a:t>给</a:t>
            </a:r>
            <a:r>
              <a:rPr lang="en-US" altLang="zh-CN" dirty="0"/>
              <a:t>compress</a:t>
            </a:r>
            <a:r>
              <a:rPr lang="zh-CN" altLang="en-US" dirty="0"/>
              <a:t>到一个更为轻量级的模型中，同时解决</a:t>
            </a:r>
            <a:r>
              <a:rPr lang="en-US" altLang="zh-CN" dirty="0"/>
              <a:t>labeled data</a:t>
            </a:r>
            <a:r>
              <a:rPr lang="zh-CN" altLang="en-US" dirty="0"/>
              <a:t>不足的问题。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ensemble</a:t>
            </a:r>
            <a:r>
              <a:rPr lang="zh-CN" altLang="en-US" dirty="0"/>
              <a:t>模型对大量的</a:t>
            </a:r>
            <a:r>
              <a:rPr lang="en-US" altLang="zh-CN" dirty="0"/>
              <a:t>unlabeled data</a:t>
            </a:r>
            <a:r>
              <a:rPr lang="zh-CN" altLang="en-US" dirty="0"/>
              <a:t>打标签以得到</a:t>
            </a:r>
            <a:r>
              <a:rPr lang="en-US" altLang="zh-CN" dirty="0"/>
              <a:t>label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lang="zh-CN" altLang="en-US" dirty="0"/>
              <a:t>这部分样本去训练一个较为轻量的模型。</a:t>
            </a:r>
          </a:p>
          <a:p>
            <a:pPr marL="0" indent="0">
              <a:lnSpc>
                <a:spcPct val="81000"/>
              </a:lnSpc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38409640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zh-CN" altLang="en-US" dirty="0"/>
              <a:t>发展</a:t>
            </a:r>
            <a:endParaRPr dirty="0"/>
          </a:p>
        </p:txBody>
      </p:sp>
      <p:sp>
        <p:nvSpPr>
          <p:cNvPr id="16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77956" y="1690688"/>
            <a:ext cx="10899026" cy="49196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2014 Hinton G, 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Vinyals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 O, Dean J. Distilling the knowledge in a neural network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pre-trained  </a:t>
            </a:r>
            <a:r>
              <a:rPr lang="en-US" altLang="zh-CN" b="1" dirty="0"/>
              <a:t>teacher network</a:t>
            </a:r>
            <a:r>
              <a:rPr lang="zh-CN" altLang="en-US" dirty="0"/>
              <a:t>的帮助下，得到效果更好的轻量的</a:t>
            </a:r>
            <a:r>
              <a:rPr lang="en-US" altLang="zh-CN" b="1" dirty="0"/>
              <a:t>student network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用新的小模型去学习大模型的预测结果以及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-apple-system"/>
              </a:rPr>
              <a:t>泛化能力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4525704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FE3F72-6B9F-44C7-98DA-FBA1471AF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模型蒸馏流程图</a:t>
            </a:r>
          </a:p>
        </p:txBody>
      </p:sp>
      <p:pic>
        <p:nvPicPr>
          <p:cNvPr id="15362" name="Picture 2" descr="知识蒸馏">
            <a:extLst>
              <a:ext uri="{FF2B5EF4-FFF2-40B4-BE49-F238E27FC236}">
                <a16:creationId xmlns:a16="http://schemas.microsoft.com/office/drawing/2014/main" id="{FE8D932B-BA5B-4F29-AFF0-EAA5F2734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129" y="1967139"/>
            <a:ext cx="8666389" cy="391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206574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FE3F72-6B9F-44C7-98DA-FBA1471AF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soft target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1ACE4A9-470E-479B-9F7A-F6A48AF05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163" y="3021467"/>
            <a:ext cx="2501674" cy="89607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9F1EE0D-989E-49F0-A5D0-42F9BB4CA270}"/>
              </a:ext>
            </a:extLst>
          </p:cNvPr>
          <p:cNvSpPr txBox="1"/>
          <p:nvPr/>
        </p:nvSpPr>
        <p:spPr>
          <a:xfrm>
            <a:off x="946035" y="1690688"/>
            <a:ext cx="9430771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T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: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“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温度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”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 ，当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T=1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时就是传统的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softmax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函数，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T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的温度越高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softmax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函数就越平滑，反之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T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的温度越低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softmax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函数就越陡峭。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3839338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altLang="zh-CN" dirty="0"/>
              <a:t>Loss</a:t>
            </a:r>
            <a:endParaRPr dirty="0"/>
          </a:p>
        </p:txBody>
      </p:sp>
      <p:sp>
        <p:nvSpPr>
          <p:cNvPr id="16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77956" y="1690688"/>
            <a:ext cx="10899026" cy="49196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/>
              <a:t>student network</a:t>
            </a:r>
            <a:r>
              <a:rPr lang="zh-CN" altLang="en-US" dirty="0"/>
              <a:t>在训练时，除了要使得其输出与</a:t>
            </a:r>
            <a:r>
              <a:rPr lang="en-US" altLang="zh-CN" dirty="0"/>
              <a:t>true label</a:t>
            </a:r>
            <a:r>
              <a:rPr lang="zh-CN" altLang="en-US" dirty="0"/>
              <a:t>尽量拟合外，也要求最后</a:t>
            </a:r>
            <a:r>
              <a:rPr lang="en-US" altLang="zh-CN" dirty="0" err="1"/>
              <a:t>softmax</a:t>
            </a:r>
            <a:r>
              <a:rPr lang="zh-CN" altLang="en-US" dirty="0"/>
              <a:t>之前的</a:t>
            </a:r>
            <a:r>
              <a:rPr lang="en-US" altLang="zh-CN" dirty="0"/>
              <a:t>logits</a:t>
            </a:r>
            <a:r>
              <a:rPr lang="zh-CN" altLang="en-US" dirty="0"/>
              <a:t>和</a:t>
            </a:r>
            <a:r>
              <a:rPr lang="en-US" altLang="zh-CN" dirty="0"/>
              <a:t>teacher network</a:t>
            </a:r>
            <a:r>
              <a:rPr lang="zh-CN" altLang="en-US" dirty="0"/>
              <a:t>中对应的</a:t>
            </a:r>
            <a:r>
              <a:rPr lang="en-US" altLang="zh-CN" dirty="0"/>
              <a:t>logits</a:t>
            </a:r>
            <a:r>
              <a:rPr lang="zh-CN" altLang="en-US" dirty="0"/>
              <a:t>，在一个</a:t>
            </a:r>
            <a:r>
              <a:rPr lang="en-US" altLang="zh-CN" dirty="0"/>
              <a:t>temperature</a:t>
            </a:r>
            <a:r>
              <a:rPr lang="zh-CN" altLang="en-US" dirty="0"/>
              <a:t>参数</a:t>
            </a:r>
            <a:r>
              <a:rPr lang="en-US" altLang="zh-CN" dirty="0"/>
              <a:t>T</a:t>
            </a:r>
            <a:r>
              <a:rPr lang="zh-CN" altLang="en-US" dirty="0"/>
              <a:t>的变换下，能尽量接近，此处的</a:t>
            </a:r>
            <a:r>
              <a:rPr lang="en-US" altLang="zh-CN" dirty="0"/>
              <a:t>T</a:t>
            </a:r>
            <a:r>
              <a:rPr lang="zh-CN" altLang="en-US" dirty="0"/>
              <a:t>可以理解为一个平滑的参数。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2651116-D8DE-4999-B74E-11AE51CBD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919" y="4530849"/>
            <a:ext cx="4984296" cy="31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247148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zh-CN" altLang="en-US" dirty="0"/>
              <a:t>信息对齐</a:t>
            </a:r>
            <a:endParaRPr dirty="0"/>
          </a:p>
        </p:txBody>
      </p:sp>
      <p:sp>
        <p:nvSpPr>
          <p:cNvPr id="16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77956" y="1690688"/>
            <a:ext cx="10899026" cy="49196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i="0" dirty="0">
                <a:solidFill>
                  <a:srgbClr val="121212"/>
                </a:solidFill>
                <a:effectLst/>
                <a:latin typeface="-apple-system"/>
              </a:rPr>
              <a:t>对齐样本之间的关系</a:t>
            </a:r>
            <a:endParaRPr lang="en-US" altLang="zh-CN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zh-CN" altLang="en-US" i="0" dirty="0">
                <a:solidFill>
                  <a:srgbClr val="121212"/>
                </a:solidFill>
                <a:effectLst/>
                <a:latin typeface="-apple-system"/>
              </a:rPr>
              <a:t>对齐网络中间的输出</a:t>
            </a:r>
            <a:endParaRPr lang="en-US" altLang="zh-CN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zh-CN" altLang="en-US" i="0" dirty="0">
                <a:solidFill>
                  <a:srgbClr val="121212"/>
                </a:solidFill>
                <a:effectLst/>
                <a:latin typeface="-apple-system"/>
              </a:rPr>
              <a:t>对齐网络结构的信息。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7252104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altLang="zh-CN" dirty="0"/>
              <a:t>BERT</a:t>
            </a:r>
            <a:r>
              <a:rPr lang="zh-CN" altLang="en-US" dirty="0"/>
              <a:t>蒸馏方法</a:t>
            </a:r>
            <a:endParaRPr dirty="0"/>
          </a:p>
        </p:txBody>
      </p:sp>
      <p:sp>
        <p:nvSpPr>
          <p:cNvPr id="16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77956" y="1690688"/>
            <a:ext cx="10515600" cy="4919662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algn="l">
              <a:lnSpc>
                <a:spcPct val="120000"/>
              </a:lnSpc>
            </a:pP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Bert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后，语义表示的基本框架已确定，后续大多模型以提升精度、提升速度来做。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>
              <a:lnSpc>
                <a:spcPct val="120000"/>
              </a:lnSpc>
            </a:pPr>
            <a:r>
              <a:rPr lang="zh-CN" altLang="en-US" b="0" dirty="0">
                <a:solidFill>
                  <a:srgbClr val="121212"/>
                </a:solidFill>
                <a:effectLst/>
                <a:latin typeface="-apple-system"/>
              </a:rPr>
              <a:t>提升速度</a:t>
            </a:r>
            <a:endParaRPr lang="en-US" altLang="zh-CN" b="0" dirty="0">
              <a:solidFill>
                <a:srgbClr val="121212"/>
              </a:solidFill>
              <a:effectLst/>
              <a:latin typeface="-apple-system"/>
            </a:endParaRPr>
          </a:p>
          <a:p>
            <a:pPr lvl="1">
              <a:lnSpc>
                <a:spcPct val="120000"/>
              </a:lnSpc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知识蒸馏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，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以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distillBert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和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tinyBert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为代表。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lvl="1">
              <a:lnSpc>
                <a:spcPct val="120000"/>
              </a:lnSpc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神经网络优化技巧。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prune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来裁剪多余的网络节点，混合精度（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fp32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fp16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混合来降低计算精度从而实现速度的提升）</a:t>
            </a:r>
          </a:p>
          <a:p>
            <a:pPr algn="l">
              <a:lnSpc>
                <a:spcPct val="120000"/>
              </a:lnSpc>
            </a:pPr>
            <a:r>
              <a:rPr lang="zh-CN" altLang="en-US" b="0" dirty="0">
                <a:solidFill>
                  <a:srgbClr val="121212"/>
                </a:solidFill>
                <a:effectLst/>
                <a:latin typeface="-apple-system"/>
              </a:rPr>
              <a:t>提升精度</a:t>
            </a:r>
            <a:endParaRPr lang="en-US" altLang="zh-CN" b="0" dirty="0">
              <a:solidFill>
                <a:srgbClr val="121212"/>
              </a:solidFill>
              <a:effectLst/>
              <a:latin typeface="-apple-system"/>
            </a:endParaRPr>
          </a:p>
          <a:p>
            <a:pPr lvl="1">
              <a:lnSpc>
                <a:spcPct val="120000"/>
              </a:lnSpc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增强算力。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Roberta</a:t>
            </a:r>
          </a:p>
          <a:p>
            <a:pPr lvl="1">
              <a:lnSpc>
                <a:spcPct val="120000"/>
              </a:lnSpc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改进网络。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xlnet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，利用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transformer-xl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lvl="1">
              <a:lnSpc>
                <a:spcPct val="120000"/>
              </a:lnSpc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多任务学习（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ensemble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）。</a:t>
            </a:r>
            <a:br>
              <a:rPr lang="zh-CN" altLang="en-US" dirty="0"/>
            </a:br>
            <a:endParaRPr lang="zh-CN" altLang="en-US" dirty="0"/>
          </a:p>
          <a:p>
            <a:pPr marL="0" indent="0">
              <a:lnSpc>
                <a:spcPct val="81000"/>
              </a:lnSpc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61379517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altLang="zh-CN" dirty="0" err="1"/>
              <a:t>DistillBERT</a:t>
            </a:r>
            <a:endParaRPr lang="zh-CN" altLang="en-US" dirty="0"/>
          </a:p>
        </p:txBody>
      </p:sp>
      <p:sp>
        <p:nvSpPr>
          <p:cNvPr id="16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77956" y="1690688"/>
            <a:ext cx="10515600" cy="491966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dirty="0" err="1"/>
              <a:t>DistilBERT</a:t>
            </a:r>
            <a:r>
              <a:rPr lang="en-US" altLang="zh-CN" dirty="0"/>
              <a:t>, a distilled version of BERT: smaller, faster, cheaper and lighter   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HuggingFace</a:t>
            </a:r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pPr algn="l">
              <a:lnSpc>
                <a:spcPct val="120000"/>
              </a:lnSpc>
            </a:pPr>
            <a:r>
              <a:rPr lang="zh-CN" altLang="en-US" dirty="0"/>
              <a:t>原因：模型应用到线上服务上对服务的计算资源要求非常高</a:t>
            </a:r>
            <a:endParaRPr lang="en-US" altLang="zh-CN" dirty="0"/>
          </a:p>
          <a:p>
            <a:pPr algn="l">
              <a:lnSpc>
                <a:spcPct val="120000"/>
              </a:lnSpc>
            </a:pPr>
            <a:r>
              <a:rPr lang="zh-CN" altLang="en-US" dirty="0"/>
              <a:t>效果：对</a:t>
            </a:r>
            <a:r>
              <a:rPr lang="en-US" altLang="zh-CN" dirty="0"/>
              <a:t>Transformer</a:t>
            </a:r>
            <a:r>
              <a:rPr lang="zh-CN" altLang="en-US" dirty="0"/>
              <a:t>进行了知识蒸馏，得到了一个只有原始模型</a:t>
            </a:r>
            <a:r>
              <a:rPr lang="en-US" altLang="zh-CN" dirty="0"/>
              <a:t>40%</a:t>
            </a:r>
            <a:r>
              <a:rPr lang="zh-CN" altLang="en-US" dirty="0"/>
              <a:t>大小的学生模型，并且在下游任务上的效果和教师模型相差不多，并且</a:t>
            </a:r>
            <a:r>
              <a:rPr lang="en-US" altLang="zh-CN" dirty="0"/>
              <a:t>inference</a:t>
            </a:r>
            <a:r>
              <a:rPr lang="zh-CN" altLang="en-US" dirty="0"/>
              <a:t>的时间是之前的</a:t>
            </a:r>
            <a:r>
              <a:rPr lang="en-US" altLang="zh-CN" dirty="0"/>
              <a:t>60%</a:t>
            </a:r>
            <a:r>
              <a:rPr lang="zh-CN" altLang="en-US" dirty="0"/>
              <a:t>。</a:t>
            </a:r>
            <a:br>
              <a:rPr lang="zh-CN" altLang="en-US" dirty="0"/>
            </a:br>
            <a:endParaRPr lang="zh-CN" altLang="en-US" dirty="0"/>
          </a:p>
          <a:p>
            <a:pPr marL="0" indent="0">
              <a:lnSpc>
                <a:spcPct val="81000"/>
              </a:lnSpc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36295575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altLang="zh-CN" dirty="0" err="1"/>
              <a:t>DistillBERT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188211E-4802-40EE-AEEC-486ECA85C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7992" y="1612447"/>
            <a:ext cx="6947046" cy="475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127989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altLang="zh-CN" dirty="0" err="1"/>
              <a:t>DistillBERT</a:t>
            </a:r>
            <a:endParaRPr lang="zh-CN" altLang="en-US" dirty="0"/>
          </a:p>
        </p:txBody>
      </p:sp>
      <p:sp>
        <p:nvSpPr>
          <p:cNvPr id="16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77956" y="1690688"/>
            <a:ext cx="10515600" cy="491966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使用</a:t>
            </a:r>
            <a:r>
              <a:rPr lang="en-US" altLang="zh-CN" dirty="0"/>
              <a:t>Bert-base</a:t>
            </a:r>
            <a:r>
              <a:rPr lang="zh-CN" altLang="en-US" dirty="0"/>
              <a:t>作为</a:t>
            </a:r>
            <a:r>
              <a:rPr lang="en-US" altLang="zh-CN" dirty="0"/>
              <a:t>teacher model</a:t>
            </a:r>
          </a:p>
          <a:p>
            <a:pPr lvl="1">
              <a:lnSpc>
                <a:spcPct val="100000"/>
              </a:lnSpc>
            </a:pPr>
            <a:r>
              <a:rPr lang="zh-CN" altLang="en-US" dirty="0"/>
              <a:t>在</a:t>
            </a:r>
            <a:r>
              <a:rPr lang="en-US" altLang="zh-CN" dirty="0"/>
              <a:t>12</a:t>
            </a:r>
            <a:r>
              <a:rPr lang="zh-CN" altLang="en-US" dirty="0"/>
              <a:t>层</a:t>
            </a:r>
            <a:r>
              <a:rPr lang="en-US" altLang="zh-CN" dirty="0"/>
              <a:t>Transformer-encoder</a:t>
            </a:r>
            <a:r>
              <a:rPr lang="zh-CN" altLang="en-US" dirty="0"/>
              <a:t>的基础上每</a:t>
            </a:r>
            <a:r>
              <a:rPr lang="en-US" altLang="zh-CN" dirty="0"/>
              <a:t>2</a:t>
            </a:r>
            <a:r>
              <a:rPr lang="zh-CN" altLang="en-US" dirty="0"/>
              <a:t>层中去掉一层，减少到</a:t>
            </a:r>
            <a:r>
              <a:rPr lang="en-US" altLang="zh-CN" dirty="0"/>
              <a:t>6</a:t>
            </a:r>
            <a:r>
              <a:rPr lang="zh-CN" altLang="en-US" dirty="0"/>
              <a:t>层，每一层用</a:t>
            </a:r>
            <a:r>
              <a:rPr lang="en-US" altLang="zh-CN" dirty="0"/>
              <a:t>teacher model</a:t>
            </a:r>
            <a:r>
              <a:rPr lang="zh-CN" altLang="en-US" dirty="0"/>
              <a:t>对应层的参数初始化。</a:t>
            </a:r>
          </a:p>
          <a:p>
            <a:pPr lvl="1">
              <a:lnSpc>
                <a:spcPct val="100000"/>
              </a:lnSpc>
            </a:pPr>
            <a:r>
              <a:rPr lang="zh-CN" altLang="en-US" dirty="0"/>
              <a:t>去掉了</a:t>
            </a:r>
            <a:r>
              <a:rPr lang="en-US" altLang="zh-CN" dirty="0"/>
              <a:t>token type embedding</a:t>
            </a:r>
            <a:r>
              <a:rPr lang="zh-CN" altLang="en-US" dirty="0"/>
              <a:t>和</a:t>
            </a:r>
            <a:r>
              <a:rPr lang="en-US" altLang="zh-CN" dirty="0"/>
              <a:t>pooler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利用</a:t>
            </a:r>
            <a:r>
              <a:rPr lang="en-US" altLang="zh-CN" dirty="0"/>
              <a:t>teacher model</a:t>
            </a:r>
            <a:r>
              <a:rPr lang="zh-CN" altLang="en-US" dirty="0"/>
              <a:t>的</a:t>
            </a:r>
            <a:r>
              <a:rPr lang="en-US" altLang="zh-CN" dirty="0"/>
              <a:t>soft target</a:t>
            </a:r>
            <a:r>
              <a:rPr lang="zh-CN" altLang="en-US" dirty="0"/>
              <a:t>和</a:t>
            </a:r>
            <a:r>
              <a:rPr lang="en-US" altLang="zh-CN" dirty="0"/>
              <a:t>teacher model</a:t>
            </a:r>
            <a:r>
              <a:rPr lang="zh-CN" altLang="en-US" dirty="0"/>
              <a:t>的隐层参数来训练</a:t>
            </a:r>
            <a:r>
              <a:rPr lang="en-US" altLang="zh-CN" dirty="0"/>
              <a:t>student model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目的：在精度损失不大的情况下压缩模型大小提高其推理速度，更适应线上应用满足业务需求。</a:t>
            </a:r>
          </a:p>
          <a:p>
            <a:pPr marL="0" indent="0">
              <a:lnSpc>
                <a:spcPct val="81000"/>
              </a:lnSpc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0139100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 6"/>
          <p:cNvSpPr/>
          <p:nvPr/>
        </p:nvSpPr>
        <p:spPr>
          <a:xfrm>
            <a:off x="211347" y="287382"/>
            <a:ext cx="11548872" cy="6217922"/>
          </a:xfrm>
          <a:prstGeom prst="rect">
            <a:avLst/>
          </a:prstGeom>
          <a:solidFill>
            <a:srgbClr val="000000">
              <a:alpha val="1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4" name="Title 1"/>
          <p:cNvSpPr txBox="1">
            <a:spLocks noGrp="1"/>
          </p:cNvSpPr>
          <p:nvPr>
            <p:ph type="ctrTitle"/>
          </p:nvPr>
        </p:nvSpPr>
        <p:spPr>
          <a:xfrm>
            <a:off x="4380588" y="965198"/>
            <a:ext cx="6766077" cy="4927603"/>
          </a:xfrm>
          <a:prstGeom prst="rect">
            <a:avLst/>
          </a:prstGeom>
        </p:spPr>
        <p:txBody>
          <a:bodyPr anchor="ctr"/>
          <a:lstStyle/>
          <a:p>
            <a:pPr algn="l">
              <a:defRPr sz="5400">
                <a:solidFill>
                  <a:srgbClr val="C00000"/>
                </a:solidFill>
              </a:defRPr>
            </a:pPr>
            <a:r>
              <a:rPr lang="en-US" altLang="zh-CN" dirty="0"/>
              <a:t>1/4 </a:t>
            </a:r>
            <a:r>
              <a:rPr lang="zh-CN" altLang="en-US" dirty="0"/>
              <a:t>模型集成</a:t>
            </a:r>
            <a:endParaRPr dirty="0"/>
          </a:p>
        </p:txBody>
      </p:sp>
      <p:sp>
        <p:nvSpPr>
          <p:cNvPr id="135" name="Straight Connector 8"/>
          <p:cNvSpPr/>
          <p:nvPr/>
        </p:nvSpPr>
        <p:spPr>
          <a:xfrm flipH="1">
            <a:off x="4055891" y="2057399"/>
            <a:ext cx="1" cy="2743201"/>
          </a:xfrm>
          <a:prstGeom prst="line">
            <a:avLst/>
          </a:prstGeom>
          <a:ln w="19050">
            <a:solidFill>
              <a:srgbClr val="26262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6355471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0DDF95-C738-4B96-8B05-EA429946C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DistillBERT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462C944-F39E-4FFB-A4C5-7D58EA198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696" y="1923638"/>
            <a:ext cx="8690882" cy="214614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CB8CBA2-A245-4934-A5EE-45D89FB3F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726" y="4276445"/>
            <a:ext cx="3088822" cy="221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249456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 6"/>
          <p:cNvSpPr/>
          <p:nvPr/>
        </p:nvSpPr>
        <p:spPr>
          <a:xfrm>
            <a:off x="366468" y="320038"/>
            <a:ext cx="11548872" cy="6217922"/>
          </a:xfrm>
          <a:prstGeom prst="rect">
            <a:avLst/>
          </a:prstGeom>
          <a:solidFill>
            <a:srgbClr val="000000">
              <a:alpha val="1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34" name="Title 1"/>
          <p:cNvSpPr txBox="1">
            <a:spLocks noGrp="1"/>
          </p:cNvSpPr>
          <p:nvPr>
            <p:ph type="ctrTitle"/>
          </p:nvPr>
        </p:nvSpPr>
        <p:spPr>
          <a:xfrm>
            <a:off x="3984622" y="965198"/>
            <a:ext cx="8163835" cy="4927603"/>
          </a:xfrm>
          <a:prstGeom prst="rect">
            <a:avLst/>
          </a:prstGeom>
        </p:spPr>
        <p:txBody>
          <a:bodyPr anchor="ctr"/>
          <a:lstStyle/>
          <a:p>
            <a:pPr algn="l">
              <a:defRPr sz="5400">
                <a:solidFill>
                  <a:srgbClr val="C00000"/>
                </a:solidFill>
              </a:defRPr>
            </a:pPr>
            <a:r>
              <a:rPr lang="en-US" altLang="zh-CN" dirty="0"/>
              <a:t>3/4 </a:t>
            </a:r>
            <a:r>
              <a:rPr lang="zh-CN" altLang="en-US" dirty="0"/>
              <a:t>模型部署</a:t>
            </a:r>
            <a:endParaRPr dirty="0"/>
          </a:p>
        </p:txBody>
      </p:sp>
      <p:sp>
        <p:nvSpPr>
          <p:cNvPr id="135" name="Straight Connector 8"/>
          <p:cNvSpPr/>
          <p:nvPr/>
        </p:nvSpPr>
        <p:spPr>
          <a:xfrm flipH="1">
            <a:off x="3761980" y="2057399"/>
            <a:ext cx="1" cy="2743201"/>
          </a:xfrm>
          <a:prstGeom prst="line">
            <a:avLst/>
          </a:prstGeom>
          <a:ln w="19050">
            <a:solidFill>
              <a:srgbClr val="262626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50DE4071-A9C1-4E61-949E-77AF0D848719}"/>
                  </a:ext>
                </a:extLst>
              </p14:cNvPr>
              <p14:cNvContentPartPr/>
              <p14:nvPr/>
            </p14:nvContentPartPr>
            <p14:xfrm>
              <a:off x="3420720" y="3355920"/>
              <a:ext cx="360" cy="39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50DE4071-A9C1-4E61-949E-77AF0D8487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1360" y="3346560"/>
                <a:ext cx="19080" cy="2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3951943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1B1DB632-4BD3-4497-902D-4DF8F31EE06D}"/>
              </a:ext>
            </a:extLst>
          </p:cNvPr>
          <p:cNvSpPr/>
          <p:nvPr/>
        </p:nvSpPr>
        <p:spPr>
          <a:xfrm>
            <a:off x="8944495" y="1740131"/>
            <a:ext cx="2848494" cy="4682836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zh-CN" altLang="en-US" dirty="0"/>
              <a:t>在线项目流程</a:t>
            </a:r>
            <a:endParaRPr dirty="0"/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73D7AE1C-6394-4566-B30F-4B06C0AF6CA7}"/>
              </a:ext>
            </a:extLst>
          </p:cNvPr>
          <p:cNvGraphicFramePr/>
          <p:nvPr/>
        </p:nvGraphicFramePr>
        <p:xfrm>
          <a:off x="0" y="2328434"/>
          <a:ext cx="9430789" cy="3247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97695C93-094C-4820-BF55-AB5AFDF3B9C5}"/>
              </a:ext>
            </a:extLst>
          </p:cNvPr>
          <p:cNvSpPr txBox="1"/>
          <p:nvPr/>
        </p:nvSpPr>
        <p:spPr>
          <a:xfrm>
            <a:off x="9127375" y="2047301"/>
            <a:ext cx="2427317" cy="369330"/>
          </a:xfrm>
          <a:prstGeom prst="rect">
            <a:avLst/>
          </a:prstGeom>
          <a:noFill/>
          <a:ln w="12700" cap="flat">
            <a:solidFill>
              <a:srgbClr val="92D05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特征的在线化处理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1BB2A62-36A3-46BA-9479-749F763D6B70}"/>
              </a:ext>
            </a:extLst>
          </p:cNvPr>
          <p:cNvSpPr txBox="1"/>
          <p:nvPr/>
        </p:nvSpPr>
        <p:spPr>
          <a:xfrm>
            <a:off x="9127375" y="2462354"/>
            <a:ext cx="2427317" cy="369330"/>
          </a:xfrm>
          <a:prstGeom prst="rect">
            <a:avLst/>
          </a:prstGeom>
          <a:noFill/>
          <a:ln w="12700" cap="flat">
            <a:solidFill>
              <a:srgbClr val="92D05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模型的在线化处理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A8E4A0F-6A2E-429E-BCDA-9D8848BD35A4}"/>
              </a:ext>
            </a:extLst>
          </p:cNvPr>
          <p:cNvSpPr txBox="1"/>
          <p:nvPr/>
        </p:nvSpPr>
        <p:spPr>
          <a:xfrm>
            <a:off x="9127374" y="2877407"/>
            <a:ext cx="2427317" cy="369330"/>
          </a:xfrm>
          <a:prstGeom prst="rect">
            <a:avLst/>
          </a:prstGeom>
          <a:noFill/>
          <a:ln w="12700" cap="flat">
            <a:solidFill>
              <a:srgbClr val="92D05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线上环境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的配置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33A7864-E94D-4A2D-AD77-1FF46F8FA641}"/>
              </a:ext>
            </a:extLst>
          </p:cNvPr>
          <p:cNvSpPr txBox="1"/>
          <p:nvPr/>
        </p:nvSpPr>
        <p:spPr>
          <a:xfrm>
            <a:off x="9127375" y="3292460"/>
            <a:ext cx="2427317" cy="369330"/>
          </a:xfrm>
          <a:prstGeom prst="rect">
            <a:avLst/>
          </a:prstGeom>
          <a:noFill/>
          <a:ln w="12700" cap="flat">
            <a:solidFill>
              <a:srgbClr val="92D05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/>
              <a:t>模型版本的迭代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37C4B1A-AE7D-465A-8FF4-6F63C488DCDF}"/>
              </a:ext>
            </a:extLst>
          </p:cNvPr>
          <p:cNvSpPr txBox="1"/>
          <p:nvPr/>
        </p:nvSpPr>
        <p:spPr>
          <a:xfrm>
            <a:off x="9127375" y="3707513"/>
            <a:ext cx="2427317" cy="369330"/>
          </a:xfrm>
          <a:prstGeom prst="rect">
            <a:avLst/>
          </a:prstGeom>
          <a:noFill/>
          <a:ln w="12700" cap="flat">
            <a:solidFill>
              <a:srgbClr val="92D05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出错回滚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894C6B6-AB54-43B9-8E52-BD4F260060AB}"/>
              </a:ext>
            </a:extLst>
          </p:cNvPr>
          <p:cNvSpPr txBox="1"/>
          <p:nvPr/>
        </p:nvSpPr>
        <p:spPr>
          <a:xfrm>
            <a:off x="9127375" y="4122566"/>
            <a:ext cx="2427317" cy="369330"/>
          </a:xfrm>
          <a:prstGeom prst="rect">
            <a:avLst/>
          </a:prstGeom>
          <a:noFill/>
          <a:ln w="12700" cap="flat">
            <a:solidFill>
              <a:srgbClr val="92D05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稳定性保证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516F801-63A8-402B-A7AC-975C1B9DF3A3}"/>
              </a:ext>
            </a:extLst>
          </p:cNvPr>
          <p:cNvSpPr txBox="1"/>
          <p:nvPr/>
        </p:nvSpPr>
        <p:spPr>
          <a:xfrm>
            <a:off x="9127373" y="4537619"/>
            <a:ext cx="2427317" cy="369330"/>
          </a:xfrm>
          <a:prstGeom prst="rect">
            <a:avLst/>
          </a:prstGeom>
          <a:noFill/>
          <a:ln w="12700" cap="flat">
            <a:solidFill>
              <a:srgbClr val="92D05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服务降级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F35ED31-9D56-4DE1-9D5E-6C4D1BFDEA42}"/>
              </a:ext>
            </a:extLst>
          </p:cNvPr>
          <p:cNvSpPr txBox="1"/>
          <p:nvPr/>
        </p:nvSpPr>
        <p:spPr>
          <a:xfrm>
            <a:off x="9127375" y="4952672"/>
            <a:ext cx="2427317" cy="369330"/>
          </a:xfrm>
          <a:prstGeom prst="rect">
            <a:avLst/>
          </a:prstGeom>
          <a:noFill/>
          <a:ln w="12700" cap="flat">
            <a:solidFill>
              <a:srgbClr val="92D05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小流量实验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27B73A6-64B0-4EE7-9511-5A9F92D66EC3}"/>
              </a:ext>
            </a:extLst>
          </p:cNvPr>
          <p:cNvSpPr txBox="1"/>
          <p:nvPr/>
        </p:nvSpPr>
        <p:spPr>
          <a:xfrm>
            <a:off x="9127375" y="5367725"/>
            <a:ext cx="2427317" cy="369330"/>
          </a:xfrm>
          <a:prstGeom prst="rect">
            <a:avLst/>
          </a:prstGeom>
          <a:noFill/>
          <a:ln w="12700" cap="flat">
            <a:solidFill>
              <a:srgbClr val="92D05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架构设计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18DA355-7837-4DFE-BEFA-F45A01044B6A}"/>
              </a:ext>
            </a:extLst>
          </p:cNvPr>
          <p:cNvSpPr txBox="1"/>
          <p:nvPr/>
        </p:nvSpPr>
        <p:spPr>
          <a:xfrm>
            <a:off x="9127372" y="5782779"/>
            <a:ext cx="2427317" cy="369330"/>
          </a:xfrm>
          <a:prstGeom prst="rect">
            <a:avLst/>
          </a:prstGeom>
          <a:noFill/>
          <a:ln w="12700" cap="flat">
            <a:solidFill>
              <a:srgbClr val="92D05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……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5A2E0D43-2C96-444B-B680-F6D3C5576DD7}"/>
              </a:ext>
            </a:extLst>
          </p:cNvPr>
          <p:cNvSpPr/>
          <p:nvPr/>
        </p:nvSpPr>
        <p:spPr>
          <a:xfrm>
            <a:off x="8684029" y="4710545"/>
            <a:ext cx="160713" cy="482139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9692355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zh-CN" altLang="en-US" dirty="0"/>
              <a:t>为什么要部署</a:t>
            </a:r>
            <a:endParaRPr dirty="0"/>
          </a:p>
        </p:txBody>
      </p:sp>
      <p:sp>
        <p:nvSpPr>
          <p:cNvPr id="16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77956" y="1421296"/>
            <a:ext cx="10515600" cy="491966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1000"/>
              </a:lnSpc>
            </a:pPr>
            <a:r>
              <a:rPr lang="zh-CN" altLang="en-US" dirty="0"/>
              <a:t>模型的服务方式</a:t>
            </a:r>
            <a:endParaRPr lang="en-US" altLang="zh-CN" dirty="0"/>
          </a:p>
          <a:p>
            <a:pPr lvl="1">
              <a:lnSpc>
                <a:spcPct val="81000"/>
              </a:lnSpc>
            </a:pPr>
            <a:r>
              <a:rPr lang="zh-CN" altLang="en-US" dirty="0"/>
              <a:t>离线预测</a:t>
            </a:r>
            <a:endParaRPr lang="en-US" altLang="zh-CN" dirty="0"/>
          </a:p>
          <a:p>
            <a:pPr lvl="1">
              <a:lnSpc>
                <a:spcPct val="81000"/>
              </a:lnSpc>
            </a:pPr>
            <a:r>
              <a:rPr lang="zh-CN" altLang="en-US" dirty="0"/>
              <a:t>在线预测</a:t>
            </a:r>
            <a:endParaRPr lang="en-US" altLang="zh-CN" dirty="0"/>
          </a:p>
          <a:p>
            <a:pPr>
              <a:lnSpc>
                <a:spcPct val="81000"/>
              </a:lnSpc>
            </a:pPr>
            <a:r>
              <a:rPr lang="zh-CN" altLang="en-US" dirty="0"/>
              <a:t>两种预测方式的服务场景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45457453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zh-CN" altLang="en-US" dirty="0"/>
              <a:t>部署方式</a:t>
            </a:r>
            <a:endParaRPr dirty="0"/>
          </a:p>
        </p:txBody>
      </p:sp>
      <p:sp>
        <p:nvSpPr>
          <p:cNvPr id="16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77956" y="1421296"/>
            <a:ext cx="10515600" cy="491966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1000"/>
              </a:lnSpc>
            </a:pPr>
            <a:r>
              <a:rPr lang="en-US" altLang="zh-CN" dirty="0"/>
              <a:t>server framework + </a:t>
            </a:r>
            <a:r>
              <a:rPr lang="en-US" altLang="zh-CN" dirty="0" err="1"/>
              <a:t>deeplearning</a:t>
            </a:r>
            <a:r>
              <a:rPr lang="en-US" altLang="zh-CN" dirty="0"/>
              <a:t> framework </a:t>
            </a:r>
            <a:r>
              <a:rPr lang="en-US" altLang="zh-CN" dirty="0" err="1"/>
              <a:t>api</a:t>
            </a:r>
            <a:endParaRPr lang="en-US" altLang="zh-CN" dirty="0"/>
          </a:p>
          <a:p>
            <a:pPr>
              <a:lnSpc>
                <a:spcPct val="81000"/>
              </a:lnSpc>
            </a:pPr>
            <a:endParaRPr lang="en-US" altLang="zh-CN" dirty="0"/>
          </a:p>
          <a:p>
            <a:pPr>
              <a:lnSpc>
                <a:spcPct val="81000"/>
              </a:lnSpc>
            </a:pPr>
            <a:endParaRPr lang="en-US" altLang="zh-CN" dirty="0"/>
          </a:p>
          <a:p>
            <a:pPr>
              <a:lnSpc>
                <a:spcPct val="81000"/>
              </a:lnSpc>
            </a:pPr>
            <a:endParaRPr lang="en-US" altLang="zh-CN" dirty="0"/>
          </a:p>
          <a:p>
            <a:pPr>
              <a:lnSpc>
                <a:spcPct val="81000"/>
              </a:lnSpc>
            </a:pPr>
            <a:r>
              <a:rPr lang="en-US" altLang="zh-CN" dirty="0"/>
              <a:t>server framework + </a:t>
            </a:r>
            <a:r>
              <a:rPr lang="en-US" altLang="zh-CN" dirty="0" err="1"/>
              <a:t>deeplearning</a:t>
            </a:r>
            <a:r>
              <a:rPr lang="en-US" altLang="zh-CN" dirty="0"/>
              <a:t> serving </a:t>
            </a:r>
          </a:p>
          <a:p>
            <a:pPr>
              <a:lnSpc>
                <a:spcPct val="81000"/>
              </a:lnSpc>
            </a:pPr>
            <a:endParaRPr lang="en-US" altLang="zh-CN" dirty="0"/>
          </a:p>
          <a:p>
            <a:pPr>
              <a:lnSpc>
                <a:spcPct val="81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39779011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zh-CN" altLang="en-US" dirty="0"/>
              <a:t>算法人员考虑的问题</a:t>
            </a:r>
            <a:endParaRPr dirty="0"/>
          </a:p>
        </p:txBody>
      </p:sp>
      <p:sp>
        <p:nvSpPr>
          <p:cNvPr id="16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77956" y="1421296"/>
            <a:ext cx="10515600" cy="491966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1000"/>
              </a:lnSpc>
            </a:pPr>
            <a:endParaRPr lang="en-US" altLang="zh-CN" dirty="0"/>
          </a:p>
          <a:p>
            <a:pPr>
              <a:lnSpc>
                <a:spcPct val="81000"/>
              </a:lnSpc>
            </a:pPr>
            <a:r>
              <a:rPr lang="zh-CN" altLang="en-US" dirty="0"/>
              <a:t>长耗时操作</a:t>
            </a:r>
            <a:endParaRPr lang="en-US" altLang="zh-CN" dirty="0"/>
          </a:p>
          <a:p>
            <a:pPr>
              <a:lnSpc>
                <a:spcPct val="81000"/>
              </a:lnSpc>
            </a:pPr>
            <a:r>
              <a:rPr lang="zh-CN" altLang="en-US" dirty="0"/>
              <a:t>一次性操作</a:t>
            </a:r>
            <a:endParaRPr lang="en-US" altLang="zh-CN" dirty="0"/>
          </a:p>
          <a:p>
            <a:pPr>
              <a:lnSpc>
                <a:spcPct val="81000"/>
              </a:lnSpc>
            </a:pPr>
            <a:r>
              <a:rPr lang="zh-CN" altLang="en-US" dirty="0"/>
              <a:t>接口控制</a:t>
            </a:r>
            <a:endParaRPr lang="en-US" altLang="zh-CN" dirty="0"/>
          </a:p>
          <a:p>
            <a:pPr>
              <a:lnSpc>
                <a:spcPct val="81000"/>
              </a:lnSpc>
            </a:pPr>
            <a:r>
              <a:rPr lang="zh-CN" altLang="en-US" dirty="0"/>
              <a:t>处理时长</a:t>
            </a:r>
            <a:endParaRPr lang="en-US" altLang="zh-CN" dirty="0"/>
          </a:p>
          <a:p>
            <a:pPr>
              <a:lnSpc>
                <a:spcPct val="81000"/>
              </a:lnSpc>
            </a:pPr>
            <a:r>
              <a:rPr lang="zh-CN" altLang="en-US" dirty="0"/>
              <a:t>模型大小</a:t>
            </a:r>
            <a:endParaRPr lang="en-US" altLang="zh-CN" dirty="0"/>
          </a:p>
          <a:p>
            <a:pPr>
              <a:lnSpc>
                <a:spcPct val="81000"/>
              </a:lnSpc>
            </a:pPr>
            <a:r>
              <a:rPr lang="zh-CN" altLang="en-US" dirty="0"/>
              <a:t>服务降级策略</a:t>
            </a:r>
            <a:endParaRPr lang="en-US" altLang="zh-CN" dirty="0"/>
          </a:p>
          <a:p>
            <a:pPr>
              <a:lnSpc>
                <a:spcPct val="81000"/>
              </a:lnSpc>
            </a:pPr>
            <a:r>
              <a:rPr lang="zh-CN" altLang="en-US" dirty="0"/>
              <a:t>回滚兼容策略</a:t>
            </a:r>
            <a:endParaRPr lang="en-US" altLang="zh-CN" dirty="0"/>
          </a:p>
          <a:p>
            <a:pPr>
              <a:lnSpc>
                <a:spcPct val="81000"/>
              </a:lnSpc>
            </a:pPr>
            <a:r>
              <a:rPr lang="zh-CN" altLang="en-US" dirty="0"/>
              <a:t>实验方式</a:t>
            </a:r>
            <a:endParaRPr lang="en-US" altLang="zh-CN" dirty="0"/>
          </a:p>
          <a:p>
            <a:pPr>
              <a:lnSpc>
                <a:spcPct val="81000"/>
              </a:lnSpc>
            </a:pPr>
            <a:r>
              <a:rPr lang="zh-CN" altLang="en-US" dirty="0"/>
              <a:t>多模型并行或串行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29828976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Python</a:t>
            </a:r>
            <a:r>
              <a:rPr lang="zh-CN" altLang="en-US" dirty="0"/>
              <a:t> </a:t>
            </a:r>
            <a:r>
              <a:rPr lang="en-US" altLang="zh-CN" dirty="0"/>
              <a:t>Server Framework &amp; model API</a:t>
            </a:r>
            <a:endParaRPr dirty="0"/>
          </a:p>
        </p:txBody>
      </p:sp>
      <p:sp>
        <p:nvSpPr>
          <p:cNvPr id="16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77956" y="1421296"/>
            <a:ext cx="10515600" cy="491966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1000"/>
              </a:lnSpc>
            </a:pPr>
            <a:r>
              <a:rPr lang="en-US" altLang="zh-CN" dirty="0"/>
              <a:t>Flask</a:t>
            </a:r>
            <a:r>
              <a:rPr lang="zh-CN" altLang="en-US" dirty="0"/>
              <a:t>（灵活，轻量级，插件多）</a:t>
            </a:r>
            <a:endParaRPr lang="en-US" altLang="zh-CN" dirty="0"/>
          </a:p>
          <a:p>
            <a:pPr>
              <a:lnSpc>
                <a:spcPct val="81000"/>
              </a:lnSpc>
            </a:pPr>
            <a:r>
              <a:rPr lang="en-US" altLang="zh-CN" dirty="0"/>
              <a:t>Tornado</a:t>
            </a:r>
            <a:r>
              <a:rPr lang="zh-CN" altLang="en-US" dirty="0"/>
              <a:t>（异步，速度快，插件少）</a:t>
            </a:r>
            <a:endParaRPr lang="en-US" altLang="zh-CN" dirty="0"/>
          </a:p>
          <a:p>
            <a:pPr>
              <a:lnSpc>
                <a:spcPct val="81000"/>
              </a:lnSpc>
            </a:pPr>
            <a:r>
              <a:rPr lang="en-US" altLang="zh-CN" dirty="0"/>
              <a:t>Django</a:t>
            </a:r>
            <a:r>
              <a:rPr lang="zh-CN" altLang="en-US" dirty="0"/>
              <a:t>（全能，重，大型项目）</a:t>
            </a:r>
            <a:endParaRPr lang="en-US" altLang="zh-CN" dirty="0"/>
          </a:p>
          <a:p>
            <a:pPr>
              <a:lnSpc>
                <a:spcPct val="81000"/>
              </a:lnSpc>
            </a:pPr>
            <a:endParaRPr lang="en-US" altLang="zh-CN" dirty="0"/>
          </a:p>
          <a:p>
            <a:pPr>
              <a:lnSpc>
                <a:spcPct val="81000"/>
              </a:lnSpc>
            </a:pPr>
            <a:endParaRPr lang="en-US" altLang="zh-CN" dirty="0"/>
          </a:p>
          <a:p>
            <a:pPr>
              <a:lnSpc>
                <a:spcPct val="81000"/>
              </a:lnSpc>
            </a:pPr>
            <a:endParaRPr lang="en-US" altLang="zh-CN" dirty="0"/>
          </a:p>
          <a:p>
            <a:pPr>
              <a:lnSpc>
                <a:spcPct val="81000"/>
              </a:lnSpc>
            </a:pPr>
            <a:r>
              <a:rPr lang="en-US" altLang="zh-CN" dirty="0"/>
              <a:t>Python API </a:t>
            </a:r>
            <a:r>
              <a:rPr lang="zh-CN" altLang="en-US" dirty="0"/>
              <a:t>实验、训练</a:t>
            </a:r>
            <a:endParaRPr lang="en-US" altLang="zh-CN" dirty="0"/>
          </a:p>
          <a:p>
            <a:pPr>
              <a:lnSpc>
                <a:spcPct val="81000"/>
              </a:lnSpc>
            </a:pPr>
            <a:r>
              <a:rPr lang="en-US" altLang="zh-CN" dirty="0"/>
              <a:t>Python/ C++ API </a:t>
            </a:r>
            <a:r>
              <a:rPr lang="zh-CN" altLang="en-US" dirty="0"/>
              <a:t>部署、预测</a:t>
            </a:r>
            <a:endParaRPr lang="en-US" altLang="zh-CN" dirty="0"/>
          </a:p>
          <a:p>
            <a:pPr>
              <a:lnSpc>
                <a:spcPct val="81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92362068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F246F-95FB-495F-BA37-BF394204A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Bert-as-service &amp; </a:t>
            </a:r>
            <a:r>
              <a:rPr lang="en-US" altLang="zh-CN" dirty="0" err="1"/>
              <a:t>Tf</a:t>
            </a:r>
            <a:r>
              <a:rPr lang="en-US" altLang="zh-CN" dirty="0"/>
              <a:t>-serving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D4A299-B5F4-457F-A1FE-C871F7A200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https://github.com/hanxiao/bert-as-service</a:t>
            </a:r>
            <a:endParaRPr lang="en-US" altLang="zh-CN" dirty="0">
              <a:hlinkClick r:id="rId4"/>
            </a:endParaRPr>
          </a:p>
          <a:p>
            <a:r>
              <a:rPr lang="en-US" altLang="zh-CN" dirty="0">
                <a:hlinkClick r:id="rId4"/>
              </a:rPr>
              <a:t>https://github.com/tensorflow/serving</a:t>
            </a:r>
            <a:endParaRPr lang="en-US" altLang="zh-CN" dirty="0"/>
          </a:p>
          <a:p>
            <a:r>
              <a:rPr lang="en-US" altLang="zh-CN" dirty="0">
                <a:hlinkClick r:id="rId5"/>
              </a:rPr>
              <a:t>https://www.tensorflow.org/tfx/guide/serving</a:t>
            </a:r>
            <a:endParaRPr lang="en-US" altLang="zh-CN" dirty="0"/>
          </a:p>
          <a:p>
            <a:r>
              <a:rPr lang="zh-CN" altLang="en-US" dirty="0"/>
              <a:t>可以基于</a:t>
            </a:r>
            <a:r>
              <a:rPr lang="en-US" altLang="zh-CN" dirty="0"/>
              <a:t>docker</a:t>
            </a:r>
            <a:r>
              <a:rPr lang="zh-CN" altLang="en-US" dirty="0"/>
              <a:t>来部署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D0F6A00-C525-4984-ABC6-215E42069E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3885436"/>
            <a:ext cx="4967605" cy="256523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08E70031-E76F-475A-BFC6-9B321459CA19}"/>
                  </a:ext>
                </a:extLst>
              </p14:cNvPr>
              <p14:cNvContentPartPr/>
              <p14:nvPr/>
            </p14:nvContentPartPr>
            <p14:xfrm>
              <a:off x="4641840" y="2940120"/>
              <a:ext cx="12960" cy="648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08E70031-E76F-475A-BFC6-9B321459CA1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632480" y="2930760"/>
                <a:ext cx="3168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357A81B6-3A97-4DF2-9220-2276FAA3436A}"/>
                  </a:ext>
                </a:extLst>
              </p14:cNvPr>
              <p14:cNvContentPartPr/>
              <p14:nvPr/>
            </p14:nvContentPartPr>
            <p14:xfrm>
              <a:off x="3875760" y="4925520"/>
              <a:ext cx="561240" cy="4572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357A81B6-3A97-4DF2-9220-2276FAA3436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866400" y="4916160"/>
                <a:ext cx="579960" cy="6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6543291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F246F-95FB-495F-BA37-BF394204A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 </a:t>
            </a:r>
            <a:r>
              <a:rPr lang="zh-CN" altLang="en-US" dirty="0"/>
              <a:t>容器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D4A299-B5F4-457F-A1FE-C871F7A200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什么是</a:t>
            </a:r>
            <a:r>
              <a:rPr lang="en-US" altLang="zh-CN" dirty="0"/>
              <a:t>Docker</a:t>
            </a:r>
            <a:r>
              <a:rPr lang="zh-CN" altLang="en-US" dirty="0"/>
              <a:t>？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Docker </a:t>
            </a:r>
            <a:r>
              <a:rPr lang="zh-CN" altLang="en-US" dirty="0"/>
              <a:t>是一个开源的应用容器引擎，让开发者可以打包他们的应用以及依赖包到一个可移植的镜像中，然后发布到任何流行的 </a:t>
            </a:r>
            <a:r>
              <a:rPr lang="en-US" altLang="zh-CN" dirty="0"/>
              <a:t>Linux</a:t>
            </a:r>
            <a:r>
              <a:rPr lang="zh-CN" altLang="en-US" dirty="0"/>
              <a:t>或</a:t>
            </a:r>
            <a:r>
              <a:rPr lang="en-US" altLang="zh-CN" dirty="0"/>
              <a:t>Windows </a:t>
            </a:r>
            <a:r>
              <a:rPr lang="zh-CN" altLang="en-US" dirty="0"/>
              <a:t>机器上，也可以实现虚拟化。容器是完全使用沙箱机制，相互之间不会有任何接口。</a:t>
            </a:r>
            <a:endParaRPr lang="en-US" altLang="zh-CN" dirty="0"/>
          </a:p>
          <a:p>
            <a:r>
              <a:rPr lang="en-US" altLang="zh-CN" dirty="0"/>
              <a:t>hub.docker.com</a:t>
            </a:r>
          </a:p>
          <a:p>
            <a:r>
              <a:rPr lang="zh-CN" altLang="en-US" dirty="0"/>
              <a:t>思想：</a:t>
            </a:r>
            <a:endParaRPr lang="en-US" altLang="zh-CN" dirty="0"/>
          </a:p>
          <a:p>
            <a:pPr lvl="1"/>
            <a:r>
              <a:rPr lang="zh-CN" altLang="en-US" dirty="0"/>
              <a:t>集装箱</a:t>
            </a:r>
          </a:p>
          <a:p>
            <a:pPr lvl="1"/>
            <a:r>
              <a:rPr lang="zh-CN" altLang="en-US" dirty="0"/>
              <a:t>标准化： ①运输方式、②存储方式、 ③</a:t>
            </a:r>
            <a:r>
              <a:rPr lang="en-US" altLang="zh-CN" dirty="0"/>
              <a:t>API</a:t>
            </a:r>
            <a:r>
              <a:rPr lang="zh-CN" altLang="en-US" dirty="0"/>
              <a:t>接口</a:t>
            </a:r>
          </a:p>
          <a:p>
            <a:pPr lvl="1"/>
            <a:r>
              <a:rPr lang="zh-CN" altLang="en-US" dirty="0"/>
              <a:t>隔离</a:t>
            </a:r>
            <a:endParaRPr lang="en-US" altLang="zh-CN" dirty="0"/>
          </a:p>
          <a:p>
            <a:r>
              <a:rPr lang="zh-CN" altLang="en-US" dirty="0"/>
              <a:t>概念：镜像，容器，仓库</a:t>
            </a:r>
            <a:endParaRPr lang="en-US" altLang="zh-CN" dirty="0"/>
          </a:p>
          <a:p>
            <a:r>
              <a:rPr lang="zh-CN" altLang="en-US" dirty="0"/>
              <a:t>一句话：解决配置环境的问题</a:t>
            </a:r>
          </a:p>
          <a:p>
            <a:endParaRPr lang="en-US" altLang="zh-C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1EF5D78-16D7-4B16-AC3E-1F19E652C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5882" y="880515"/>
            <a:ext cx="2118591" cy="139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8462603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F246F-95FB-495F-BA37-BF394204A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 </a:t>
            </a:r>
            <a:r>
              <a:rPr lang="zh-CN" altLang="en-US" dirty="0"/>
              <a:t>容器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D4A299-B5F4-457F-A1FE-C871F7A200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为什么用</a:t>
            </a:r>
            <a:r>
              <a:rPr lang="en-US" altLang="zh-CN" dirty="0"/>
              <a:t>Docker</a:t>
            </a:r>
            <a:r>
              <a:rPr lang="zh-CN" altLang="en-US" dirty="0"/>
              <a:t>？</a:t>
            </a:r>
            <a:endParaRPr lang="en-US" altLang="zh-CN" dirty="0"/>
          </a:p>
          <a:p>
            <a:pPr lvl="1"/>
            <a:r>
              <a:rPr lang="zh-CN" altLang="en-US" dirty="0"/>
              <a:t>运行环境一致</a:t>
            </a:r>
            <a:endParaRPr lang="en-US" altLang="zh-CN" dirty="0"/>
          </a:p>
          <a:p>
            <a:pPr lvl="1"/>
            <a:r>
              <a:rPr lang="zh-CN" altLang="en-US" dirty="0"/>
              <a:t>环境隔离</a:t>
            </a:r>
            <a:endParaRPr lang="en-US" altLang="zh-CN" dirty="0"/>
          </a:p>
          <a:p>
            <a:pPr lvl="1"/>
            <a:r>
              <a:rPr lang="zh-CN" altLang="en-US" dirty="0"/>
              <a:t>易于扩展</a:t>
            </a:r>
            <a:endParaRPr lang="en-US" altLang="zh-CN" dirty="0"/>
          </a:p>
          <a:p>
            <a:pPr lvl="1"/>
            <a:r>
              <a:rPr lang="zh-CN" altLang="en-US" dirty="0"/>
              <a:t>项目依赖资源多，</a:t>
            </a:r>
            <a:r>
              <a:rPr lang="en-US" altLang="zh-CN" dirty="0"/>
              <a:t>docker</a:t>
            </a:r>
            <a:r>
              <a:rPr lang="zh-CN" altLang="en-US" dirty="0"/>
              <a:t>方便部署</a:t>
            </a:r>
            <a:endParaRPr lang="en-US" altLang="zh-CN" dirty="0"/>
          </a:p>
          <a:p>
            <a:pPr lvl="1"/>
            <a:r>
              <a:rPr lang="zh-CN" altLang="en-US" dirty="0"/>
              <a:t>轻量级，迁移方便</a:t>
            </a:r>
            <a:endParaRPr lang="en-US" altLang="zh-CN" dirty="0"/>
          </a:p>
          <a:p>
            <a:pPr lvl="1"/>
            <a:r>
              <a:rPr lang="zh-CN" altLang="en-US" dirty="0"/>
              <a:t>持续升级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缺点：</a:t>
            </a:r>
            <a:endParaRPr lang="en-US" altLang="zh-CN" dirty="0"/>
          </a:p>
          <a:p>
            <a:pPr lvl="1"/>
            <a:r>
              <a:rPr lang="zh-CN" altLang="en-US" dirty="0"/>
              <a:t>只能虚拟基于</a:t>
            </a:r>
            <a:r>
              <a:rPr lang="en-US" altLang="zh-CN" dirty="0" err="1"/>
              <a:t>linux</a:t>
            </a:r>
            <a:r>
              <a:rPr lang="zh-CN" altLang="en-US" dirty="0"/>
              <a:t>的服务</a:t>
            </a:r>
            <a:endParaRPr lang="en-US" altLang="zh-CN" dirty="0"/>
          </a:p>
          <a:p>
            <a:pPr lvl="1"/>
            <a:r>
              <a:rPr lang="zh-CN" altLang="en-US" dirty="0"/>
              <a:t>日志难采集</a:t>
            </a:r>
            <a:endParaRPr lang="en-US" altLang="zh-CN" dirty="0"/>
          </a:p>
          <a:p>
            <a:pPr lvl="1"/>
            <a:r>
              <a:rPr lang="zh-CN" altLang="en-US" dirty="0"/>
              <a:t>数据不要保存在</a:t>
            </a:r>
            <a:r>
              <a:rPr lang="en-US" altLang="zh-CN" dirty="0"/>
              <a:t>docker</a:t>
            </a:r>
            <a:r>
              <a:rPr lang="zh-CN" altLang="en-US" dirty="0"/>
              <a:t>里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EE5513C-D893-47A5-ABBF-59791A7E6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5529" y="4853073"/>
            <a:ext cx="4646036" cy="119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0608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zh-CN" altLang="en-US" dirty="0"/>
              <a:t>什么是模型集成</a:t>
            </a:r>
            <a:endParaRPr dirty="0"/>
          </a:p>
        </p:txBody>
      </p:sp>
      <p:sp>
        <p:nvSpPr>
          <p:cNvPr id="16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80145" y="1825625"/>
            <a:ext cx="10824507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1000"/>
              </a:lnSpc>
            </a:pPr>
            <a:r>
              <a:rPr lang="zh-CN" altLang="en-US" dirty="0"/>
              <a:t>“三个臭皮匠顶一个诸葛亮” </a:t>
            </a:r>
            <a:endParaRPr lang="en-US" altLang="zh-CN" dirty="0"/>
          </a:p>
          <a:p>
            <a:pPr>
              <a:lnSpc>
                <a:spcPct val="81000"/>
              </a:lnSpc>
            </a:pPr>
            <a:r>
              <a:rPr lang="zh-CN" altLang="en-US" b="0" i="0" dirty="0">
                <a:solidFill>
                  <a:srgbClr val="414141"/>
                </a:solidFill>
                <a:effectLst/>
                <a:latin typeface="-apple-system"/>
              </a:rPr>
              <a:t>训练多个模型（通常称为弱学习器）解决相同的问题，并将它们结合起来以获得更好的结果。</a:t>
            </a:r>
            <a:endParaRPr lang="en-US" altLang="zh-CN" b="0" i="0" dirty="0">
              <a:solidFill>
                <a:srgbClr val="414141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414141"/>
                </a:solidFill>
                <a:effectLst/>
                <a:latin typeface="-apple-system"/>
              </a:rPr>
              <a:t>假设：弱模型的正确可以得到更精确和</a:t>
            </a:r>
            <a:r>
              <a:rPr lang="en-US" altLang="zh-CN" b="0" i="0" dirty="0">
                <a:solidFill>
                  <a:srgbClr val="414141"/>
                </a:solidFill>
                <a:effectLst/>
                <a:latin typeface="-apple-system"/>
              </a:rPr>
              <a:t>/</a:t>
            </a:r>
            <a:r>
              <a:rPr lang="zh-CN" altLang="en-US" b="0" i="0" dirty="0">
                <a:solidFill>
                  <a:srgbClr val="414141"/>
                </a:solidFill>
                <a:effectLst/>
                <a:latin typeface="-apple-system"/>
              </a:rPr>
              <a:t>或更鲁棒的模型。</a:t>
            </a:r>
          </a:p>
          <a:p>
            <a:pPr algn="l"/>
            <a:r>
              <a:rPr lang="zh-CN" altLang="en-US" b="0" i="0" dirty="0">
                <a:solidFill>
                  <a:srgbClr val="414141"/>
                </a:solidFill>
                <a:effectLst/>
                <a:latin typeface="-apple-system"/>
              </a:rPr>
              <a:t>思想</a:t>
            </a:r>
            <a:r>
              <a:rPr lang="zh-CN" altLang="en-US" dirty="0">
                <a:solidFill>
                  <a:srgbClr val="414141"/>
                </a:solidFill>
                <a:latin typeface="-apple-system"/>
              </a:rPr>
              <a:t>：</a:t>
            </a:r>
            <a:r>
              <a:rPr lang="zh-CN" altLang="en-US" b="0" i="0" dirty="0">
                <a:solidFill>
                  <a:srgbClr val="414141"/>
                </a:solidFill>
                <a:effectLst/>
                <a:latin typeface="-apple-system"/>
              </a:rPr>
              <a:t>通过将弱学习器的偏置和</a:t>
            </a:r>
            <a:r>
              <a:rPr lang="en-US" altLang="zh-CN" b="0" i="0" dirty="0">
                <a:solidFill>
                  <a:srgbClr val="414141"/>
                </a:solidFill>
                <a:effectLst/>
                <a:latin typeface="-apple-system"/>
              </a:rPr>
              <a:t>/</a:t>
            </a:r>
            <a:r>
              <a:rPr lang="zh-CN" altLang="en-US" b="0" i="0" dirty="0">
                <a:solidFill>
                  <a:srgbClr val="414141"/>
                </a:solidFill>
                <a:effectLst/>
                <a:latin typeface="-apple-system"/>
              </a:rPr>
              <a:t>或方差结合起来，从而创建一个强学习器（或集成模型），从而获得更好的性能。</a:t>
            </a:r>
          </a:p>
          <a:p>
            <a:pPr>
              <a:lnSpc>
                <a:spcPct val="81000"/>
              </a:lnSpc>
            </a:pPr>
            <a:endParaRPr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553A481-2FF9-4530-9BBF-3F4F718FAC86}"/>
              </a:ext>
            </a:extLst>
          </p:cNvPr>
          <p:cNvSpPr txBox="1"/>
          <p:nvPr/>
        </p:nvSpPr>
        <p:spPr>
          <a:xfrm>
            <a:off x="-2738231" y="2228673"/>
            <a:ext cx="1714500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6717229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F246F-95FB-495F-BA37-BF394204A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 </a:t>
            </a:r>
            <a:r>
              <a:rPr lang="zh-CN" altLang="en-US" dirty="0"/>
              <a:t>容器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D4A299-B5F4-457F-A1FE-C871F7A200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怎么用</a:t>
            </a:r>
            <a:r>
              <a:rPr lang="en-US" altLang="zh-CN" dirty="0"/>
              <a:t>Docker</a:t>
            </a:r>
            <a:r>
              <a:rPr lang="zh-CN" altLang="en-US" dirty="0"/>
              <a:t>？</a:t>
            </a:r>
            <a:endParaRPr lang="en-US" altLang="zh-CN" dirty="0"/>
          </a:p>
          <a:p>
            <a:pPr lvl="1"/>
            <a:r>
              <a:rPr lang="en-US" altLang="zh-CN" dirty="0"/>
              <a:t>docker pull </a:t>
            </a:r>
            <a:r>
              <a:rPr lang="zh-CN" altLang="en-US" dirty="0"/>
              <a:t>拉取镜像</a:t>
            </a:r>
            <a:endParaRPr lang="en-US" altLang="zh-CN" dirty="0"/>
          </a:p>
          <a:p>
            <a:pPr lvl="1"/>
            <a:r>
              <a:rPr lang="en-US" altLang="zh-CN" dirty="0"/>
              <a:t>docker run </a:t>
            </a:r>
            <a:r>
              <a:rPr lang="zh-CN" altLang="en-US" dirty="0"/>
              <a:t>运行启动容器  </a:t>
            </a:r>
            <a:r>
              <a:rPr lang="en-US" altLang="zh-CN" dirty="0"/>
              <a:t>docker exec –it id /bin/bash</a:t>
            </a:r>
          </a:p>
          <a:p>
            <a:pPr lvl="1"/>
            <a:r>
              <a:rPr lang="en-US" altLang="zh-CN" dirty="0"/>
              <a:t>Linux : /</a:t>
            </a:r>
          </a:p>
          <a:p>
            <a:pPr lvl="1"/>
            <a:r>
              <a:rPr lang="en-US" altLang="zh-CN" dirty="0"/>
              <a:t>docker create </a:t>
            </a:r>
            <a:r>
              <a:rPr lang="zh-CN" altLang="en-US" dirty="0"/>
              <a:t>创建容器</a:t>
            </a:r>
            <a:endParaRPr lang="en-US" altLang="zh-CN" dirty="0"/>
          </a:p>
          <a:p>
            <a:pPr lvl="1"/>
            <a:r>
              <a:rPr lang="en-US" altLang="zh-CN" dirty="0"/>
              <a:t>docker start </a:t>
            </a:r>
            <a:r>
              <a:rPr lang="zh-CN" altLang="en-US" dirty="0"/>
              <a:t>启动容器</a:t>
            </a:r>
            <a:endParaRPr lang="en-US" altLang="zh-CN" dirty="0"/>
          </a:p>
          <a:p>
            <a:pPr lvl="1"/>
            <a:r>
              <a:rPr lang="en-US" altLang="zh-CN" dirty="0"/>
              <a:t>docker stop </a:t>
            </a:r>
            <a:r>
              <a:rPr lang="zh-CN" altLang="en-US" dirty="0"/>
              <a:t>启动容器</a:t>
            </a:r>
          </a:p>
          <a:p>
            <a:pPr lvl="1"/>
            <a:r>
              <a:rPr lang="en-US" altLang="zh-CN" dirty="0"/>
              <a:t>docker rm </a:t>
            </a:r>
            <a:r>
              <a:rPr lang="zh-CN" altLang="en-US" dirty="0"/>
              <a:t>删除容器</a:t>
            </a:r>
            <a:endParaRPr lang="en-US" altLang="zh-CN" dirty="0"/>
          </a:p>
          <a:p>
            <a:pPr lvl="1"/>
            <a:r>
              <a:rPr lang="en-US" altLang="zh-CN" dirty="0"/>
              <a:t>docker </a:t>
            </a:r>
            <a:r>
              <a:rPr lang="en-US" altLang="zh-CN" dirty="0" err="1"/>
              <a:t>rmi</a:t>
            </a:r>
            <a:r>
              <a:rPr lang="en-US" altLang="zh-CN" dirty="0"/>
              <a:t> </a:t>
            </a:r>
            <a:r>
              <a:rPr lang="zh-CN" altLang="en-US" dirty="0"/>
              <a:t>删除镜像</a:t>
            </a:r>
            <a:endParaRPr lang="en-US" altLang="zh-CN" dirty="0"/>
          </a:p>
          <a:p>
            <a:pPr marL="419100" indent="-457200"/>
            <a:r>
              <a:rPr lang="en-US" altLang="zh-CN" dirty="0"/>
              <a:t>hub.docker.com</a:t>
            </a:r>
          </a:p>
          <a:p>
            <a:pPr marL="419100" indent="-45720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73167574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 6"/>
          <p:cNvSpPr/>
          <p:nvPr/>
        </p:nvSpPr>
        <p:spPr>
          <a:xfrm>
            <a:off x="321564" y="320039"/>
            <a:ext cx="11548872" cy="6217922"/>
          </a:xfrm>
          <a:prstGeom prst="rect">
            <a:avLst/>
          </a:prstGeom>
          <a:solidFill>
            <a:srgbClr val="000000">
              <a:alpha val="1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34" name="Title 1"/>
          <p:cNvSpPr txBox="1">
            <a:spLocks noGrp="1"/>
          </p:cNvSpPr>
          <p:nvPr>
            <p:ph type="ctrTitle"/>
          </p:nvPr>
        </p:nvSpPr>
        <p:spPr>
          <a:xfrm>
            <a:off x="4380588" y="965198"/>
            <a:ext cx="7429049" cy="4927603"/>
          </a:xfrm>
          <a:prstGeom prst="rect">
            <a:avLst/>
          </a:prstGeom>
        </p:spPr>
        <p:txBody>
          <a:bodyPr anchor="ctr"/>
          <a:lstStyle/>
          <a:p>
            <a:pPr algn="l">
              <a:defRPr sz="5400">
                <a:solidFill>
                  <a:srgbClr val="C00000"/>
                </a:solidFill>
              </a:defRPr>
            </a:pPr>
            <a:r>
              <a:rPr lang="en-US" altLang="zh-CN" dirty="0"/>
              <a:t>4/4 </a:t>
            </a:r>
            <a:r>
              <a:rPr lang="zh-CN" altLang="en-US" sz="4000" dirty="0"/>
              <a:t>代码讲解</a:t>
            </a:r>
            <a:br>
              <a:rPr lang="zh-CN" altLang="en-US" dirty="0"/>
            </a:br>
            <a:endParaRPr dirty="0"/>
          </a:p>
        </p:txBody>
      </p:sp>
      <p:sp>
        <p:nvSpPr>
          <p:cNvPr id="135" name="Straight Connector 8"/>
          <p:cNvSpPr/>
          <p:nvPr/>
        </p:nvSpPr>
        <p:spPr>
          <a:xfrm flipH="1">
            <a:off x="4055891" y="2057399"/>
            <a:ext cx="1" cy="2743201"/>
          </a:xfrm>
          <a:prstGeom prst="line">
            <a:avLst/>
          </a:prstGeom>
          <a:ln w="19050">
            <a:solidFill>
              <a:srgbClr val="262626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5443205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76289D-3CC3-454D-A0FF-264499F22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代码讲解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2FC4F5-0ACE-414A-B7E2-F8A24EB88B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 err="1"/>
              <a:t>XLNet</a:t>
            </a:r>
            <a:r>
              <a:rPr lang="en-US" altLang="zh-CN" dirty="0"/>
              <a:t> Attention </a:t>
            </a:r>
            <a:r>
              <a:rPr lang="zh-CN" altLang="en-US" dirty="0"/>
              <a:t>代码解析</a:t>
            </a:r>
            <a:endParaRPr lang="en-US" altLang="zh-CN" dirty="0"/>
          </a:p>
          <a:p>
            <a:r>
              <a:rPr lang="zh-CN" altLang="en-US" dirty="0"/>
              <a:t>阅读理解与多模型集成技术</a:t>
            </a:r>
          </a:p>
        </p:txBody>
      </p:sp>
    </p:spTree>
    <p:extLst>
      <p:ext uri="{BB962C8B-B14F-4D97-AF65-F5344CB8AC3E}">
        <p14:creationId xmlns:p14="http://schemas.microsoft.com/office/powerpoint/2010/main" val="3911477868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D71972-DAE1-40A9-AD5B-27BE0182E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endParaRPr lang="en-US" altLang="zh-C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016E7C1-63C2-4B72-A49F-856131B831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1000"/>
              </a:lnSpc>
            </a:pPr>
            <a:r>
              <a:rPr lang="zh-CN" altLang="en-US" dirty="0"/>
              <a:t>模型集成</a:t>
            </a:r>
            <a:endParaRPr lang="en-US" altLang="zh-CN" dirty="0"/>
          </a:p>
          <a:p>
            <a:pPr>
              <a:lnSpc>
                <a:spcPct val="81000"/>
              </a:lnSpc>
            </a:pPr>
            <a:r>
              <a:rPr lang="zh-CN" altLang="en-US" dirty="0"/>
              <a:t>模型蒸馏</a:t>
            </a:r>
            <a:endParaRPr lang="en-US" altLang="zh-CN" dirty="0"/>
          </a:p>
          <a:p>
            <a:pPr>
              <a:lnSpc>
                <a:spcPct val="81000"/>
              </a:lnSpc>
            </a:pPr>
            <a:r>
              <a:rPr lang="zh-CN" altLang="en-US" dirty="0"/>
              <a:t>模型部署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27739729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Rectangle 9"/>
          <p:cNvSpPr/>
          <p:nvPr/>
        </p:nvSpPr>
        <p:spPr>
          <a:xfrm>
            <a:off x="0" y="3726"/>
            <a:ext cx="5614877" cy="6858001"/>
          </a:xfrm>
          <a:prstGeom prst="rect">
            <a:avLst/>
          </a:prstGeom>
          <a:gradFill>
            <a:gsLst>
              <a:gs pos="0">
                <a:schemeClr val="accent1"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rgbClr val="AFABAB"/>
              </a:gs>
              <a:gs pos="100000">
                <a:srgbClr val="AFABAB"/>
              </a:gs>
            </a:gsLst>
            <a:lin ang="42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pic>
        <p:nvPicPr>
          <p:cNvPr id="189" name="Picture 11" descr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891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Title 1"/>
          <p:cNvSpPr txBox="1">
            <a:spLocks noGrp="1"/>
          </p:cNvSpPr>
          <p:nvPr>
            <p:ph type="title"/>
          </p:nvPr>
        </p:nvSpPr>
        <p:spPr>
          <a:xfrm>
            <a:off x="6065131" y="401478"/>
            <a:ext cx="5430183" cy="1454051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C00000"/>
                </a:solidFill>
              </a:defRPr>
            </a:pPr>
            <a:r>
              <a:rPr lang="zh-CN" altLang="en-US" dirty="0"/>
              <a:t>作业</a:t>
            </a:r>
            <a:endParaRPr dirty="0"/>
          </a:p>
        </p:txBody>
      </p:sp>
      <p:sp>
        <p:nvSpPr>
          <p:cNvPr id="191" name="Freeform 62"/>
          <p:cNvSpPr/>
          <p:nvPr/>
        </p:nvSpPr>
        <p:spPr>
          <a:xfrm>
            <a:off x="-1" y="738618"/>
            <a:ext cx="5000440" cy="54009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935" y="0"/>
                </a:moveTo>
                <a:cubicBezTo>
                  <a:pt x="16377" y="0"/>
                  <a:pt x="21600" y="4835"/>
                  <a:pt x="21600" y="10800"/>
                </a:cubicBezTo>
                <a:cubicBezTo>
                  <a:pt x="21600" y="16765"/>
                  <a:pt x="16377" y="21600"/>
                  <a:pt x="9935" y="21600"/>
                </a:cubicBezTo>
                <a:cubicBezTo>
                  <a:pt x="5908" y="21600"/>
                  <a:pt x="2358" y="19711"/>
                  <a:pt x="262" y="16838"/>
                </a:cubicBezTo>
                <a:lnTo>
                  <a:pt x="0" y="16439"/>
                </a:lnTo>
                <a:lnTo>
                  <a:pt x="0" y="5161"/>
                </a:lnTo>
                <a:lnTo>
                  <a:pt x="262" y="4762"/>
                </a:lnTo>
                <a:cubicBezTo>
                  <a:pt x="2358" y="1889"/>
                  <a:pt x="5908" y="0"/>
                  <a:pt x="9935" y="0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BDC5D5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pic>
        <p:nvPicPr>
          <p:cNvPr id="192" name="Graphic 6" descr="Graphic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254" y="1629088"/>
            <a:ext cx="3620021" cy="3620022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6094103" y="2257006"/>
            <a:ext cx="6038903" cy="269871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>
              <a:lnSpc>
                <a:spcPct val="170000"/>
              </a:lnSpc>
            </a:pPr>
            <a:r>
              <a:rPr lang="zh-CN" altLang="en-US"/>
              <a:t>见作业详情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7856741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1F90F7-07AE-4613-A2D5-111FF20A7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偏置与方差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05101E1-0128-479B-8553-9E3141FA90B4}"/>
              </a:ext>
            </a:extLst>
          </p:cNvPr>
          <p:cNvSpPr txBox="1"/>
          <p:nvPr/>
        </p:nvSpPr>
        <p:spPr>
          <a:xfrm>
            <a:off x="838200" y="1690688"/>
            <a:ext cx="6721929" cy="2308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偏差：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度量学习算法的期望预测与真实结果的偏离程度，也叫拟合能力；描述的是预测值（估计值）的期望与真实值之间的差距。偏差越大，越偏离真实数据，如下图第二行所示。</a:t>
            </a:r>
          </a:p>
          <a:p>
            <a:pPr algn="l"/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方差：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度量了同样大小的训练集的变动所导致的学习性能的变化，即刻画了数据扰动造成的影响；描述的是预测值的变化范围，离散程度，也就是离其期望值的距离。方差越大，数据的分布越分散，如下图右列所示。</a:t>
            </a:r>
          </a:p>
          <a:p>
            <a:endParaRPr lang="zh-CN" altLang="en-US" dirty="0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951982B6-A7B1-4788-939D-389624E4C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4217" y="1285875"/>
            <a:ext cx="3066143" cy="290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901619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zh-CN" altLang="en-US" dirty="0"/>
              <a:t>模型集成应用举例</a:t>
            </a:r>
            <a:endParaRPr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553A481-2FF9-4530-9BBF-3F4F718FAC86}"/>
              </a:ext>
            </a:extLst>
          </p:cNvPr>
          <p:cNvSpPr txBox="1"/>
          <p:nvPr/>
        </p:nvSpPr>
        <p:spPr>
          <a:xfrm>
            <a:off x="-2738231" y="2228673"/>
            <a:ext cx="1714500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BAFB4CB-C889-4042-95E5-6CFC7ABB9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1128" y="2731907"/>
            <a:ext cx="5478011" cy="188159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F4893AA-2A7B-4330-918B-10D8D8E831BB}"/>
              </a:ext>
            </a:extLst>
          </p:cNvPr>
          <p:cNvSpPr txBox="1"/>
          <p:nvPr/>
        </p:nvSpPr>
        <p:spPr>
          <a:xfrm>
            <a:off x="838200" y="2044007"/>
            <a:ext cx="7466202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dirty="0"/>
              <a:t>https://rajpurkar.github.io/SQuAD-explorer/</a:t>
            </a:r>
          </a:p>
        </p:txBody>
      </p:sp>
    </p:spTree>
    <p:extLst>
      <p:ext uri="{BB962C8B-B14F-4D97-AF65-F5344CB8AC3E}">
        <p14:creationId xmlns:p14="http://schemas.microsoft.com/office/powerpoint/2010/main" val="168993173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80D6B9-BA1E-4C68-90D3-F99841ACE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模型集成方法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FC8448-9227-47F3-AE52-20E8A50765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基于投票思想的多数票机制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基于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bagging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思想的套袋集成技术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基于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boosting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思想的自适应增强方法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分层模型集成框架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stacking(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叠加算法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7266040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3E320F-F700-4F23-8DEB-8AAA00790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基于投票思想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3280A8-44D6-46F6-992B-27D5370C09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分别训练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个弱分类器。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对每个弱分类器输出预测结果，并投票。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每个样本取投票数最多的那个预测为该样本最终分类预测。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BD9BE470-1FC0-4045-9A6E-C5EF15CA2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142" y="3528332"/>
            <a:ext cx="4110702" cy="3003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111272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3E320F-F700-4F23-8DEB-8AAA00790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bagging</a:t>
            </a:r>
            <a:r>
              <a:rPr lang="zh-CN" altLang="en-US" dirty="0"/>
              <a:t>思想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3280A8-44D6-46F6-992B-27D5370C09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投票方法的不同：</a:t>
            </a:r>
            <a:br>
              <a:rPr lang="zh-CN" altLang="en-US" dirty="0"/>
            </a:b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投票机制在训练每个分类器的时候都是用相同的全部样本，而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Bagging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方法则是使用全部样本的一个随机抽样，每个分类器都是使用不同的样本进行训练。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93816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​​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lesson01RS" id="{03C65150-5847-9945-BE6E-5390EEFCAC70}" vid="{5F236572-1403-0148-935B-D710884A743C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主题​​</Template>
  <TotalTime>11180</TotalTime>
  <Words>1672</Words>
  <Application>Microsoft Office PowerPoint</Application>
  <PresentationFormat>宽屏</PresentationFormat>
  <Paragraphs>208</Paragraphs>
  <Slides>44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0" baseType="lpstr">
      <vt:lpstr>-apple-system</vt:lpstr>
      <vt:lpstr>Microsoft YaHei</vt:lpstr>
      <vt:lpstr>Arial</vt:lpstr>
      <vt:lpstr>Calibri</vt:lpstr>
      <vt:lpstr>Calibri Light</vt:lpstr>
      <vt:lpstr>Office 主题​​</vt:lpstr>
      <vt:lpstr>机器阅读理解 Lesson-07 模型集成与部署</vt:lpstr>
      <vt:lpstr>目录</vt:lpstr>
      <vt:lpstr>1/4 模型集成</vt:lpstr>
      <vt:lpstr>什么是模型集成</vt:lpstr>
      <vt:lpstr>偏置与方差</vt:lpstr>
      <vt:lpstr>模型集成应用举例</vt:lpstr>
      <vt:lpstr>模型集成方法</vt:lpstr>
      <vt:lpstr>基于投票思想</vt:lpstr>
      <vt:lpstr>bagging思想</vt:lpstr>
      <vt:lpstr>bagging思想</vt:lpstr>
      <vt:lpstr>boosting思想</vt:lpstr>
      <vt:lpstr>Adaboost思想</vt:lpstr>
      <vt:lpstr>集成框架stacking</vt:lpstr>
      <vt:lpstr>集成框架stacking</vt:lpstr>
      <vt:lpstr>集成框架stacking</vt:lpstr>
      <vt:lpstr>Blending</vt:lpstr>
      <vt:lpstr>Blending流程</vt:lpstr>
      <vt:lpstr>阅读理解中的模型ensemble</vt:lpstr>
      <vt:lpstr>2/4 模型蒸馏</vt:lpstr>
      <vt:lpstr>起源</vt:lpstr>
      <vt:lpstr>发展</vt:lpstr>
      <vt:lpstr>模型蒸馏流程图</vt:lpstr>
      <vt:lpstr>soft target</vt:lpstr>
      <vt:lpstr>Loss</vt:lpstr>
      <vt:lpstr>信息对齐</vt:lpstr>
      <vt:lpstr>BERT蒸馏方法</vt:lpstr>
      <vt:lpstr>DistillBERT</vt:lpstr>
      <vt:lpstr>DistillBERT</vt:lpstr>
      <vt:lpstr>DistillBERT</vt:lpstr>
      <vt:lpstr>DistillBERT</vt:lpstr>
      <vt:lpstr>3/4 模型部署</vt:lpstr>
      <vt:lpstr>在线项目流程</vt:lpstr>
      <vt:lpstr>为什么要部署</vt:lpstr>
      <vt:lpstr>部署方式</vt:lpstr>
      <vt:lpstr>算法人员考虑的问题</vt:lpstr>
      <vt:lpstr>Python Server Framework &amp; model API</vt:lpstr>
      <vt:lpstr>Bert-as-service &amp; Tf-serving</vt:lpstr>
      <vt:lpstr>Docker 容器</vt:lpstr>
      <vt:lpstr>Docker 容器</vt:lpstr>
      <vt:lpstr>Docker 容器</vt:lpstr>
      <vt:lpstr>4/4 代码讲解 </vt:lpstr>
      <vt:lpstr>代码讲解</vt:lpstr>
      <vt:lpstr>总结</vt:lpstr>
      <vt:lpstr>作业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题目 Lesson-01</dc:title>
  <dc:creator>Microsoft Office User</dc:creator>
  <cp:lastModifiedBy>Raytine</cp:lastModifiedBy>
  <cp:revision>1273</cp:revision>
  <dcterms:created xsi:type="dcterms:W3CDTF">2019-08-30T07:45:14Z</dcterms:created>
  <dcterms:modified xsi:type="dcterms:W3CDTF">2020-12-11T13:53:18Z</dcterms:modified>
</cp:coreProperties>
</file>