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924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4" name="Google Shape;11;p2"/>
          <p:cNvPicPr/>
          <p:nvPr/>
        </p:nvPicPr>
        <p:blipFill>
          <a:blip r:embed="rId2"/>
          <a:srcRect l="6446" t="15265" r="28409" b="40210"/>
          <a:stretch/>
        </p:blipFill>
        <p:spPr>
          <a:xfrm>
            <a:off x="4916880" y="2255040"/>
            <a:ext cx="4226760" cy="2888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86;p19"/>
          <p:cNvPicPr/>
          <p:nvPr/>
        </p:nvPicPr>
        <p:blipFill>
          <a:blip r:embed="rId2"/>
          <a:srcRect l="42971" t="8605" r="8129" b="53361"/>
          <a:stretch/>
        </p:blipFill>
        <p:spPr>
          <a:xfrm>
            <a:off x="0" y="2676240"/>
            <a:ext cx="3172320" cy="2466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95;p20"/>
          <p:cNvPicPr/>
          <p:nvPr/>
        </p:nvPicPr>
        <p:blipFill>
          <a:blip r:embed="rId2"/>
          <a:srcRect l="29900" b="52150"/>
          <a:stretch/>
        </p:blipFill>
        <p:spPr>
          <a:xfrm flipH="1">
            <a:off x="4595760" y="2036520"/>
            <a:ext cx="4548240" cy="3103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13160" y="2918160"/>
            <a:ext cx="5067360" cy="1510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title"/>
          </p:nvPr>
        </p:nvSpPr>
        <p:spPr>
          <a:xfrm>
            <a:off x="713160" y="1653840"/>
            <a:ext cx="1139760" cy="9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u="none" strike="noStrike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31" name="Google Shape;15;p3"/>
          <p:cNvPicPr/>
          <p:nvPr/>
        </p:nvPicPr>
        <p:blipFill>
          <a:blip r:embed="rId2"/>
          <a:srcRect r="30128" b="37830"/>
          <a:stretch/>
        </p:blipFill>
        <p:spPr>
          <a:xfrm rot="16200000">
            <a:off x="4881240" y="235440"/>
            <a:ext cx="4533120" cy="4033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106;p21"/>
          <p:cNvPicPr/>
          <p:nvPr/>
        </p:nvPicPr>
        <p:blipFill>
          <a:blip r:embed="rId2"/>
          <a:srcRect l="6446" t="15265" r="28409" b="40210"/>
          <a:stretch/>
        </p:blipFill>
        <p:spPr>
          <a:xfrm rot="10800000" flipH="1">
            <a:off x="4916880" y="0"/>
            <a:ext cx="4226760" cy="2888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99840" y="746280"/>
            <a:ext cx="4945320" cy="96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5" name="Google Shape;109;p21"/>
          <p:cNvSpPr/>
          <p:nvPr/>
        </p:nvSpPr>
        <p:spPr>
          <a:xfrm>
            <a:off x="699840" y="3603600"/>
            <a:ext cx="4945320" cy="5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CREDITS: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This presentation template was created by </a:t>
            </a:r>
            <a:r>
              <a:rPr lang="en" sz="1000" b="1" u="sng" strike="noStrike">
                <a:solidFill>
                  <a:schemeClr val="hlink"/>
                </a:solidFill>
                <a:effectLst/>
                <a:uFillTx/>
                <a:latin typeface="arial"/>
                <a:ea typeface="arial"/>
                <a:hlinkClick r:id="rId3"/>
              </a:rPr>
              <a:t>Slidesgo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, and includes icons, infographics &amp; images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  <a:hlinkClick r:id="rId4"/>
              </a:rPr>
              <a:t>Freepik</a:t>
            </a:r>
            <a:r>
              <a:rPr lang="en" sz="1000" b="0" u="sng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111;p22"/>
          <p:cNvPicPr/>
          <p:nvPr/>
        </p:nvPicPr>
        <p:blipFill>
          <a:blip r:embed="rId2"/>
          <a:srcRect l="29900" b="55808"/>
          <a:stretch/>
        </p:blipFill>
        <p:spPr>
          <a:xfrm rot="5400000" flipH="1">
            <a:off x="-874080" y="1436040"/>
            <a:ext cx="4548240" cy="28666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113;p23"/>
          <p:cNvPicPr/>
          <p:nvPr/>
        </p:nvPicPr>
        <p:blipFill>
          <a:blip r:embed="rId2"/>
          <a:srcRect l="29900" b="52150"/>
          <a:stretch/>
        </p:blipFill>
        <p:spPr>
          <a:xfrm rot="16200000" flipH="1">
            <a:off x="5317560" y="722160"/>
            <a:ext cx="4548240" cy="31039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17;p4"/>
          <p:cNvPicPr/>
          <p:nvPr/>
        </p:nvPicPr>
        <p:blipFill>
          <a:blip r:embed="rId2"/>
          <a:srcRect l="45858" t="18030" r="7192" b="53365"/>
          <a:stretch/>
        </p:blipFill>
        <p:spPr>
          <a:xfrm rot="5400000">
            <a:off x="-594720" y="595080"/>
            <a:ext cx="3045600" cy="1855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20000" y="1584360"/>
            <a:ext cx="5081400" cy="3019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20000" y="5367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42" name="Google Shape;26;p5"/>
          <p:cNvPicPr/>
          <p:nvPr/>
        </p:nvPicPr>
        <p:blipFill>
          <a:blip r:embed="rId2"/>
          <a:srcRect t="43934" r="58145" b="-38"/>
          <a:stretch/>
        </p:blipFill>
        <p:spPr>
          <a:xfrm>
            <a:off x="6428520" y="0"/>
            <a:ext cx="2715120" cy="3639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44" name="Google Shape;29;p6"/>
          <p:cNvPicPr/>
          <p:nvPr/>
        </p:nvPicPr>
        <p:blipFill>
          <a:blip r:embed="rId2"/>
          <a:srcRect l="29900" b="52150"/>
          <a:stretch/>
        </p:blipFill>
        <p:spPr>
          <a:xfrm flipH="1">
            <a:off x="4595760" y="2036520"/>
            <a:ext cx="4548240" cy="31039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650120" y="1584360"/>
            <a:ext cx="3773520" cy="1419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pic>
        <p:nvPicPr>
          <p:cNvPr id="47" name="Google Shape;34;p7"/>
          <p:cNvPicPr/>
          <p:nvPr/>
        </p:nvPicPr>
        <p:blipFill>
          <a:blip r:embed="rId2"/>
          <a:srcRect l="29900" b="52150"/>
          <a:stretch/>
        </p:blipFill>
        <p:spPr>
          <a:xfrm>
            <a:off x="0" y="2039400"/>
            <a:ext cx="4548240" cy="3103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50120" y="3184200"/>
            <a:ext cx="3773520" cy="1419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47;p11"/>
          <p:cNvPicPr/>
          <p:nvPr/>
        </p:nvPicPr>
        <p:blipFill>
          <a:blip r:embed="rId2"/>
          <a:srcRect r="50065" b="37830"/>
          <a:stretch/>
        </p:blipFill>
        <p:spPr>
          <a:xfrm rot="16200000">
            <a:off x="5528160" y="-420840"/>
            <a:ext cx="3239280" cy="4033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13160" y="941400"/>
            <a:ext cx="5088240" cy="1044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u="none" strike="noStrike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37;p8"/>
          <p:cNvPicPr/>
          <p:nvPr/>
        </p:nvPicPr>
        <p:blipFill>
          <a:blip r:embed="rId2"/>
          <a:srcRect t="43934" r="58145" b="-38"/>
          <a:stretch/>
        </p:blipFill>
        <p:spPr>
          <a:xfrm>
            <a:off x="6428520" y="0"/>
            <a:ext cx="2715120" cy="3639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768680" y="1307160"/>
            <a:ext cx="560664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40;p9"/>
          <p:cNvPicPr/>
          <p:nvPr/>
        </p:nvPicPr>
        <p:blipFill>
          <a:blip r:embed="rId2"/>
          <a:srcRect l="29900" b="52150"/>
          <a:stretch/>
        </p:blipFill>
        <p:spPr>
          <a:xfrm>
            <a:off x="0" y="2039400"/>
            <a:ext cx="4548240" cy="3103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135520" y="1441800"/>
            <a:ext cx="4872600" cy="118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119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2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2;p13"/>
          <p:cNvPicPr/>
          <p:nvPr/>
        </p:nvPicPr>
        <p:blipFill>
          <a:blip r:embed="rId2"/>
          <a:srcRect l="29900" b="52150"/>
          <a:stretch/>
        </p:blipFill>
        <p:spPr>
          <a:xfrm rot="10800000">
            <a:off x="4595760" y="360"/>
            <a:ext cx="4548240" cy="3103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713160" y="1755000"/>
            <a:ext cx="8384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title"/>
          </p:nvPr>
        </p:nvSpPr>
        <p:spPr>
          <a:xfrm>
            <a:off x="713160" y="3275280"/>
            <a:ext cx="8384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3342240" y="1755000"/>
            <a:ext cx="8384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3342240" y="3275280"/>
            <a:ext cx="8384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title"/>
          </p:nvPr>
        </p:nvSpPr>
        <p:spPr>
          <a:xfrm>
            <a:off x="5971320" y="1755000"/>
            <a:ext cx="8384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title"/>
          </p:nvPr>
        </p:nvSpPr>
        <p:spPr>
          <a:xfrm>
            <a:off x="5971320" y="3275280"/>
            <a:ext cx="8384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Outfit"/>
                <a:ea typeface="Outfit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67;p14"/>
          <p:cNvPicPr/>
          <p:nvPr/>
        </p:nvPicPr>
        <p:blipFill>
          <a:blip r:embed="rId2"/>
          <a:srcRect l="29900" b="56210"/>
          <a:stretch/>
        </p:blipFill>
        <p:spPr>
          <a:xfrm rot="5400000" flipH="1">
            <a:off x="-861120" y="1449000"/>
            <a:ext cx="4548240" cy="284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70;p15"/>
          <p:cNvPicPr/>
          <p:nvPr/>
        </p:nvPicPr>
        <p:blipFill>
          <a:blip r:embed="rId2"/>
          <a:srcRect l="29900" b="52150"/>
          <a:stretch/>
        </p:blipFill>
        <p:spPr>
          <a:xfrm rot="16200000" flipH="1">
            <a:off x="5317560" y="722160"/>
            <a:ext cx="4548240" cy="3103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73;p16"/>
          <p:cNvPicPr/>
          <p:nvPr/>
        </p:nvPicPr>
        <p:blipFill>
          <a:blip r:embed="rId2"/>
          <a:srcRect r="55545" b="37830"/>
          <a:stretch/>
        </p:blipFill>
        <p:spPr>
          <a:xfrm rot="5400000">
            <a:off x="585720" y="1697040"/>
            <a:ext cx="2883960" cy="4033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3597480" cy="106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650120" y="1584360"/>
            <a:ext cx="3773520" cy="301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pic>
        <p:nvPicPr>
          <p:cNvPr id="21" name="Google Shape;80;p17"/>
          <p:cNvPicPr/>
          <p:nvPr/>
        </p:nvPicPr>
        <p:blipFill>
          <a:blip r:embed="rId2"/>
          <a:srcRect l="29900" b="52150"/>
          <a:stretch/>
        </p:blipFill>
        <p:spPr>
          <a:xfrm>
            <a:off x="0" y="2039400"/>
            <a:ext cx="4548240" cy="31039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82;p18"/>
          <p:cNvPicPr/>
          <p:nvPr/>
        </p:nvPicPr>
        <p:blipFill>
          <a:blip r:embed="rId2"/>
          <a:srcRect l="37988" t="12339" r="-8087" b="39811"/>
          <a:stretch/>
        </p:blipFill>
        <p:spPr>
          <a:xfrm flipH="1">
            <a:off x="4595760" y="2039400"/>
            <a:ext cx="4548240" cy="3103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13160" y="794520"/>
            <a:ext cx="7717320" cy="69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88760" y="2398680"/>
            <a:ext cx="4941720" cy="195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14240" y="542880"/>
            <a:ext cx="771480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2500" lnSpcReduction="19999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5000" b="1" u="none" strike="noStrike">
                <a:solidFill>
                  <a:srgbClr val="021024"/>
                </a:solidFill>
                <a:effectLst/>
                <a:uFillTx/>
                <a:latin typeface="Calibri"/>
                <a:ea typeface="Outfit"/>
              </a:rPr>
              <a:t>Normalization Overview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cxnSp>
        <p:nvCxnSpPr>
          <p:cNvPr id="62" name="Google Shape;131;p28"/>
          <p:cNvCxnSpPr/>
          <p:nvPr/>
        </p:nvCxnSpPr>
        <p:spPr>
          <a:xfrm>
            <a:off x="713160" y="2080440"/>
            <a:ext cx="771768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  <p:sp>
        <p:nvSpPr>
          <p:cNvPr id="63" name="PlaceHolder 3"/>
          <p:cNvSpPr>
            <a:spLocks noGrp="1"/>
          </p:cNvSpPr>
          <p:nvPr>
            <p:ph type="subTitle"/>
          </p:nvPr>
        </p:nvSpPr>
        <p:spPr>
          <a:xfrm>
            <a:off x="714240" y="2257560"/>
            <a:ext cx="3771720" cy="4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9999"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rgbClr val="000000"/>
                </a:solidFill>
                <a:effectLst/>
                <a:uFillTx/>
                <a:latin typeface="Calibri"/>
                <a:ea typeface="arial"/>
              </a:rPr>
              <a:t>A guide to database structuring techniques for data integrity.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cxnSp>
        <p:nvCxnSpPr>
          <p:cNvPr id="64" name="Google Shape;133;p28"/>
          <p:cNvCxnSpPr/>
          <p:nvPr/>
        </p:nvCxnSpPr>
        <p:spPr>
          <a:xfrm>
            <a:off x="713160" y="2919960"/>
            <a:ext cx="375804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14240" y="790560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5000" lnSpcReduction="19999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4000" b="1" u="none" strike="noStrike">
                <a:solidFill>
                  <a:srgbClr val="021024"/>
                </a:solidFill>
                <a:effectLst/>
                <a:uFillTx/>
                <a:latin typeface="Calibri"/>
                <a:ea typeface="Outfit"/>
              </a:rPr>
              <a:t>Conclusions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23657" y="2137973"/>
            <a:ext cx="4943160" cy="1952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The choice between normalization and denormalization is not absolute; it depends on your applications specific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needs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. While normalization prioritizes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data integrity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, denormalization focuses on enhancing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query performance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. A balanced approach often utilizes both methods, deploying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normalized schemas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 for transactional databases and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denormalized schemas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 for analysis and reporting purposes.</a:t>
            </a: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180;p33"/>
          <p:cNvPicPr/>
          <p:nvPr/>
        </p:nvPicPr>
        <p:blipFill>
          <a:blip r:embed="rId2"/>
          <a:srcRect l="9230" r="9237"/>
          <a:stretch/>
        </p:blipFill>
        <p:spPr>
          <a:xfrm>
            <a:off x="4650120" y="1584360"/>
            <a:ext cx="3773520" cy="3019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3960" y="54288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19999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600" b="1" u="none" strike="noStrike">
                <a:solidFill>
                  <a:srgbClr val="021024"/>
                </a:solidFill>
                <a:effectLst/>
                <a:uFillTx/>
                <a:latin typeface="Calibri"/>
                <a:ea typeface="Outfit"/>
              </a:rPr>
              <a:t>Introduction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722161" y="2036133"/>
            <a:ext cx="3771720" cy="1695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Normalization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 is a critical process in database design aimed at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organizing data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 to minimize redundancy and enhance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data integrity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. This presentation explores the various aspects of normalization, its advantages, and key considerations for implementation.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cxnSp>
        <p:nvCxnSpPr>
          <p:cNvPr id="68" name="Google Shape;183;p33"/>
          <p:cNvCxnSpPr/>
          <p:nvPr/>
        </p:nvCxnSpPr>
        <p:spPr>
          <a:xfrm>
            <a:off x="713160" y="1279440"/>
            <a:ext cx="771768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14240" y="2914560"/>
            <a:ext cx="5067000" cy="151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9999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4000" b="1" u="none" strike="noStrike">
                <a:solidFill>
                  <a:srgbClr val="021024"/>
                </a:solidFill>
                <a:effectLst/>
                <a:uFillTx/>
                <a:latin typeface="Calibri"/>
                <a:ea typeface="Outfit"/>
              </a:rPr>
              <a:t>Topic 1: Understanding Normalization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title"/>
          </p:nvPr>
        </p:nvSpPr>
        <p:spPr>
          <a:xfrm>
            <a:off x="714240" y="1657440"/>
            <a:ext cx="114264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77500" lnSpcReduction="19999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6000" b="1" u="none" strike="noStrike">
                <a:solidFill>
                  <a:srgbClr val="CAF2FF"/>
                </a:solidFill>
                <a:effectLst/>
                <a:uFillTx/>
                <a:latin typeface="Calibri"/>
                <a:ea typeface="Outfit"/>
              </a:rPr>
              <a:t>01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cxnSp>
        <p:nvCxnSpPr>
          <p:cNvPr id="71" name="Google Shape;168;p31"/>
          <p:cNvCxnSpPr/>
          <p:nvPr/>
        </p:nvCxnSpPr>
        <p:spPr>
          <a:xfrm>
            <a:off x="713160" y="4603680"/>
            <a:ext cx="768492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  <p:cxnSp>
        <p:nvCxnSpPr>
          <p:cNvPr id="72" name="Google Shape;169;p31"/>
          <p:cNvCxnSpPr/>
          <p:nvPr/>
        </p:nvCxnSpPr>
        <p:spPr>
          <a:xfrm>
            <a:off x="713160" y="2743920"/>
            <a:ext cx="114012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14240" y="790560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5000" lnSpcReduction="19999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4000" b="1" u="none" strike="noStrike">
                <a:solidFill>
                  <a:srgbClr val="021024"/>
                </a:solidFill>
                <a:effectLst/>
                <a:uFillTx/>
                <a:latin typeface="Calibri"/>
                <a:ea typeface="Outfit"/>
              </a:rPr>
              <a:t>Definition and Purpose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29286" y="1666921"/>
            <a:ext cx="5246499" cy="277382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9999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Normalization refers to the method of structuring a database to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reduce redundancy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 and ensure high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data integrity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. The goal is to isolate data so that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additions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,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deletions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, and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modifications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 are performed in a single table, facilitating easier maintenance.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700" b="1" i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Advantages of Normalization</a:t>
            </a:r>
            <a:endParaRPr lang="fr-FR" sz="1700" b="1" i="1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The primary benefits of normalization include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reduced data redundancy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 by preventing duplication, improved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data integrity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 ensuring accuracy, and enhanced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efficiency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 in data modifications. A well-normalized database is typically simpler to manage and less prone to errors, which is essential for transactional systems.</a:t>
            </a: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23960" y="54288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19999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600" b="1" u="none" strike="noStrike">
                <a:solidFill>
                  <a:srgbClr val="021024"/>
                </a:solidFill>
                <a:effectLst/>
                <a:uFillTx/>
                <a:latin typeface="Calibri"/>
                <a:ea typeface="Outfit"/>
              </a:rPr>
              <a:t>When to Implement Normalization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723960" y="1786749"/>
            <a:ext cx="6503738" cy="247899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Normalization should be implemented when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data integrity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 is paramount, particularly in systems handling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financial transactions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. 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1200" b="0" u="none" strike="noStrike" dirty="0">
              <a:solidFill>
                <a:srgbClr val="021024"/>
              </a:solidFill>
              <a:effectLst/>
              <a:uFillTx/>
              <a:latin typeface="Calibri"/>
              <a:ea typeface="aria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It is ideal for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write-heavy workloads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 and cases where data undergoes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frequent changes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.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 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A properly normalized database ensures consistent operation, which is vital for transactional applications.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cxnSp>
        <p:nvCxnSpPr>
          <p:cNvPr id="78" name="Google Shape;183;p33"/>
          <p:cNvCxnSpPr/>
          <p:nvPr/>
        </p:nvCxnSpPr>
        <p:spPr>
          <a:xfrm>
            <a:off x="713160" y="1279440"/>
            <a:ext cx="771768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14240" y="2914560"/>
            <a:ext cx="5067000" cy="151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9999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4000" b="1" u="none" strike="noStrike">
                <a:solidFill>
                  <a:srgbClr val="021024"/>
                </a:solidFill>
                <a:effectLst/>
                <a:uFillTx/>
                <a:latin typeface="Calibri"/>
                <a:ea typeface="Outfit"/>
              </a:rPr>
              <a:t>Topic 2: Understanding Denormalization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714240" y="1657440"/>
            <a:ext cx="114264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77500" lnSpcReduction="19999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6000" b="1" u="none" strike="noStrike">
                <a:solidFill>
                  <a:srgbClr val="CAF2FF"/>
                </a:solidFill>
                <a:effectLst/>
                <a:uFillTx/>
                <a:latin typeface="Calibri"/>
                <a:ea typeface="Outfit"/>
              </a:rPr>
              <a:t>02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cxnSp>
        <p:nvCxnSpPr>
          <p:cNvPr id="81" name="Google Shape;168;p31"/>
          <p:cNvCxnSpPr/>
          <p:nvPr/>
        </p:nvCxnSpPr>
        <p:spPr>
          <a:xfrm>
            <a:off x="713160" y="4603680"/>
            <a:ext cx="768492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  <p:cxnSp>
        <p:nvCxnSpPr>
          <p:cNvPr id="82" name="Google Shape;169;p31"/>
          <p:cNvCxnSpPr/>
          <p:nvPr/>
        </p:nvCxnSpPr>
        <p:spPr>
          <a:xfrm>
            <a:off x="713160" y="2743920"/>
            <a:ext cx="114012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14240" y="790560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5000" lnSpcReduction="19999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4000" b="1" u="none" strike="noStrike">
                <a:solidFill>
                  <a:srgbClr val="021024"/>
                </a:solidFill>
                <a:effectLst/>
                <a:uFillTx/>
                <a:latin typeface="Calibri"/>
                <a:ea typeface="Outfit"/>
              </a:rPr>
              <a:t>Definition and Purpose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714240" y="2347979"/>
            <a:ext cx="4943160" cy="1952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Denormalization is the process of intentionally adding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redundant data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 to a normalized database. This technique aims to improve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read performance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 by minimizing the need for complex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JOIN operations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.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By combining tables, denormalization simplifies access patterns, especially for reporting purposes.</a:t>
            </a: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3960" y="54288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19999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600" b="1" u="none" strike="noStrike">
                <a:solidFill>
                  <a:srgbClr val="021024"/>
                </a:solidFill>
                <a:effectLst/>
                <a:uFillTx/>
                <a:latin typeface="Calibri"/>
                <a:ea typeface="Outfit"/>
              </a:rPr>
              <a:t>Advantages of Denormalization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723960" y="1808625"/>
            <a:ext cx="4203394" cy="184459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Key benefits of denormalization include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faster read performance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, as data retrieval often occurs from a single table. It simplifies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queries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, making them easier to write and understand. 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Moreover, denormalized structures enhance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analytics and reporting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 capabilities, optimizing systems for data warehousing and business intelligence.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cxnSp>
        <p:nvCxnSpPr>
          <p:cNvPr id="88" name="Google Shape;183;p33"/>
          <p:cNvCxnSpPr/>
          <p:nvPr/>
        </p:nvCxnSpPr>
        <p:spPr>
          <a:xfrm>
            <a:off x="713160" y="1279440"/>
            <a:ext cx="7717680" cy="36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14240" y="790560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5000" lnSpcReduction="19999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4000" b="1" u="none" strike="noStrike">
                <a:solidFill>
                  <a:srgbClr val="021024"/>
                </a:solidFill>
                <a:effectLst/>
                <a:uFillTx/>
                <a:latin typeface="Calibri"/>
                <a:ea typeface="Outfit"/>
              </a:rPr>
              <a:t>When to Implement Denormalization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714240" y="2063596"/>
            <a:ext cx="4943160" cy="1952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Denormalization is advisable when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read performance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 surpasses the need for quick write times. Its particularly beneficial for systems focused on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fast reporting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 and </a:t>
            </a:r>
            <a:r>
              <a:rPr lang="en-US" sz="1200" b="1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analytical queries</a:t>
            </a:r>
            <a:r>
              <a:rPr lang="en-US" sz="1200" b="0" u="none" strike="noStrike" dirty="0">
                <a:solidFill>
                  <a:srgbClr val="021024"/>
                </a:solidFill>
                <a:effectLst/>
                <a:uFillTx/>
                <a:latin typeface="Calibri"/>
                <a:ea typeface="arial"/>
              </a:rPr>
              <a:t>, such as data warehouses. In scenarios where data retrieval speed is critical, denormalization can significantly enhance overall system effectiveness.</a:t>
            </a:r>
            <a:endParaRPr lang="fr-FR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Simple Theme by Slidesgo">
  <a:themeElements>
    <a:clrScheme name="Simple Light">
      <a:dk1>
        <a:srgbClr val="021024"/>
      </a:dk1>
      <a:lt1>
        <a:srgbClr val="CAF2FF"/>
      </a:lt1>
      <a:dk2>
        <a:srgbClr val="023373"/>
      </a:dk2>
      <a:lt2>
        <a:srgbClr val="0487D9"/>
      </a:lt2>
      <a:accent1>
        <a:srgbClr val="63D8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102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418</Words>
  <Application>Microsoft Office PowerPoint</Application>
  <PresentationFormat>On-screen Show (16:9)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</vt:lpstr>
      <vt:lpstr>Calibri</vt:lpstr>
      <vt:lpstr>OpenSymbol</vt:lpstr>
      <vt:lpstr>Outfit</vt:lpstr>
      <vt:lpstr>Symbol</vt:lpstr>
      <vt:lpstr>Wingdings</vt:lpstr>
      <vt:lpstr>Blue Simple Theme by Slidesgo</vt:lpstr>
      <vt:lpstr>Slidesgo Final Pages</vt:lpstr>
      <vt:lpstr>Normalization Overview</vt:lpstr>
      <vt:lpstr>Introduction</vt:lpstr>
      <vt:lpstr>Topic 1: Understanding Normalization</vt:lpstr>
      <vt:lpstr>Definition and Purpose</vt:lpstr>
      <vt:lpstr>When to Implement Normalization</vt:lpstr>
      <vt:lpstr>Topic 2: Understanding Denormalization</vt:lpstr>
      <vt:lpstr>Definition and Purpose</vt:lpstr>
      <vt:lpstr>Advantages of Denormalization</vt:lpstr>
      <vt:lpstr>When to Implement Denormalization</vt:lpstr>
      <vt:lpstr>Conclusions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Solo Hello</cp:lastModifiedBy>
  <cp:revision>1</cp:revision>
  <dcterms:modified xsi:type="dcterms:W3CDTF">2025-08-29T09:36:20Z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2025-08-29T09:30:17Z</dcterms:created>
  <dc:creator>Unknown Creator</dc:creator>
  <dc:description/>
  <dc:language>en-US</dc:language>
  <cp:lastModifiedBy>Unknown Creator</cp:lastModifiedBy>
  <dcterms:modified xsi:type="dcterms:W3CDTF">2025-08-29T09:30:17Z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11</vt:r8>
  </property>
</Properties>
</file>