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671325-7A2B-4778-A7F6-1ABFA5CB1161}">
  <a:tblStyle styleId="{AA671325-7A2B-4778-A7F6-1ABFA5CB1161}"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82f8e45d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ad82f8e45d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ee6e98a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ee6e98a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ea710c9f6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aea710c9f6_2_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+add once and toggle definition </a:t>
            </a:r>
            <a:endParaRPr/>
          </a:p>
        </p:txBody>
      </p:sp>
      <p:sp>
        <p:nvSpPr>
          <p:cNvPr id="214" name="Google Shape;214;gaea710c9f6_2_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2f8e45d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ad82f8e45d_2_1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 statistics only count the start time and end time, not all the time points. </a:t>
            </a:r>
            <a:endParaRPr/>
          </a:p>
          <a:p>
            <a:pPr indent="0" lvl="0" marL="0" rtl="0" algn="l">
              <a:spcBef>
                <a:spcPts val="0"/>
              </a:spcBef>
              <a:spcAft>
                <a:spcPts val="0"/>
              </a:spcAft>
              <a:buClr>
                <a:schemeClr val="dk1"/>
              </a:buClr>
              <a:buFont typeface="Arial"/>
              <a:buNone/>
            </a:pPr>
            <a:r>
              <a:rPr lang="en">
                <a:solidFill>
                  <a:schemeClr val="dk1"/>
                </a:solidFill>
              </a:rPr>
              <a:t>The x axis indicates the timespan of our periods. For example, the first bar shows the land cover change dynamics for two years on average. The second bar shows the change dynamics for four years on average. </a:t>
            </a:r>
            <a:endParaRPr/>
          </a:p>
          <a:p>
            <a:pPr indent="0" lvl="0" marL="0" rtl="0" algn="l">
              <a:spcBef>
                <a:spcPts val="0"/>
              </a:spcBef>
              <a:spcAft>
                <a:spcPts val="0"/>
              </a:spcAft>
              <a:buNone/>
            </a:pPr>
            <a:r>
              <a:rPr lang="en"/>
              <a:t>The y axis indicates the land cover change percentage. </a:t>
            </a:r>
            <a:endParaRPr/>
          </a:p>
          <a:p>
            <a:pPr indent="0" lvl="0" marL="0" rtl="0" algn="l">
              <a:spcBef>
                <a:spcPts val="0"/>
              </a:spcBef>
              <a:spcAft>
                <a:spcPts val="0"/>
              </a:spcAft>
              <a:buNone/>
            </a:pPr>
            <a:r>
              <a:rPr lang="en"/>
              <a:t>Persistence means persistent land cover type; Quantity means the absolute/net difference (either land cover decreases or increases) between the start time and end time; </a:t>
            </a:r>
            <a:endParaRPr/>
          </a:p>
          <a:p>
            <a:pPr indent="0" lvl="0" marL="0" rtl="0" algn="l">
              <a:spcBef>
                <a:spcPts val="0"/>
              </a:spcBef>
              <a:spcAft>
                <a:spcPts val="0"/>
              </a:spcAft>
              <a:buNone/>
            </a:pPr>
            <a:r>
              <a:rPr lang="en"/>
              <a:t>Exchange means, one observation transitions from land cover type A to B, and simultaneously at least one other observation transitions from B to A. </a:t>
            </a:r>
            <a:endParaRPr/>
          </a:p>
          <a:p>
            <a:pPr indent="0" lvl="0" marL="0" rtl="0" algn="l">
              <a:spcBef>
                <a:spcPts val="0"/>
              </a:spcBef>
              <a:spcAft>
                <a:spcPts val="0"/>
              </a:spcAft>
              <a:buNone/>
            </a:pPr>
            <a:r>
              <a:rPr lang="en"/>
              <a:t>Shift means at least one observation transitions from type A to B while simultaneously at least one observation transitions from C to A. (C is different from B). </a:t>
            </a:r>
            <a:endParaRPr/>
          </a:p>
          <a:p>
            <a:pPr indent="0" lvl="0" marL="0" rtl="0" algn="l">
              <a:spcBef>
                <a:spcPts val="0"/>
              </a:spcBef>
              <a:spcAft>
                <a:spcPts val="0"/>
              </a:spcAft>
              <a:buNone/>
            </a:pPr>
            <a:r>
              <a:t/>
            </a:r>
            <a:endParaRPr/>
          </a:p>
        </p:txBody>
      </p:sp>
      <p:sp>
        <p:nvSpPr>
          <p:cNvPr id="224" name="Google Shape;224;gad82f8e45d_2_1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d82f8e45d_2_1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dominant land cover types’ persistence, quantity, exchange, and shift. </a:t>
            </a:r>
            <a:endParaRPr/>
          </a:p>
        </p:txBody>
      </p:sp>
      <p:sp>
        <p:nvSpPr>
          <p:cNvPr id="231" name="Google Shape;231;gad82f8e45d_2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d82f8e45d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ad82f8e45d_2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graph shows frequencies of six dominant land cover transitions. One is forest to farming, the other is farming to forest. </a:t>
            </a:r>
            <a:endParaRPr/>
          </a:p>
        </p:txBody>
      </p:sp>
      <p:sp>
        <p:nvSpPr>
          <p:cNvPr id="241" name="Google Shape;241;gad82f8e45d_2_1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d82f8e45d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ad82f8e45d_2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This graph shows the temporal patterns of change. First, incident(s) measure the number of changes occurred in different time spans. For example, 1 incident indicates only one time span has occurred changes. Second, the x axis indicates pattern types. The y axis indicates the number of pixels changed. Each section of a bar represents one time span. From bottom up, a bar ranges from 1986-1988 to 2002-2004.   </a:t>
            </a:r>
            <a:endParaRPr/>
          </a:p>
          <a:p>
            <a:pPr indent="0" lvl="0" marL="0" rtl="0" algn="l">
              <a:spcBef>
                <a:spcPts val="0"/>
              </a:spcBef>
              <a:spcAft>
                <a:spcPts val="0"/>
              </a:spcAft>
              <a:buNone/>
            </a:pPr>
            <a:r>
              <a:t/>
            </a:r>
            <a:endParaRPr/>
          </a:p>
        </p:txBody>
      </p:sp>
      <p:sp>
        <p:nvSpPr>
          <p:cNvPr id="249" name="Google Shape;249;gad82f8e45d_2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dc7da00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dc7da00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82f8e45d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ad82f8e45d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d82f8e45d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ad82f8e45d_2_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Persistence indicates no land cover change. One incident indicates that, between 1986 to 2004, the pixel changed and only changed once. Toggle indicates two land cover types switch between each other for at least two times. Multiple states means that land cover change among several land cover types.  </a:t>
            </a:r>
            <a:endParaRPr/>
          </a:p>
        </p:txBody>
      </p:sp>
      <p:sp>
        <p:nvSpPr>
          <p:cNvPr id="153" name="Google Shape;153;gad82f8e45d_2_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ea710c9f6_2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aea710c9f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ea710c9f6_2_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aea710c9f6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ea710c9f6_2_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ea710c9f6_2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eabb752d5_1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aeabb752d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ea710c9f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ea710c9f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doi.org/10.1080/1747423X.2017.1338768" TargetMode="External"/><Relationship Id="rId4" Type="http://schemas.openxmlformats.org/officeDocument/2006/relationships/hyperlink" Target="https://doi.org/10.1080/1747423X.2017.133876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0" y="0"/>
            <a:ext cx="9144000" cy="6096000"/>
          </a:xfrm>
          <a:prstGeom prst="rect">
            <a:avLst/>
          </a:prstGeom>
          <a:noFill/>
          <a:ln>
            <a:noFill/>
          </a:ln>
        </p:spPr>
      </p:pic>
      <p:sp>
        <p:nvSpPr>
          <p:cNvPr id="130" name="Google Shape;130;p25"/>
          <p:cNvSpPr txBox="1"/>
          <p:nvPr>
            <p:ph type="ctrTitle"/>
          </p:nvPr>
        </p:nvSpPr>
        <p:spPr>
          <a:xfrm>
            <a:off x="1143000" y="1392522"/>
            <a:ext cx="6858000" cy="1790700"/>
          </a:xfrm>
          <a:prstGeom prst="rect">
            <a:avLst/>
          </a:prstGeom>
          <a:solidFill>
            <a:srgbClr val="385623">
              <a:alpha val="54901"/>
            </a:srgbClr>
          </a:solid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4100"/>
              <a:buFont typeface="Calibri"/>
              <a:buNone/>
            </a:pPr>
            <a:r>
              <a:rPr lang="en" sz="4100">
                <a:solidFill>
                  <a:schemeClr val="lt1"/>
                </a:solidFill>
              </a:rPr>
              <a:t>Summarizing time-series land cover change using Mapbiomas data</a:t>
            </a:r>
            <a:endParaRPr sz="1100"/>
          </a:p>
        </p:txBody>
      </p:sp>
      <p:sp>
        <p:nvSpPr>
          <p:cNvPr id="131" name="Google Shape;131;p25"/>
          <p:cNvSpPr txBox="1"/>
          <p:nvPr>
            <p:ph idx="1" type="subTitle"/>
          </p:nvPr>
        </p:nvSpPr>
        <p:spPr>
          <a:xfrm>
            <a:off x="1143000" y="3183222"/>
            <a:ext cx="6858000" cy="1241821"/>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lt1"/>
              </a:buClr>
              <a:buSzPts val="1800"/>
              <a:buNone/>
            </a:pPr>
            <a:r>
              <a:rPr lang="en" sz="1600">
                <a:solidFill>
                  <a:schemeClr val="lt1"/>
                </a:solidFill>
              </a:rPr>
              <a:t>Aiyin Zhang，Jiang He， Li Xi</a:t>
            </a:r>
            <a:endParaRPr sz="1600">
              <a:solidFill>
                <a:schemeClr val="lt1"/>
              </a:solidFill>
            </a:endParaRPr>
          </a:p>
          <a:p>
            <a:pPr indent="0" lvl="0" marL="0" rtl="0" algn="ctr">
              <a:lnSpc>
                <a:spcPct val="90000"/>
              </a:lnSpc>
              <a:spcBef>
                <a:spcPts val="0"/>
              </a:spcBef>
              <a:spcAft>
                <a:spcPts val="0"/>
              </a:spcAft>
              <a:buClr>
                <a:schemeClr val="lt1"/>
              </a:buClr>
              <a:buSzPts val="1800"/>
              <a:buNone/>
            </a:pPr>
            <a:r>
              <a:t/>
            </a:r>
            <a:endParaRPr sz="1100">
              <a:solidFill>
                <a:schemeClr val="lt1"/>
              </a:solidFill>
            </a:endParaRPr>
          </a:p>
          <a:p>
            <a:pPr indent="0" lvl="0" marL="0" rtl="0" algn="ctr">
              <a:lnSpc>
                <a:spcPct val="90000"/>
              </a:lnSpc>
              <a:spcBef>
                <a:spcPts val="0"/>
              </a:spcBef>
              <a:spcAft>
                <a:spcPts val="0"/>
              </a:spcAft>
              <a:buClr>
                <a:schemeClr val="lt1"/>
              </a:buClr>
              <a:buSzPts val="1800"/>
              <a:buNone/>
            </a:pPr>
            <a:r>
              <a:rPr lang="en" sz="1100">
                <a:solidFill>
                  <a:schemeClr val="lt1"/>
                </a:solidFill>
              </a:rPr>
              <a:t>GEOG 260/360 GIS &amp; Land Change Models</a:t>
            </a:r>
            <a:endParaRPr sz="1100">
              <a:solidFill>
                <a:schemeClr val="lt1"/>
              </a:solidFill>
            </a:endParaRPr>
          </a:p>
        </p:txBody>
      </p:sp>
      <p:sp>
        <p:nvSpPr>
          <p:cNvPr id="132" name="Google Shape;132;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325275" y="1952625"/>
            <a:ext cx="47469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5100"/>
              <a:t>Thank You</a:t>
            </a:r>
            <a:r>
              <a:rPr lang="en"/>
              <a:t> </a:t>
            </a:r>
            <a:endParaRPr/>
          </a:p>
          <a:p>
            <a:pPr indent="0" lvl="0" marL="0" rtl="0" algn="ctr">
              <a:spcBef>
                <a:spcPts val="0"/>
              </a:spcBef>
              <a:spcAft>
                <a:spcPts val="0"/>
              </a:spcAft>
              <a:buNone/>
            </a:pPr>
            <a:r>
              <a:rPr lang="en"/>
              <a:t>Questions?</a:t>
            </a:r>
            <a:endParaRPr/>
          </a:p>
        </p:txBody>
      </p:sp>
      <p:sp>
        <p:nvSpPr>
          <p:cNvPr id="210" name="Google Shape;210;p3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35"/>
          <p:cNvSpPr txBox="1"/>
          <p:nvPr/>
        </p:nvSpPr>
        <p:spPr>
          <a:xfrm>
            <a:off x="803909" y="683753"/>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loss and gain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217" name="Google Shape;217;p35"/>
          <p:cNvSpPr txBox="1"/>
          <p:nvPr>
            <p:ph idx="12" type="sldNum"/>
          </p:nvPr>
        </p:nvSpPr>
        <p:spPr>
          <a:xfrm>
            <a:off x="6373543" y="4682379"/>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18" name="Google Shape;218;p35"/>
          <p:cNvSpPr txBox="1"/>
          <p:nvPr/>
        </p:nvSpPr>
        <p:spPr>
          <a:xfrm>
            <a:off x="0" y="0"/>
            <a:ext cx="8973600" cy="6231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rgbClr val="4E4E4E"/>
                </a:solidFill>
                <a:latin typeface="Quattrocento Sans"/>
                <a:ea typeface="Quattrocento Sans"/>
                <a:cs typeface="Quattrocento Sans"/>
                <a:sym typeface="Quattrocento Sans"/>
              </a:rPr>
              <a:t>Among the gross changes of each category, how much of them were temporary changes and how much of them did not lose or gain again?</a:t>
            </a:r>
            <a:endParaRPr b="1" sz="1700">
              <a:solidFill>
                <a:srgbClr val="4E4E4E"/>
              </a:solidFill>
              <a:latin typeface="Quattrocento Sans"/>
              <a:ea typeface="Quattrocento Sans"/>
              <a:cs typeface="Quattrocento Sans"/>
              <a:sym typeface="Quattrocento Sans"/>
            </a:endParaRPr>
          </a:p>
          <a:p>
            <a:pPr indent="0" lvl="0" marL="0" marR="0" rtl="0" algn="l">
              <a:spcBef>
                <a:spcPts val="0"/>
              </a:spcBef>
              <a:spcAft>
                <a:spcPts val="0"/>
              </a:spcAft>
              <a:buNone/>
            </a:pPr>
            <a:r>
              <a:rPr b="1" i="0" lang="en" sz="1100" u="none" cap="none" strike="noStrike">
                <a:solidFill>
                  <a:srgbClr val="4E4E4E"/>
                </a:solidFill>
                <a:latin typeface="Quattrocento Sans"/>
                <a:ea typeface="Quattrocento Sans"/>
                <a:cs typeface="Quattrocento Sans"/>
                <a:sym typeface="Quattrocento Sans"/>
              </a:rPr>
              <a:t> </a:t>
            </a:r>
            <a:endParaRPr b="0" i="0" sz="1100" u="none" cap="none" strike="noStrike">
              <a:solidFill>
                <a:srgbClr val="4E4E4E"/>
              </a:solidFill>
              <a:latin typeface="Quattrocento Sans"/>
              <a:ea typeface="Quattrocento Sans"/>
              <a:cs typeface="Quattrocento Sans"/>
              <a:sym typeface="Quattrocento Sans"/>
            </a:endParaRPr>
          </a:p>
        </p:txBody>
      </p:sp>
      <p:sp>
        <p:nvSpPr>
          <p:cNvPr id="219" name="Google Shape;219;p35"/>
          <p:cNvSpPr txBox="1"/>
          <p:nvPr/>
        </p:nvSpPr>
        <p:spPr>
          <a:xfrm>
            <a:off x="5909310" y="1266430"/>
            <a:ext cx="3064382" cy="276998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400" u="none" cap="none" strike="noStrike">
                <a:solidFill>
                  <a:schemeClr val="dk1"/>
                </a:solidFill>
                <a:latin typeface="Calibri"/>
                <a:ea typeface="Calibri"/>
                <a:cs typeface="Calibri"/>
                <a:sym typeface="Calibri"/>
              </a:rPr>
              <a:t>Gain Once: </a:t>
            </a:r>
            <a:r>
              <a:rPr b="0" i="0" lang="en" sz="1400" u="none" cap="none" strike="noStrike">
                <a:solidFill>
                  <a:schemeClr val="dk1"/>
                </a:solidFill>
                <a:latin typeface="Calibri"/>
                <a:ea typeface="Calibri"/>
                <a:cs typeface="Calibri"/>
                <a:sym typeface="Calibri"/>
              </a:rPr>
              <a:t>Gain of category in the corresponding time interval that did not lose subsequently.</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400">
                <a:solidFill>
                  <a:schemeClr val="dk1"/>
                </a:solidFill>
                <a:latin typeface="Calibri"/>
                <a:ea typeface="Calibri"/>
                <a:cs typeface="Calibri"/>
                <a:sym typeface="Calibri"/>
              </a:rPr>
              <a:t>Loss Once:  </a:t>
            </a:r>
            <a:r>
              <a:rPr lang="en" sz="1400">
                <a:solidFill>
                  <a:schemeClr val="dk1"/>
                </a:solidFill>
                <a:latin typeface="Calibri"/>
                <a:ea typeface="Calibri"/>
                <a:cs typeface="Calibri"/>
                <a:sym typeface="Calibri"/>
              </a:rPr>
              <a:t>Loss of category in the corresponding time interval that did not gain subsequently. But can transit to other categories. </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 sz="1400">
                <a:solidFill>
                  <a:schemeClr val="dk1"/>
                </a:solidFill>
                <a:latin typeface="Calibri"/>
                <a:ea typeface="Calibri"/>
                <a:cs typeface="Calibri"/>
                <a:sym typeface="Calibri"/>
              </a:rPr>
              <a:t>Temporary: </a:t>
            </a:r>
            <a:r>
              <a:rPr lang="en" sz="1400">
                <a:solidFill>
                  <a:schemeClr val="dk1"/>
                </a:solidFill>
                <a:latin typeface="Calibri"/>
                <a:ea typeface="Calibri"/>
                <a:cs typeface="Calibri"/>
                <a:sym typeface="Calibri"/>
              </a:rPr>
              <a:t>Loss or Gain of category in the corresponding time interval that gained or loses again subsequently. </a:t>
            </a:r>
            <a:endParaRPr sz="1100"/>
          </a:p>
        </p:txBody>
      </p:sp>
      <p:pic>
        <p:nvPicPr>
          <p:cNvPr id="220" name="Google Shape;220;p35"/>
          <p:cNvPicPr preferRelativeResize="0"/>
          <p:nvPr/>
        </p:nvPicPr>
        <p:blipFill>
          <a:blip r:embed="rId3">
            <a:alphaModFix/>
          </a:blip>
          <a:stretch>
            <a:fillRect/>
          </a:stretch>
        </p:blipFill>
        <p:spPr>
          <a:xfrm>
            <a:off x="134049" y="1044475"/>
            <a:ext cx="5485078" cy="3915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pic>
        <p:nvPicPr>
          <p:cNvPr id="226" name="Google Shape;226;p36"/>
          <p:cNvPicPr preferRelativeResize="0"/>
          <p:nvPr>
            <p:ph idx="1" type="body"/>
          </p:nvPr>
        </p:nvPicPr>
        <p:blipFill rotWithShape="1">
          <a:blip r:embed="rId3">
            <a:alphaModFix/>
          </a:blip>
          <a:srcRect b="0" l="0" r="0" t="0"/>
          <a:stretch/>
        </p:blipFill>
        <p:spPr>
          <a:xfrm>
            <a:off x="1104854" y="479992"/>
            <a:ext cx="6934291" cy="4287271"/>
          </a:xfrm>
          <a:prstGeom prst="rect">
            <a:avLst/>
          </a:prstGeom>
          <a:noFill/>
          <a:ln>
            <a:noFill/>
          </a:ln>
        </p:spPr>
      </p:pic>
      <p:sp>
        <p:nvSpPr>
          <p:cNvPr id="227" name="Google Shape;227;p36"/>
          <p:cNvSpPr txBox="1"/>
          <p:nvPr/>
        </p:nvSpPr>
        <p:spPr>
          <a:xfrm>
            <a:off x="2394856" y="157117"/>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Temporal difference with increasing timespans</a:t>
            </a:r>
            <a:endParaRPr b="0" i="0" sz="1500" u="none" cap="none" strike="noStrike">
              <a:solidFill>
                <a:srgbClr val="4E4E4E"/>
              </a:solidFill>
              <a:latin typeface="Quattrocento Sans"/>
              <a:ea typeface="Quattrocento Sans"/>
              <a:cs typeface="Quattrocento Sans"/>
              <a:sym typeface="Quattrocento Sans"/>
            </a:endParaRPr>
          </a:p>
        </p:txBody>
      </p:sp>
      <p:sp>
        <p:nvSpPr>
          <p:cNvPr id="228" name="Google Shape;228;p3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pic>
        <p:nvPicPr>
          <p:cNvPr id="233" name="Google Shape;233;p37"/>
          <p:cNvPicPr preferRelativeResize="0"/>
          <p:nvPr>
            <p:ph idx="1" type="body"/>
          </p:nvPr>
        </p:nvPicPr>
        <p:blipFill rotWithShape="1">
          <a:blip r:embed="rId3">
            <a:alphaModFix/>
          </a:blip>
          <a:srcRect b="0" l="0" r="0" t="0"/>
          <a:stretch/>
        </p:blipFill>
        <p:spPr>
          <a:xfrm>
            <a:off x="4927706" y="96241"/>
            <a:ext cx="3656400" cy="2309400"/>
          </a:xfrm>
          <a:prstGeom prst="rect">
            <a:avLst/>
          </a:prstGeom>
          <a:noFill/>
          <a:ln>
            <a:noFill/>
          </a:ln>
        </p:spPr>
      </p:pic>
      <p:pic>
        <p:nvPicPr>
          <p:cNvPr id="234" name="Google Shape;234;p37"/>
          <p:cNvPicPr preferRelativeResize="0"/>
          <p:nvPr/>
        </p:nvPicPr>
        <p:blipFill rotWithShape="1">
          <a:blip r:embed="rId4">
            <a:alphaModFix/>
          </a:blip>
          <a:srcRect b="0" l="0" r="0" t="0"/>
          <a:stretch/>
        </p:blipFill>
        <p:spPr>
          <a:xfrm>
            <a:off x="332104" y="96241"/>
            <a:ext cx="3620839" cy="2309541"/>
          </a:xfrm>
          <a:prstGeom prst="rect">
            <a:avLst/>
          </a:prstGeom>
          <a:noFill/>
          <a:ln>
            <a:noFill/>
          </a:ln>
        </p:spPr>
      </p:pic>
      <p:pic>
        <p:nvPicPr>
          <p:cNvPr id="235" name="Google Shape;235;p37"/>
          <p:cNvPicPr preferRelativeResize="0"/>
          <p:nvPr/>
        </p:nvPicPr>
        <p:blipFill rotWithShape="1">
          <a:blip r:embed="rId5">
            <a:alphaModFix/>
          </a:blip>
          <a:srcRect b="0" l="0" r="0" t="0"/>
          <a:stretch/>
        </p:blipFill>
        <p:spPr>
          <a:xfrm>
            <a:off x="172630" y="2681559"/>
            <a:ext cx="3768510" cy="2309541"/>
          </a:xfrm>
          <a:prstGeom prst="rect">
            <a:avLst/>
          </a:prstGeom>
          <a:noFill/>
          <a:ln>
            <a:noFill/>
          </a:ln>
        </p:spPr>
      </p:pic>
      <p:pic>
        <p:nvPicPr>
          <p:cNvPr id="236" name="Google Shape;236;p37"/>
          <p:cNvPicPr preferRelativeResize="0"/>
          <p:nvPr/>
        </p:nvPicPr>
        <p:blipFill rotWithShape="1">
          <a:blip r:embed="rId6">
            <a:alphaModFix/>
          </a:blip>
          <a:srcRect b="0" l="0" r="0" t="0"/>
          <a:stretch/>
        </p:blipFill>
        <p:spPr>
          <a:xfrm>
            <a:off x="4851506" y="2661517"/>
            <a:ext cx="3768510" cy="2309542"/>
          </a:xfrm>
          <a:prstGeom prst="rect">
            <a:avLst/>
          </a:prstGeom>
          <a:noFill/>
          <a:ln>
            <a:noFill/>
          </a:ln>
        </p:spPr>
      </p:pic>
      <p:sp>
        <p:nvSpPr>
          <p:cNvPr id="237" name="Google Shape;237;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44" name="Google Shape;244;p38"/>
          <p:cNvSpPr txBox="1"/>
          <p:nvPr/>
        </p:nvSpPr>
        <p:spPr>
          <a:xfrm>
            <a:off x="2268248" y="485323"/>
            <a:ext cx="5105401"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Most frequent transitions with increasing timespans</a:t>
            </a:r>
            <a:endParaRPr b="0" i="0" sz="1500" u="none" cap="none" strike="noStrike">
              <a:solidFill>
                <a:srgbClr val="4E4E4E"/>
              </a:solidFill>
              <a:latin typeface="Quattrocento Sans"/>
              <a:ea typeface="Quattrocento Sans"/>
              <a:cs typeface="Quattrocento Sans"/>
              <a:sym typeface="Quattrocento Sans"/>
            </a:endParaRPr>
          </a:p>
        </p:txBody>
      </p:sp>
      <p:pic>
        <p:nvPicPr>
          <p:cNvPr id="245" name="Google Shape;245;p38"/>
          <p:cNvPicPr preferRelativeResize="0"/>
          <p:nvPr/>
        </p:nvPicPr>
        <p:blipFill rotWithShape="1">
          <a:blip r:embed="rId3">
            <a:alphaModFix/>
          </a:blip>
          <a:srcRect b="0" l="0" r="0" t="0"/>
          <a:stretch/>
        </p:blipFill>
        <p:spPr>
          <a:xfrm>
            <a:off x="1651922" y="989990"/>
            <a:ext cx="5840155" cy="35726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166850" y="620276"/>
            <a:ext cx="7878975" cy="4333420"/>
          </a:xfrm>
          <a:prstGeom prst="rect">
            <a:avLst/>
          </a:prstGeom>
          <a:noFill/>
          <a:ln>
            <a:noFill/>
          </a:ln>
        </p:spPr>
      </p:pic>
      <p:sp>
        <p:nvSpPr>
          <p:cNvPr id="252" name="Google Shape;252;p39"/>
          <p:cNvSpPr txBox="1"/>
          <p:nvPr/>
        </p:nvSpPr>
        <p:spPr>
          <a:xfrm>
            <a:off x="28575" y="74744"/>
            <a:ext cx="9461967" cy="484748"/>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1400" u="none" cap="none" strike="noStrike">
                <a:solidFill>
                  <a:schemeClr val="dk1"/>
                </a:solidFill>
                <a:latin typeface="Calibri"/>
                <a:ea typeface="Calibri"/>
                <a:cs typeface="Calibri"/>
                <a:sym typeface="Calibri"/>
              </a:rPr>
              <a:t>How do we know the pattern of changes? </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The maximum number of patterns for a single pixel of the entire time series = 5^10 = 9765625 change patterns = 2^9 = 512 </a:t>
            </a:r>
            <a:endParaRPr sz="1100"/>
          </a:p>
        </p:txBody>
      </p:sp>
      <p:sp>
        <p:nvSpPr>
          <p:cNvPr id="253" name="Google Shape;253;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254" name="Google Shape;254;p39"/>
          <p:cNvSpPr txBox="1"/>
          <p:nvPr/>
        </p:nvSpPr>
        <p:spPr>
          <a:xfrm>
            <a:off x="8045830" y="3005718"/>
            <a:ext cx="152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1986-1988</a:t>
            </a:r>
            <a:endParaRPr sz="1100"/>
          </a:p>
        </p:txBody>
      </p:sp>
      <p:graphicFrame>
        <p:nvGraphicFramePr>
          <p:cNvPr id="255" name="Google Shape;255;p39"/>
          <p:cNvGraphicFramePr/>
          <p:nvPr/>
        </p:nvGraphicFramePr>
        <p:xfrm>
          <a:off x="7714885" y="2139404"/>
          <a:ext cx="3000000" cy="3000000"/>
        </p:xfrm>
        <a:graphic>
          <a:graphicData uri="http://schemas.openxmlformats.org/drawingml/2006/table">
            <a:tbl>
              <a:tblPr bandRow="1" firstRow="1">
                <a:noFill/>
                <a:tableStyleId>{AA671325-7A2B-4778-A7F6-1ABFA5CB1161}</a:tableStyleId>
              </a:tblPr>
              <a:tblGrid>
                <a:gridCol w="156200"/>
              </a:tblGrid>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r h="137400">
                <a:tc>
                  <a:txBody>
                    <a:bodyPr/>
                    <a:lstStyle/>
                    <a:p>
                      <a:pPr indent="0" lvl="0" marL="0" marR="0" rtl="0" algn="l">
                        <a:spcBef>
                          <a:spcPts val="0"/>
                        </a:spcBef>
                        <a:spcAft>
                          <a:spcPts val="0"/>
                        </a:spcAft>
                        <a:buNone/>
                      </a:pPr>
                      <a:r>
                        <a:t/>
                      </a:r>
                      <a:endParaRPr sz="500"/>
                    </a:p>
                  </a:txBody>
                  <a:tcPr marT="34300" marB="34300" marR="68600" marL="68600">
                    <a:solidFill>
                      <a:schemeClr val="lt1"/>
                    </a:solidFill>
                  </a:tcPr>
                </a:tc>
              </a:tr>
            </a:tbl>
          </a:graphicData>
        </a:graphic>
      </p:graphicFrame>
      <p:grpSp>
        <p:nvGrpSpPr>
          <p:cNvPr id="256" name="Google Shape;256;p39"/>
          <p:cNvGrpSpPr/>
          <p:nvPr/>
        </p:nvGrpSpPr>
        <p:grpSpPr>
          <a:xfrm>
            <a:off x="7926707" y="2111700"/>
            <a:ext cx="1138592" cy="1127004"/>
            <a:chOff x="10900010" y="2799833"/>
            <a:chExt cx="1518122" cy="1502673"/>
          </a:xfrm>
        </p:grpSpPr>
        <p:sp>
          <p:nvSpPr>
            <p:cNvPr id="257" name="Google Shape;257;p39"/>
            <p:cNvSpPr/>
            <p:nvPr/>
          </p:nvSpPr>
          <p:spPr>
            <a:xfrm rot="10800000">
              <a:off x="10900010" y="2836771"/>
              <a:ext cx="208280" cy="1465735"/>
            </a:xfrm>
            <a:prstGeom prst="downArrow">
              <a:avLst>
                <a:gd fmla="val 50000" name="adj1"/>
                <a:gd fmla="val 50000" name="adj2"/>
              </a:avLst>
            </a:prstGeom>
            <a:solidFill>
              <a:srgbClr val="CC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58" name="Google Shape;258;p39"/>
            <p:cNvSpPr txBox="1"/>
            <p:nvPr/>
          </p:nvSpPr>
          <p:spPr>
            <a:xfrm>
              <a:off x="11058832" y="2799833"/>
              <a:ext cx="1359300" cy="369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2002-2004</a:t>
              </a:r>
              <a:endParaRPr sz="1100"/>
            </a:p>
          </p:txBody>
        </p:sp>
        <p:sp>
          <p:nvSpPr>
            <p:cNvPr id="259" name="Google Shape;259;p39"/>
            <p:cNvSpPr txBox="1"/>
            <p:nvPr/>
          </p:nvSpPr>
          <p:spPr>
            <a:xfrm>
              <a:off x="11504431" y="3089505"/>
              <a:ext cx="448373" cy="92333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rPr lang="en" sz="1400">
                  <a:solidFill>
                    <a:schemeClr val="dk1"/>
                  </a:solidFill>
                  <a:latin typeface="Calibri"/>
                  <a:ea typeface="Calibri"/>
                  <a:cs typeface="Calibri"/>
                  <a:sym typeface="Calibri"/>
                </a:rPr>
                <a:t>.</a:t>
              </a:r>
              <a:endParaRPr sz="11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Objective</a:t>
            </a:r>
            <a:endParaRPr/>
          </a:p>
        </p:txBody>
      </p:sp>
      <p:sp>
        <p:nvSpPr>
          <p:cNvPr id="138" name="Google Shape;138;p26"/>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lang="en"/>
              <a:t>Our objective is </a:t>
            </a:r>
            <a:r>
              <a:rPr b="1" lang="en"/>
              <a:t>to d</a:t>
            </a:r>
            <a:r>
              <a:rPr b="1" lang="en"/>
              <a:t>evelop methods that can summarize critical land change information from time-series land cover maps</a:t>
            </a:r>
            <a:endParaRPr b="1"/>
          </a:p>
          <a:p>
            <a:pPr indent="-317500" lvl="0" marL="457200" rtl="0" algn="l">
              <a:lnSpc>
                <a:spcPct val="115000"/>
              </a:lnSpc>
              <a:spcBef>
                <a:spcPts val="0"/>
              </a:spcBef>
              <a:spcAft>
                <a:spcPts val="0"/>
              </a:spcAft>
              <a:buSzPts val="1400"/>
              <a:buChar char="●"/>
            </a:pPr>
            <a:r>
              <a:rPr lang="en"/>
              <a:t>We aim to create maps and graphs that are both</a:t>
            </a:r>
            <a:r>
              <a:rPr lang="en">
                <a:solidFill>
                  <a:srgbClr val="FF0000"/>
                </a:solidFill>
              </a:rPr>
              <a:t> </a:t>
            </a:r>
            <a:r>
              <a:rPr b="1" lang="en">
                <a:solidFill>
                  <a:srgbClr val="A61C00"/>
                </a:solidFill>
              </a:rPr>
              <a:t>innovative </a:t>
            </a:r>
            <a:r>
              <a:rPr lang="en"/>
              <a:t>and able to </a:t>
            </a:r>
            <a:r>
              <a:rPr b="1" lang="en">
                <a:solidFill>
                  <a:srgbClr val="A61C00"/>
                </a:solidFill>
              </a:rPr>
              <a:t>effectively communicate important information</a:t>
            </a:r>
            <a:r>
              <a:rPr lang="en"/>
              <a:t> that are helpful to our intended audiences beyond this semester, including the </a:t>
            </a:r>
            <a:r>
              <a:rPr b="1" lang="en">
                <a:solidFill>
                  <a:srgbClr val="A61C00"/>
                </a:solidFill>
              </a:rPr>
              <a:t>MapBiomas team</a:t>
            </a:r>
            <a:r>
              <a:rPr lang="en"/>
              <a:t>, and potentially, remote sensing specialists and land change scientists. </a:t>
            </a:r>
            <a:endParaRPr/>
          </a:p>
          <a:p>
            <a:pPr indent="0" lvl="0" marL="0" rtl="0" algn="l">
              <a:spcBef>
                <a:spcPts val="1200"/>
              </a:spcBef>
              <a:spcAft>
                <a:spcPts val="0"/>
              </a:spcAft>
              <a:buNone/>
            </a:pPr>
            <a:r>
              <a:t/>
            </a:r>
            <a:endParaRPr/>
          </a:p>
        </p:txBody>
      </p:sp>
      <p:sp>
        <p:nvSpPr>
          <p:cNvPr id="139" name="Google Shape;139;p2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55164" y="48933"/>
            <a:ext cx="7886700" cy="442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Data and Study area </a:t>
            </a:r>
            <a:endParaRPr sz="1100"/>
          </a:p>
        </p:txBody>
      </p:sp>
      <p:sp>
        <p:nvSpPr>
          <p:cNvPr id="145" name="Google Shape;145;p27"/>
          <p:cNvSpPr txBox="1"/>
          <p:nvPr>
            <p:ph idx="1" type="body"/>
          </p:nvPr>
        </p:nvSpPr>
        <p:spPr>
          <a:xfrm>
            <a:off x="84375" y="703325"/>
            <a:ext cx="8327100" cy="21996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dk1"/>
              </a:buClr>
              <a:buSzPts val="1800"/>
              <a:buChar char="•"/>
            </a:pPr>
            <a:r>
              <a:rPr lang="en" sz="1800"/>
              <a:t>Data Source: </a:t>
            </a:r>
            <a:r>
              <a:rPr lang="en" sz="1800"/>
              <a:t>Mapbiomas land cover collection</a:t>
            </a:r>
            <a:r>
              <a:rPr lang="en" sz="1800">
                <a:solidFill>
                  <a:srgbClr val="4A86E8"/>
                </a:solidFill>
              </a:rPr>
              <a:t> https://mapbiomas.org/download</a:t>
            </a:r>
            <a:endParaRPr sz="1100">
              <a:solidFill>
                <a:srgbClr val="4A86E8"/>
              </a:solidFill>
            </a:endParaRPr>
          </a:p>
          <a:p>
            <a:pPr indent="-177800" lvl="0" marL="177800" rtl="0" algn="l">
              <a:lnSpc>
                <a:spcPct val="90000"/>
              </a:lnSpc>
              <a:spcBef>
                <a:spcPts val="800"/>
              </a:spcBef>
              <a:spcAft>
                <a:spcPts val="0"/>
              </a:spcAft>
              <a:buClr>
                <a:schemeClr val="dk1"/>
              </a:buClr>
              <a:buSzPts val="1800"/>
              <a:buChar char="•"/>
            </a:pPr>
            <a:r>
              <a:rPr lang="en" sz="1800"/>
              <a:t>Size: 1000 pixels *1000 pixels with 30 meters resolution</a:t>
            </a:r>
            <a:endParaRPr sz="1100"/>
          </a:p>
          <a:p>
            <a:pPr indent="-177800" lvl="0" marL="177800" rtl="0" algn="l">
              <a:lnSpc>
                <a:spcPct val="90000"/>
              </a:lnSpc>
              <a:spcBef>
                <a:spcPts val="800"/>
              </a:spcBef>
              <a:spcAft>
                <a:spcPts val="0"/>
              </a:spcAft>
              <a:buClr>
                <a:schemeClr val="dk1"/>
              </a:buClr>
              <a:buSzPts val="1800"/>
              <a:buChar char="•"/>
            </a:pPr>
            <a:r>
              <a:rPr lang="en" sz="1800"/>
              <a:t>Time: 10 time points ranging from 1986 to 2004, with a time interval of 2 years between time points </a:t>
            </a:r>
            <a:endParaRPr sz="1100"/>
          </a:p>
          <a:p>
            <a:pPr indent="-177800" lvl="0" marL="177800" rtl="0" algn="l">
              <a:lnSpc>
                <a:spcPct val="90000"/>
              </a:lnSpc>
              <a:spcBef>
                <a:spcPts val="800"/>
              </a:spcBef>
              <a:spcAft>
                <a:spcPts val="0"/>
              </a:spcAft>
              <a:buClr>
                <a:schemeClr val="dk1"/>
              </a:buClr>
              <a:buSzPts val="1800"/>
              <a:buChar char="•"/>
            </a:pPr>
            <a:r>
              <a:rPr lang="en" sz="1800"/>
              <a:t>Location: Northeast of the Brazillian state of </a:t>
            </a:r>
            <a:r>
              <a:rPr lang="en" sz="1800"/>
              <a:t>Mato Grosso</a:t>
            </a:r>
            <a:endParaRPr sz="1800"/>
          </a:p>
          <a:p>
            <a:pPr indent="-177800" lvl="0" marL="177800" rtl="0" algn="l">
              <a:lnSpc>
                <a:spcPct val="90000"/>
              </a:lnSpc>
              <a:spcBef>
                <a:spcPts val="800"/>
              </a:spcBef>
              <a:spcAft>
                <a:spcPts val="0"/>
              </a:spcAft>
              <a:buSzPts val="1800"/>
              <a:buChar char="•"/>
            </a:pPr>
            <a:r>
              <a:rPr lang="en" sz="1800"/>
              <a:t>Categories: Forest, Non Forest Natural  Formation, Farming, Non Vegetated Area, Water</a:t>
            </a:r>
            <a:endParaRPr sz="1800"/>
          </a:p>
        </p:txBody>
      </p:sp>
      <p:sp>
        <p:nvSpPr>
          <p:cNvPr id="146" name="Google Shape;146;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47" name="Google Shape;147;p27"/>
          <p:cNvPicPr preferRelativeResize="0"/>
          <p:nvPr/>
        </p:nvPicPr>
        <p:blipFill>
          <a:blip r:embed="rId3">
            <a:alphaModFix/>
          </a:blip>
          <a:stretch>
            <a:fillRect/>
          </a:stretch>
        </p:blipFill>
        <p:spPr>
          <a:xfrm>
            <a:off x="2641350" y="3115125"/>
            <a:ext cx="5583692" cy="1935774"/>
          </a:xfrm>
          <a:prstGeom prst="rect">
            <a:avLst/>
          </a:prstGeom>
          <a:noFill/>
          <a:ln>
            <a:noFill/>
          </a:ln>
        </p:spPr>
      </p:pic>
      <p:pic>
        <p:nvPicPr>
          <p:cNvPr id="148" name="Google Shape;148;p27"/>
          <p:cNvPicPr preferRelativeResize="0"/>
          <p:nvPr/>
        </p:nvPicPr>
        <p:blipFill rotWithShape="1">
          <a:blip r:embed="rId4">
            <a:alphaModFix/>
          </a:blip>
          <a:srcRect b="20497" l="5517" r="0" t="15864"/>
          <a:stretch/>
        </p:blipFill>
        <p:spPr>
          <a:xfrm>
            <a:off x="155175" y="2967650"/>
            <a:ext cx="2319726" cy="2083251"/>
          </a:xfrm>
          <a:prstGeom prst="rect">
            <a:avLst/>
          </a:prstGeom>
          <a:noFill/>
          <a:ln>
            <a:noFill/>
          </a:ln>
        </p:spPr>
      </p:pic>
      <p:sp>
        <p:nvSpPr>
          <p:cNvPr id="149" name="Google Shape;149;p27"/>
          <p:cNvSpPr/>
          <p:nvPr/>
        </p:nvSpPr>
        <p:spPr>
          <a:xfrm>
            <a:off x="2119825" y="3548925"/>
            <a:ext cx="473400" cy="8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pic>
        <p:nvPicPr>
          <p:cNvPr id="156" name="Google Shape;156;p28"/>
          <p:cNvPicPr preferRelativeResize="0"/>
          <p:nvPr/>
        </p:nvPicPr>
        <p:blipFill rotWithShape="1">
          <a:blip r:embed="rId3">
            <a:alphaModFix/>
          </a:blip>
          <a:srcRect b="15894" l="9511" r="11884" t="13398"/>
          <a:stretch/>
        </p:blipFill>
        <p:spPr>
          <a:xfrm>
            <a:off x="4192400" y="1679800"/>
            <a:ext cx="4145075" cy="2796500"/>
          </a:xfrm>
          <a:prstGeom prst="rect">
            <a:avLst/>
          </a:prstGeom>
          <a:noFill/>
          <a:ln>
            <a:noFill/>
          </a:ln>
        </p:spPr>
      </p:pic>
      <p:sp>
        <p:nvSpPr>
          <p:cNvPr id="157" name="Google Shape;157;p28"/>
          <p:cNvSpPr/>
          <p:nvPr/>
        </p:nvSpPr>
        <p:spPr>
          <a:xfrm>
            <a:off x="6936850" y="1887975"/>
            <a:ext cx="809100" cy="1323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 sz="700" u="none" cap="none" strike="noStrike">
                <a:solidFill>
                  <a:srgbClr val="666666"/>
                </a:solidFill>
                <a:latin typeface="Calibri"/>
                <a:ea typeface="Calibri"/>
                <a:cs typeface="Calibri"/>
                <a:sym typeface="Calibri"/>
              </a:rPr>
              <a:t>Mode land cover</a:t>
            </a:r>
            <a:endParaRPr b="1" sz="1100">
              <a:solidFill>
                <a:srgbClr val="666666"/>
              </a:solidFill>
            </a:endParaRPr>
          </a:p>
        </p:txBody>
      </p:sp>
      <p:pic>
        <p:nvPicPr>
          <p:cNvPr id="158" name="Google Shape;158;p28"/>
          <p:cNvPicPr preferRelativeResize="0"/>
          <p:nvPr/>
        </p:nvPicPr>
        <p:blipFill rotWithShape="1">
          <a:blip r:embed="rId4">
            <a:alphaModFix/>
          </a:blip>
          <a:srcRect b="4242" l="20236" r="0" t="0"/>
          <a:stretch/>
        </p:blipFill>
        <p:spPr>
          <a:xfrm>
            <a:off x="600950" y="168675"/>
            <a:ext cx="3207849" cy="4847075"/>
          </a:xfrm>
          <a:prstGeom prst="rect">
            <a:avLst/>
          </a:prstGeom>
          <a:noFill/>
          <a:ln>
            <a:noFill/>
          </a:ln>
        </p:spPr>
      </p:pic>
      <p:sp>
        <p:nvSpPr>
          <p:cNvPr id="159" name="Google Shape;159;p28"/>
          <p:cNvSpPr txBox="1"/>
          <p:nvPr/>
        </p:nvSpPr>
        <p:spPr>
          <a:xfrm>
            <a:off x="4334350" y="421150"/>
            <a:ext cx="3813900" cy="10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alibri"/>
                <a:ea typeface="Calibri"/>
                <a:cs typeface="Calibri"/>
                <a:sym typeface="Calibri"/>
              </a:rPr>
              <a:t>Persistence: </a:t>
            </a:r>
            <a:r>
              <a:rPr lang="en" sz="1300">
                <a:latin typeface="Calibri"/>
                <a:ea typeface="Calibri"/>
                <a:cs typeface="Calibri"/>
                <a:sym typeface="Calibri"/>
              </a:rPr>
              <a:t>Incidents = 0, implies States = 1</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One Incident: </a:t>
            </a:r>
            <a:r>
              <a:rPr lang="en" sz="1300">
                <a:latin typeface="Calibri"/>
                <a:ea typeface="Calibri"/>
                <a:cs typeface="Calibri"/>
                <a:sym typeface="Calibri"/>
              </a:rPr>
              <a:t>Incidents = 1, implies States = 2</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Toggle: </a:t>
            </a:r>
            <a:r>
              <a:rPr lang="en" sz="1300">
                <a:latin typeface="Calibri"/>
                <a:ea typeface="Calibri"/>
                <a:cs typeface="Calibri"/>
                <a:sym typeface="Calibri"/>
              </a:rPr>
              <a:t>Incidents &gt; 1, States = 2</a:t>
            </a:r>
            <a:endParaRPr sz="1300">
              <a:latin typeface="Calibri"/>
              <a:ea typeface="Calibri"/>
              <a:cs typeface="Calibri"/>
              <a:sym typeface="Calibri"/>
            </a:endParaRPr>
          </a:p>
          <a:p>
            <a:pPr indent="0" lvl="0" marL="0" rtl="0" algn="l">
              <a:spcBef>
                <a:spcPts val="0"/>
              </a:spcBef>
              <a:spcAft>
                <a:spcPts val="0"/>
              </a:spcAft>
              <a:buNone/>
            </a:pPr>
            <a:r>
              <a:rPr lang="en" sz="1300">
                <a:solidFill>
                  <a:schemeClr val="dk1"/>
                </a:solidFill>
                <a:latin typeface="Calibri"/>
                <a:ea typeface="Calibri"/>
                <a:cs typeface="Calibri"/>
                <a:sym typeface="Calibri"/>
              </a:rPr>
              <a:t>Multiple States: </a:t>
            </a:r>
            <a:r>
              <a:rPr lang="en" sz="1300">
                <a:latin typeface="Calibri"/>
                <a:ea typeface="Calibri"/>
                <a:cs typeface="Calibri"/>
                <a:sym typeface="Calibri"/>
              </a:rPr>
              <a:t>States &gt; 2, implies Incidents &gt; 1</a:t>
            </a:r>
            <a:endParaRPr sz="1300">
              <a:latin typeface="Calibri"/>
              <a:ea typeface="Calibri"/>
              <a:cs typeface="Calibri"/>
              <a:sym typeface="Calibri"/>
            </a:endParaRPr>
          </a:p>
        </p:txBody>
      </p:sp>
      <p:sp>
        <p:nvSpPr>
          <p:cNvPr id="160" name="Google Shape;160;p28"/>
          <p:cNvSpPr txBox="1"/>
          <p:nvPr/>
        </p:nvSpPr>
        <p:spPr>
          <a:xfrm>
            <a:off x="1336150" y="2787250"/>
            <a:ext cx="3018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28"/>
          <p:cNvSpPr/>
          <p:nvPr/>
        </p:nvSpPr>
        <p:spPr>
          <a:xfrm>
            <a:off x="1328950" y="2758000"/>
            <a:ext cx="316200" cy="21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1395150" y="1251550"/>
            <a:ext cx="316200" cy="21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a:off x="1471350" y="3692400"/>
            <a:ext cx="540000" cy="40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0" y="23149"/>
            <a:ext cx="9358532" cy="566601"/>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4100"/>
              <a:buFont typeface="Calibri"/>
              <a:buNone/>
            </a:pPr>
            <a:r>
              <a:rPr lang="en" sz="2500">
                <a:solidFill>
                  <a:srgbClr val="000000"/>
                </a:solidFill>
              </a:rPr>
              <a:t>Summarizing time-series land cover change using Mapbiomas data</a:t>
            </a:r>
            <a:endParaRPr sz="100">
              <a:solidFill>
                <a:srgbClr val="000000"/>
              </a:solidFill>
            </a:endParaRPr>
          </a:p>
        </p:txBody>
      </p:sp>
      <p:sp>
        <p:nvSpPr>
          <p:cNvPr id="169" name="Google Shape;169;p29"/>
          <p:cNvSpPr txBox="1"/>
          <p:nvPr>
            <p:ph idx="1" type="body"/>
          </p:nvPr>
        </p:nvSpPr>
        <p:spPr>
          <a:xfrm>
            <a:off x="105509" y="1424624"/>
            <a:ext cx="7886700" cy="3263504"/>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b="1" lang="en"/>
              <a:t>Our graphs are developed to answer the following questions:</a:t>
            </a:r>
            <a:endParaRPr b="1"/>
          </a:p>
          <a:p>
            <a:pPr indent="0" lvl="0" marL="0" rtl="0" algn="l">
              <a:lnSpc>
                <a:spcPct val="90000"/>
              </a:lnSpc>
              <a:spcBef>
                <a:spcPts val="0"/>
              </a:spcBef>
              <a:spcAft>
                <a:spcPts val="0"/>
              </a:spcAft>
              <a:buClr>
                <a:schemeClr val="dk1"/>
              </a:buClr>
              <a:buSzPts val="1800"/>
              <a:buNone/>
            </a:pPr>
            <a:r>
              <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What is the area of each land category for each time point?</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How much did each land category lost and gained over each time interval?</a:t>
            </a:r>
            <a:endParaRPr sz="1800"/>
          </a:p>
          <a:p>
            <a:pPr indent="-177800" lvl="0" marL="177800" rtl="0" algn="l">
              <a:lnSpc>
                <a:spcPct val="90000"/>
              </a:lnSpc>
              <a:spcBef>
                <a:spcPts val="800"/>
              </a:spcBef>
              <a:spcAft>
                <a:spcPts val="0"/>
              </a:spcAft>
              <a:buClr>
                <a:schemeClr val="dk1"/>
              </a:buClr>
              <a:buSzPts val="1800"/>
              <a:buFont typeface="Calibri"/>
              <a:buChar char="•"/>
            </a:pPr>
            <a:r>
              <a:rPr lang="en" sz="1800"/>
              <a:t>Among the gross changes of each category, which land cover types did it gained from / lost to?</a:t>
            </a:r>
            <a:endParaRPr sz="18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a:p>
            <a:pPr indent="-38100" lvl="0" marL="177800" rtl="0" algn="l">
              <a:lnSpc>
                <a:spcPct val="90000"/>
              </a:lnSpc>
              <a:spcBef>
                <a:spcPts val="800"/>
              </a:spcBef>
              <a:spcAft>
                <a:spcPts val="0"/>
              </a:spcAft>
              <a:buClr>
                <a:schemeClr val="dk1"/>
              </a:buClr>
              <a:buSzPts val="2100"/>
              <a:buNone/>
            </a:pPr>
            <a:r>
              <a:t/>
            </a:r>
            <a:endParaRPr sz="1100"/>
          </a:p>
        </p:txBody>
      </p:sp>
      <p:sp>
        <p:nvSpPr>
          <p:cNvPr id="170" name="Google Shape;170;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2508502" y="692447"/>
            <a:ext cx="43575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area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176" name="Google Shape;176;p30"/>
          <p:cNvSpPr txBox="1"/>
          <p:nvPr>
            <p:ph idx="12" type="sldNum"/>
          </p:nvPr>
        </p:nvSpPr>
        <p:spPr>
          <a:xfrm>
            <a:off x="6734771" y="4786642"/>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77" name="Google Shape;177;p30"/>
          <p:cNvSpPr txBox="1"/>
          <p:nvPr/>
        </p:nvSpPr>
        <p:spPr>
          <a:xfrm>
            <a:off x="0" y="51088"/>
            <a:ext cx="6659461"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none" cap="none" strike="noStrike">
                <a:solidFill>
                  <a:srgbClr val="4E4E4E"/>
                </a:solidFill>
                <a:latin typeface="Quattrocento Sans"/>
                <a:ea typeface="Quattrocento Sans"/>
                <a:cs typeface="Quattrocento Sans"/>
                <a:sym typeface="Quattrocento Sans"/>
              </a:rPr>
              <a:t>What is the area of each land category for each time point?</a:t>
            </a:r>
            <a:endParaRPr b="0" i="0" sz="1800" u="none" cap="none" strike="noStrike">
              <a:solidFill>
                <a:srgbClr val="4E4E4E"/>
              </a:solidFill>
              <a:latin typeface="Quattrocento Sans"/>
              <a:ea typeface="Quattrocento Sans"/>
              <a:cs typeface="Quattrocento Sans"/>
              <a:sym typeface="Quattrocento Sans"/>
            </a:endParaRPr>
          </a:p>
        </p:txBody>
      </p:sp>
      <p:pic>
        <p:nvPicPr>
          <p:cNvPr id="178" name="Google Shape;178;p30"/>
          <p:cNvPicPr preferRelativeResize="0"/>
          <p:nvPr/>
        </p:nvPicPr>
        <p:blipFill>
          <a:blip r:embed="rId3">
            <a:alphaModFix/>
          </a:blip>
          <a:stretch>
            <a:fillRect/>
          </a:stretch>
        </p:blipFill>
        <p:spPr>
          <a:xfrm>
            <a:off x="1148775" y="1050597"/>
            <a:ext cx="6122901" cy="37360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1847547" y="643217"/>
            <a:ext cx="51054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500" u="none" cap="none" strike="noStrike">
                <a:solidFill>
                  <a:srgbClr val="4E4E4E"/>
                </a:solidFill>
                <a:latin typeface="Quattrocento Sans"/>
                <a:ea typeface="Quattrocento Sans"/>
                <a:cs typeface="Quattrocento Sans"/>
                <a:sym typeface="Quattrocento Sans"/>
              </a:rPr>
              <a:t>Biennial loss and gain by category during 1986-2004</a:t>
            </a:r>
            <a:endParaRPr b="0" i="0" sz="1500" u="none" cap="none" strike="noStrike">
              <a:solidFill>
                <a:srgbClr val="4E4E4E"/>
              </a:solidFill>
              <a:latin typeface="Quattrocento Sans"/>
              <a:ea typeface="Quattrocento Sans"/>
              <a:cs typeface="Quattrocento Sans"/>
              <a:sym typeface="Quattrocento Sans"/>
            </a:endParaRPr>
          </a:p>
        </p:txBody>
      </p:sp>
      <p:sp>
        <p:nvSpPr>
          <p:cNvPr id="184" name="Google Shape;184;p3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85" name="Google Shape;185;p31"/>
          <p:cNvSpPr txBox="1"/>
          <p:nvPr/>
        </p:nvSpPr>
        <p:spPr>
          <a:xfrm>
            <a:off x="0" y="43088"/>
            <a:ext cx="9305700" cy="346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none" cap="none" strike="noStrike">
                <a:solidFill>
                  <a:srgbClr val="4E4E4E"/>
                </a:solidFill>
                <a:latin typeface="Quattrocento Sans"/>
                <a:ea typeface="Quattrocento Sans"/>
                <a:cs typeface="Quattrocento Sans"/>
                <a:sym typeface="Quattrocento Sans"/>
              </a:rPr>
              <a:t>How much did each land category lost and gained over each time interval?</a:t>
            </a:r>
            <a:endParaRPr b="0" i="0" sz="1800" u="none" cap="none" strike="noStrike">
              <a:solidFill>
                <a:srgbClr val="4E4E4E"/>
              </a:solidFill>
              <a:latin typeface="Quattrocento Sans"/>
              <a:ea typeface="Quattrocento Sans"/>
              <a:cs typeface="Quattrocento Sans"/>
              <a:sym typeface="Quattrocento Sans"/>
            </a:endParaRPr>
          </a:p>
        </p:txBody>
      </p:sp>
      <p:pic>
        <p:nvPicPr>
          <p:cNvPr id="186" name="Google Shape;186;p31"/>
          <p:cNvPicPr preferRelativeResize="0"/>
          <p:nvPr/>
        </p:nvPicPr>
        <p:blipFill>
          <a:blip r:embed="rId3">
            <a:alphaModFix/>
          </a:blip>
          <a:stretch>
            <a:fillRect/>
          </a:stretch>
        </p:blipFill>
        <p:spPr>
          <a:xfrm>
            <a:off x="901575" y="1117092"/>
            <a:ext cx="6153147" cy="37645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2"/>
          <p:cNvPicPr preferRelativeResize="0"/>
          <p:nvPr/>
        </p:nvPicPr>
        <p:blipFill rotWithShape="1">
          <a:blip r:embed="rId3">
            <a:alphaModFix/>
          </a:blip>
          <a:srcRect b="0" l="0" r="0" t="0"/>
          <a:stretch/>
        </p:blipFill>
        <p:spPr>
          <a:xfrm>
            <a:off x="836825" y="759050"/>
            <a:ext cx="3138217" cy="2133200"/>
          </a:xfrm>
          <a:prstGeom prst="rect">
            <a:avLst/>
          </a:prstGeom>
          <a:noFill/>
          <a:ln>
            <a:noFill/>
          </a:ln>
        </p:spPr>
      </p:pic>
      <p:sp>
        <p:nvSpPr>
          <p:cNvPr id="192" name="Google Shape;192;p32"/>
          <p:cNvSpPr txBox="1"/>
          <p:nvPr>
            <p:ph idx="12" type="sldNum"/>
          </p:nvPr>
        </p:nvSpPr>
        <p:spPr>
          <a:xfrm>
            <a:off x="6702376" y="4744574"/>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sz="1100"/>
              <a:t>‹#›</a:t>
            </a:fld>
            <a:endParaRPr sz="1100"/>
          </a:p>
        </p:txBody>
      </p:sp>
      <p:sp>
        <p:nvSpPr>
          <p:cNvPr id="193" name="Google Shape;193;p32"/>
          <p:cNvSpPr txBox="1"/>
          <p:nvPr/>
        </p:nvSpPr>
        <p:spPr>
          <a:xfrm>
            <a:off x="2376659" y="501478"/>
            <a:ext cx="5461907" cy="30008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500">
                <a:solidFill>
                  <a:srgbClr val="4E4E4E"/>
                </a:solidFill>
                <a:latin typeface="Quattrocento Sans"/>
                <a:ea typeface="Quattrocento Sans"/>
                <a:cs typeface="Quattrocento Sans"/>
                <a:sym typeface="Quattrocento Sans"/>
              </a:rPr>
              <a:t>B</a:t>
            </a:r>
            <a:r>
              <a:rPr b="1" i="0" lang="en" sz="1500">
                <a:solidFill>
                  <a:srgbClr val="4E4E4E"/>
                </a:solidFill>
                <a:latin typeface="Quattrocento Sans"/>
                <a:ea typeface="Quattrocento Sans"/>
                <a:cs typeface="Quattrocento Sans"/>
                <a:sym typeface="Quattrocento Sans"/>
              </a:rPr>
              <a:t>iennial categorical transitions during 1986-2004</a:t>
            </a:r>
            <a:endParaRPr b="0" i="0" sz="1500">
              <a:solidFill>
                <a:srgbClr val="4E4E4E"/>
              </a:solidFill>
              <a:latin typeface="Quattrocento Sans"/>
              <a:ea typeface="Quattrocento Sans"/>
              <a:cs typeface="Quattrocento Sans"/>
              <a:sym typeface="Quattrocento Sans"/>
            </a:endParaRPr>
          </a:p>
        </p:txBody>
      </p:sp>
      <p:sp>
        <p:nvSpPr>
          <p:cNvPr id="194" name="Google Shape;194;p32"/>
          <p:cNvSpPr txBox="1"/>
          <p:nvPr/>
        </p:nvSpPr>
        <p:spPr>
          <a:xfrm>
            <a:off x="0" y="29477"/>
            <a:ext cx="8759700" cy="415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4E4E4E"/>
                </a:solidFill>
                <a:latin typeface="Quattrocento Sans"/>
                <a:ea typeface="Quattrocento Sans"/>
                <a:cs typeface="Quattrocento Sans"/>
                <a:sym typeface="Quattrocento Sans"/>
              </a:rPr>
              <a:t>Among the gross changes of each category, which land cover types did it gained from / lost to?</a:t>
            </a:r>
            <a:endParaRPr b="1" sz="1800">
              <a:solidFill>
                <a:srgbClr val="4E4E4E"/>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1" sz="1800">
              <a:solidFill>
                <a:srgbClr val="4E4E4E"/>
              </a:solidFill>
              <a:latin typeface="Quattrocento Sans"/>
              <a:ea typeface="Quattrocento Sans"/>
              <a:cs typeface="Quattrocento Sans"/>
              <a:sym typeface="Quattrocento Sans"/>
            </a:endParaRPr>
          </a:p>
        </p:txBody>
      </p:sp>
      <p:pic>
        <p:nvPicPr>
          <p:cNvPr id="195" name="Google Shape;195;p32"/>
          <p:cNvPicPr preferRelativeResize="0"/>
          <p:nvPr/>
        </p:nvPicPr>
        <p:blipFill rotWithShape="1">
          <a:blip r:embed="rId4">
            <a:alphaModFix/>
          </a:blip>
          <a:srcRect b="0" l="0" r="0" t="0"/>
          <a:stretch/>
        </p:blipFill>
        <p:spPr>
          <a:xfrm>
            <a:off x="919495" y="2921794"/>
            <a:ext cx="3159234" cy="2192225"/>
          </a:xfrm>
          <a:prstGeom prst="rect">
            <a:avLst/>
          </a:prstGeom>
          <a:noFill/>
          <a:ln>
            <a:noFill/>
          </a:ln>
        </p:spPr>
      </p:pic>
      <p:pic>
        <p:nvPicPr>
          <p:cNvPr id="196" name="Google Shape;196;p32"/>
          <p:cNvPicPr preferRelativeResize="0"/>
          <p:nvPr/>
        </p:nvPicPr>
        <p:blipFill rotWithShape="1">
          <a:blip r:embed="rId5">
            <a:alphaModFix/>
          </a:blip>
          <a:srcRect b="0" l="0" r="0" t="0"/>
          <a:stretch/>
        </p:blipFill>
        <p:spPr>
          <a:xfrm>
            <a:off x="5249692" y="772078"/>
            <a:ext cx="3119050" cy="2120170"/>
          </a:xfrm>
          <a:prstGeom prst="rect">
            <a:avLst/>
          </a:prstGeom>
          <a:noFill/>
          <a:ln>
            <a:noFill/>
          </a:ln>
        </p:spPr>
      </p:pic>
      <p:pic>
        <p:nvPicPr>
          <p:cNvPr id="197" name="Google Shape;197;p32"/>
          <p:cNvPicPr preferRelativeResize="0"/>
          <p:nvPr/>
        </p:nvPicPr>
        <p:blipFill rotWithShape="1">
          <a:blip r:embed="rId6">
            <a:alphaModFix/>
          </a:blip>
          <a:srcRect b="0" l="0" r="0" t="0"/>
          <a:stretch/>
        </p:blipFill>
        <p:spPr>
          <a:xfrm>
            <a:off x="5312794" y="2921794"/>
            <a:ext cx="3119049" cy="21853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
        <p:nvSpPr>
          <p:cNvPr id="203" name="Google Shape;203;p33"/>
          <p:cNvSpPr txBox="1"/>
          <p:nvPr>
            <p:ph idx="1" type="body"/>
          </p:nvPr>
        </p:nvSpPr>
        <p:spPr>
          <a:xfrm>
            <a:off x="294200" y="1369225"/>
            <a:ext cx="8764200" cy="3527100"/>
          </a:xfrm>
          <a:prstGeom prst="rect">
            <a:avLst/>
          </a:prstGeom>
        </p:spPr>
        <p:txBody>
          <a:bodyPr anchorCtr="0" anchor="t" bIns="34275" lIns="68575" spcFirstLastPara="1" rIns="68575" wrap="square" tIns="34275">
            <a:noAutofit/>
          </a:bodyPr>
          <a:lstStyle/>
          <a:p>
            <a:pPr indent="-279400" lvl="0" marL="558800" rtl="0" algn="l">
              <a:lnSpc>
                <a:spcPct val="200000"/>
              </a:lnSpc>
              <a:spcBef>
                <a:spcPts val="0"/>
              </a:spcBef>
              <a:spcAft>
                <a:spcPts val="0"/>
              </a:spcAft>
              <a:buClr>
                <a:schemeClr val="dk1"/>
              </a:buClr>
              <a:buSzPts val="1100"/>
              <a:buFont typeface="Arial"/>
              <a:buNone/>
            </a:pPr>
            <a:r>
              <a:rPr lang="en" sz="1200"/>
              <a:t>Pontius, R. G., Krithivasan, R., Sauls, L., Yan, Y., &amp; Zhang, Y. (2017). Methods to summarize change among land categories across time intervals. </a:t>
            </a:r>
            <a:r>
              <a:rPr i="1" lang="en" sz="1200"/>
              <a:t>Journal of Land Use Science</a:t>
            </a:r>
            <a:r>
              <a:rPr lang="en" sz="1200"/>
              <a:t>, </a:t>
            </a:r>
            <a:r>
              <a:rPr i="1" lang="en" sz="1200"/>
              <a:t>12</a:t>
            </a:r>
            <a:r>
              <a:rPr lang="en" sz="1200"/>
              <a:t>(4), 218–230.</a:t>
            </a:r>
            <a:r>
              <a:rPr lang="en" sz="1200">
                <a:uFill>
                  <a:noFill/>
                </a:uFill>
                <a:hlinkClick r:id="rId3"/>
              </a:rPr>
              <a:t> </a:t>
            </a:r>
            <a:r>
              <a:rPr lang="en" sz="1200" u="sng">
                <a:solidFill>
                  <a:srgbClr val="1155CC"/>
                </a:solidFill>
                <a:hlinkClick r:id="rId4">
                  <a:extLst>
                    <a:ext uri="{A12FA001-AC4F-418D-AE19-62706E023703}">
                      <ahyp:hlinkClr val="tx"/>
                    </a:ext>
                  </a:extLst>
                </a:hlinkClick>
              </a:rPr>
              <a:t>https://doi.org/10.1080/1747423X.2017.1338768</a:t>
            </a:r>
            <a:endParaRPr/>
          </a:p>
          <a:p>
            <a:pPr indent="-279400" lvl="0" marL="558800" rtl="0" algn="l">
              <a:lnSpc>
                <a:spcPct val="200000"/>
              </a:lnSpc>
              <a:spcBef>
                <a:spcPts val="0"/>
              </a:spcBef>
              <a:spcAft>
                <a:spcPts val="0"/>
              </a:spcAft>
              <a:buClr>
                <a:schemeClr val="dk1"/>
              </a:buClr>
              <a:buSzPts val="1100"/>
              <a:buFont typeface="Arial"/>
              <a:buNone/>
            </a:pPr>
            <a:r>
              <a:t/>
            </a:r>
            <a:endParaRPr sz="1200"/>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204" name="Google Shape;204;p33"/>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