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82" r:id="rId8"/>
    <p:sldId id="283" r:id="rId9"/>
    <p:sldId id="284" r:id="rId10"/>
    <p:sldId id="274" r:id="rId11"/>
    <p:sldId id="275" r:id="rId12"/>
    <p:sldId id="280" r:id="rId13"/>
    <p:sldId id="276" r:id="rId14"/>
    <p:sldId id="277" r:id="rId15"/>
    <p:sldId id="278" r:id="rId16"/>
    <p:sldId id="279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7E9D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7E9D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7E9D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26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7E9D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202" y="-47592"/>
            <a:ext cx="17477740" cy="1259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7E9D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95323" y="4507903"/>
            <a:ext cx="7650480" cy="2477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963" y="7089903"/>
            <a:ext cx="1153016" cy="11530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8202275" cy="10274300"/>
            <a:chOff x="0" y="0"/>
            <a:chExt cx="18202275" cy="10274300"/>
          </a:xfrm>
        </p:grpSpPr>
        <p:sp>
          <p:nvSpPr>
            <p:cNvPr id="4" name="object 4"/>
            <p:cNvSpPr/>
            <p:nvPr/>
          </p:nvSpPr>
          <p:spPr>
            <a:xfrm>
              <a:off x="5114968" y="1625600"/>
              <a:ext cx="8666480" cy="8648700"/>
            </a:xfrm>
            <a:custGeom>
              <a:avLst/>
              <a:gdLst/>
              <a:ahLst/>
              <a:cxnLst/>
              <a:rect l="l" t="t" r="r" b="b"/>
              <a:pathLst>
                <a:path w="8666480" h="8648700">
                  <a:moveTo>
                    <a:pt x="4811336" y="12699"/>
                  </a:moveTo>
                  <a:lnTo>
                    <a:pt x="3855938" y="12699"/>
                  </a:lnTo>
                  <a:lnTo>
                    <a:pt x="3903031" y="0"/>
                  </a:lnTo>
                  <a:lnTo>
                    <a:pt x="4764145" y="0"/>
                  </a:lnTo>
                  <a:lnTo>
                    <a:pt x="4811336" y="12699"/>
                  </a:lnTo>
                  <a:close/>
                </a:path>
                <a:path w="8666480" h="8648700">
                  <a:moveTo>
                    <a:pt x="4905264" y="25399"/>
                  </a:moveTo>
                  <a:lnTo>
                    <a:pt x="3762199" y="25399"/>
                  </a:lnTo>
                  <a:lnTo>
                    <a:pt x="3808993" y="12699"/>
                  </a:lnTo>
                  <a:lnTo>
                    <a:pt x="4858377" y="12699"/>
                  </a:lnTo>
                  <a:lnTo>
                    <a:pt x="4905264" y="25399"/>
                  </a:lnTo>
                  <a:close/>
                </a:path>
                <a:path w="8666480" h="8648700">
                  <a:moveTo>
                    <a:pt x="4998564" y="38099"/>
                  </a:moveTo>
                  <a:lnTo>
                    <a:pt x="3669075" y="38099"/>
                  </a:lnTo>
                  <a:lnTo>
                    <a:pt x="3715559" y="25399"/>
                  </a:lnTo>
                  <a:lnTo>
                    <a:pt x="4951993" y="25399"/>
                  </a:lnTo>
                  <a:lnTo>
                    <a:pt x="4998564" y="38099"/>
                  </a:lnTo>
                  <a:close/>
                </a:path>
                <a:path w="8666480" h="8648700">
                  <a:moveTo>
                    <a:pt x="5137291" y="63499"/>
                  </a:moveTo>
                  <a:lnTo>
                    <a:pt x="3530588" y="63499"/>
                  </a:lnTo>
                  <a:lnTo>
                    <a:pt x="3622750" y="38099"/>
                  </a:lnTo>
                  <a:lnTo>
                    <a:pt x="5044972" y="38099"/>
                  </a:lnTo>
                  <a:lnTo>
                    <a:pt x="5137291" y="63499"/>
                  </a:lnTo>
                  <a:close/>
                </a:path>
                <a:path w="8666480" h="8648700">
                  <a:moveTo>
                    <a:pt x="5319860" y="101599"/>
                  </a:moveTo>
                  <a:lnTo>
                    <a:pt x="3348300" y="101599"/>
                  </a:lnTo>
                  <a:lnTo>
                    <a:pt x="3484758" y="63499"/>
                  </a:lnTo>
                  <a:lnTo>
                    <a:pt x="5183196" y="63499"/>
                  </a:lnTo>
                  <a:lnTo>
                    <a:pt x="5319860" y="101599"/>
                  </a:lnTo>
                  <a:close/>
                </a:path>
                <a:path w="8666480" h="8648700">
                  <a:moveTo>
                    <a:pt x="5320194" y="8547099"/>
                  </a:moveTo>
                  <a:lnTo>
                    <a:pt x="3348300" y="8547099"/>
                  </a:lnTo>
                  <a:lnTo>
                    <a:pt x="2948879" y="8432799"/>
                  </a:lnTo>
                  <a:lnTo>
                    <a:pt x="2905481" y="8407399"/>
                  </a:lnTo>
                  <a:lnTo>
                    <a:pt x="2776538" y="8369299"/>
                  </a:lnTo>
                  <a:lnTo>
                    <a:pt x="2733984" y="8343899"/>
                  </a:lnTo>
                  <a:lnTo>
                    <a:pt x="2649531" y="8318499"/>
                  </a:lnTo>
                  <a:lnTo>
                    <a:pt x="2607639" y="8293099"/>
                  </a:lnTo>
                  <a:lnTo>
                    <a:pt x="2565972" y="8280399"/>
                  </a:lnTo>
                  <a:lnTo>
                    <a:pt x="2524535" y="8254999"/>
                  </a:lnTo>
                  <a:lnTo>
                    <a:pt x="2483330" y="8242299"/>
                  </a:lnTo>
                  <a:lnTo>
                    <a:pt x="2442359" y="8216899"/>
                  </a:lnTo>
                  <a:lnTo>
                    <a:pt x="2401625" y="8204199"/>
                  </a:lnTo>
                  <a:lnTo>
                    <a:pt x="2320882" y="8153399"/>
                  </a:lnTo>
                  <a:lnTo>
                    <a:pt x="2280877" y="8140699"/>
                  </a:lnTo>
                  <a:lnTo>
                    <a:pt x="2162366" y="8064499"/>
                  </a:lnTo>
                  <a:lnTo>
                    <a:pt x="2123373" y="8051799"/>
                  </a:lnTo>
                  <a:lnTo>
                    <a:pt x="1970024" y="7950199"/>
                  </a:lnTo>
                  <a:lnTo>
                    <a:pt x="1857847" y="7873999"/>
                  </a:lnTo>
                  <a:lnTo>
                    <a:pt x="1748184" y="7797799"/>
                  </a:lnTo>
                  <a:lnTo>
                    <a:pt x="1712201" y="7772399"/>
                  </a:lnTo>
                  <a:lnTo>
                    <a:pt x="1676508" y="7734299"/>
                  </a:lnTo>
                  <a:lnTo>
                    <a:pt x="1571202" y="7658099"/>
                  </a:lnTo>
                  <a:lnTo>
                    <a:pt x="1536699" y="7632699"/>
                  </a:lnTo>
                  <a:lnTo>
                    <a:pt x="1502501" y="7594599"/>
                  </a:lnTo>
                  <a:lnTo>
                    <a:pt x="1435029" y="7543799"/>
                  </a:lnTo>
                  <a:lnTo>
                    <a:pt x="1401761" y="7505699"/>
                  </a:lnTo>
                  <a:lnTo>
                    <a:pt x="1368808" y="7480299"/>
                  </a:lnTo>
                  <a:lnTo>
                    <a:pt x="1336174" y="7442199"/>
                  </a:lnTo>
                  <a:lnTo>
                    <a:pt x="1303861" y="7416799"/>
                  </a:lnTo>
                  <a:lnTo>
                    <a:pt x="1271871" y="7378699"/>
                  </a:lnTo>
                  <a:lnTo>
                    <a:pt x="1240209" y="7353299"/>
                  </a:lnTo>
                  <a:lnTo>
                    <a:pt x="1208876" y="7315199"/>
                  </a:lnTo>
                  <a:lnTo>
                    <a:pt x="1177876" y="7289799"/>
                  </a:lnTo>
                  <a:lnTo>
                    <a:pt x="1147211" y="7251699"/>
                  </a:lnTo>
                  <a:lnTo>
                    <a:pt x="1116883" y="7213599"/>
                  </a:lnTo>
                  <a:lnTo>
                    <a:pt x="1086896" y="7188199"/>
                  </a:lnTo>
                  <a:lnTo>
                    <a:pt x="1057253" y="7150099"/>
                  </a:lnTo>
                  <a:lnTo>
                    <a:pt x="1027956" y="7111999"/>
                  </a:lnTo>
                  <a:lnTo>
                    <a:pt x="999009" y="7086599"/>
                  </a:lnTo>
                  <a:lnTo>
                    <a:pt x="970413" y="7048499"/>
                  </a:lnTo>
                  <a:lnTo>
                    <a:pt x="942172" y="7010399"/>
                  </a:lnTo>
                  <a:lnTo>
                    <a:pt x="914288" y="6972299"/>
                  </a:lnTo>
                  <a:lnTo>
                    <a:pt x="886764" y="6946899"/>
                  </a:lnTo>
                  <a:lnTo>
                    <a:pt x="859604" y="6908799"/>
                  </a:lnTo>
                  <a:lnTo>
                    <a:pt x="832809" y="6870699"/>
                  </a:lnTo>
                  <a:lnTo>
                    <a:pt x="806384" y="6832599"/>
                  </a:lnTo>
                  <a:lnTo>
                    <a:pt x="780329" y="6794499"/>
                  </a:lnTo>
                  <a:lnTo>
                    <a:pt x="754649" y="6756399"/>
                  </a:lnTo>
                  <a:lnTo>
                    <a:pt x="729346" y="6718299"/>
                  </a:lnTo>
                  <a:lnTo>
                    <a:pt x="704422" y="6680199"/>
                  </a:lnTo>
                  <a:lnTo>
                    <a:pt x="679882" y="6642099"/>
                  </a:lnTo>
                  <a:lnTo>
                    <a:pt x="655726" y="6603999"/>
                  </a:lnTo>
                  <a:lnTo>
                    <a:pt x="631959" y="6565899"/>
                  </a:lnTo>
                  <a:lnTo>
                    <a:pt x="608583" y="6527799"/>
                  </a:lnTo>
                  <a:lnTo>
                    <a:pt x="585600" y="6489699"/>
                  </a:lnTo>
                  <a:lnTo>
                    <a:pt x="563015" y="6451599"/>
                  </a:lnTo>
                  <a:lnTo>
                    <a:pt x="540828" y="6413499"/>
                  </a:lnTo>
                  <a:lnTo>
                    <a:pt x="519044" y="6375399"/>
                  </a:lnTo>
                  <a:lnTo>
                    <a:pt x="497665" y="6337299"/>
                  </a:lnTo>
                  <a:lnTo>
                    <a:pt x="476693" y="6286499"/>
                  </a:lnTo>
                  <a:lnTo>
                    <a:pt x="456132" y="6248399"/>
                  </a:lnTo>
                  <a:lnTo>
                    <a:pt x="435984" y="6210299"/>
                  </a:lnTo>
                  <a:lnTo>
                    <a:pt x="416252" y="6172199"/>
                  </a:lnTo>
                  <a:lnTo>
                    <a:pt x="396940" y="6134099"/>
                  </a:lnTo>
                  <a:lnTo>
                    <a:pt x="378049" y="6083299"/>
                  </a:lnTo>
                  <a:lnTo>
                    <a:pt x="359582" y="6045199"/>
                  </a:lnTo>
                  <a:lnTo>
                    <a:pt x="341543" y="6007099"/>
                  </a:lnTo>
                  <a:lnTo>
                    <a:pt x="323934" y="5956299"/>
                  </a:lnTo>
                  <a:lnTo>
                    <a:pt x="306758" y="5918199"/>
                  </a:lnTo>
                  <a:lnTo>
                    <a:pt x="290017" y="5880099"/>
                  </a:lnTo>
                  <a:lnTo>
                    <a:pt x="273715" y="5829299"/>
                  </a:lnTo>
                  <a:lnTo>
                    <a:pt x="257854" y="5791199"/>
                  </a:lnTo>
                  <a:lnTo>
                    <a:pt x="242437" y="5740399"/>
                  </a:lnTo>
                  <a:lnTo>
                    <a:pt x="227467" y="5702299"/>
                  </a:lnTo>
                  <a:lnTo>
                    <a:pt x="212947" y="5664199"/>
                  </a:lnTo>
                  <a:lnTo>
                    <a:pt x="198879" y="5613399"/>
                  </a:lnTo>
                  <a:lnTo>
                    <a:pt x="185266" y="5575299"/>
                  </a:lnTo>
                  <a:lnTo>
                    <a:pt x="172112" y="5524499"/>
                  </a:lnTo>
                  <a:lnTo>
                    <a:pt x="159418" y="5486399"/>
                  </a:lnTo>
                  <a:lnTo>
                    <a:pt x="147187" y="5435599"/>
                  </a:lnTo>
                  <a:lnTo>
                    <a:pt x="135424" y="5397499"/>
                  </a:lnTo>
                  <a:lnTo>
                    <a:pt x="124129" y="5346699"/>
                  </a:lnTo>
                  <a:lnTo>
                    <a:pt x="113306" y="5308599"/>
                  </a:lnTo>
                  <a:lnTo>
                    <a:pt x="102958" y="5257799"/>
                  </a:lnTo>
                  <a:lnTo>
                    <a:pt x="93088" y="5206999"/>
                  </a:lnTo>
                  <a:lnTo>
                    <a:pt x="83698" y="5168899"/>
                  </a:lnTo>
                  <a:lnTo>
                    <a:pt x="74791" y="5118099"/>
                  </a:lnTo>
                  <a:lnTo>
                    <a:pt x="66370" y="5079999"/>
                  </a:lnTo>
                  <a:lnTo>
                    <a:pt x="58437" y="5029199"/>
                  </a:lnTo>
                  <a:lnTo>
                    <a:pt x="50997" y="4978399"/>
                  </a:lnTo>
                  <a:lnTo>
                    <a:pt x="44050" y="4940299"/>
                  </a:lnTo>
                  <a:lnTo>
                    <a:pt x="37601" y="4889499"/>
                  </a:lnTo>
                  <a:lnTo>
                    <a:pt x="31651" y="4838699"/>
                  </a:lnTo>
                  <a:lnTo>
                    <a:pt x="26205" y="4787899"/>
                  </a:lnTo>
                  <a:lnTo>
                    <a:pt x="21263" y="4749799"/>
                  </a:lnTo>
                  <a:lnTo>
                    <a:pt x="16830" y="4698999"/>
                  </a:lnTo>
                  <a:lnTo>
                    <a:pt x="12908" y="4648199"/>
                  </a:lnTo>
                  <a:lnTo>
                    <a:pt x="9500" y="4610099"/>
                  </a:lnTo>
                  <a:lnTo>
                    <a:pt x="6609" y="4559299"/>
                  </a:lnTo>
                  <a:lnTo>
                    <a:pt x="4237" y="4508499"/>
                  </a:lnTo>
                  <a:lnTo>
                    <a:pt x="2387" y="4457699"/>
                  </a:lnTo>
                  <a:lnTo>
                    <a:pt x="1063" y="4406899"/>
                  </a:lnTo>
                  <a:lnTo>
                    <a:pt x="266" y="4368799"/>
                  </a:lnTo>
                  <a:lnTo>
                    <a:pt x="0" y="4317999"/>
                  </a:lnTo>
                  <a:lnTo>
                    <a:pt x="266" y="4267199"/>
                  </a:lnTo>
                  <a:lnTo>
                    <a:pt x="1063" y="4216399"/>
                  </a:lnTo>
                  <a:lnTo>
                    <a:pt x="2387" y="4165599"/>
                  </a:lnTo>
                  <a:lnTo>
                    <a:pt x="4237" y="4127499"/>
                  </a:lnTo>
                  <a:lnTo>
                    <a:pt x="6609" y="4076699"/>
                  </a:lnTo>
                  <a:lnTo>
                    <a:pt x="9500" y="4025899"/>
                  </a:lnTo>
                  <a:lnTo>
                    <a:pt x="12908" y="3975099"/>
                  </a:lnTo>
                  <a:lnTo>
                    <a:pt x="16830" y="3936999"/>
                  </a:lnTo>
                  <a:lnTo>
                    <a:pt x="21263" y="3886199"/>
                  </a:lnTo>
                  <a:lnTo>
                    <a:pt x="26205" y="3835399"/>
                  </a:lnTo>
                  <a:lnTo>
                    <a:pt x="31651" y="3797299"/>
                  </a:lnTo>
                  <a:lnTo>
                    <a:pt x="37601" y="3746499"/>
                  </a:lnTo>
                  <a:lnTo>
                    <a:pt x="44050" y="3695699"/>
                  </a:lnTo>
                  <a:lnTo>
                    <a:pt x="50997" y="3657599"/>
                  </a:lnTo>
                  <a:lnTo>
                    <a:pt x="58437" y="3606799"/>
                  </a:lnTo>
                  <a:lnTo>
                    <a:pt x="66370" y="3555999"/>
                  </a:lnTo>
                  <a:lnTo>
                    <a:pt x="74791" y="3517899"/>
                  </a:lnTo>
                  <a:lnTo>
                    <a:pt x="83698" y="3467099"/>
                  </a:lnTo>
                  <a:lnTo>
                    <a:pt x="93088" y="3416299"/>
                  </a:lnTo>
                  <a:lnTo>
                    <a:pt x="102958" y="3378199"/>
                  </a:lnTo>
                  <a:lnTo>
                    <a:pt x="113306" y="3327399"/>
                  </a:lnTo>
                  <a:lnTo>
                    <a:pt x="124129" y="3289299"/>
                  </a:lnTo>
                  <a:lnTo>
                    <a:pt x="135424" y="3238499"/>
                  </a:lnTo>
                  <a:lnTo>
                    <a:pt x="147187" y="3200399"/>
                  </a:lnTo>
                  <a:lnTo>
                    <a:pt x="159418" y="3149599"/>
                  </a:lnTo>
                  <a:lnTo>
                    <a:pt x="172112" y="3111499"/>
                  </a:lnTo>
                  <a:lnTo>
                    <a:pt x="185266" y="3060699"/>
                  </a:lnTo>
                  <a:lnTo>
                    <a:pt x="198879" y="3022599"/>
                  </a:lnTo>
                  <a:lnTo>
                    <a:pt x="212947" y="2971799"/>
                  </a:lnTo>
                  <a:lnTo>
                    <a:pt x="227467" y="2933699"/>
                  </a:lnTo>
                  <a:lnTo>
                    <a:pt x="242437" y="2882899"/>
                  </a:lnTo>
                  <a:lnTo>
                    <a:pt x="257854" y="2844799"/>
                  </a:lnTo>
                  <a:lnTo>
                    <a:pt x="273715" y="2806699"/>
                  </a:lnTo>
                  <a:lnTo>
                    <a:pt x="290017" y="2755899"/>
                  </a:lnTo>
                  <a:lnTo>
                    <a:pt x="306758" y="2717799"/>
                  </a:lnTo>
                  <a:lnTo>
                    <a:pt x="323934" y="2679699"/>
                  </a:lnTo>
                  <a:lnTo>
                    <a:pt x="341543" y="2628899"/>
                  </a:lnTo>
                  <a:lnTo>
                    <a:pt x="359582" y="2590799"/>
                  </a:lnTo>
                  <a:lnTo>
                    <a:pt x="378049" y="2552699"/>
                  </a:lnTo>
                  <a:lnTo>
                    <a:pt x="396940" y="2501899"/>
                  </a:lnTo>
                  <a:lnTo>
                    <a:pt x="416252" y="2463799"/>
                  </a:lnTo>
                  <a:lnTo>
                    <a:pt x="435984" y="2425699"/>
                  </a:lnTo>
                  <a:lnTo>
                    <a:pt x="456132" y="2387599"/>
                  </a:lnTo>
                  <a:lnTo>
                    <a:pt x="476693" y="2349499"/>
                  </a:lnTo>
                  <a:lnTo>
                    <a:pt x="497665" y="2298699"/>
                  </a:lnTo>
                  <a:lnTo>
                    <a:pt x="519044" y="2260599"/>
                  </a:lnTo>
                  <a:lnTo>
                    <a:pt x="540828" y="2222499"/>
                  </a:lnTo>
                  <a:lnTo>
                    <a:pt x="563015" y="2184399"/>
                  </a:lnTo>
                  <a:lnTo>
                    <a:pt x="585600" y="2146299"/>
                  </a:lnTo>
                  <a:lnTo>
                    <a:pt x="608583" y="2108199"/>
                  </a:lnTo>
                  <a:lnTo>
                    <a:pt x="631959" y="2070099"/>
                  </a:lnTo>
                  <a:lnTo>
                    <a:pt x="655726" y="2031999"/>
                  </a:lnTo>
                  <a:lnTo>
                    <a:pt x="679882" y="1993899"/>
                  </a:lnTo>
                  <a:lnTo>
                    <a:pt x="704422" y="1955799"/>
                  </a:lnTo>
                  <a:lnTo>
                    <a:pt x="729346" y="1917699"/>
                  </a:lnTo>
                  <a:lnTo>
                    <a:pt x="754649" y="1879599"/>
                  </a:lnTo>
                  <a:lnTo>
                    <a:pt x="780329" y="1841499"/>
                  </a:lnTo>
                  <a:lnTo>
                    <a:pt x="806384" y="1803399"/>
                  </a:lnTo>
                  <a:lnTo>
                    <a:pt x="832809" y="1765299"/>
                  </a:lnTo>
                  <a:lnTo>
                    <a:pt x="859604" y="1727199"/>
                  </a:lnTo>
                  <a:lnTo>
                    <a:pt x="886764" y="1689099"/>
                  </a:lnTo>
                  <a:lnTo>
                    <a:pt x="914288" y="1663699"/>
                  </a:lnTo>
                  <a:lnTo>
                    <a:pt x="942172" y="1625599"/>
                  </a:lnTo>
                  <a:lnTo>
                    <a:pt x="970413" y="1587499"/>
                  </a:lnTo>
                  <a:lnTo>
                    <a:pt x="999009" y="1549399"/>
                  </a:lnTo>
                  <a:lnTo>
                    <a:pt x="1027956" y="1523999"/>
                  </a:lnTo>
                  <a:lnTo>
                    <a:pt x="1057253" y="1485899"/>
                  </a:lnTo>
                  <a:lnTo>
                    <a:pt x="1086896" y="1447799"/>
                  </a:lnTo>
                  <a:lnTo>
                    <a:pt x="1116883" y="1422399"/>
                  </a:lnTo>
                  <a:lnTo>
                    <a:pt x="1147211" y="1384299"/>
                  </a:lnTo>
                  <a:lnTo>
                    <a:pt x="1177876" y="1346199"/>
                  </a:lnTo>
                  <a:lnTo>
                    <a:pt x="1208876" y="1320799"/>
                  </a:lnTo>
                  <a:lnTo>
                    <a:pt x="1240209" y="1282699"/>
                  </a:lnTo>
                  <a:lnTo>
                    <a:pt x="1271871" y="1257299"/>
                  </a:lnTo>
                  <a:lnTo>
                    <a:pt x="1303861" y="1219199"/>
                  </a:lnTo>
                  <a:lnTo>
                    <a:pt x="1336174" y="1193799"/>
                  </a:lnTo>
                  <a:lnTo>
                    <a:pt x="1368808" y="1155699"/>
                  </a:lnTo>
                  <a:lnTo>
                    <a:pt x="1435029" y="1104899"/>
                  </a:lnTo>
                  <a:lnTo>
                    <a:pt x="1468610" y="1066799"/>
                  </a:lnTo>
                  <a:lnTo>
                    <a:pt x="1536699" y="1015999"/>
                  </a:lnTo>
                  <a:lnTo>
                    <a:pt x="1571202" y="977899"/>
                  </a:lnTo>
                  <a:lnTo>
                    <a:pt x="1676508" y="901699"/>
                  </a:lnTo>
                  <a:lnTo>
                    <a:pt x="1712201" y="863599"/>
                  </a:lnTo>
                  <a:lnTo>
                    <a:pt x="1821009" y="787399"/>
                  </a:lnTo>
                  <a:lnTo>
                    <a:pt x="1932357" y="711199"/>
                  </a:lnTo>
                  <a:lnTo>
                    <a:pt x="2084639" y="609599"/>
                  </a:lnTo>
                  <a:lnTo>
                    <a:pt x="2123373" y="596899"/>
                  </a:lnTo>
                  <a:lnTo>
                    <a:pt x="2280877" y="495299"/>
                  </a:lnTo>
                  <a:lnTo>
                    <a:pt x="2320882" y="482599"/>
                  </a:lnTo>
                  <a:lnTo>
                    <a:pt x="2361132" y="457199"/>
                  </a:lnTo>
                  <a:lnTo>
                    <a:pt x="2401625" y="444499"/>
                  </a:lnTo>
                  <a:lnTo>
                    <a:pt x="2483330" y="393699"/>
                  </a:lnTo>
                  <a:lnTo>
                    <a:pt x="2524535" y="380999"/>
                  </a:lnTo>
                  <a:lnTo>
                    <a:pt x="2565972" y="355599"/>
                  </a:lnTo>
                  <a:lnTo>
                    <a:pt x="2649531" y="330199"/>
                  </a:lnTo>
                  <a:lnTo>
                    <a:pt x="2691647" y="304799"/>
                  </a:lnTo>
                  <a:lnTo>
                    <a:pt x="2733984" y="292099"/>
                  </a:lnTo>
                  <a:lnTo>
                    <a:pt x="2776538" y="266699"/>
                  </a:lnTo>
                  <a:lnTo>
                    <a:pt x="2948879" y="215899"/>
                  </a:lnTo>
                  <a:lnTo>
                    <a:pt x="2992481" y="190499"/>
                  </a:lnTo>
                  <a:lnTo>
                    <a:pt x="3303167" y="101599"/>
                  </a:lnTo>
                  <a:lnTo>
                    <a:pt x="5365055" y="101599"/>
                  </a:lnTo>
                  <a:lnTo>
                    <a:pt x="5676108" y="190499"/>
                  </a:lnTo>
                  <a:lnTo>
                    <a:pt x="5719752" y="215899"/>
                  </a:lnTo>
                  <a:lnTo>
                    <a:pt x="5892237" y="266699"/>
                  </a:lnTo>
                  <a:lnTo>
                    <a:pt x="5934821" y="292099"/>
                  </a:lnTo>
                  <a:lnTo>
                    <a:pt x="5977186" y="304799"/>
                  </a:lnTo>
                  <a:lnTo>
                    <a:pt x="6019327" y="330199"/>
                  </a:lnTo>
                  <a:lnTo>
                    <a:pt x="6102931" y="355599"/>
                  </a:lnTo>
                  <a:lnTo>
                    <a:pt x="6144387" y="380999"/>
                  </a:lnTo>
                  <a:lnTo>
                    <a:pt x="6185610" y="393699"/>
                  </a:lnTo>
                  <a:lnTo>
                    <a:pt x="6267342" y="444499"/>
                  </a:lnTo>
                  <a:lnTo>
                    <a:pt x="6307846" y="457199"/>
                  </a:lnTo>
                  <a:lnTo>
                    <a:pt x="6348105" y="482599"/>
                  </a:lnTo>
                  <a:lnTo>
                    <a:pt x="6388117" y="495299"/>
                  </a:lnTo>
                  <a:lnTo>
                    <a:pt x="6545631" y="596899"/>
                  </a:lnTo>
                  <a:lnTo>
                    <a:pt x="6584363" y="609599"/>
                  </a:lnTo>
                  <a:lnTo>
                    <a:pt x="6736620" y="711199"/>
                  </a:lnTo>
                  <a:lnTo>
                    <a:pt x="6847932" y="787399"/>
                  </a:lnTo>
                  <a:lnTo>
                    <a:pt x="6956693" y="863599"/>
                  </a:lnTo>
                  <a:lnTo>
                    <a:pt x="6992366" y="901699"/>
                  </a:lnTo>
                  <a:lnTo>
                    <a:pt x="7097609" y="977899"/>
                  </a:lnTo>
                  <a:lnTo>
                    <a:pt x="7132087" y="1015999"/>
                  </a:lnTo>
                  <a:lnTo>
                    <a:pt x="7200125" y="1066799"/>
                  </a:lnTo>
                  <a:lnTo>
                    <a:pt x="7233679" y="1104899"/>
                  </a:lnTo>
                  <a:lnTo>
                    <a:pt x="7299842" y="1155699"/>
                  </a:lnTo>
                  <a:lnTo>
                    <a:pt x="7332446" y="1193799"/>
                  </a:lnTo>
                  <a:lnTo>
                    <a:pt x="7364728" y="1219199"/>
                  </a:lnTo>
                  <a:lnTo>
                    <a:pt x="7396685" y="1257299"/>
                  </a:lnTo>
                  <a:lnTo>
                    <a:pt x="7428314" y="1282699"/>
                  </a:lnTo>
                  <a:lnTo>
                    <a:pt x="7459613" y="1320799"/>
                  </a:lnTo>
                  <a:lnTo>
                    <a:pt x="7490579" y="1346199"/>
                  </a:lnTo>
                  <a:lnTo>
                    <a:pt x="7521208" y="1384299"/>
                  </a:lnTo>
                  <a:lnTo>
                    <a:pt x="7551500" y="1422399"/>
                  </a:lnTo>
                  <a:lnTo>
                    <a:pt x="7581449" y="1447799"/>
                  </a:lnTo>
                  <a:lnTo>
                    <a:pt x="7611055" y="1485899"/>
                  </a:lnTo>
                  <a:lnTo>
                    <a:pt x="7640313" y="1523999"/>
                  </a:lnTo>
                  <a:lnTo>
                    <a:pt x="7669222" y="1549399"/>
                  </a:lnTo>
                  <a:lnTo>
                    <a:pt x="7697779" y="1587499"/>
                  </a:lnTo>
                  <a:lnTo>
                    <a:pt x="7725980" y="1625599"/>
                  </a:lnTo>
                  <a:lnTo>
                    <a:pt x="7753823" y="1663699"/>
                  </a:lnTo>
                  <a:lnTo>
                    <a:pt x="7781306" y="1689099"/>
                  </a:lnTo>
                  <a:lnTo>
                    <a:pt x="7808425" y="1727199"/>
                  </a:lnTo>
                  <a:lnTo>
                    <a:pt x="7835177" y="1765299"/>
                  </a:lnTo>
                  <a:lnTo>
                    <a:pt x="7861561" y="1803399"/>
                  </a:lnTo>
                  <a:lnTo>
                    <a:pt x="7887573" y="1841499"/>
                  </a:lnTo>
                  <a:lnTo>
                    <a:pt x="7913211" y="1879599"/>
                  </a:lnTo>
                  <a:lnTo>
                    <a:pt x="7938471" y="1917699"/>
                  </a:lnTo>
                  <a:lnTo>
                    <a:pt x="7963352" y="1955799"/>
                  </a:lnTo>
                  <a:lnTo>
                    <a:pt x="7987849" y="1993899"/>
                  </a:lnTo>
                  <a:lnTo>
                    <a:pt x="8011961" y="2031999"/>
                  </a:lnTo>
                  <a:lnTo>
                    <a:pt x="8035685" y="2070099"/>
                  </a:lnTo>
                  <a:lnTo>
                    <a:pt x="8059017" y="2108199"/>
                  </a:lnTo>
                  <a:lnTo>
                    <a:pt x="8081956" y="2146299"/>
                  </a:lnTo>
                  <a:lnTo>
                    <a:pt x="8104498" y="2184399"/>
                  </a:lnTo>
                  <a:lnTo>
                    <a:pt x="8126641" y="2222499"/>
                  </a:lnTo>
                  <a:lnTo>
                    <a:pt x="8148382" y="2260599"/>
                  </a:lnTo>
                  <a:lnTo>
                    <a:pt x="8169718" y="2298699"/>
                  </a:lnTo>
                  <a:lnTo>
                    <a:pt x="8190647" y="2349499"/>
                  </a:lnTo>
                  <a:lnTo>
                    <a:pt x="8197486" y="2362199"/>
                  </a:lnTo>
                  <a:lnTo>
                    <a:pt x="4333069" y="2362199"/>
                  </a:lnTo>
                  <a:lnTo>
                    <a:pt x="4285274" y="2374899"/>
                  </a:lnTo>
                  <a:lnTo>
                    <a:pt x="4143575" y="2374899"/>
                  </a:lnTo>
                  <a:lnTo>
                    <a:pt x="4096950" y="2387599"/>
                  </a:lnTo>
                  <a:lnTo>
                    <a:pt x="4050652" y="2387599"/>
                  </a:lnTo>
                  <a:lnTo>
                    <a:pt x="4004694" y="2400299"/>
                  </a:lnTo>
                  <a:lnTo>
                    <a:pt x="3959090" y="2400299"/>
                  </a:lnTo>
                  <a:lnTo>
                    <a:pt x="3650920" y="2489199"/>
                  </a:lnTo>
                  <a:lnTo>
                    <a:pt x="3608639" y="2514599"/>
                  </a:lnTo>
                  <a:lnTo>
                    <a:pt x="3525521" y="2539999"/>
                  </a:lnTo>
                  <a:lnTo>
                    <a:pt x="3444418" y="2590799"/>
                  </a:lnTo>
                  <a:lnTo>
                    <a:pt x="3404657" y="2603499"/>
                  </a:lnTo>
                  <a:lnTo>
                    <a:pt x="3365441" y="2628899"/>
                  </a:lnTo>
                  <a:lnTo>
                    <a:pt x="3288698" y="2679699"/>
                  </a:lnTo>
                  <a:lnTo>
                    <a:pt x="3251198" y="2705099"/>
                  </a:lnTo>
                  <a:lnTo>
                    <a:pt x="3214298" y="2730499"/>
                  </a:lnTo>
                  <a:lnTo>
                    <a:pt x="3178011" y="2755899"/>
                  </a:lnTo>
                  <a:lnTo>
                    <a:pt x="3142350" y="2781299"/>
                  </a:lnTo>
                  <a:lnTo>
                    <a:pt x="3107330" y="2806699"/>
                  </a:lnTo>
                  <a:lnTo>
                    <a:pt x="3072964" y="2832099"/>
                  </a:lnTo>
                  <a:lnTo>
                    <a:pt x="3039265" y="2857499"/>
                  </a:lnTo>
                  <a:lnTo>
                    <a:pt x="3006248" y="2895599"/>
                  </a:lnTo>
                  <a:lnTo>
                    <a:pt x="2973925" y="2920999"/>
                  </a:lnTo>
                  <a:lnTo>
                    <a:pt x="2942311" y="2959099"/>
                  </a:lnTo>
                  <a:lnTo>
                    <a:pt x="2911419" y="2984499"/>
                  </a:lnTo>
                  <a:lnTo>
                    <a:pt x="2881263" y="3022599"/>
                  </a:lnTo>
                  <a:lnTo>
                    <a:pt x="2851857" y="3060699"/>
                  </a:lnTo>
                  <a:lnTo>
                    <a:pt x="2823213" y="3086099"/>
                  </a:lnTo>
                  <a:lnTo>
                    <a:pt x="2795346" y="3124199"/>
                  </a:lnTo>
                  <a:lnTo>
                    <a:pt x="2768270" y="3162299"/>
                  </a:lnTo>
                  <a:lnTo>
                    <a:pt x="2741997" y="3200399"/>
                  </a:lnTo>
                  <a:lnTo>
                    <a:pt x="2716542" y="3238499"/>
                  </a:lnTo>
                  <a:lnTo>
                    <a:pt x="2691918" y="3276599"/>
                  </a:lnTo>
                  <a:lnTo>
                    <a:pt x="2668139" y="3314699"/>
                  </a:lnTo>
                  <a:lnTo>
                    <a:pt x="2645219" y="3352799"/>
                  </a:lnTo>
                  <a:lnTo>
                    <a:pt x="2623171" y="3390899"/>
                  </a:lnTo>
                  <a:lnTo>
                    <a:pt x="2602008" y="3428999"/>
                  </a:lnTo>
                  <a:lnTo>
                    <a:pt x="2581745" y="3467099"/>
                  </a:lnTo>
                  <a:lnTo>
                    <a:pt x="2562395" y="3505199"/>
                  </a:lnTo>
                  <a:lnTo>
                    <a:pt x="2543971" y="3543299"/>
                  </a:lnTo>
                  <a:lnTo>
                    <a:pt x="2526488" y="3594099"/>
                  </a:lnTo>
                  <a:lnTo>
                    <a:pt x="2509959" y="3632199"/>
                  </a:lnTo>
                  <a:lnTo>
                    <a:pt x="2494398" y="3670299"/>
                  </a:lnTo>
                  <a:lnTo>
                    <a:pt x="2479817" y="3721099"/>
                  </a:lnTo>
                  <a:lnTo>
                    <a:pt x="2466232" y="3759199"/>
                  </a:lnTo>
                  <a:lnTo>
                    <a:pt x="2453655" y="3809999"/>
                  </a:lnTo>
                  <a:lnTo>
                    <a:pt x="2442100" y="3848099"/>
                  </a:lnTo>
                  <a:lnTo>
                    <a:pt x="2431581" y="3898899"/>
                  </a:lnTo>
                  <a:lnTo>
                    <a:pt x="2422111" y="3936999"/>
                  </a:lnTo>
                  <a:lnTo>
                    <a:pt x="2413704" y="3987799"/>
                  </a:lnTo>
                  <a:lnTo>
                    <a:pt x="2406374" y="4038599"/>
                  </a:lnTo>
                  <a:lnTo>
                    <a:pt x="2400134" y="4076699"/>
                  </a:lnTo>
                  <a:lnTo>
                    <a:pt x="2394998" y="4127499"/>
                  </a:lnTo>
                  <a:lnTo>
                    <a:pt x="2390980" y="4178299"/>
                  </a:lnTo>
                  <a:lnTo>
                    <a:pt x="2388093" y="4216399"/>
                  </a:lnTo>
                  <a:lnTo>
                    <a:pt x="2386351" y="4267199"/>
                  </a:lnTo>
                  <a:lnTo>
                    <a:pt x="2385767" y="4317999"/>
                  </a:lnTo>
                  <a:lnTo>
                    <a:pt x="2386351" y="4368799"/>
                  </a:lnTo>
                  <a:lnTo>
                    <a:pt x="2388093" y="4406899"/>
                  </a:lnTo>
                  <a:lnTo>
                    <a:pt x="2390980" y="4457699"/>
                  </a:lnTo>
                  <a:lnTo>
                    <a:pt x="2394998" y="4508499"/>
                  </a:lnTo>
                  <a:lnTo>
                    <a:pt x="2400134" y="4546599"/>
                  </a:lnTo>
                  <a:lnTo>
                    <a:pt x="2406374" y="4597399"/>
                  </a:lnTo>
                  <a:lnTo>
                    <a:pt x="2413704" y="4648199"/>
                  </a:lnTo>
                  <a:lnTo>
                    <a:pt x="2422111" y="4686299"/>
                  </a:lnTo>
                  <a:lnTo>
                    <a:pt x="2431581" y="4737099"/>
                  </a:lnTo>
                  <a:lnTo>
                    <a:pt x="2442100" y="4775199"/>
                  </a:lnTo>
                  <a:lnTo>
                    <a:pt x="2453655" y="4825999"/>
                  </a:lnTo>
                  <a:lnTo>
                    <a:pt x="2466232" y="4864099"/>
                  </a:lnTo>
                  <a:lnTo>
                    <a:pt x="2479817" y="4914899"/>
                  </a:lnTo>
                  <a:lnTo>
                    <a:pt x="2494398" y="4952999"/>
                  </a:lnTo>
                  <a:lnTo>
                    <a:pt x="2509959" y="5003799"/>
                  </a:lnTo>
                  <a:lnTo>
                    <a:pt x="2526488" y="5041899"/>
                  </a:lnTo>
                  <a:lnTo>
                    <a:pt x="2543971" y="5079999"/>
                  </a:lnTo>
                  <a:lnTo>
                    <a:pt x="2562395" y="5118099"/>
                  </a:lnTo>
                  <a:lnTo>
                    <a:pt x="2581745" y="5168899"/>
                  </a:lnTo>
                  <a:lnTo>
                    <a:pt x="2602008" y="5206999"/>
                  </a:lnTo>
                  <a:lnTo>
                    <a:pt x="2623171" y="5245099"/>
                  </a:lnTo>
                  <a:lnTo>
                    <a:pt x="2645219" y="5283199"/>
                  </a:lnTo>
                  <a:lnTo>
                    <a:pt x="2668139" y="5321299"/>
                  </a:lnTo>
                  <a:lnTo>
                    <a:pt x="2691918" y="5359399"/>
                  </a:lnTo>
                  <a:lnTo>
                    <a:pt x="2716542" y="5397499"/>
                  </a:lnTo>
                  <a:lnTo>
                    <a:pt x="2741997" y="5435599"/>
                  </a:lnTo>
                  <a:lnTo>
                    <a:pt x="2768270" y="5473699"/>
                  </a:lnTo>
                  <a:lnTo>
                    <a:pt x="2795346" y="5511799"/>
                  </a:lnTo>
                  <a:lnTo>
                    <a:pt x="2823213" y="5537199"/>
                  </a:lnTo>
                  <a:lnTo>
                    <a:pt x="2851857" y="5575299"/>
                  </a:lnTo>
                  <a:lnTo>
                    <a:pt x="2881263" y="5613399"/>
                  </a:lnTo>
                  <a:lnTo>
                    <a:pt x="2911419" y="5638799"/>
                  </a:lnTo>
                  <a:lnTo>
                    <a:pt x="2942311" y="5676899"/>
                  </a:lnTo>
                  <a:lnTo>
                    <a:pt x="2973925" y="5702299"/>
                  </a:lnTo>
                  <a:lnTo>
                    <a:pt x="3006248" y="5740399"/>
                  </a:lnTo>
                  <a:lnTo>
                    <a:pt x="3039265" y="5765799"/>
                  </a:lnTo>
                  <a:lnTo>
                    <a:pt x="3072964" y="5791199"/>
                  </a:lnTo>
                  <a:lnTo>
                    <a:pt x="3107330" y="5829299"/>
                  </a:lnTo>
                  <a:lnTo>
                    <a:pt x="3142350" y="5854699"/>
                  </a:lnTo>
                  <a:lnTo>
                    <a:pt x="3178011" y="5880099"/>
                  </a:lnTo>
                  <a:lnTo>
                    <a:pt x="3214298" y="5905499"/>
                  </a:lnTo>
                  <a:lnTo>
                    <a:pt x="3251198" y="5930899"/>
                  </a:lnTo>
                  <a:lnTo>
                    <a:pt x="3288698" y="5956299"/>
                  </a:lnTo>
                  <a:lnTo>
                    <a:pt x="3365441" y="6007099"/>
                  </a:lnTo>
                  <a:lnTo>
                    <a:pt x="3404657" y="6019799"/>
                  </a:lnTo>
                  <a:lnTo>
                    <a:pt x="3484711" y="6070599"/>
                  </a:lnTo>
                  <a:lnTo>
                    <a:pt x="3525521" y="6083299"/>
                  </a:lnTo>
                  <a:lnTo>
                    <a:pt x="3566835" y="6108699"/>
                  </a:lnTo>
                  <a:lnTo>
                    <a:pt x="3650920" y="6134099"/>
                  </a:lnTo>
                  <a:lnTo>
                    <a:pt x="3693664" y="6159499"/>
                  </a:lnTo>
                  <a:lnTo>
                    <a:pt x="3913854" y="6222999"/>
                  </a:lnTo>
                  <a:lnTo>
                    <a:pt x="3959090" y="6222999"/>
                  </a:lnTo>
                  <a:lnTo>
                    <a:pt x="4050652" y="6248399"/>
                  </a:lnTo>
                  <a:lnTo>
                    <a:pt x="4143575" y="6248399"/>
                  </a:lnTo>
                  <a:lnTo>
                    <a:pt x="4190513" y="6261099"/>
                  </a:lnTo>
                  <a:lnTo>
                    <a:pt x="8207158" y="6261099"/>
                  </a:lnTo>
                  <a:lnTo>
                    <a:pt x="8193487" y="6286499"/>
                  </a:lnTo>
                  <a:lnTo>
                    <a:pt x="8172567" y="6337299"/>
                  </a:lnTo>
                  <a:lnTo>
                    <a:pt x="8151238" y="6375399"/>
                  </a:lnTo>
                  <a:lnTo>
                    <a:pt x="8129502" y="6413499"/>
                  </a:lnTo>
                  <a:lnTo>
                    <a:pt x="8107363" y="6451599"/>
                  </a:lnTo>
                  <a:lnTo>
                    <a:pt x="8084822" y="6489699"/>
                  </a:lnTo>
                  <a:lnTo>
                    <a:pt x="8061883" y="6527799"/>
                  </a:lnTo>
                  <a:lnTo>
                    <a:pt x="8038548" y="6565899"/>
                  </a:lnTo>
                  <a:lnTo>
                    <a:pt x="8014821" y="6603999"/>
                  </a:lnTo>
                  <a:lnTo>
                    <a:pt x="7990703" y="6642099"/>
                  </a:lnTo>
                  <a:lnTo>
                    <a:pt x="7966199" y="6680199"/>
                  </a:lnTo>
                  <a:lnTo>
                    <a:pt x="7941310" y="6718299"/>
                  </a:lnTo>
                  <a:lnTo>
                    <a:pt x="7916039" y="6756399"/>
                  </a:lnTo>
                  <a:lnTo>
                    <a:pt x="7890390" y="6794499"/>
                  </a:lnTo>
                  <a:lnTo>
                    <a:pt x="7864365" y="6832599"/>
                  </a:lnTo>
                  <a:lnTo>
                    <a:pt x="7837966" y="6870699"/>
                  </a:lnTo>
                  <a:lnTo>
                    <a:pt x="7811197" y="6908799"/>
                  </a:lnTo>
                  <a:lnTo>
                    <a:pt x="7784061" y="6946899"/>
                  </a:lnTo>
                  <a:lnTo>
                    <a:pt x="7756559" y="6972299"/>
                  </a:lnTo>
                  <a:lnTo>
                    <a:pt x="7728696" y="7010399"/>
                  </a:lnTo>
                  <a:lnTo>
                    <a:pt x="7700473" y="7048499"/>
                  </a:lnTo>
                  <a:lnTo>
                    <a:pt x="7671894" y="7086599"/>
                  </a:lnTo>
                  <a:lnTo>
                    <a:pt x="7642961" y="7111999"/>
                  </a:lnTo>
                  <a:lnTo>
                    <a:pt x="7613678" y="7150099"/>
                  </a:lnTo>
                  <a:lnTo>
                    <a:pt x="7584046" y="7188199"/>
                  </a:lnTo>
                  <a:lnTo>
                    <a:pt x="7554069" y="7213599"/>
                  </a:lnTo>
                  <a:lnTo>
                    <a:pt x="7523750" y="7251699"/>
                  </a:lnTo>
                  <a:lnTo>
                    <a:pt x="7493091" y="7289799"/>
                  </a:lnTo>
                  <a:lnTo>
                    <a:pt x="7462094" y="7315199"/>
                  </a:lnTo>
                  <a:lnTo>
                    <a:pt x="7430764" y="7353299"/>
                  </a:lnTo>
                  <a:lnTo>
                    <a:pt x="7399103" y="7378699"/>
                  </a:lnTo>
                  <a:lnTo>
                    <a:pt x="7367113" y="7416799"/>
                  </a:lnTo>
                  <a:lnTo>
                    <a:pt x="7334797" y="7442199"/>
                  </a:lnTo>
                  <a:lnTo>
                    <a:pt x="7302158" y="7480299"/>
                  </a:lnTo>
                  <a:lnTo>
                    <a:pt x="7269200" y="7505699"/>
                  </a:lnTo>
                  <a:lnTo>
                    <a:pt x="7235923" y="7543799"/>
                  </a:lnTo>
                  <a:lnTo>
                    <a:pt x="7168430" y="7594599"/>
                  </a:lnTo>
                  <a:lnTo>
                    <a:pt x="7134219" y="7632699"/>
                  </a:lnTo>
                  <a:lnTo>
                    <a:pt x="7099701" y="7658099"/>
                  </a:lnTo>
                  <a:lnTo>
                    <a:pt x="6994339" y="7734299"/>
                  </a:lnTo>
                  <a:lnTo>
                    <a:pt x="6958624" y="7772399"/>
                  </a:lnTo>
                  <a:lnTo>
                    <a:pt x="6922618" y="7797799"/>
                  </a:lnTo>
                  <a:lnTo>
                    <a:pt x="6812872" y="7873999"/>
                  </a:lnTo>
                  <a:lnTo>
                    <a:pt x="6700597" y="7950199"/>
                  </a:lnTo>
                  <a:lnTo>
                    <a:pt x="6547093" y="8051799"/>
                  </a:lnTo>
                  <a:lnTo>
                    <a:pt x="6508056" y="8064499"/>
                  </a:lnTo>
                  <a:lnTo>
                    <a:pt x="6389405" y="8140699"/>
                  </a:lnTo>
                  <a:lnTo>
                    <a:pt x="6349350" y="8153399"/>
                  </a:lnTo>
                  <a:lnTo>
                    <a:pt x="6268500" y="8204199"/>
                  </a:lnTo>
                  <a:lnTo>
                    <a:pt x="6227711" y="8216899"/>
                  </a:lnTo>
                  <a:lnTo>
                    <a:pt x="6186683" y="8242299"/>
                  </a:lnTo>
                  <a:lnTo>
                    <a:pt x="6145418" y="8254999"/>
                  </a:lnTo>
                  <a:lnTo>
                    <a:pt x="6103920" y="8280399"/>
                  </a:lnTo>
                  <a:lnTo>
                    <a:pt x="6062191" y="8293099"/>
                  </a:lnTo>
                  <a:lnTo>
                    <a:pt x="6020234" y="8318499"/>
                  </a:lnTo>
                  <a:lnTo>
                    <a:pt x="5935647" y="8343899"/>
                  </a:lnTo>
                  <a:lnTo>
                    <a:pt x="5893023" y="8369299"/>
                  </a:lnTo>
                  <a:lnTo>
                    <a:pt x="5763861" y="8407399"/>
                  </a:lnTo>
                  <a:lnTo>
                    <a:pt x="5720386" y="8432799"/>
                  </a:lnTo>
                  <a:lnTo>
                    <a:pt x="5320194" y="8547099"/>
                  </a:lnTo>
                  <a:close/>
                </a:path>
                <a:path w="8666480" h="8648700">
                  <a:moveTo>
                    <a:pt x="8207158" y="6261099"/>
                  </a:moveTo>
                  <a:lnTo>
                    <a:pt x="4475626" y="6261099"/>
                  </a:lnTo>
                  <a:lnTo>
                    <a:pt x="4522564" y="6248399"/>
                  </a:lnTo>
                  <a:lnTo>
                    <a:pt x="4615487" y="6248399"/>
                  </a:lnTo>
                  <a:lnTo>
                    <a:pt x="4707048" y="6222999"/>
                  </a:lnTo>
                  <a:lnTo>
                    <a:pt x="4752285" y="6222999"/>
                  </a:lnTo>
                  <a:lnTo>
                    <a:pt x="4972474" y="6159499"/>
                  </a:lnTo>
                  <a:lnTo>
                    <a:pt x="5015218" y="6134099"/>
                  </a:lnTo>
                  <a:lnTo>
                    <a:pt x="5099304" y="6108699"/>
                  </a:lnTo>
                  <a:lnTo>
                    <a:pt x="5140617" y="6083299"/>
                  </a:lnTo>
                  <a:lnTo>
                    <a:pt x="5181427" y="6070599"/>
                  </a:lnTo>
                  <a:lnTo>
                    <a:pt x="5261481" y="6019799"/>
                  </a:lnTo>
                  <a:lnTo>
                    <a:pt x="5300697" y="6007099"/>
                  </a:lnTo>
                  <a:lnTo>
                    <a:pt x="5377440" y="5956299"/>
                  </a:lnTo>
                  <a:lnTo>
                    <a:pt x="5414940" y="5930899"/>
                  </a:lnTo>
                  <a:lnTo>
                    <a:pt x="5451840" y="5905499"/>
                  </a:lnTo>
                  <a:lnTo>
                    <a:pt x="5488128" y="5880099"/>
                  </a:lnTo>
                  <a:lnTo>
                    <a:pt x="5523788" y="5854699"/>
                  </a:lnTo>
                  <a:lnTo>
                    <a:pt x="5558808" y="5829299"/>
                  </a:lnTo>
                  <a:lnTo>
                    <a:pt x="5593174" y="5791199"/>
                  </a:lnTo>
                  <a:lnTo>
                    <a:pt x="5626873" y="5765799"/>
                  </a:lnTo>
                  <a:lnTo>
                    <a:pt x="5659890" y="5740399"/>
                  </a:lnTo>
                  <a:lnTo>
                    <a:pt x="5692213" y="5702299"/>
                  </a:lnTo>
                  <a:lnTo>
                    <a:pt x="5723827" y="5676899"/>
                  </a:lnTo>
                  <a:lnTo>
                    <a:pt x="5754719" y="5638799"/>
                  </a:lnTo>
                  <a:lnTo>
                    <a:pt x="5784875" y="5613399"/>
                  </a:lnTo>
                  <a:lnTo>
                    <a:pt x="5814281" y="5575299"/>
                  </a:lnTo>
                  <a:lnTo>
                    <a:pt x="5842925" y="5537199"/>
                  </a:lnTo>
                  <a:lnTo>
                    <a:pt x="5870792" y="5511799"/>
                  </a:lnTo>
                  <a:lnTo>
                    <a:pt x="5897869" y="5473699"/>
                  </a:lnTo>
                  <a:lnTo>
                    <a:pt x="5924141" y="5435599"/>
                  </a:lnTo>
                  <a:lnTo>
                    <a:pt x="5949596" y="5397499"/>
                  </a:lnTo>
                  <a:lnTo>
                    <a:pt x="5974220" y="5359399"/>
                  </a:lnTo>
                  <a:lnTo>
                    <a:pt x="5997999" y="5321299"/>
                  </a:lnTo>
                  <a:lnTo>
                    <a:pt x="6020919" y="5283199"/>
                  </a:lnTo>
                  <a:lnTo>
                    <a:pt x="6042968" y="5245099"/>
                  </a:lnTo>
                  <a:lnTo>
                    <a:pt x="6064130" y="5206999"/>
                  </a:lnTo>
                  <a:lnTo>
                    <a:pt x="6084393" y="5168899"/>
                  </a:lnTo>
                  <a:lnTo>
                    <a:pt x="6103743" y="5118099"/>
                  </a:lnTo>
                  <a:lnTo>
                    <a:pt x="6122167" y="5079999"/>
                  </a:lnTo>
                  <a:lnTo>
                    <a:pt x="6139650" y="5041899"/>
                  </a:lnTo>
                  <a:lnTo>
                    <a:pt x="6156179" y="5003799"/>
                  </a:lnTo>
                  <a:lnTo>
                    <a:pt x="6171741" y="4952999"/>
                  </a:lnTo>
                  <a:lnTo>
                    <a:pt x="6186321" y="4914899"/>
                  </a:lnTo>
                  <a:lnTo>
                    <a:pt x="6199907" y="4864099"/>
                  </a:lnTo>
                  <a:lnTo>
                    <a:pt x="6212484" y="4825999"/>
                  </a:lnTo>
                  <a:lnTo>
                    <a:pt x="6224039" y="4775199"/>
                  </a:lnTo>
                  <a:lnTo>
                    <a:pt x="6234558" y="4737099"/>
                  </a:lnTo>
                  <a:lnTo>
                    <a:pt x="6244027" y="4686299"/>
                  </a:lnTo>
                  <a:lnTo>
                    <a:pt x="6252434" y="4648199"/>
                  </a:lnTo>
                  <a:lnTo>
                    <a:pt x="6259764" y="4597399"/>
                  </a:lnTo>
                  <a:lnTo>
                    <a:pt x="6266004" y="4546599"/>
                  </a:lnTo>
                  <a:lnTo>
                    <a:pt x="6271140" y="4508499"/>
                  </a:lnTo>
                  <a:lnTo>
                    <a:pt x="6275158" y="4457699"/>
                  </a:lnTo>
                  <a:lnTo>
                    <a:pt x="6278045" y="4406899"/>
                  </a:lnTo>
                  <a:lnTo>
                    <a:pt x="6279788" y="4368799"/>
                  </a:lnTo>
                  <a:lnTo>
                    <a:pt x="6280371" y="4317999"/>
                  </a:lnTo>
                  <a:lnTo>
                    <a:pt x="6279792" y="4267199"/>
                  </a:lnTo>
                  <a:lnTo>
                    <a:pt x="6278062" y="4216399"/>
                  </a:lnTo>
                  <a:lnTo>
                    <a:pt x="6275195" y="4178299"/>
                  </a:lnTo>
                  <a:lnTo>
                    <a:pt x="6271205" y="4127499"/>
                  </a:lnTo>
                  <a:lnTo>
                    <a:pt x="6266104" y="4076699"/>
                  </a:lnTo>
                  <a:lnTo>
                    <a:pt x="6259906" y="4038599"/>
                  </a:lnTo>
                  <a:lnTo>
                    <a:pt x="6252623" y="3987799"/>
                  </a:lnTo>
                  <a:lnTo>
                    <a:pt x="6244270" y="3936999"/>
                  </a:lnTo>
                  <a:lnTo>
                    <a:pt x="6234860" y="3898899"/>
                  </a:lnTo>
                  <a:lnTo>
                    <a:pt x="6224405" y="3848099"/>
                  </a:lnTo>
                  <a:lnTo>
                    <a:pt x="6212919" y="3809999"/>
                  </a:lnTo>
                  <a:lnTo>
                    <a:pt x="6200416" y="3759199"/>
                  </a:lnTo>
                  <a:lnTo>
                    <a:pt x="6186908" y="3721099"/>
                  </a:lnTo>
                  <a:lnTo>
                    <a:pt x="6172409" y="3670299"/>
                  </a:lnTo>
                  <a:lnTo>
                    <a:pt x="6156932" y="3632199"/>
                  </a:lnTo>
                  <a:lnTo>
                    <a:pt x="6140490" y="3594099"/>
                  </a:lnTo>
                  <a:lnTo>
                    <a:pt x="6123096" y="3543299"/>
                  </a:lnTo>
                  <a:lnTo>
                    <a:pt x="6104765" y="3505199"/>
                  </a:lnTo>
                  <a:lnTo>
                    <a:pt x="6085508" y="3467099"/>
                  </a:lnTo>
                  <a:lnTo>
                    <a:pt x="6065339" y="3428999"/>
                  </a:lnTo>
                  <a:lnTo>
                    <a:pt x="6044272" y="3390899"/>
                  </a:lnTo>
                  <a:lnTo>
                    <a:pt x="6022320" y="3352799"/>
                  </a:lnTo>
                  <a:lnTo>
                    <a:pt x="5999496" y="3314699"/>
                  </a:lnTo>
                  <a:lnTo>
                    <a:pt x="5975813" y="3276599"/>
                  </a:lnTo>
                  <a:lnTo>
                    <a:pt x="5951285" y="3238499"/>
                  </a:lnTo>
                  <a:lnTo>
                    <a:pt x="5925924" y="3200399"/>
                  </a:lnTo>
                  <a:lnTo>
                    <a:pt x="5899744" y="3162299"/>
                  </a:lnTo>
                  <a:lnTo>
                    <a:pt x="5872759" y="3124199"/>
                  </a:lnTo>
                  <a:lnTo>
                    <a:pt x="5844981" y="3086099"/>
                  </a:lnTo>
                  <a:lnTo>
                    <a:pt x="5816423" y="3060699"/>
                  </a:lnTo>
                  <a:lnTo>
                    <a:pt x="5787100" y="3022599"/>
                  </a:lnTo>
                  <a:lnTo>
                    <a:pt x="5757024" y="2984499"/>
                  </a:lnTo>
                  <a:lnTo>
                    <a:pt x="5726208" y="2959099"/>
                  </a:lnTo>
                  <a:lnTo>
                    <a:pt x="5694667" y="2920999"/>
                  </a:lnTo>
                  <a:lnTo>
                    <a:pt x="5662412" y="2895599"/>
                  </a:lnTo>
                  <a:lnTo>
                    <a:pt x="5629457" y="2857499"/>
                  </a:lnTo>
                  <a:lnTo>
                    <a:pt x="5595816" y="2832099"/>
                  </a:lnTo>
                  <a:lnTo>
                    <a:pt x="5561502" y="2806699"/>
                  </a:lnTo>
                  <a:lnTo>
                    <a:pt x="5526527" y="2781299"/>
                  </a:lnTo>
                  <a:lnTo>
                    <a:pt x="5490906" y="2755899"/>
                  </a:lnTo>
                  <a:lnTo>
                    <a:pt x="5454651" y="2730499"/>
                  </a:lnTo>
                  <a:lnTo>
                    <a:pt x="5417777" y="2705099"/>
                  </a:lnTo>
                  <a:lnTo>
                    <a:pt x="5380295" y="2679699"/>
                  </a:lnTo>
                  <a:lnTo>
                    <a:pt x="5342219" y="2654299"/>
                  </a:lnTo>
                  <a:lnTo>
                    <a:pt x="5264339" y="2603499"/>
                  </a:lnTo>
                  <a:lnTo>
                    <a:pt x="5224561" y="2590799"/>
                  </a:lnTo>
                  <a:lnTo>
                    <a:pt x="5143397" y="2539999"/>
                  </a:lnTo>
                  <a:lnTo>
                    <a:pt x="5060176" y="2514599"/>
                  </a:lnTo>
                  <a:lnTo>
                    <a:pt x="5017827" y="2489199"/>
                  </a:lnTo>
                  <a:lnTo>
                    <a:pt x="4708840" y="2400299"/>
                  </a:lnTo>
                  <a:lnTo>
                    <a:pt x="4663065" y="2400299"/>
                  </a:lnTo>
                  <a:lnTo>
                    <a:pt x="4616923" y="2387599"/>
                  </a:lnTo>
                  <a:lnTo>
                    <a:pt x="4570425" y="2387599"/>
                  </a:lnTo>
                  <a:lnTo>
                    <a:pt x="4523585" y="2374899"/>
                  </a:lnTo>
                  <a:lnTo>
                    <a:pt x="4381145" y="2374899"/>
                  </a:lnTo>
                  <a:lnTo>
                    <a:pt x="4333069" y="2362199"/>
                  </a:lnTo>
                  <a:lnTo>
                    <a:pt x="8197486" y="2362199"/>
                  </a:lnTo>
                  <a:lnTo>
                    <a:pt x="8211165" y="2387599"/>
                  </a:lnTo>
                  <a:lnTo>
                    <a:pt x="8231270" y="2425699"/>
                  </a:lnTo>
                  <a:lnTo>
                    <a:pt x="8250959" y="2463799"/>
                  </a:lnTo>
                  <a:lnTo>
                    <a:pt x="8270230" y="2501899"/>
                  </a:lnTo>
                  <a:lnTo>
                    <a:pt x="8289079" y="2552699"/>
                  </a:lnTo>
                  <a:lnTo>
                    <a:pt x="8307504" y="2590799"/>
                  </a:lnTo>
                  <a:lnTo>
                    <a:pt x="8325502" y="2628899"/>
                  </a:lnTo>
                  <a:lnTo>
                    <a:pt x="8343070" y="2679699"/>
                  </a:lnTo>
                  <a:lnTo>
                    <a:pt x="8360207" y="2717799"/>
                  </a:lnTo>
                  <a:lnTo>
                    <a:pt x="8376907" y="2755899"/>
                  </a:lnTo>
                  <a:lnTo>
                    <a:pt x="8393171" y="2806699"/>
                  </a:lnTo>
                  <a:lnTo>
                    <a:pt x="8408993" y="2844799"/>
                  </a:lnTo>
                  <a:lnTo>
                    <a:pt x="8424372" y="2882899"/>
                  </a:lnTo>
                  <a:lnTo>
                    <a:pt x="8439305" y="2933699"/>
                  </a:lnTo>
                  <a:lnTo>
                    <a:pt x="8453788" y="2971799"/>
                  </a:lnTo>
                  <a:lnTo>
                    <a:pt x="8467821" y="3022599"/>
                  </a:lnTo>
                  <a:lnTo>
                    <a:pt x="8481398" y="3060699"/>
                  </a:lnTo>
                  <a:lnTo>
                    <a:pt x="8494519" y="3111499"/>
                  </a:lnTo>
                  <a:lnTo>
                    <a:pt x="8507179" y="3149599"/>
                  </a:lnTo>
                  <a:lnTo>
                    <a:pt x="8519377" y="3200399"/>
                  </a:lnTo>
                  <a:lnTo>
                    <a:pt x="8531109" y="3238499"/>
                  </a:lnTo>
                  <a:lnTo>
                    <a:pt x="8542373" y="3289299"/>
                  </a:lnTo>
                  <a:lnTo>
                    <a:pt x="8553166" y="3327399"/>
                  </a:lnTo>
                  <a:lnTo>
                    <a:pt x="8563486" y="3378199"/>
                  </a:lnTo>
                  <a:lnTo>
                    <a:pt x="8573328" y="3416299"/>
                  </a:lnTo>
                  <a:lnTo>
                    <a:pt x="8582692" y="3467099"/>
                  </a:lnTo>
                  <a:lnTo>
                    <a:pt x="8591574" y="3517899"/>
                  </a:lnTo>
                  <a:lnTo>
                    <a:pt x="8599970" y="3555999"/>
                  </a:lnTo>
                  <a:lnTo>
                    <a:pt x="8607879" y="3606799"/>
                  </a:lnTo>
                  <a:lnTo>
                    <a:pt x="8615298" y="3657599"/>
                  </a:lnTo>
                  <a:lnTo>
                    <a:pt x="8622224" y="3695699"/>
                  </a:lnTo>
                  <a:lnTo>
                    <a:pt x="8628654" y="3746499"/>
                  </a:lnTo>
                  <a:lnTo>
                    <a:pt x="8634586" y="3797299"/>
                  </a:lnTo>
                  <a:lnTo>
                    <a:pt x="8640016" y="3835399"/>
                  </a:lnTo>
                  <a:lnTo>
                    <a:pt x="8644942" y="3886199"/>
                  </a:lnTo>
                  <a:lnTo>
                    <a:pt x="8649361" y="3936999"/>
                  </a:lnTo>
                  <a:lnTo>
                    <a:pt x="8653271" y="3975099"/>
                  </a:lnTo>
                  <a:lnTo>
                    <a:pt x="8656668" y="4025899"/>
                  </a:lnTo>
                  <a:lnTo>
                    <a:pt x="8659551" y="4076699"/>
                  </a:lnTo>
                  <a:lnTo>
                    <a:pt x="8661915" y="4127499"/>
                  </a:lnTo>
                  <a:lnTo>
                    <a:pt x="8663759" y="4165599"/>
                  </a:lnTo>
                  <a:lnTo>
                    <a:pt x="8665079" y="4216399"/>
                  </a:lnTo>
                  <a:lnTo>
                    <a:pt x="8665873" y="4267199"/>
                  </a:lnTo>
                  <a:lnTo>
                    <a:pt x="8666139" y="4317999"/>
                  </a:lnTo>
                  <a:lnTo>
                    <a:pt x="8666002" y="4368799"/>
                  </a:lnTo>
                  <a:lnTo>
                    <a:pt x="8665333" y="4406899"/>
                  </a:lnTo>
                  <a:lnTo>
                    <a:pt x="8664135" y="4457699"/>
                  </a:lnTo>
                  <a:lnTo>
                    <a:pt x="8662410" y="4508499"/>
                  </a:lnTo>
                  <a:lnTo>
                    <a:pt x="8660161" y="4559299"/>
                  </a:lnTo>
                  <a:lnTo>
                    <a:pt x="8657390" y="4610099"/>
                  </a:lnTo>
                  <a:lnTo>
                    <a:pt x="8654101" y="4648199"/>
                  </a:lnTo>
                  <a:lnTo>
                    <a:pt x="8650297" y="4698999"/>
                  </a:lnTo>
                  <a:lnTo>
                    <a:pt x="8645980" y="4749799"/>
                  </a:lnTo>
                  <a:lnTo>
                    <a:pt x="8641152" y="4787899"/>
                  </a:lnTo>
                  <a:lnTo>
                    <a:pt x="8635818" y="4838699"/>
                  </a:lnTo>
                  <a:lnTo>
                    <a:pt x="8629979" y="4889499"/>
                  </a:lnTo>
                  <a:lnTo>
                    <a:pt x="8623638" y="4940299"/>
                  </a:lnTo>
                  <a:lnTo>
                    <a:pt x="8616798" y="4978399"/>
                  </a:lnTo>
                  <a:lnTo>
                    <a:pt x="8609463" y="5029199"/>
                  </a:lnTo>
                  <a:lnTo>
                    <a:pt x="8601634" y="5079999"/>
                  </a:lnTo>
                  <a:lnTo>
                    <a:pt x="8593314" y="5118099"/>
                  </a:lnTo>
                  <a:lnTo>
                    <a:pt x="8584507" y="5168899"/>
                  </a:lnTo>
                  <a:lnTo>
                    <a:pt x="8575215" y="5206999"/>
                  </a:lnTo>
                  <a:lnTo>
                    <a:pt x="8565441" y="5257799"/>
                  </a:lnTo>
                  <a:lnTo>
                    <a:pt x="8555188" y="5308599"/>
                  </a:lnTo>
                  <a:lnTo>
                    <a:pt x="8544457" y="5346699"/>
                  </a:lnTo>
                  <a:lnTo>
                    <a:pt x="8533254" y="5397499"/>
                  </a:lnTo>
                  <a:lnTo>
                    <a:pt x="8521579" y="5435599"/>
                  </a:lnTo>
                  <a:lnTo>
                    <a:pt x="8509436" y="5486399"/>
                  </a:lnTo>
                  <a:lnTo>
                    <a:pt x="8496828" y="5524499"/>
                  </a:lnTo>
                  <a:lnTo>
                    <a:pt x="8483757" y="5575299"/>
                  </a:lnTo>
                  <a:lnTo>
                    <a:pt x="8470227" y="5613399"/>
                  </a:lnTo>
                  <a:lnTo>
                    <a:pt x="8456239" y="5664199"/>
                  </a:lnTo>
                  <a:lnTo>
                    <a:pt x="8441797" y="5702299"/>
                  </a:lnTo>
                  <a:lnTo>
                    <a:pt x="8426904" y="5740399"/>
                  </a:lnTo>
                  <a:lnTo>
                    <a:pt x="8411562" y="5791199"/>
                  </a:lnTo>
                  <a:lnTo>
                    <a:pt x="8395775" y="5829299"/>
                  </a:lnTo>
                  <a:lnTo>
                    <a:pt x="8379544" y="5880099"/>
                  </a:lnTo>
                  <a:lnTo>
                    <a:pt x="8362873" y="5918199"/>
                  </a:lnTo>
                  <a:lnTo>
                    <a:pt x="8345765" y="5956299"/>
                  </a:lnTo>
                  <a:lnTo>
                    <a:pt x="8328222" y="6007099"/>
                  </a:lnTo>
                  <a:lnTo>
                    <a:pt x="8310247" y="6045199"/>
                  </a:lnTo>
                  <a:lnTo>
                    <a:pt x="8291844" y="6083299"/>
                  </a:lnTo>
                  <a:lnTo>
                    <a:pt x="8273014" y="6134099"/>
                  </a:lnTo>
                  <a:lnTo>
                    <a:pt x="8253760" y="6172199"/>
                  </a:lnTo>
                  <a:lnTo>
                    <a:pt x="8234086" y="6210299"/>
                  </a:lnTo>
                  <a:lnTo>
                    <a:pt x="8213994" y="6248399"/>
                  </a:lnTo>
                  <a:lnTo>
                    <a:pt x="8207158" y="6261099"/>
                  </a:lnTo>
                  <a:close/>
                </a:path>
                <a:path w="8666480" h="8648700">
                  <a:moveTo>
                    <a:pt x="5137517" y="8585199"/>
                  </a:moveTo>
                  <a:lnTo>
                    <a:pt x="3530588" y="8585199"/>
                  </a:lnTo>
                  <a:lnTo>
                    <a:pt x="3393611" y="8547099"/>
                  </a:lnTo>
                  <a:lnTo>
                    <a:pt x="5274788" y="8547099"/>
                  </a:lnTo>
                  <a:lnTo>
                    <a:pt x="5137517" y="8585199"/>
                  </a:lnTo>
                  <a:close/>
                </a:path>
                <a:path w="8666480" h="8648700">
                  <a:moveTo>
                    <a:pt x="5045151" y="8597899"/>
                  </a:moveTo>
                  <a:lnTo>
                    <a:pt x="3622750" y="8597899"/>
                  </a:lnTo>
                  <a:lnTo>
                    <a:pt x="3576587" y="8585199"/>
                  </a:lnTo>
                  <a:lnTo>
                    <a:pt x="5091417" y="8585199"/>
                  </a:lnTo>
                  <a:lnTo>
                    <a:pt x="5045151" y="8597899"/>
                  </a:lnTo>
                  <a:close/>
                </a:path>
                <a:path w="8666480" h="8648700">
                  <a:moveTo>
                    <a:pt x="4905380" y="8623299"/>
                  </a:moveTo>
                  <a:lnTo>
                    <a:pt x="3762199" y="8623299"/>
                  </a:lnTo>
                  <a:lnTo>
                    <a:pt x="3669075" y="8597899"/>
                  </a:lnTo>
                  <a:lnTo>
                    <a:pt x="4998721" y="8597899"/>
                  </a:lnTo>
                  <a:lnTo>
                    <a:pt x="4905380" y="8623299"/>
                  </a:lnTo>
                  <a:close/>
                </a:path>
                <a:path w="8666480" h="8648700">
                  <a:moveTo>
                    <a:pt x="4764212" y="8635999"/>
                  </a:moveTo>
                  <a:lnTo>
                    <a:pt x="3903031" y="8635999"/>
                  </a:lnTo>
                  <a:lnTo>
                    <a:pt x="3855938" y="8623299"/>
                  </a:lnTo>
                  <a:lnTo>
                    <a:pt x="4811419" y="8623299"/>
                  </a:lnTo>
                  <a:lnTo>
                    <a:pt x="4764212" y="8635999"/>
                  </a:lnTo>
                  <a:close/>
                </a:path>
                <a:path w="8666480" h="8648700">
                  <a:moveTo>
                    <a:pt x="4621720" y="8648699"/>
                  </a:moveTo>
                  <a:lnTo>
                    <a:pt x="4045170" y="8648699"/>
                  </a:lnTo>
                  <a:lnTo>
                    <a:pt x="3997650" y="8635999"/>
                  </a:lnTo>
                  <a:lnTo>
                    <a:pt x="4669360" y="8635999"/>
                  </a:lnTo>
                  <a:lnTo>
                    <a:pt x="4621720" y="8648699"/>
                  </a:lnTo>
                  <a:close/>
                </a:path>
              </a:pathLst>
            </a:custGeom>
            <a:solidFill>
              <a:srgbClr val="331707">
                <a:alpha val="6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02274" cy="240299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410684" y="7416828"/>
            <a:ext cx="4947103" cy="248914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b="1" spc="-35" dirty="0">
                <a:solidFill>
                  <a:srgbClr val="A26E40"/>
                </a:solidFill>
                <a:latin typeface="Verdana"/>
                <a:cs typeface="Verdana"/>
              </a:rPr>
              <a:t>PROJECT</a:t>
            </a:r>
            <a:r>
              <a:rPr sz="3150" b="1" spc="-220" dirty="0">
                <a:solidFill>
                  <a:srgbClr val="A26E40"/>
                </a:solidFill>
                <a:latin typeface="Verdana"/>
                <a:cs typeface="Verdana"/>
              </a:rPr>
              <a:t> </a:t>
            </a:r>
            <a:r>
              <a:rPr sz="3150" b="1" spc="-25" dirty="0">
                <a:solidFill>
                  <a:srgbClr val="A26E40"/>
                </a:solidFill>
                <a:latin typeface="Verdana"/>
                <a:cs typeface="Verdana"/>
              </a:rPr>
              <a:t>MEMBERS</a:t>
            </a:r>
            <a:r>
              <a:rPr lang="en-US" sz="3150" b="1" spc="-25" dirty="0">
                <a:solidFill>
                  <a:srgbClr val="A26E40"/>
                </a:solidFill>
                <a:latin typeface="Verdana"/>
                <a:cs typeface="Verdana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150" b="1" spc="-25" dirty="0">
                <a:solidFill>
                  <a:srgbClr val="A26E40"/>
                </a:solidFill>
                <a:latin typeface="Verdana"/>
                <a:cs typeface="Verdana"/>
              </a:rPr>
              <a:t>1)</a:t>
            </a:r>
            <a:r>
              <a:rPr lang="en-IN" sz="3150" b="1" spc="-25" dirty="0" err="1">
                <a:solidFill>
                  <a:srgbClr val="A26E40"/>
                </a:solidFill>
                <a:latin typeface="Verdana"/>
                <a:cs typeface="Verdana"/>
              </a:rPr>
              <a:t>Tarandeep</a:t>
            </a:r>
            <a:r>
              <a:rPr lang="en-IN" sz="3150" b="1" spc="-25" dirty="0">
                <a:solidFill>
                  <a:srgbClr val="A26E40"/>
                </a:solidFill>
                <a:latin typeface="Verdana"/>
                <a:cs typeface="Verdana"/>
              </a:rPr>
              <a:t> </a:t>
            </a:r>
            <a:r>
              <a:rPr lang="en-IN" sz="3150" b="1" spc="-25" dirty="0" err="1">
                <a:solidFill>
                  <a:srgbClr val="A26E40"/>
                </a:solidFill>
                <a:latin typeface="Verdana"/>
                <a:cs typeface="Verdana"/>
              </a:rPr>
              <a:t>Plaha</a:t>
            </a:r>
            <a:endParaRPr lang="en-IN" sz="3150" b="1" spc="-25" dirty="0">
              <a:solidFill>
                <a:srgbClr val="A26E4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150" b="1" spc="-25" dirty="0">
                <a:solidFill>
                  <a:srgbClr val="A26E40"/>
                </a:solidFill>
                <a:latin typeface="Verdana"/>
                <a:cs typeface="Verdana"/>
              </a:rPr>
              <a:t>2)Sahil </a:t>
            </a:r>
            <a:r>
              <a:rPr lang="en-IN" sz="3150" b="1" spc="-25" dirty="0" err="1">
                <a:solidFill>
                  <a:srgbClr val="A26E40"/>
                </a:solidFill>
                <a:latin typeface="Verdana"/>
                <a:cs typeface="Verdana"/>
              </a:rPr>
              <a:t>Bhusari</a:t>
            </a:r>
            <a:endParaRPr lang="en-IN" sz="3150" b="1" spc="-25" dirty="0">
              <a:solidFill>
                <a:srgbClr val="A26E4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150" b="1" spc="-25" dirty="0">
                <a:solidFill>
                  <a:srgbClr val="A26E40"/>
                </a:solidFill>
                <a:latin typeface="Verdana"/>
                <a:cs typeface="Verdana"/>
              </a:rPr>
              <a:t>3)Solomon Alexander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150" b="1" spc="-25" dirty="0">
                <a:solidFill>
                  <a:srgbClr val="A26E40"/>
                </a:solidFill>
                <a:latin typeface="Verdana"/>
                <a:cs typeface="Verdana"/>
              </a:rPr>
              <a:t>4)Kaustubh Mate</a:t>
            </a:r>
            <a:endParaRPr sz="31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799" y="2476086"/>
            <a:ext cx="16154400" cy="12753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100" spc="-95" dirty="0">
                <a:solidFill>
                  <a:srgbClr val="013C82"/>
                </a:solidFill>
                <a:latin typeface="Verdana"/>
                <a:cs typeface="Verdana"/>
              </a:rPr>
              <a:t>                               </a:t>
            </a:r>
            <a:r>
              <a:rPr sz="4100" spc="-95" dirty="0">
                <a:solidFill>
                  <a:srgbClr val="013C82"/>
                </a:solidFill>
                <a:latin typeface="Verdana"/>
                <a:cs typeface="Verdana"/>
              </a:rPr>
              <a:t>DEPARTMENT</a:t>
            </a:r>
            <a:r>
              <a:rPr sz="4100" spc="-254" dirty="0">
                <a:solidFill>
                  <a:srgbClr val="013C82"/>
                </a:solidFill>
                <a:latin typeface="Verdana"/>
                <a:cs typeface="Verdana"/>
              </a:rPr>
              <a:t> </a:t>
            </a:r>
            <a:r>
              <a:rPr sz="4100" dirty="0">
                <a:solidFill>
                  <a:srgbClr val="013C82"/>
                </a:solidFill>
                <a:latin typeface="Verdana"/>
                <a:cs typeface="Verdana"/>
              </a:rPr>
              <a:t>OF</a:t>
            </a:r>
            <a:r>
              <a:rPr sz="4100" spc="-260" dirty="0">
                <a:solidFill>
                  <a:srgbClr val="013C82"/>
                </a:solidFill>
                <a:latin typeface="Verdana"/>
                <a:cs typeface="Verdana"/>
              </a:rPr>
              <a:t> </a:t>
            </a:r>
            <a:br>
              <a:rPr lang="en-US" sz="4100" spc="-260" dirty="0">
                <a:solidFill>
                  <a:srgbClr val="013C82"/>
                </a:solidFill>
                <a:latin typeface="Verdana"/>
                <a:cs typeface="Verdana"/>
              </a:rPr>
            </a:br>
            <a:r>
              <a:rPr sz="4100" spc="-60" dirty="0">
                <a:solidFill>
                  <a:srgbClr val="013C82"/>
                </a:solidFill>
                <a:latin typeface="Verdana"/>
                <a:cs typeface="Verdana"/>
              </a:rPr>
              <a:t>COMPUTER</a:t>
            </a:r>
            <a:r>
              <a:rPr sz="4100" spc="-254" dirty="0">
                <a:solidFill>
                  <a:srgbClr val="013C82"/>
                </a:solidFill>
                <a:latin typeface="Verdana"/>
                <a:cs typeface="Verdana"/>
              </a:rPr>
              <a:t> </a:t>
            </a:r>
            <a:r>
              <a:rPr lang="en-US" sz="4100" spc="-254" dirty="0">
                <a:solidFill>
                  <a:srgbClr val="013C82"/>
                </a:solidFill>
                <a:latin typeface="Verdana"/>
                <a:cs typeface="Verdana"/>
              </a:rPr>
              <a:t>SCIENCE &amp; </a:t>
            </a:r>
            <a:r>
              <a:rPr sz="4100" spc="-280" dirty="0">
                <a:solidFill>
                  <a:srgbClr val="013C82"/>
                </a:solidFill>
                <a:latin typeface="Verdana"/>
                <a:cs typeface="Verdana"/>
              </a:rPr>
              <a:t>ENGINEERING</a:t>
            </a:r>
            <a:r>
              <a:rPr lang="en-US" sz="4100" spc="-280" dirty="0">
                <a:solidFill>
                  <a:srgbClr val="013C82"/>
                </a:solidFill>
                <a:latin typeface="Verdana"/>
                <a:cs typeface="Verdana"/>
              </a:rPr>
              <a:t>(Data Science)</a:t>
            </a:r>
            <a:endParaRPr sz="41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98" y="3886213"/>
            <a:ext cx="18188003" cy="2867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50545" algn="ctr">
              <a:lnSpc>
                <a:spcPct val="131200"/>
              </a:lnSpc>
              <a:spcBef>
                <a:spcPts val="100"/>
              </a:spcBef>
            </a:pPr>
            <a:r>
              <a:rPr sz="3600" b="1" spc="-80" dirty="0">
                <a:solidFill>
                  <a:srgbClr val="013C82"/>
                </a:solidFill>
                <a:latin typeface="Arial"/>
                <a:cs typeface="Arial"/>
              </a:rPr>
              <a:t>PROBLEM</a:t>
            </a:r>
            <a:r>
              <a:rPr sz="3600" b="1" spc="-100" dirty="0">
                <a:solidFill>
                  <a:srgbClr val="013C82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13C82"/>
                </a:solidFill>
                <a:latin typeface="Arial"/>
                <a:cs typeface="Arial"/>
              </a:rPr>
              <a:t>DEFINATION</a:t>
            </a:r>
            <a:r>
              <a:rPr sz="3600" b="1" spc="-95" dirty="0">
                <a:solidFill>
                  <a:srgbClr val="013C82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13C82"/>
                </a:solidFill>
                <a:latin typeface="Arial"/>
                <a:cs typeface="Arial"/>
              </a:rPr>
              <a:t>SEMINAR </a:t>
            </a:r>
            <a:r>
              <a:rPr sz="3600" b="1" spc="25" dirty="0">
                <a:solidFill>
                  <a:srgbClr val="013C82"/>
                </a:solidFill>
                <a:latin typeface="Arial"/>
                <a:cs typeface="Arial"/>
              </a:rPr>
              <a:t>ON</a:t>
            </a:r>
            <a:endParaRPr sz="3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5"/>
              </a:spcBef>
            </a:pPr>
            <a:r>
              <a:rPr lang="en-US" sz="9400" b="1" spc="-330" dirty="0">
                <a:solidFill>
                  <a:srgbClr val="331707"/>
                </a:solidFill>
                <a:latin typeface="Verdana"/>
                <a:cs typeface="Verdana"/>
              </a:rPr>
              <a:t>“</a:t>
            </a:r>
            <a:r>
              <a:rPr lang="en-US" sz="5400" b="1" spc="-330" dirty="0">
                <a:solidFill>
                  <a:srgbClr val="331707"/>
                </a:solidFill>
                <a:latin typeface="Verdana"/>
                <a:cs typeface="Verdana"/>
              </a:rPr>
              <a:t>Sentiment Analysis of Financial Markets</a:t>
            </a:r>
            <a:r>
              <a:rPr lang="en-US" sz="9400" b="1" spc="-330" dirty="0">
                <a:solidFill>
                  <a:srgbClr val="331707"/>
                </a:solidFill>
                <a:latin typeface="Verdana"/>
                <a:cs typeface="Verdana"/>
              </a:rPr>
              <a:t>”</a:t>
            </a:r>
          </a:p>
          <a:p>
            <a:pPr algn="ctr">
              <a:lnSpc>
                <a:spcPct val="100000"/>
              </a:lnSpc>
              <a:spcBef>
                <a:spcPts val="345"/>
              </a:spcBef>
              <a:tabLst>
                <a:tab pos="544830" algn="l"/>
                <a:tab pos="868044" algn="l"/>
                <a:tab pos="1365885" algn="l"/>
                <a:tab pos="1986280" algn="l"/>
                <a:tab pos="2417445" algn="l"/>
                <a:tab pos="2860040" algn="l"/>
                <a:tab pos="3351529" algn="l"/>
                <a:tab pos="3674745" algn="l"/>
                <a:tab pos="4081145" algn="l"/>
                <a:tab pos="4515485" algn="l"/>
              </a:tabLst>
            </a:pPr>
            <a:r>
              <a:rPr lang="pt-BR" sz="2850" spc="-50" dirty="0">
                <a:solidFill>
                  <a:srgbClr val="130C04"/>
                </a:solidFill>
                <a:latin typeface="Arial Black"/>
                <a:cs typeface="Arial Black"/>
              </a:rPr>
              <a:t>MAJOR  PROJECT</a:t>
            </a:r>
            <a:endParaRPr lang="pt-BR" sz="285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12700" y="7390250"/>
            <a:ext cx="8394700" cy="16991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b="1" spc="-35" dirty="0">
                <a:solidFill>
                  <a:srgbClr val="A26E40"/>
                </a:solidFill>
                <a:latin typeface="Verdana"/>
                <a:cs typeface="Verdana"/>
              </a:rPr>
              <a:t>PROJECT</a:t>
            </a:r>
            <a:r>
              <a:rPr sz="3150" b="1" spc="-220" dirty="0">
                <a:solidFill>
                  <a:srgbClr val="A26E40"/>
                </a:solidFill>
                <a:latin typeface="Verdana"/>
                <a:cs typeface="Verdana"/>
              </a:rPr>
              <a:t> </a:t>
            </a:r>
            <a:r>
              <a:rPr sz="3150" b="1" spc="-150" dirty="0">
                <a:solidFill>
                  <a:srgbClr val="A26E40"/>
                </a:solidFill>
                <a:latin typeface="Verdana"/>
                <a:cs typeface="Verdana"/>
              </a:rPr>
              <a:t>GUIDE</a:t>
            </a:r>
            <a:r>
              <a:rPr lang="en-US" sz="3150" b="1" spc="-150" dirty="0">
                <a:solidFill>
                  <a:srgbClr val="A26E40"/>
                </a:solidFill>
                <a:latin typeface="Verdana"/>
                <a:cs typeface="Verdana"/>
              </a:rPr>
              <a:t>: Prof. </a:t>
            </a:r>
            <a:r>
              <a:rPr lang="en-US" sz="3150" b="1" spc="-150" dirty="0" err="1">
                <a:solidFill>
                  <a:srgbClr val="A26E40"/>
                </a:solidFill>
                <a:latin typeface="Verdana"/>
                <a:cs typeface="Verdana"/>
              </a:rPr>
              <a:t>Jayshri</a:t>
            </a:r>
            <a:r>
              <a:rPr lang="en-US" sz="3150" b="1" spc="-150" dirty="0">
                <a:solidFill>
                  <a:srgbClr val="A26E40"/>
                </a:solidFill>
                <a:latin typeface="Verdana"/>
                <a:cs typeface="Verdana"/>
              </a:rPr>
              <a:t> </a:t>
            </a:r>
            <a:r>
              <a:rPr lang="en-US" sz="3150" b="1" spc="-150" dirty="0" err="1">
                <a:solidFill>
                  <a:srgbClr val="A26E40"/>
                </a:solidFill>
                <a:latin typeface="Verdana"/>
                <a:cs typeface="Verdana"/>
              </a:rPr>
              <a:t>Harde</a:t>
            </a:r>
            <a:r>
              <a:rPr lang="en-US" sz="3150" b="1" spc="-150" dirty="0">
                <a:solidFill>
                  <a:srgbClr val="A26E40"/>
                </a:solidFill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3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3150" b="1" spc="-20" dirty="0">
                <a:solidFill>
                  <a:srgbClr val="A26E40"/>
                </a:solidFill>
                <a:latin typeface="Verdana"/>
                <a:cs typeface="Verdana"/>
              </a:rPr>
              <a:t>DATE</a:t>
            </a:r>
            <a:r>
              <a:rPr lang="en-US" sz="3150" b="1" spc="-20" dirty="0">
                <a:solidFill>
                  <a:srgbClr val="A26E40"/>
                </a:solidFill>
                <a:latin typeface="Verdana"/>
                <a:cs typeface="Verdana"/>
              </a:rPr>
              <a:t>: 18/11/24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34A9-2AB6-BEBF-9C25-39AA4C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52500"/>
            <a:ext cx="17983200" cy="8617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DOMAIN INFORMATION &amp; KNOWLEDGE</a:t>
            </a:r>
            <a:endParaRPr lang="en-IN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0426-4E5E-71EB-0869-C4EB7169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73730"/>
            <a:ext cx="17526000" cy="44319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" panose="020B0504020202020204" pitchFamily="34" charset="0"/>
              </a:rPr>
              <a:t>The financial market is complex, influenced by multiple factors including economic indicators, investor behavior, and global events.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Arial Nova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" panose="020B0504020202020204" pitchFamily="34" charset="0"/>
              </a:rPr>
              <a:t>Sentiment analysis extracts subjective information from text data, which is crucial for predicting market movements.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Arial Nova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" panose="020B0504020202020204" pitchFamily="34" charset="0"/>
              </a:rPr>
              <a:t>Integrating technical (e.g., Moving Averages, RSI) and fundamental (e.g., earnings reports) analysis makes sentiment analysis more reliable and actionable.</a:t>
            </a:r>
            <a:endParaRPr lang="en-IN" sz="36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5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34A9-2AB6-BEBF-9C25-39AA4C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7983200" cy="8617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ER - DIAGRAM</a:t>
            </a:r>
            <a:endParaRPr lang="en-IN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0426-4E5E-71EB-0869-C4EB7169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61774"/>
            <a:ext cx="17526000" cy="94252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3600" dirty="0"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5112D-B9AF-031F-E56E-B5A72C86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774"/>
            <a:ext cx="18288000" cy="942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7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E60D-44F4-F8DB-3954-4E637B57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8288000" cy="8617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B28F1-1463-553C-F0F7-5BBCA13A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866900"/>
            <a:ext cx="14097000" cy="6629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27FEC-EF6B-1108-114F-C2361873E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18288000" cy="918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63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34A9-2AB6-BEBF-9C25-39AA4C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66700"/>
            <a:ext cx="17983200" cy="8617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LANGUAGES AND PLATFORM USED</a:t>
            </a:r>
            <a:endParaRPr lang="en-IN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0426-4E5E-71EB-0869-C4EB7169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14274"/>
            <a:ext cx="17526000" cy="6093976"/>
          </a:xfrm>
        </p:spPr>
        <p:txBody>
          <a:bodyPr/>
          <a:lstStyle/>
          <a:p>
            <a:r>
              <a:rPr lang="en-IN" sz="3600" b="1" dirty="0">
                <a:latin typeface="Arial Nova" panose="020B0504020202020204" pitchFamily="34" charset="0"/>
              </a:rPr>
              <a:t>Languages:</a:t>
            </a:r>
          </a:p>
          <a:p>
            <a:r>
              <a:rPr lang="en-IN" sz="3600" dirty="0">
                <a:latin typeface="Arial Nova" panose="020B0504020202020204" pitchFamily="34" charset="0"/>
              </a:rPr>
              <a:t>Python (for sentiment analysis and data processing)</a:t>
            </a:r>
          </a:p>
          <a:p>
            <a:endParaRPr lang="en-IN" sz="3600" dirty="0">
              <a:latin typeface="Arial Nova" panose="020B0504020202020204" pitchFamily="34" charset="0"/>
            </a:endParaRPr>
          </a:p>
          <a:p>
            <a:r>
              <a:rPr lang="en-IN" sz="3600" b="1" dirty="0">
                <a:latin typeface="Arial Nova" panose="020B0504020202020204" pitchFamily="34" charset="0"/>
              </a:rPr>
              <a:t>Platforms:</a:t>
            </a:r>
          </a:p>
          <a:p>
            <a:r>
              <a:rPr lang="en-IN" sz="3600" dirty="0">
                <a:latin typeface="Arial Nova" panose="020B0504020202020204" pitchFamily="34" charset="0"/>
              </a:rPr>
              <a:t>Yahoo Finance API (for real-time financial data)</a:t>
            </a:r>
          </a:p>
          <a:p>
            <a:r>
              <a:rPr lang="en-IN" sz="3600" dirty="0" err="1">
                <a:latin typeface="Arial Nova" panose="020B0504020202020204" pitchFamily="34" charset="0"/>
              </a:rPr>
              <a:t>Jupyter</a:t>
            </a:r>
            <a:r>
              <a:rPr lang="en-IN" sz="3600" dirty="0">
                <a:latin typeface="Arial Nova" panose="020B0504020202020204" pitchFamily="34" charset="0"/>
              </a:rPr>
              <a:t> Notebook/Google </a:t>
            </a:r>
            <a:r>
              <a:rPr lang="en-IN" sz="3600" dirty="0" err="1">
                <a:latin typeface="Arial Nova" panose="020B0504020202020204" pitchFamily="34" charset="0"/>
              </a:rPr>
              <a:t>Colab</a:t>
            </a:r>
            <a:r>
              <a:rPr lang="en-IN" sz="3600" dirty="0">
                <a:latin typeface="Arial Nova" panose="020B0504020202020204" pitchFamily="34" charset="0"/>
              </a:rPr>
              <a:t> (for development)</a:t>
            </a:r>
          </a:p>
          <a:p>
            <a:endParaRPr lang="en-IN" sz="3600" dirty="0">
              <a:latin typeface="Arial Nova" panose="020B0504020202020204" pitchFamily="34" charset="0"/>
            </a:endParaRPr>
          </a:p>
          <a:p>
            <a:r>
              <a:rPr lang="en-IN" sz="3600" b="1" dirty="0">
                <a:latin typeface="Arial Nova" panose="020B0504020202020204" pitchFamily="34" charset="0"/>
              </a:rPr>
              <a:t>Libraries:</a:t>
            </a:r>
          </a:p>
          <a:p>
            <a:r>
              <a:rPr lang="en-IN" sz="3600" dirty="0">
                <a:latin typeface="Arial Nova" panose="020B0504020202020204" pitchFamily="34" charset="0"/>
              </a:rPr>
              <a:t>Yahoo Finance (for Live Data)</a:t>
            </a:r>
          </a:p>
          <a:p>
            <a:r>
              <a:rPr lang="en-IN" sz="3600" dirty="0">
                <a:latin typeface="Arial Nova" panose="020B0504020202020204" pitchFamily="34" charset="0"/>
              </a:rPr>
              <a:t>Scikit-learn (for sentiment analysis)</a:t>
            </a:r>
          </a:p>
          <a:p>
            <a:r>
              <a:rPr lang="en-IN" sz="3600" dirty="0">
                <a:latin typeface="Arial Nova" panose="020B0504020202020204" pitchFamily="34" charset="0"/>
              </a:rPr>
              <a:t>Matplotlib, Seaborn (for data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190726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34A9-2AB6-BEBF-9C25-39AA4C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0"/>
            <a:ext cx="17983200" cy="8617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APPLICATION OF CONCEPTS USED</a:t>
            </a:r>
            <a:endParaRPr lang="en-IN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0426-4E5E-71EB-0869-C4EB7169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373510"/>
            <a:ext cx="17526000" cy="498598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latin typeface="Arial Nova" panose="020B0504020202020204" pitchFamily="34" charset="0"/>
              </a:rPr>
              <a:t>Sentiment Analysis: </a:t>
            </a:r>
            <a:r>
              <a:rPr lang="en-IN" sz="3600" dirty="0">
                <a:latin typeface="Arial Nova" panose="020B0504020202020204" pitchFamily="34" charset="0"/>
              </a:rPr>
              <a:t>NLP techniques to extract sentiment from text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Arial Nova" panose="020B05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latin typeface="Arial Nova" panose="020B0504020202020204" pitchFamily="34" charset="0"/>
              </a:rPr>
              <a:t>Technical Analysis: </a:t>
            </a:r>
            <a:r>
              <a:rPr lang="en-IN" sz="3600" dirty="0">
                <a:latin typeface="Arial Nova" panose="020B0504020202020204" pitchFamily="34" charset="0"/>
              </a:rPr>
              <a:t>Indicators like Moving Averages, RSI (Relative Strength Index), MACD (Moving Average Convergence Divergence) for market trend assessment.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Arial Nova" panose="020B05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latin typeface="Arial Nova" panose="020B0504020202020204" pitchFamily="34" charset="0"/>
              </a:rPr>
              <a:t>Fundamental Analysis: </a:t>
            </a:r>
            <a:r>
              <a:rPr lang="en-IN" sz="3600" dirty="0">
                <a:latin typeface="Arial Nova" panose="020B0504020202020204" pitchFamily="34" charset="0"/>
              </a:rPr>
              <a:t>Analysis of financial statements and reports for broader market insights.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Arial Nova" panose="020B05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latin typeface="Arial Nova" panose="020B0504020202020204" pitchFamily="34" charset="0"/>
              </a:rPr>
              <a:t>Data Visualization: </a:t>
            </a:r>
            <a:r>
              <a:rPr lang="en-IN" sz="3600" dirty="0">
                <a:latin typeface="Arial Nova" panose="020B0504020202020204" pitchFamily="34" charset="0"/>
              </a:rPr>
              <a:t>Dynamic Graphs for intuitive data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4162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34A9-2AB6-BEBF-9C25-39AA4C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0"/>
            <a:ext cx="17983200" cy="8617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REFERENCES</a:t>
            </a:r>
            <a:endParaRPr lang="en-IN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0426-4E5E-71EB-0869-C4EB7169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373510"/>
            <a:ext cx="17526000" cy="7201972"/>
          </a:xfrm>
        </p:spPr>
        <p:txBody>
          <a:bodyPr/>
          <a:lstStyle/>
          <a:p>
            <a:r>
              <a:rPr lang="en-IN" sz="3600" b="1" dirty="0">
                <a:latin typeface="Arial Nova" panose="020B0504020202020204" pitchFamily="34" charset="0"/>
              </a:rPr>
              <a:t>Academic Papers: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Arial Nova" panose="020B0504020202020204" pitchFamily="34" charset="0"/>
            </a:endParaRPr>
          </a:p>
          <a:p>
            <a:r>
              <a:rPr lang="en-IN" sz="3600" dirty="0" err="1">
                <a:latin typeface="Arial Nova" panose="020B0504020202020204" pitchFamily="34" charset="0"/>
              </a:rPr>
              <a:t>Bollen</a:t>
            </a:r>
            <a:r>
              <a:rPr lang="en-IN" sz="3600" dirty="0">
                <a:latin typeface="Arial Nova" panose="020B0504020202020204" pitchFamily="34" charset="0"/>
              </a:rPr>
              <a:t>, J., Mao, H., &amp; Zeng, X. (2011). Twitter mood predicts the stock market.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Arial Nova" panose="020B0504020202020204" pitchFamily="34" charset="0"/>
            </a:endParaRPr>
          </a:p>
          <a:p>
            <a:r>
              <a:rPr lang="en-IN" sz="3600" dirty="0" err="1">
                <a:latin typeface="Arial Nova" panose="020B0504020202020204" pitchFamily="34" charset="0"/>
              </a:rPr>
              <a:t>Mittermayer</a:t>
            </a:r>
            <a:r>
              <a:rPr lang="en-IN" sz="3600" dirty="0">
                <a:latin typeface="Arial Nova" panose="020B0504020202020204" pitchFamily="34" charset="0"/>
              </a:rPr>
              <a:t>, M. A., &amp; </a:t>
            </a:r>
            <a:r>
              <a:rPr lang="en-IN" sz="3600" dirty="0" err="1">
                <a:latin typeface="Arial Nova" panose="020B0504020202020204" pitchFamily="34" charset="0"/>
              </a:rPr>
              <a:t>Knolmayer</a:t>
            </a:r>
            <a:r>
              <a:rPr lang="en-IN" sz="3600" dirty="0">
                <a:latin typeface="Arial Nova" panose="020B0504020202020204" pitchFamily="34" charset="0"/>
              </a:rPr>
              <a:t>, G. F. (2006). Text mining systems for market response to news.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Arial Nova" panose="020B0504020202020204" pitchFamily="34" charset="0"/>
            </a:endParaRPr>
          </a:p>
          <a:p>
            <a:r>
              <a:rPr lang="en-IN" sz="3600" b="1" dirty="0">
                <a:latin typeface="Arial Nova" panose="020B0504020202020204" pitchFamily="34" charset="0"/>
              </a:rPr>
              <a:t>Technical Resources: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Arial Nova" panose="020B0504020202020204" pitchFamily="34" charset="0"/>
            </a:endParaRPr>
          </a:p>
          <a:p>
            <a:r>
              <a:rPr lang="en-IN" sz="3600" dirty="0">
                <a:latin typeface="Arial Nova" panose="020B0504020202020204" pitchFamily="34" charset="0"/>
              </a:rPr>
              <a:t>Yahoo Finance API documentation for real-time data.</a:t>
            </a:r>
          </a:p>
          <a:p>
            <a:r>
              <a:rPr lang="en-IN" sz="3600" dirty="0">
                <a:latin typeface="Arial Nova" panose="020B0504020202020204" pitchFamily="34" charset="0"/>
              </a:rPr>
              <a:t>Power BI/Tableau documentation for data visualization techniques.</a:t>
            </a:r>
          </a:p>
          <a:p>
            <a:r>
              <a:rPr lang="en-IN" sz="3600" dirty="0">
                <a:latin typeface="Arial Nova" panose="020B0504020202020204" pitchFamily="34" charset="0"/>
              </a:rPr>
              <a:t>NLTK(Natural Language Toolkit) and VADER(</a:t>
            </a:r>
            <a:r>
              <a:rPr lang="en-US" sz="3600" dirty="0">
                <a:latin typeface="Arial Nova" panose="020B0504020202020204" pitchFamily="34" charset="0"/>
              </a:rPr>
              <a:t>Valence Aware Dictionary and Sentiment Reasoner</a:t>
            </a:r>
            <a:r>
              <a:rPr lang="en-IN" sz="3600" dirty="0">
                <a:latin typeface="Arial Nova" panose="020B0504020202020204" pitchFamily="34" charset="0"/>
              </a:rPr>
              <a:t>) documentation for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414093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88D6-92AD-6958-1B5A-F91664D9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30" y="4712613"/>
            <a:ext cx="17477740" cy="861774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THANKYOU</a:t>
            </a:r>
            <a:endParaRPr lang="en-IN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6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3F27-BCD6-944B-A878-A15A1C47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1203"/>
            <a:ext cx="17477740" cy="861774"/>
          </a:xfrm>
        </p:spPr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B8804-715D-D746-5E3D-97174D462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772" y="997448"/>
            <a:ext cx="16653395" cy="7540526"/>
          </a:xfrm>
        </p:spPr>
        <p:txBody>
          <a:bodyPr/>
          <a:lstStyle/>
          <a:p>
            <a:r>
              <a:rPr lang="en-US" b="1" dirty="0"/>
              <a:t>Contents:-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Times New Roman" panose="02020603050405020304" pitchFamily="18" charset="0"/>
              </a:rPr>
              <a:t>AIM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Arial Nova" panose="020B0504020202020204" pitchFamily="34" charset="0"/>
                <a:cs typeface="Times New Roman" panose="02020603050405020304" pitchFamily="18" charset="0"/>
              </a:rPr>
              <a:t>Domain Information and Knowledge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spc="-170" dirty="0">
                <a:latin typeface="Arial Nova" panose="020B0504020202020204" pitchFamily="34" charset="0"/>
                <a:cs typeface="Times New Roman" panose="02020603050405020304" pitchFamily="18" charset="0"/>
              </a:rPr>
              <a:t>ER</a:t>
            </a:r>
            <a:r>
              <a:rPr lang="en-IN" sz="2800" spc="-365" dirty="0">
                <a:latin typeface="Arial Nova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spc="-280" dirty="0">
                <a:latin typeface="Arial Nova" panose="020B0504020202020204" pitchFamily="34" charset="0"/>
                <a:cs typeface="Times New Roman" panose="02020603050405020304" pitchFamily="18" charset="0"/>
              </a:rPr>
              <a:t>Diagram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spc="-190" dirty="0">
                <a:latin typeface="Arial Nova" panose="020B0504020202020204" pitchFamily="34" charset="0"/>
                <a:cs typeface="Times New Roman" panose="02020603050405020304" pitchFamily="18" charset="0"/>
              </a:rPr>
              <a:t>Languages and Platform Used</a:t>
            </a:r>
            <a:endParaRPr lang="en-IN" sz="2800" spc="-30" dirty="0"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spc="-254" dirty="0">
                <a:latin typeface="Arial Nova" panose="020B0504020202020204" pitchFamily="34" charset="0"/>
                <a:cs typeface="Times New Roman" panose="02020603050405020304" pitchFamily="18" charset="0"/>
              </a:rPr>
              <a:t>Application of Concept Used</a:t>
            </a:r>
            <a:endParaRPr lang="en-IN" sz="2800" spc="80" dirty="0"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spc="80" dirty="0">
                <a:latin typeface="Arial Nova" panose="020B0504020202020204" pitchFamily="34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18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34A9-2AB6-BEBF-9C25-39AA4C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0"/>
            <a:ext cx="17983200" cy="8617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INTRODUCTION</a:t>
            </a:r>
            <a:endParaRPr lang="en-IN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0426-4E5E-71EB-0869-C4EB7169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681287"/>
            <a:ext cx="17526000" cy="49244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" panose="020B0504020202020204" pitchFamily="34" charset="0"/>
              </a:rPr>
              <a:t>Sentiment analysis is crucial in financial markets to gauge investor opinions and market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Arial Nova" panose="020B05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" panose="020B0504020202020204" pitchFamily="34" charset="0"/>
              </a:rPr>
              <a:t>This project extends the previous "Sentiment Analysis of Financial Markets" system by incorporating technical and fundamental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Arial Nova" panose="020B05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" panose="020B0504020202020204" pitchFamily="34" charset="0"/>
              </a:rPr>
              <a:t>The aim is to enhance the system's ability to assess sentiment in real-time from sources like news articles, social media posts, etc</a:t>
            </a:r>
            <a:r>
              <a:rPr lang="en-US" dirty="0">
                <a:latin typeface="Arial Nova" panose="020B05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66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34A9-2AB6-BEBF-9C25-39AA4C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7700"/>
            <a:ext cx="17983200" cy="8617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PROBLEM STATEMENT</a:t>
            </a:r>
            <a:endParaRPr lang="en-IN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0426-4E5E-71EB-0869-C4EB7169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927508"/>
            <a:ext cx="17526000" cy="44319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" panose="020B0504020202020204" pitchFamily="34" charset="0"/>
              </a:rPr>
              <a:t>The financial market is highly influenced by news, social media trends, and investor sentiments.</a:t>
            </a:r>
          </a:p>
          <a:p>
            <a:endParaRPr lang="en-US" sz="3600" dirty="0">
              <a:latin typeface="Arial Nova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" panose="020B0504020202020204" pitchFamily="34" charset="0"/>
              </a:rPr>
              <a:t>Traditional analysis methods often overlook the dynamic nature of these sentiments.</a:t>
            </a:r>
          </a:p>
          <a:p>
            <a:endParaRPr lang="en-US" sz="3600" dirty="0">
              <a:latin typeface="Arial Nova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" panose="020B0504020202020204" pitchFamily="34" charset="0"/>
              </a:rPr>
              <a:t>The project aims to solve the problem of accurately assessing sentiment in real-time and integrating it with technical and fundamental analysis to provide a holistic market view.</a:t>
            </a:r>
            <a:endParaRPr lang="en-IN" sz="36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5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34A9-2AB6-BEBF-9C25-39AA4C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81100"/>
            <a:ext cx="17983200" cy="8617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AIM</a:t>
            </a:r>
            <a:endParaRPr lang="en-IN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0426-4E5E-71EB-0869-C4EB7169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4035504"/>
            <a:ext cx="17526000" cy="2215991"/>
          </a:xfrm>
        </p:spPr>
        <p:txBody>
          <a:bodyPr/>
          <a:lstStyle/>
          <a:p>
            <a:r>
              <a:rPr lang="en-US" sz="3600" b="1" dirty="0">
                <a:latin typeface="Arial Nova" panose="020B0504020202020204" pitchFamily="34" charset="0"/>
              </a:rPr>
              <a:t>Goal: </a:t>
            </a:r>
          </a:p>
          <a:p>
            <a:r>
              <a:rPr lang="en-US" sz="3600" dirty="0">
                <a:latin typeface="Arial Nova" panose="020B0504020202020204" pitchFamily="34" charset="0"/>
              </a:rPr>
              <a:t>Develop a sentiment analysis system for the financial market that uses technical and fundamental analysis to provide real-time insights from news, social media, and other textual data.</a:t>
            </a:r>
            <a:endParaRPr lang="en-IN" sz="36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34A9-2AB6-BEBF-9C25-39AA4C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6300"/>
            <a:ext cx="17983200" cy="8617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OBJECTIVES</a:t>
            </a:r>
            <a:endParaRPr lang="en-IN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0426-4E5E-71EB-0869-C4EB7169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628900"/>
            <a:ext cx="17526000" cy="59093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latin typeface="Arial Nova" panose="020B0504020202020204" pitchFamily="34" charset="0"/>
              </a:rPr>
              <a:t>Enhance Interface</a:t>
            </a:r>
            <a:r>
              <a:rPr lang="en-IN" dirty="0">
                <a:latin typeface="Arial Nova" panose="020B0504020202020204" pitchFamily="34" charset="0"/>
              </a:rPr>
              <a:t>: Improve the user interface for a better experience.</a:t>
            </a:r>
          </a:p>
          <a:p>
            <a:endParaRPr lang="en-IN" dirty="0">
              <a:latin typeface="Arial Nova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latin typeface="Arial Nova" panose="020B0504020202020204" pitchFamily="34" charset="0"/>
              </a:rPr>
              <a:t>Dynamic Graphs</a:t>
            </a:r>
            <a:r>
              <a:rPr lang="en-IN" dirty="0">
                <a:latin typeface="Arial Nova" panose="020B0504020202020204" pitchFamily="34" charset="0"/>
              </a:rPr>
              <a:t>: Use Yahoo Finance to create graphs that update in real-time.</a:t>
            </a:r>
          </a:p>
          <a:p>
            <a:endParaRPr lang="en-IN" dirty="0">
              <a:latin typeface="Arial Nova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latin typeface="Arial Nova" panose="020B0504020202020204" pitchFamily="34" charset="0"/>
              </a:rPr>
              <a:t>Automated Input Clearing</a:t>
            </a:r>
            <a:r>
              <a:rPr lang="en-IN" dirty="0">
                <a:latin typeface="Arial Nova" panose="020B0504020202020204" pitchFamily="34" charset="0"/>
              </a:rPr>
              <a:t>: Automatically clear inputs after each use for better </a:t>
            </a:r>
            <a:r>
              <a:rPr lang="en-IN">
                <a:latin typeface="Arial Nova" panose="020B0504020202020204" pitchFamily="34" charset="0"/>
              </a:rPr>
              <a:t>usability.</a:t>
            </a:r>
            <a:endParaRPr lang="en-IN" dirty="0">
              <a:latin typeface="Arial Nova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Arial Nova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latin typeface="Arial Nova" panose="020B0504020202020204" pitchFamily="34" charset="0"/>
              </a:rPr>
              <a:t>Improve Aesthetics</a:t>
            </a:r>
            <a:r>
              <a:rPr lang="en-IN" dirty="0">
                <a:latin typeface="Arial Nova" panose="020B0504020202020204" pitchFamily="34" charset="0"/>
              </a:rPr>
              <a:t>: Make the dashboard more visually appealing and user-friendly.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Arial Nova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latin typeface="Arial Nova" panose="020B0504020202020204" pitchFamily="34" charset="0"/>
              </a:rPr>
              <a:t>Real-Time Sentiment Analysis</a:t>
            </a:r>
            <a:r>
              <a:rPr lang="en-IN" dirty="0">
                <a:latin typeface="Arial Nova" panose="020B0504020202020204" pitchFamily="34" charset="0"/>
              </a:rPr>
              <a:t>: </a:t>
            </a:r>
            <a:r>
              <a:rPr lang="en-IN" dirty="0" err="1">
                <a:latin typeface="Arial Nova" panose="020B0504020202020204" pitchFamily="34" charset="0"/>
              </a:rPr>
              <a:t>Analyze</a:t>
            </a:r>
            <a:r>
              <a:rPr lang="en-IN" dirty="0">
                <a:latin typeface="Arial Nova" panose="020B0504020202020204" pitchFamily="34" charset="0"/>
              </a:rPr>
              <a:t> sentiment in real-time using advanced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Arial Nova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latin typeface="Arial Nova" panose="020B0504020202020204" pitchFamily="34" charset="0"/>
              </a:rPr>
              <a:t>Technical and Fundamental Analysis</a:t>
            </a:r>
            <a:r>
              <a:rPr lang="en-IN" dirty="0">
                <a:latin typeface="Arial Nova" panose="020B0504020202020204" pitchFamily="34" charset="0"/>
              </a:rPr>
              <a:t>: Combine these analyses for a comprehensive market assessment.</a:t>
            </a:r>
          </a:p>
        </p:txBody>
      </p:sp>
    </p:spTree>
    <p:extLst>
      <p:ext uri="{BB962C8B-B14F-4D97-AF65-F5344CB8AC3E}">
        <p14:creationId xmlns:p14="http://schemas.microsoft.com/office/powerpoint/2010/main" val="114190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99BC-418F-1E5B-908E-879A62B9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0" y="19957"/>
            <a:ext cx="5715000" cy="86177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Images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6259-4335-6CC5-2102-E2DD30F2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0" y="3238500"/>
            <a:ext cx="13411200" cy="3962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FFF9C71-B058-C7AF-F4C0-3B2EBC56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81100"/>
            <a:ext cx="17678400" cy="87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99BC-418F-1E5B-908E-879A62B9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0" y="19957"/>
            <a:ext cx="5715000" cy="86177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Images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6259-4335-6CC5-2102-E2DD30F2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0" y="3238500"/>
            <a:ext cx="13411200" cy="3962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EA766E-F724-0F77-75BB-FA1D343FB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7" y="1200149"/>
            <a:ext cx="17597783" cy="87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99BC-418F-1E5B-908E-879A62B9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0" y="19957"/>
            <a:ext cx="5715000" cy="86177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Images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6259-4335-6CC5-2102-E2DD30F2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0" y="3238500"/>
            <a:ext cx="13411200" cy="3962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F6A01F-D0C1-787C-D109-8BDAFC84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4" y="1200150"/>
            <a:ext cx="17374336" cy="86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611</Words>
  <Application>Microsoft Office PowerPoint</Application>
  <PresentationFormat>Custom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Arial Nova</vt:lpstr>
      <vt:lpstr>Lucida Sans Unicode</vt:lpstr>
      <vt:lpstr>Tahoma</vt:lpstr>
      <vt:lpstr>Verdana</vt:lpstr>
      <vt:lpstr>Office Theme</vt:lpstr>
      <vt:lpstr>                               DEPARTMENT OF  COMPUTER SCIENCE &amp; ENGINEERING(Data Science)</vt:lpstr>
      <vt:lpstr>Content</vt:lpstr>
      <vt:lpstr>INTRODUCTION</vt:lpstr>
      <vt:lpstr>PROBLEM STATEMENT</vt:lpstr>
      <vt:lpstr>AIM</vt:lpstr>
      <vt:lpstr>OBJECTIVES</vt:lpstr>
      <vt:lpstr>Project Images </vt:lpstr>
      <vt:lpstr>Project Images </vt:lpstr>
      <vt:lpstr>Project Images </vt:lpstr>
      <vt:lpstr>DOMAIN INFORMATION &amp; KNOWLEDGE</vt:lpstr>
      <vt:lpstr>ER - DIAGRAM</vt:lpstr>
      <vt:lpstr>DIAGRAM</vt:lpstr>
      <vt:lpstr>LANGUAGES AND PLATFORM USED</vt:lpstr>
      <vt:lpstr>APPLICATION OF CONCEPTS USED</vt:lpstr>
      <vt:lpstr>REFERENCES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Environment Presentation</dc:title>
  <dc:creator>Aditya Pitale</dc:creator>
  <cp:keywords>DAF70uAzu7Q,BAFMli77IHg</cp:keywords>
  <cp:lastModifiedBy>SOLOMON ALEXANDER</cp:lastModifiedBy>
  <cp:revision>30</cp:revision>
  <dcterms:created xsi:type="dcterms:W3CDTF">2024-02-22T07:25:34Z</dcterms:created>
  <dcterms:modified xsi:type="dcterms:W3CDTF">2024-11-17T13:57:44Z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2024-02-22T00:00:00Z</vt:filetime>
  </property>
  <property fmtid="{D5CDD505-2E9C-101B-9397-08002B2CF9AE}" pid="5" name="Producer">
    <vt:lpwstr>Canva</vt:lpwstr>
  </property>
</Properties>
</file>