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45" r:id="rId5"/>
    <p:sldMasterId id="2147483648" r:id="rId6"/>
  </p:sldMasterIdLst>
  <p:notesMasterIdLst>
    <p:notesMasterId r:id="rId14"/>
  </p:notesMasterIdLst>
  <p:handoutMasterIdLst>
    <p:handoutMasterId r:id="rId15"/>
  </p:handoutMasterIdLst>
  <p:sldIdLst>
    <p:sldId id="323" r:id="rId7"/>
    <p:sldId id="324" r:id="rId8"/>
    <p:sldId id="325" r:id="rId9"/>
    <p:sldId id="320" r:id="rId10"/>
    <p:sldId id="328" r:id="rId11"/>
    <p:sldId id="371" r:id="rId12"/>
    <p:sldId id="3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D5828"/>
    <a:srgbClr val="DD5829"/>
    <a:srgbClr val="FFFFFF"/>
    <a:srgbClr val="969696"/>
    <a:srgbClr val="E47954"/>
    <a:srgbClr val="7F7F7F"/>
    <a:srgbClr val="232323"/>
    <a:srgbClr val="404040"/>
    <a:srgbClr val="DD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52" autoAdjust="0"/>
  </p:normalViewPr>
  <p:slideViewPr>
    <p:cSldViewPr snapToGrid="0" showGuides="1">
      <p:cViewPr>
        <p:scale>
          <a:sx n="60" d="100"/>
          <a:sy n="60" d="100"/>
        </p:scale>
        <p:origin x="648" y="57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</a:t>
            </a:r>
            <a:r>
              <a:rPr lang="en-US" baseline="0" dirty="0"/>
              <a:t> Chart of Label Source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-1</c:v>
                </c:pt>
                <c:pt idx="2">
                  <c:v>1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69.709999999999994</c:v>
                </c:pt>
                <c:pt idx="1">
                  <c:v>18.29</c:v>
                </c:pt>
                <c:pt idx="2">
                  <c:v>6.17</c:v>
                </c:pt>
                <c:pt idx="3">
                  <c:v>2.89</c:v>
                </c:pt>
                <c:pt idx="4">
                  <c:v>1.85</c:v>
                </c:pt>
                <c:pt idx="5">
                  <c:v>0.16</c:v>
                </c:pt>
                <c:pt idx="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F-473A-AC64-7D9D62F46CE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8e34b79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f68e34b79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0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E3F0-DF16-4241-9E36-36AFAEA6E401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E043-EA42-416A-AA44-D80C50A82C5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217-578D-4E5D-A227-C06C28897590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07306B8-080C-8B43-B21A-5E350D20E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4402"/>
          <a:stretch/>
        </p:blipFill>
        <p:spPr>
          <a:xfrm>
            <a:off x="1607814" y="1475318"/>
            <a:ext cx="8660487" cy="1924474"/>
          </a:xfrm>
          <a:prstGeom prst="rect">
            <a:avLst/>
          </a:prstGeom>
        </p:spPr>
      </p:pic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BC3DC9B1-7E1B-4414-864D-27463C32B2F4}"/>
              </a:ext>
            </a:extLst>
          </p:cNvPr>
          <p:cNvCxnSpPr/>
          <p:nvPr userDrawn="1"/>
        </p:nvCxnSpPr>
        <p:spPr>
          <a:xfrm>
            <a:off x="1194934" y="3609860"/>
            <a:ext cx="9802132" cy="0"/>
          </a:xfrm>
          <a:prstGeom prst="line">
            <a:avLst/>
          </a:prstGeom>
          <a:ln w="28575" cap="rnd">
            <a:solidFill>
              <a:srgbClr val="DD5828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584FD16-2037-4F7B-9D0B-A78FA18FDF8D}"/>
              </a:ext>
            </a:extLst>
          </p:cNvPr>
          <p:cNvSpPr txBox="1"/>
          <p:nvPr userDrawn="1"/>
        </p:nvSpPr>
        <p:spPr>
          <a:xfrm>
            <a:off x="2779414" y="3609860"/>
            <a:ext cx="6825169" cy="75216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6E6F71"/>
                </a:solidFill>
              </a:rPr>
              <a:t>Empowering the next generation of technology leaders in Africa</a:t>
            </a:r>
          </a:p>
        </p:txBody>
      </p:sp>
    </p:spTree>
    <p:extLst>
      <p:ext uri="{BB962C8B-B14F-4D97-AF65-F5344CB8AC3E}">
        <p14:creationId xmlns:p14="http://schemas.microsoft.com/office/powerpoint/2010/main" val="79275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and Content">
  <p:cSld name="Titel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7635" y="1162496"/>
            <a:ext cx="10533356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073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073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200"/>
              <a:buChar char="•"/>
              <a:defRPr sz="12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" name="Google Shape;28;p9"/>
          <p:cNvCxnSpPr/>
          <p:nvPr/>
        </p:nvCxnSpPr>
        <p:spPr>
          <a:xfrm>
            <a:off x="837635" y="1583184"/>
            <a:ext cx="10516165" cy="0"/>
          </a:xfrm>
          <a:prstGeom prst="straightConnector1">
            <a:avLst/>
          </a:prstGeom>
          <a:noFill/>
          <a:ln w="28575" cap="rnd" cmpd="sng">
            <a:solidFill>
              <a:srgbClr val="DD582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and Subtitle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r="1621"/>
          <a:stretch/>
        </p:blipFill>
        <p:spPr>
          <a:xfrm>
            <a:off x="6606073" y="0"/>
            <a:ext cx="55859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8592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55859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0628-D7A6-47D4-A910-BEB6CAE5D2C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26C-E032-4F96-A5A3-1AA13234039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0B33-7170-4594-B8E7-E5E18EFEE260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80B-8C2B-41C4-8E47-3B078EC72D0F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84C-B805-4676-B491-D3F4403DB63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0E94-DB30-4533-A912-F6336CAA296A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E0BD-AEEF-4FE7-9034-ADBFBD06647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D310-121A-4D4F-904F-9808905E9F2A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131D-C58A-4BF7-AE40-22065C5F12B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4" r:id="rId2"/>
    <p:sldLayoutId id="2147483755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7620" y="136525"/>
            <a:ext cx="3274755" cy="674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07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7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96284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3600"/>
              <a:buFont typeface="Arial"/>
              <a:buNone/>
            </a:pPr>
            <a:r>
              <a:rPr lang="en-GB" sz="4000" dirty="0">
                <a:solidFill>
                  <a:schemeClr val="tx1"/>
                </a:solidFill>
                <a:latin typeface="Tenorite" panose="00000500000000000000" pitchFamily="2" charset="0"/>
              </a:rPr>
              <a:t>MOBILE SENSORY DATA</a:t>
            </a:r>
            <a:endParaRPr sz="4000" dirty="0">
              <a:solidFill>
                <a:schemeClr val="tx1"/>
              </a:solidFill>
              <a:latin typeface="Tenorite" panose="00000500000000000000" pitchFamily="2" charset="0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673642" y="4571238"/>
            <a:ext cx="612105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b="1" dirty="0">
                <a:solidFill>
                  <a:schemeClr val="tx1"/>
                </a:solidFill>
                <a:latin typeface="Tenorite" panose="00000500000000000000" pitchFamily="2" charset="0"/>
              </a:rPr>
              <a:t>ANALYSIS AND PREDICTION REPORT</a:t>
            </a:r>
            <a:endParaRPr dirty="0">
              <a:solidFill>
                <a:schemeClr val="tx1"/>
              </a:solidFill>
              <a:latin typeface="Tenorite" panose="00000500000000000000" pitchFamily="2" charset="0"/>
            </a:endParaRPr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4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68e34b79c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Tenorite" panose="00000500000000000000" pitchFamily="2" charset="0"/>
              </a:rPr>
              <a:t>  </a:t>
            </a:r>
            <a:br>
              <a:rPr lang="en-US" sz="3600" dirty="0">
                <a:solidFill>
                  <a:schemeClr val="tx1"/>
                </a:solidFill>
                <a:latin typeface="Tenorite" panose="00000500000000000000" pitchFamily="2" charset="0"/>
              </a:rPr>
            </a:br>
            <a:r>
              <a:rPr lang="en-US" sz="3600" dirty="0">
                <a:solidFill>
                  <a:schemeClr val="tx1"/>
                </a:solidFill>
                <a:latin typeface="Tenorite" panose="00000500000000000000" pitchFamily="2" charset="0"/>
              </a:rPr>
              <a:t> Commonly related labels</a:t>
            </a:r>
          </a:p>
        </p:txBody>
      </p:sp>
      <p:sp>
        <p:nvSpPr>
          <p:cNvPr id="130" name="Google Shape;130;gf68e34b79c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9C861AA-AD1E-A89E-8D0C-96721F897D2D}"/>
              </a:ext>
            </a:extLst>
          </p:cNvPr>
          <p:cNvSpPr txBox="1">
            <a:spLocks/>
          </p:cNvSpPr>
          <p:nvPr/>
        </p:nvSpPr>
        <p:spPr>
          <a:xfrm>
            <a:off x="673240" y="1586518"/>
            <a:ext cx="10515600" cy="520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7073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F7073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400" kern="0" dirty="0">
                <a:latin typeface="Tenorite" panose="00000500000000000000" pitchFamily="2" charset="0"/>
              </a:rPr>
              <a:t>label:OR_exercise</a:t>
            </a:r>
          </a:p>
          <a:p>
            <a:pPr lvl="1"/>
            <a:r>
              <a:rPr lang="en-US" sz="1800" kern="0" dirty="0">
                <a:latin typeface="Tenorite" panose="00000500000000000000" pitchFamily="2" charset="0"/>
              </a:rPr>
              <a:t>100% of relevant label of </a:t>
            </a:r>
            <a:r>
              <a:rPr lang="en-US" sz="1800" i="1" u="sng" kern="0" dirty="0">
                <a:latin typeface="Tenorite" panose="00000500000000000000" pitchFamily="2" charset="0"/>
              </a:rPr>
              <a:t>label:AT_THE_GYM</a:t>
            </a:r>
            <a:r>
              <a:rPr lang="en-US" sz="1800" i="1" kern="0" dirty="0">
                <a:latin typeface="Tenorite" panose="00000500000000000000" pitchFamily="2" charset="0"/>
              </a:rPr>
              <a:t> </a:t>
            </a:r>
            <a:r>
              <a:rPr lang="en-US" sz="1800" kern="0" dirty="0">
                <a:latin typeface="Tenorite" panose="00000500000000000000" pitchFamily="2" charset="0"/>
              </a:rPr>
              <a:t>were also indicated for </a:t>
            </a:r>
            <a:r>
              <a:rPr lang="en-US" sz="1800" u="sng" kern="0" dirty="0">
                <a:latin typeface="Tenorite" panose="00000500000000000000" pitchFamily="2" charset="0"/>
              </a:rPr>
              <a:t>label:OR_exercise</a:t>
            </a:r>
          </a:p>
          <a:p>
            <a:pPr lvl="1"/>
            <a:r>
              <a:rPr lang="en-US" sz="1800" kern="0" dirty="0">
                <a:latin typeface="Tenorite" panose="00000500000000000000" pitchFamily="2" charset="0"/>
              </a:rPr>
              <a:t>100% of relevant label of </a:t>
            </a:r>
            <a:r>
              <a:rPr lang="en-US" sz="1800" i="1" u="sng" kern="0" dirty="0">
                <a:latin typeface="Tenorite" panose="00000500000000000000" pitchFamily="2" charset="0"/>
              </a:rPr>
              <a:t>label:BICYCLING</a:t>
            </a:r>
            <a:r>
              <a:rPr lang="en-US" sz="1800" kern="0" dirty="0">
                <a:latin typeface="Tenorite" panose="00000500000000000000" pitchFamily="2" charset="0"/>
              </a:rPr>
              <a:t> were also indicated for </a:t>
            </a:r>
            <a:r>
              <a:rPr lang="en-US" sz="1800" u="sng" kern="0" dirty="0">
                <a:latin typeface="Tenorite" panose="00000500000000000000" pitchFamily="2" charset="0"/>
              </a:rPr>
              <a:t>label:OR_exercise</a:t>
            </a:r>
          </a:p>
          <a:p>
            <a:pPr lvl="1"/>
            <a:r>
              <a:rPr lang="en-US" sz="1800" kern="0" dirty="0">
                <a:latin typeface="Tenorite" panose="00000500000000000000" pitchFamily="2" charset="0"/>
              </a:rPr>
              <a:t>100% of relevant label of </a:t>
            </a:r>
            <a:r>
              <a:rPr lang="en-US" sz="1800" i="1" u="sng" kern="0" dirty="0">
                <a:latin typeface="Tenorite" panose="00000500000000000000" pitchFamily="2" charset="0"/>
              </a:rPr>
              <a:t>label:FIX_running</a:t>
            </a:r>
            <a:r>
              <a:rPr lang="en-US" sz="1800" kern="0" dirty="0">
                <a:latin typeface="Tenorite" panose="00000500000000000000" pitchFamily="2" charset="0"/>
              </a:rPr>
              <a:t> were also indicated for </a:t>
            </a:r>
            <a:r>
              <a:rPr lang="en-US" sz="1800" u="sng" kern="0" dirty="0">
                <a:latin typeface="Tenorite" panose="00000500000000000000" pitchFamily="2" charset="0"/>
              </a:rPr>
              <a:t>label:OR_exercise</a:t>
            </a:r>
          </a:p>
          <a:p>
            <a:endParaRPr lang="en-US" kern="0" dirty="0"/>
          </a:p>
          <a:p>
            <a:pPr marL="0" indent="0"/>
            <a:r>
              <a:rPr lang="en-US" sz="2400" kern="0" dirty="0">
                <a:latin typeface="Tenorite" panose="00000500000000000000" pitchFamily="2" charset="0"/>
              </a:rPr>
              <a:t>label:OR_indoors</a:t>
            </a:r>
          </a:p>
          <a:p>
            <a:pPr lvl="1"/>
            <a:r>
              <a:rPr lang="en-US" sz="1800" kern="0" dirty="0">
                <a:latin typeface="Tenorite" panose="00000500000000000000" pitchFamily="2" charset="0"/>
              </a:rPr>
              <a:t>100% of relevant label of </a:t>
            </a:r>
            <a:r>
              <a:rPr lang="en-US" sz="1800" i="1" u="sng" kern="0" dirty="0">
                <a:latin typeface="Tenorite" panose="00000500000000000000" pitchFamily="2" charset="0"/>
              </a:rPr>
              <a:t>label:SLEEPING</a:t>
            </a:r>
            <a:r>
              <a:rPr lang="en-US" sz="1800" kern="0" dirty="0">
                <a:latin typeface="Tenorite" panose="00000500000000000000" pitchFamily="2" charset="0"/>
              </a:rPr>
              <a:t> were also indicated for </a:t>
            </a:r>
            <a:r>
              <a:rPr lang="en-US" sz="1800" u="sng" kern="0" dirty="0">
                <a:latin typeface="Tenorite" panose="00000500000000000000" pitchFamily="2" charset="0"/>
              </a:rPr>
              <a:t>label:OR_indoors</a:t>
            </a:r>
          </a:p>
          <a:p>
            <a:pPr lvl="1"/>
            <a:r>
              <a:rPr lang="en-US" sz="1800" kern="0" dirty="0">
                <a:latin typeface="Tenorite" panose="00000500000000000000" pitchFamily="2" charset="0"/>
              </a:rPr>
              <a:t>100% of relevant label of </a:t>
            </a:r>
            <a:r>
              <a:rPr lang="en-US" sz="1800" i="1" u="sng" kern="0" dirty="0">
                <a:latin typeface="Tenorite" panose="00000500000000000000" pitchFamily="2" charset="0"/>
              </a:rPr>
              <a:t>label:BATHING_-_SHOWER</a:t>
            </a:r>
            <a:r>
              <a:rPr lang="en-US" sz="1800" kern="0" dirty="0">
                <a:latin typeface="Tenorite" panose="00000500000000000000" pitchFamily="2" charset="0"/>
              </a:rPr>
              <a:t> were also indicated for </a:t>
            </a:r>
            <a:r>
              <a:rPr lang="en-US" sz="1800" u="sng" kern="0" dirty="0">
                <a:latin typeface="Tenorite" panose="00000500000000000000" pitchFamily="2" charset="0"/>
              </a:rPr>
              <a:t>label:OR_indoors</a:t>
            </a:r>
          </a:p>
          <a:p>
            <a:pPr lvl="1"/>
            <a:r>
              <a:rPr lang="en-US" sz="1800" kern="0" dirty="0">
                <a:latin typeface="Tenorite" panose="00000500000000000000" pitchFamily="2" charset="0"/>
              </a:rPr>
              <a:t>100% of relevant label of </a:t>
            </a:r>
            <a:r>
              <a:rPr lang="en-US" sz="1800" i="1" u="sng" kern="0" dirty="0">
                <a:latin typeface="Tenorite" panose="00000500000000000000" pitchFamily="2" charset="0"/>
              </a:rPr>
              <a:t>label:DRESSING</a:t>
            </a:r>
            <a:r>
              <a:rPr lang="en-US" sz="1800" kern="0" dirty="0">
                <a:latin typeface="Tenorite" panose="00000500000000000000" pitchFamily="2" charset="0"/>
              </a:rPr>
              <a:t> were also indicated for </a:t>
            </a:r>
            <a:r>
              <a:rPr lang="en-US" sz="1800" u="sng" kern="0" dirty="0">
                <a:latin typeface="Tenorite" panose="00000500000000000000" pitchFamily="2" charset="0"/>
              </a:rPr>
              <a:t>label:OR_indoors</a:t>
            </a:r>
          </a:p>
          <a:p>
            <a:pPr lvl="1"/>
            <a:r>
              <a:rPr lang="en-US" kern="0" dirty="0"/>
              <a:t>92.7% of relevant label of </a:t>
            </a:r>
            <a:r>
              <a:rPr lang="en-US" i="1" u="sng" kern="0" dirty="0"/>
              <a:t>label:LYING_DOWN</a:t>
            </a:r>
            <a:r>
              <a:rPr lang="en-US" kern="0" dirty="0"/>
              <a:t> were also indicated for </a:t>
            </a:r>
            <a:r>
              <a:rPr lang="en-US" u="sng" kern="0" dirty="0"/>
              <a:t>label:OR_indoors</a:t>
            </a:r>
          </a:p>
          <a:p>
            <a:pPr lvl="1"/>
            <a:r>
              <a:rPr lang="en-US" kern="0" dirty="0"/>
              <a:t>100% of relevant label of </a:t>
            </a:r>
            <a:r>
              <a:rPr lang="en-US" i="1" u="sng" kern="0" dirty="0"/>
              <a:t>label:IN_CLASS</a:t>
            </a:r>
            <a:r>
              <a:rPr lang="en-US" kern="0" dirty="0"/>
              <a:t> were also indicated for </a:t>
            </a:r>
            <a:r>
              <a:rPr lang="en-US" u="sng" kern="0" dirty="0"/>
              <a:t>label:OR_indoors</a:t>
            </a:r>
          </a:p>
          <a:p>
            <a:pPr lvl="1"/>
            <a:r>
              <a:rPr lang="en-US" kern="0" dirty="0"/>
              <a:t>88.9% of relevant label of </a:t>
            </a:r>
            <a:r>
              <a:rPr lang="en-US" i="1" u="sng" kern="0" dirty="0"/>
              <a:t>label:GROOMING</a:t>
            </a:r>
            <a:r>
              <a:rPr lang="en-US" kern="0" dirty="0"/>
              <a:t> were also indicated for </a:t>
            </a:r>
            <a:r>
              <a:rPr lang="en-US" u="sng" kern="0" dirty="0"/>
              <a:t>label:OR_indoors</a:t>
            </a:r>
          </a:p>
          <a:p>
            <a:pPr marL="571500" lvl="1" indent="0">
              <a:buNone/>
            </a:pPr>
            <a:endParaRPr lang="en-US" kern="0" dirty="0"/>
          </a:p>
          <a:p>
            <a:pPr marL="285750" lvl="1" indent="-285750"/>
            <a:r>
              <a:rPr lang="en-US" kern="0" dirty="0"/>
              <a:t>77% of relevant label of </a:t>
            </a:r>
            <a:r>
              <a:rPr lang="en-US" i="1" u="sng" kern="0" dirty="0"/>
              <a:t>label:LYING_DOWN</a:t>
            </a:r>
            <a:r>
              <a:rPr lang="en-US" kern="0" dirty="0"/>
              <a:t> were also indicated for </a:t>
            </a:r>
            <a:r>
              <a:rPr lang="en-US" u="sng" kern="0" dirty="0"/>
              <a:t>label:SLEEPING</a:t>
            </a:r>
          </a:p>
          <a:p>
            <a:pPr marL="285750" lvl="1" indent="-285750"/>
            <a:r>
              <a:rPr lang="en-US" kern="0" dirty="0"/>
              <a:t>74.74% of relevant label of </a:t>
            </a:r>
            <a:r>
              <a:rPr lang="en-US" i="1" u="sng" kern="0" dirty="0"/>
              <a:t>label:LYING_DOWN</a:t>
            </a:r>
            <a:r>
              <a:rPr lang="en-US" kern="0" dirty="0"/>
              <a:t> were also indicated for </a:t>
            </a:r>
            <a:r>
              <a:rPr lang="en-US" u="sng" kern="0" dirty="0"/>
              <a:t>label:LOC_home</a:t>
            </a:r>
          </a:p>
          <a:p>
            <a:pPr lvl="1"/>
            <a:endParaRPr lang="en-GH" kern="0" dirty="0"/>
          </a:p>
        </p:txBody>
      </p:sp>
    </p:spTree>
    <p:extLst>
      <p:ext uri="{BB962C8B-B14F-4D97-AF65-F5344CB8AC3E}">
        <p14:creationId xmlns:p14="http://schemas.microsoft.com/office/powerpoint/2010/main" val="9324941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02E2020D-6D56-D451-6BFD-8095400E0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FEDF93-2BFD-41CA-ABC7-B039102F3792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33" name="Google Shape;127;gf68e34b79c_0_9">
            <a:extLst>
              <a:ext uri="{FF2B5EF4-FFF2-40B4-BE49-F238E27FC236}">
                <a16:creationId xmlns:a16="http://schemas.microsoft.com/office/drawing/2014/main" id="{26120C61-2B8E-4BAC-AFA5-33D4D0D3AE5F}"/>
              </a:ext>
            </a:extLst>
          </p:cNvPr>
          <p:cNvSpPr txBox="1">
            <a:spLocks/>
          </p:cNvSpPr>
          <p:nvPr/>
        </p:nvSpPr>
        <p:spPr>
          <a:xfrm>
            <a:off x="838200" y="59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>
                <a:solidFill>
                  <a:schemeClr val="tx1"/>
                </a:solidFill>
                <a:latin typeface="Tenorite" panose="00000500000000000000" pitchFamily="2" charset="0"/>
              </a:rPr>
              <a:t>Label source with the highest count of examples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DB874AA-7680-7E6E-D401-9185ED8F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78016"/>
              </p:ext>
            </p:extLst>
          </p:nvPr>
        </p:nvGraphicFramePr>
        <p:xfrm>
          <a:off x="838200" y="1919424"/>
          <a:ext cx="4021668" cy="443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34">
                  <a:extLst>
                    <a:ext uri="{9D8B030D-6E8A-4147-A177-3AD203B41FA5}">
                      <a16:colId xmlns:a16="http://schemas.microsoft.com/office/drawing/2014/main" val="4057915189"/>
                    </a:ext>
                  </a:extLst>
                </a:gridCol>
                <a:gridCol w="2010834">
                  <a:extLst>
                    <a:ext uri="{9D8B030D-6E8A-4147-A177-3AD203B41FA5}">
                      <a16:colId xmlns:a16="http://schemas.microsoft.com/office/drawing/2014/main" val="1843885480"/>
                    </a:ext>
                  </a:extLst>
                </a:gridCol>
              </a:tblGrid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 Source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Percentage(%)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90619"/>
                  </a:ext>
                </a:extLst>
              </a:tr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69.71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384613"/>
                  </a:ext>
                </a:extLst>
              </a:tr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18.29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730740"/>
                  </a:ext>
                </a:extLst>
              </a:tr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6.17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068596"/>
                  </a:ext>
                </a:extLst>
              </a:tr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2.89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134739"/>
                  </a:ext>
                </a:extLst>
              </a:tr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218936"/>
                  </a:ext>
                </a:extLst>
              </a:tr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791958"/>
                  </a:ext>
                </a:extLst>
              </a:tr>
              <a:tr h="55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G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67899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F29FB73-04BE-D1B1-291C-619CEB3A9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410472"/>
              </p:ext>
            </p:extLst>
          </p:nvPr>
        </p:nvGraphicFramePr>
        <p:xfrm>
          <a:off x="4947920" y="1818640"/>
          <a:ext cx="7010400" cy="4902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07642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02E2020D-6D56-D451-6BFD-8095400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400" b="1" smtClean="0"/>
              <a:t>5</a:t>
            </a:fld>
            <a:endParaRPr lang="en-US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A53EB-C9D7-A8C0-8577-E2C855FD115C}"/>
              </a:ext>
            </a:extLst>
          </p:cNvPr>
          <p:cNvSpPr/>
          <p:nvPr/>
        </p:nvSpPr>
        <p:spPr>
          <a:xfrm>
            <a:off x="-80464" y="-3175"/>
            <a:ext cx="3773347" cy="6858000"/>
          </a:xfrm>
          <a:prstGeom prst="rect">
            <a:avLst/>
          </a:prstGeom>
          <a:solidFill>
            <a:srgbClr val="DD58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CE35D-D464-52B4-0309-076894541D6E}"/>
              </a:ext>
            </a:extLst>
          </p:cNvPr>
          <p:cNvSpPr txBox="1"/>
          <p:nvPr/>
        </p:nvSpPr>
        <p:spPr>
          <a:xfrm>
            <a:off x="89638" y="2279612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Precision – 97%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90EAA16-5D52-35F6-9E49-5C652FD8CC6C}"/>
              </a:ext>
            </a:extLst>
          </p:cNvPr>
          <p:cNvSpPr txBox="1">
            <a:spLocks/>
          </p:cNvSpPr>
          <p:nvPr/>
        </p:nvSpPr>
        <p:spPr>
          <a:xfrm>
            <a:off x="0" y="3175"/>
            <a:ext cx="3553427" cy="42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norite" panose="00000500000000000000" pitchFamily="2" charset="0"/>
                <a:sym typeface="Arial"/>
              </a:rPr>
              <a:t>Predicting label:LYING_DOWN</a:t>
            </a:r>
            <a:endParaRPr kumimoji="0" lang="en-GH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enorite" panose="00000500000000000000" pitchFamily="2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65E39-971D-3ED5-282C-7614B8287355}"/>
              </a:ext>
            </a:extLst>
          </p:cNvPr>
          <p:cNvSpPr txBox="1"/>
          <p:nvPr/>
        </p:nvSpPr>
        <p:spPr>
          <a:xfrm>
            <a:off x="139456" y="1182461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Accuracy – 97%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8F3DD-C3C3-5340-565D-D250AC2C68BC}"/>
              </a:ext>
            </a:extLst>
          </p:cNvPr>
          <p:cNvSpPr txBox="1"/>
          <p:nvPr/>
        </p:nvSpPr>
        <p:spPr>
          <a:xfrm>
            <a:off x="109958" y="4473914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F1 Score – 97%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DC274284-77F2-DFC0-BC4F-34EEEB07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56100"/>
            <a:ext cx="3281363" cy="466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0BF59-9BB6-6EB1-7057-B4F2601B99FD}"/>
              </a:ext>
            </a:extLst>
          </p:cNvPr>
          <p:cNvSpPr txBox="1"/>
          <p:nvPr/>
        </p:nvSpPr>
        <p:spPr>
          <a:xfrm>
            <a:off x="109959" y="3376763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Recall – 97%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972D9-D325-1DE4-059E-004098F7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62" y="726691"/>
            <a:ext cx="5486875" cy="5425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E8336-897D-FA8D-F259-4795DBE4B420}"/>
              </a:ext>
            </a:extLst>
          </p:cNvPr>
          <p:cNvSpPr txBox="1"/>
          <p:nvPr/>
        </p:nvSpPr>
        <p:spPr>
          <a:xfrm>
            <a:off x="6808787" y="800099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31990719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02E2020D-6D56-D451-6BFD-8095400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z="1400" b="1" smtClean="0"/>
              <a:t>6</a:t>
            </a:fld>
            <a:endParaRPr lang="en-US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A53EB-C9D7-A8C0-8577-E2C855FD115C}"/>
              </a:ext>
            </a:extLst>
          </p:cNvPr>
          <p:cNvSpPr/>
          <p:nvPr/>
        </p:nvSpPr>
        <p:spPr>
          <a:xfrm>
            <a:off x="0" y="-3175"/>
            <a:ext cx="3773347" cy="6858000"/>
          </a:xfrm>
          <a:prstGeom prst="rect">
            <a:avLst/>
          </a:prstGeom>
          <a:solidFill>
            <a:srgbClr val="DD58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CE35D-D464-52B4-0309-076894541D6E}"/>
              </a:ext>
            </a:extLst>
          </p:cNvPr>
          <p:cNvSpPr txBox="1"/>
          <p:nvPr/>
        </p:nvSpPr>
        <p:spPr>
          <a:xfrm>
            <a:off x="89638" y="2279612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Precision – 95%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90EAA16-5D52-35F6-9E49-5C652FD8CC6C}"/>
              </a:ext>
            </a:extLst>
          </p:cNvPr>
          <p:cNvSpPr txBox="1">
            <a:spLocks/>
          </p:cNvSpPr>
          <p:nvPr/>
        </p:nvSpPr>
        <p:spPr>
          <a:xfrm>
            <a:off x="0" y="3175"/>
            <a:ext cx="3553427" cy="42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6F7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7073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norite" panose="00000500000000000000" pitchFamily="2" charset="0"/>
                <a:sym typeface="Arial"/>
              </a:rPr>
              <a:t>Predicting label:</a:t>
            </a:r>
            <a:r>
              <a:rPr lang="en-US" kern="0" dirty="0" err="1">
                <a:solidFill>
                  <a:schemeClr val="bg1"/>
                </a:solidFill>
                <a:latin typeface="Tenorite" panose="00000500000000000000" pitchFamily="2" charset="0"/>
              </a:rPr>
              <a:t>LOC_home</a:t>
            </a:r>
            <a:endParaRPr kumimoji="0" lang="en-GH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enorite" panose="00000500000000000000" pitchFamily="2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65E39-971D-3ED5-282C-7614B8287355}"/>
              </a:ext>
            </a:extLst>
          </p:cNvPr>
          <p:cNvSpPr txBox="1"/>
          <p:nvPr/>
        </p:nvSpPr>
        <p:spPr>
          <a:xfrm>
            <a:off x="109959" y="1182461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Accuracy – 95%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8F3DD-C3C3-5340-565D-D250AC2C68BC}"/>
              </a:ext>
            </a:extLst>
          </p:cNvPr>
          <p:cNvSpPr txBox="1"/>
          <p:nvPr/>
        </p:nvSpPr>
        <p:spPr>
          <a:xfrm>
            <a:off x="109958" y="4473914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F1 Score – 95%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DC274284-77F2-DFC0-BC4F-34EEEB07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56100"/>
            <a:ext cx="3281363" cy="466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0BF59-9BB6-6EB1-7057-B4F2601B99FD}"/>
              </a:ext>
            </a:extLst>
          </p:cNvPr>
          <p:cNvSpPr txBox="1"/>
          <p:nvPr/>
        </p:nvSpPr>
        <p:spPr>
          <a:xfrm>
            <a:off x="109959" y="3376763"/>
            <a:ext cx="355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enorite" panose="00000500000000000000" pitchFamily="2" charset="0"/>
              </a:rPr>
              <a:t>Recall – 95% </a:t>
            </a:r>
            <a:endParaRPr lang="en-GH" sz="16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EE95-5FE3-4BFF-DCCB-0B601947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10" y="1055706"/>
            <a:ext cx="5524979" cy="5319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3E617-EB02-0AE8-9E0D-E630A3C4E664}"/>
              </a:ext>
            </a:extLst>
          </p:cNvPr>
          <p:cNvSpPr txBox="1"/>
          <p:nvPr/>
        </p:nvSpPr>
        <p:spPr>
          <a:xfrm>
            <a:off x="6808787" y="1054099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208579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4CDD-381C-0136-76DD-0E16E39C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92188"/>
            <a:ext cx="9610725" cy="56197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enorite" panose="00000500000000000000" pitchFamily="2" charset="0"/>
              </a:rPr>
              <a:t>Prediction results on multiple labels</a:t>
            </a:r>
          </a:p>
          <a:p>
            <a:endParaRPr lang="en-G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35AD1-D48C-A178-8BE6-3605E343C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24A59-196D-ABAB-F8FA-CEDFA1766CDB}"/>
              </a:ext>
            </a:extLst>
          </p:cNvPr>
          <p:cNvSpPr txBox="1"/>
          <p:nvPr/>
        </p:nvSpPr>
        <p:spPr>
          <a:xfrm>
            <a:off x="838199" y="2183399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norite" panose="00000500000000000000" pitchFamily="2" charset="0"/>
              </a:rPr>
              <a:t>Labels: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label:LOC_home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label:LYING_DOWN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label:SITTING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label:OR_indoors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label:PHONE_ON_TABLE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Label:SLEEPING</a:t>
            </a:r>
            <a:endParaRPr lang="en-GH" sz="2800" dirty="0">
              <a:latin typeface="Tenorite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A3E6A-2C6D-95D4-6E7A-6ED3D373EB00}"/>
              </a:ext>
            </a:extLst>
          </p:cNvPr>
          <p:cNvSpPr txBox="1"/>
          <p:nvPr/>
        </p:nvSpPr>
        <p:spPr>
          <a:xfrm>
            <a:off x="7010400" y="2183398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norite" panose="00000500000000000000" pitchFamily="2" charset="0"/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Accuracy – 84.88%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Precision – 97.37%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Recall – 96.91%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anose="00000500000000000000" pitchFamily="2" charset="0"/>
              </a:rPr>
              <a:t>F1 score – 97.14%</a:t>
            </a:r>
          </a:p>
        </p:txBody>
      </p:sp>
    </p:spTree>
    <p:extLst>
      <p:ext uri="{BB962C8B-B14F-4D97-AF65-F5344CB8AC3E}">
        <p14:creationId xmlns:p14="http://schemas.microsoft.com/office/powerpoint/2010/main" val="321944825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5541</TotalTime>
  <Words>392</Words>
  <Application>Microsoft Office PowerPoint</Application>
  <PresentationFormat>Widescreen</PresentationFormat>
  <Paragraphs>73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Tenorite</vt:lpstr>
      <vt:lpstr>Office Theme</vt:lpstr>
      <vt:lpstr>7_Office Theme</vt:lpstr>
      <vt:lpstr>Office</vt:lpstr>
      <vt:lpstr>PowerPoint Presentation</vt:lpstr>
      <vt:lpstr>MOBILE SENSORY DATA</vt:lpstr>
      <vt:lpstr>    Commonly related labels</vt:lpstr>
      <vt:lpstr>Project analysis slide 4</vt:lpstr>
      <vt:lpstr>Project analysis slide 4</vt:lpstr>
      <vt:lpstr>Project analysis slide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BRAND PERCEPTION SURVEY ANALYSIS</dc:title>
  <dc:creator>Solomon Sarfo</dc:creator>
  <cp:lastModifiedBy>Solomon Sarfo</cp:lastModifiedBy>
  <cp:revision>79</cp:revision>
  <dcterms:created xsi:type="dcterms:W3CDTF">2022-07-06T10:52:31Z</dcterms:created>
  <dcterms:modified xsi:type="dcterms:W3CDTF">2022-12-06T13:15:57Z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