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osefin Sans Regular" panose="020B0604020202020204" charset="0"/>
      <p:regular r:id="rId20"/>
    </p:embeddedFont>
    <p:embeddedFont>
      <p:font typeface="Josefin Sans Regular Bold" panose="020B0604020202020204" charset="0"/>
      <p:regular r:id="rId21"/>
    </p:embeddedFont>
    <p:embeddedFont>
      <p:font typeface="Kollektif" panose="020B0604020202020204" charset="0"/>
      <p:regular r:id="rId22"/>
    </p:embeddedFont>
    <p:embeddedFont>
      <p:font typeface="Kollektif Bold" panose="020B0604020202020204" charset="0"/>
      <p:regular r:id="rId23"/>
    </p:embeddedFont>
    <p:embeddedFont>
      <p:font typeface="Public Sans Bold" panose="020B0604020202020204" charset="0"/>
      <p:regular r:id="rId24"/>
    </p:embeddedFont>
    <p:embeddedFont>
      <p:font typeface="Roboto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670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12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6.png"/><Relationship Id="rId5" Type="http://schemas.openxmlformats.org/officeDocument/2006/relationships/image" Target="../media/image16.sv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12.sv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951" r="6140" b="2720"/>
          <a:stretch>
            <a:fillRect/>
          </a:stretch>
        </p:blipFill>
        <p:spPr>
          <a:xfrm>
            <a:off x="-1219200" y="-3253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583920"/>
            <a:ext cx="1176929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spc="32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0447" y="5718305"/>
            <a:ext cx="13695775" cy="2272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7"/>
              </a:lnSpc>
            </a:pPr>
            <a:r>
              <a:rPr lang="en-US" sz="15842" spc="1695">
                <a:solidFill>
                  <a:srgbClr val="FFFFFF"/>
                </a:solidFill>
                <a:latin typeface="Public Sans Bold"/>
              </a:rPr>
              <a:t>NHÂN TẠO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928092" y="8228978"/>
            <a:ext cx="12832964" cy="3033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1802323"/>
            <a:ext cx="539507" cy="53950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82205" y="1716598"/>
            <a:ext cx="7067741" cy="6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267" spc="170">
                <a:solidFill>
                  <a:srgbClr val="FFFFFF"/>
                </a:solidFill>
                <a:latin typeface="Kollektif"/>
              </a:rPr>
              <a:t>NHÓM 19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354452" y="2532284"/>
            <a:ext cx="8664504" cy="2047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8316" y="593365"/>
            <a:ext cx="296607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4. IDS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27651" y="2325951"/>
            <a:ext cx="11620306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Sử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dụng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DLS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từng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tăng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dần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bắt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đầu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1,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thực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hiện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DLS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để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đường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trong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đồ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thị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.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đích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không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thấy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thuật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toán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tăng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lên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2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thực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hiện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DLS.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Quá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trình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này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lặp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thấy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đích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hoặc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đạt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tối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đa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thiết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lập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9066318" y="2330610"/>
            <a:ext cx="21241370" cy="50206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9612" y="2287851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Ý TƯỞNG</a:t>
            </a:r>
          </a:p>
        </p:txBody>
      </p:sp>
      <p:sp>
        <p:nvSpPr>
          <p:cNvPr id="14" name="TextBox 14"/>
          <p:cNvSpPr txBox="1"/>
          <p:nvPr/>
        </p:nvSpPr>
        <p:spPr>
          <a:xfrm rot="5400000">
            <a:off x="11279242" y="4678820"/>
            <a:ext cx="999215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55">
                <a:solidFill>
                  <a:srgbClr val="FFFFFF"/>
                </a:solidFill>
                <a:latin typeface="Kollektif Bold"/>
              </a:rPr>
              <a:t>Iterative Deepening Search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915831" y="6354670"/>
            <a:ext cx="21241370" cy="502069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05879" y="6311912"/>
            <a:ext cx="262380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ƯU ĐIỂM: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32792" y="6402295"/>
            <a:ext cx="10848891" cy="7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0"/>
              </a:lnSpc>
            </a:pP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Khắc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phục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nhược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điểm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cả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thuật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toán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DFS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DLS (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Phù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hợp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bài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toán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kiếm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trên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cây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có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vô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hạn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)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544088" y="8543515"/>
            <a:ext cx="21241370" cy="502069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98243" y="8500757"/>
            <a:ext cx="387011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TÍNH HOÀN CHỈNH: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12462" y="8611559"/>
            <a:ext cx="1801906" cy="4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9"/>
              </a:lnSpc>
            </a:pPr>
            <a:r>
              <a:rPr lang="en-US" sz="3164" spc="-18">
                <a:solidFill>
                  <a:srgbClr val="18072B"/>
                </a:solidFill>
                <a:latin typeface="Josefin Sans Regular Bold"/>
              </a:rPr>
              <a:t>CÓ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r="2369"/>
          <a:stretch>
            <a:fillRect/>
          </a:stretch>
        </p:blipFill>
        <p:spPr>
          <a:xfrm>
            <a:off x="-99119" y="4242336"/>
            <a:ext cx="14190038" cy="51727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8523145" y="2646753"/>
            <a:ext cx="24386515" cy="5764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88316" y="593365"/>
            <a:ext cx="296607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4. IDS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3" name="TextBox 13"/>
          <p:cNvSpPr txBox="1"/>
          <p:nvPr/>
        </p:nvSpPr>
        <p:spPr>
          <a:xfrm rot="5400000">
            <a:off x="11279242" y="4678820"/>
            <a:ext cx="999215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55">
                <a:solidFill>
                  <a:srgbClr val="FFFFFF"/>
                </a:solidFill>
                <a:latin typeface="Kollektif Bold"/>
              </a:rPr>
              <a:t>Iterative Deepening Search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7097" y="2580744"/>
            <a:ext cx="4820108" cy="60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6"/>
              </a:lnSpc>
            </a:pPr>
            <a:r>
              <a:rPr lang="en-US" sz="3147">
                <a:solidFill>
                  <a:srgbClr val="18072B"/>
                </a:solidFill>
                <a:latin typeface="Kollektif Bold"/>
              </a:rPr>
              <a:t>CÁC BƯỚC TRIỂN KHAI: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807698" y="1867976"/>
            <a:ext cx="21241370" cy="50206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0" y="2839234"/>
            <a:ext cx="13924941" cy="665540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88316" y="593365"/>
            <a:ext cx="296607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4. IDS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3" name="TextBox 13"/>
          <p:cNvSpPr txBox="1"/>
          <p:nvPr/>
        </p:nvSpPr>
        <p:spPr>
          <a:xfrm rot="5400000">
            <a:off x="11279242" y="4678820"/>
            <a:ext cx="999215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55">
                <a:solidFill>
                  <a:srgbClr val="FFFFFF"/>
                </a:solidFill>
                <a:latin typeface="Kollektif Bold"/>
              </a:rPr>
              <a:t>Iterative Deepening Search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1394" y="1849134"/>
            <a:ext cx="1446656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VÍ DỤ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086641" y="1755415"/>
            <a:ext cx="1200427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Phát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triển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nút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chưa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xét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có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chi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phí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thấp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nhất</a:t>
            </a:r>
            <a:endParaRPr lang="en-US" sz="3000" dirty="0">
              <a:solidFill>
                <a:srgbClr val="18072B"/>
              </a:solidFill>
              <a:latin typeface="Josefin Sans Regular Bold"/>
            </a:endParaRP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nút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xét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theo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thứ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tự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chi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phí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(chi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phí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từ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nút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gốc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nút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đang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xét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)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tăng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dần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979826" y="1812565"/>
            <a:ext cx="21241370" cy="50206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409216" y="3584215"/>
            <a:ext cx="21241370" cy="50206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261543" y="5046761"/>
            <a:ext cx="10091256" cy="528885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6555945" y="4557653"/>
            <a:ext cx="21241370" cy="502069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388316" y="593365"/>
            <a:ext cx="317939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5. UCS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6103" y="1769806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Ý TƯỞNG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964" y="3522406"/>
            <a:ext cx="8048543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 TÍNH HOÀN CHỈNH: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4916" y="3484306"/>
            <a:ext cx="1136884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8072B"/>
                </a:solidFill>
                <a:latin typeface="Kollektif"/>
              </a:rPr>
              <a:t>Có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6103" y="4503238"/>
            <a:ext cx="4198456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CÁC BƯỚC TRIỂN KHAI:</a:t>
            </a:r>
          </a:p>
        </p:txBody>
      </p:sp>
      <p:sp>
        <p:nvSpPr>
          <p:cNvPr id="20" name="TextBox 20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Uniform-Cost Search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t="4148" r="25639"/>
          <a:stretch>
            <a:fillRect/>
          </a:stretch>
        </p:blipFill>
        <p:spPr>
          <a:xfrm>
            <a:off x="7443234" y="990017"/>
            <a:ext cx="5996495" cy="632627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8979826" y="1812565"/>
            <a:ext cx="21241370" cy="50206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-322056" y="2290717"/>
            <a:ext cx="6773915" cy="48043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0" y="6372963"/>
            <a:ext cx="13924941" cy="508438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388316" y="593365"/>
            <a:ext cx="317939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5. UCS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7789" y="1769806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VÍ DỤ</a:t>
            </a:r>
          </a:p>
        </p:txBody>
      </p:sp>
      <p:sp>
        <p:nvSpPr>
          <p:cNvPr id="16" name="TextBox 16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Uniform-Cost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43028" y="5037471"/>
            <a:ext cx="2185476" cy="218547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79022" y="5186783"/>
            <a:ext cx="1901752" cy="1901752"/>
            <a:chOff x="0" y="0"/>
            <a:chExt cx="2535669" cy="2535669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2535669" cy="2535669"/>
              <a:chOff x="0" y="0"/>
              <a:chExt cx="2540000" cy="254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32235"/>
                    </a:lnTo>
                    <a:cubicBezTo>
                      <a:pt x="995966" y="330729"/>
                      <a:pt x="684141" y="509524"/>
                      <a:pt x="515325" y="800918"/>
                    </a:cubicBezTo>
                    <a:cubicBezTo>
                      <a:pt x="346509" y="1092311"/>
                      <a:pt x="346509" y="1451759"/>
                      <a:pt x="515325" y="1743152"/>
                    </a:cubicBezTo>
                    <a:cubicBezTo>
                      <a:pt x="684141" y="2034546"/>
                      <a:pt x="995966" y="2213341"/>
                      <a:pt x="1332725" y="2211835"/>
                    </a:cubicBezTo>
                    <a:cubicBezTo>
                      <a:pt x="1669484" y="2213341"/>
                      <a:pt x="1981309" y="2034546"/>
                      <a:pt x="2150125" y="1743152"/>
                    </a:cubicBezTo>
                    <a:cubicBezTo>
                      <a:pt x="2318941" y="1451759"/>
                      <a:pt x="2318941" y="1092311"/>
                      <a:pt x="2150125" y="800918"/>
                    </a:cubicBezTo>
                    <a:cubicBezTo>
                      <a:pt x="1981309" y="509524"/>
                      <a:pt x="1669484" y="330729"/>
                      <a:pt x="1332725" y="332235"/>
                    </a:cubicBezTo>
                    <a:close/>
                  </a:path>
                </a:pathLst>
              </a:custGeom>
              <a:solidFill>
                <a:srgbClr val="28094B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97704" y="0"/>
                <a:ext cx="2434036" cy="2675239"/>
              </a:xfrm>
              <a:custGeom>
                <a:avLst/>
                <a:gdLst/>
                <a:ahLst/>
                <a:cxnLst/>
                <a:rect l="l" t="t" r="r" b="b"/>
                <a:pathLst>
                  <a:path w="2434036" h="2675239">
                    <a:moveTo>
                      <a:pt x="1072296" y="0"/>
                    </a:moveTo>
                    <a:cubicBezTo>
                      <a:pt x="1681933" y="0"/>
                      <a:pt x="2205566" y="433187"/>
                      <a:pt x="2319801" y="1032026"/>
                    </a:cubicBezTo>
                    <a:cubicBezTo>
                      <a:pt x="2434035" y="1630865"/>
                      <a:pt x="2106641" y="2226394"/>
                      <a:pt x="1539814" y="2450816"/>
                    </a:cubicBezTo>
                    <a:cubicBezTo>
                      <a:pt x="972988" y="2675239"/>
                      <a:pt x="326660" y="2465234"/>
                      <a:pt x="0" y="1950500"/>
                    </a:cubicBezTo>
                    <a:lnTo>
                      <a:pt x="278797" y="1773570"/>
                    </a:lnTo>
                    <a:cubicBezTo>
                      <a:pt x="520525" y="2154473"/>
                      <a:pt x="998808" y="2309877"/>
                      <a:pt x="1418259" y="2143804"/>
                    </a:cubicBezTo>
                    <a:cubicBezTo>
                      <a:pt x="1837711" y="1977731"/>
                      <a:pt x="2079983" y="1537040"/>
                      <a:pt x="1995450" y="1093899"/>
                    </a:cubicBezTo>
                    <a:cubicBezTo>
                      <a:pt x="1910916" y="650758"/>
                      <a:pt x="1523428" y="330200"/>
                      <a:pt x="1072296" y="3302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07862" y="3262945"/>
            <a:ext cx="10877966" cy="257116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3336575" y="-505450"/>
            <a:ext cx="7885580" cy="11828370"/>
            <a:chOff x="0" y="0"/>
            <a:chExt cx="6350000" cy="952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6"/>
              <a:stretch>
                <a:fillRect l="-74568" r="-74568"/>
              </a:stretch>
            </a:blip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059746" y="760598"/>
            <a:ext cx="300896" cy="30089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4453745" y="1185318"/>
            <a:ext cx="6982143" cy="16503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4885" y="7613472"/>
            <a:ext cx="2590026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37">
                <a:solidFill>
                  <a:srgbClr val="FFFFFF"/>
                </a:solidFill>
                <a:latin typeface="Kollektif Bold"/>
              </a:rPr>
              <a:t>Breadth-First </a:t>
            </a:r>
          </a:p>
          <a:p>
            <a:pPr algn="ctr">
              <a:lnSpc>
                <a:spcPts val="3499"/>
              </a:lnSpc>
            </a:pPr>
            <a:r>
              <a:rPr lang="en-US" sz="2499" spc="137">
                <a:solidFill>
                  <a:srgbClr val="FFFFFF"/>
                </a:solidFill>
                <a:latin typeface="Kollektif Bold"/>
              </a:rPr>
              <a:t>Search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Kollektif Bold"/>
              </a:rPr>
              <a:t>NHÓM 19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051965" y="5044921"/>
            <a:ext cx="2185476" cy="2185476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3187959" y="5194233"/>
            <a:ext cx="1901752" cy="1901752"/>
            <a:chOff x="0" y="0"/>
            <a:chExt cx="2535669" cy="2535669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2535669" cy="2535669"/>
              <a:chOff x="0" y="0"/>
              <a:chExt cx="2540000" cy="254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32235"/>
                    </a:lnTo>
                    <a:cubicBezTo>
                      <a:pt x="995966" y="330729"/>
                      <a:pt x="684141" y="509524"/>
                      <a:pt x="515325" y="800918"/>
                    </a:cubicBezTo>
                    <a:cubicBezTo>
                      <a:pt x="346509" y="1092311"/>
                      <a:pt x="346509" y="1451759"/>
                      <a:pt x="515325" y="1743152"/>
                    </a:cubicBezTo>
                    <a:cubicBezTo>
                      <a:pt x="684141" y="2034546"/>
                      <a:pt x="995966" y="2213341"/>
                      <a:pt x="1332725" y="2211835"/>
                    </a:cubicBezTo>
                    <a:cubicBezTo>
                      <a:pt x="1669484" y="2213341"/>
                      <a:pt x="1981309" y="2034546"/>
                      <a:pt x="2150125" y="1743152"/>
                    </a:cubicBezTo>
                    <a:cubicBezTo>
                      <a:pt x="2318941" y="1451759"/>
                      <a:pt x="2318941" y="1092311"/>
                      <a:pt x="2150125" y="800918"/>
                    </a:cubicBezTo>
                    <a:cubicBezTo>
                      <a:pt x="1981309" y="509524"/>
                      <a:pt x="1669484" y="330729"/>
                      <a:pt x="1332725" y="332235"/>
                    </a:cubicBezTo>
                    <a:close/>
                  </a:path>
                </a:pathLst>
              </a:custGeom>
              <a:solidFill>
                <a:srgbClr val="28094B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197704" y="0"/>
                <a:ext cx="2434036" cy="2675239"/>
              </a:xfrm>
              <a:custGeom>
                <a:avLst/>
                <a:gdLst/>
                <a:ahLst/>
                <a:cxnLst/>
                <a:rect l="l" t="t" r="r" b="b"/>
                <a:pathLst>
                  <a:path w="2434036" h="2675239">
                    <a:moveTo>
                      <a:pt x="1072296" y="0"/>
                    </a:moveTo>
                    <a:cubicBezTo>
                      <a:pt x="1681933" y="0"/>
                      <a:pt x="2205566" y="433187"/>
                      <a:pt x="2319801" y="1032026"/>
                    </a:cubicBezTo>
                    <a:cubicBezTo>
                      <a:pt x="2434035" y="1630865"/>
                      <a:pt x="2106641" y="2226394"/>
                      <a:pt x="1539814" y="2450816"/>
                    </a:cubicBezTo>
                    <a:cubicBezTo>
                      <a:pt x="972988" y="2675239"/>
                      <a:pt x="326660" y="2465234"/>
                      <a:pt x="0" y="1950500"/>
                    </a:cubicBezTo>
                    <a:lnTo>
                      <a:pt x="278797" y="1773570"/>
                    </a:lnTo>
                    <a:cubicBezTo>
                      <a:pt x="520525" y="2154473"/>
                      <a:pt x="998808" y="2309877"/>
                      <a:pt x="1418259" y="2143804"/>
                    </a:cubicBezTo>
                    <a:cubicBezTo>
                      <a:pt x="1837711" y="1977731"/>
                      <a:pt x="2079983" y="1537040"/>
                      <a:pt x="1995450" y="1093899"/>
                    </a:cubicBezTo>
                    <a:cubicBezTo>
                      <a:pt x="1910916" y="650758"/>
                      <a:pt x="1523428" y="330200"/>
                      <a:pt x="1072296" y="3302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60902" y="5052371"/>
            <a:ext cx="2185476" cy="2185476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5796896" y="5201683"/>
            <a:ext cx="1901752" cy="1901752"/>
            <a:chOff x="0" y="0"/>
            <a:chExt cx="2535669" cy="2535669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0" y="0"/>
              <a:ext cx="2535669" cy="2535669"/>
              <a:chOff x="0" y="0"/>
              <a:chExt cx="2540000" cy="254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32235"/>
                    </a:lnTo>
                    <a:cubicBezTo>
                      <a:pt x="995966" y="330729"/>
                      <a:pt x="684141" y="509524"/>
                      <a:pt x="515325" y="800918"/>
                    </a:cubicBezTo>
                    <a:cubicBezTo>
                      <a:pt x="346509" y="1092311"/>
                      <a:pt x="346509" y="1451759"/>
                      <a:pt x="515325" y="1743152"/>
                    </a:cubicBezTo>
                    <a:cubicBezTo>
                      <a:pt x="684141" y="2034546"/>
                      <a:pt x="995966" y="2213341"/>
                      <a:pt x="1332725" y="2211835"/>
                    </a:cubicBezTo>
                    <a:cubicBezTo>
                      <a:pt x="1669484" y="2213341"/>
                      <a:pt x="1981309" y="2034546"/>
                      <a:pt x="2150125" y="1743152"/>
                    </a:cubicBezTo>
                    <a:cubicBezTo>
                      <a:pt x="2318941" y="1451759"/>
                      <a:pt x="2318941" y="1092311"/>
                      <a:pt x="2150125" y="800918"/>
                    </a:cubicBezTo>
                    <a:cubicBezTo>
                      <a:pt x="1981309" y="509524"/>
                      <a:pt x="1669484" y="330729"/>
                      <a:pt x="1332725" y="332235"/>
                    </a:cubicBezTo>
                    <a:close/>
                  </a:path>
                </a:pathLst>
              </a:custGeom>
              <a:solidFill>
                <a:srgbClr val="28094B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197704" y="0"/>
                <a:ext cx="2434036" cy="2675239"/>
              </a:xfrm>
              <a:custGeom>
                <a:avLst/>
                <a:gdLst/>
                <a:ahLst/>
                <a:cxnLst/>
                <a:rect l="l" t="t" r="r" b="b"/>
                <a:pathLst>
                  <a:path w="2434036" h="2675239">
                    <a:moveTo>
                      <a:pt x="1072296" y="0"/>
                    </a:moveTo>
                    <a:cubicBezTo>
                      <a:pt x="1681933" y="0"/>
                      <a:pt x="2205566" y="433187"/>
                      <a:pt x="2319801" y="1032026"/>
                    </a:cubicBezTo>
                    <a:cubicBezTo>
                      <a:pt x="2434035" y="1630865"/>
                      <a:pt x="2106641" y="2226394"/>
                      <a:pt x="1539814" y="2450816"/>
                    </a:cubicBezTo>
                    <a:cubicBezTo>
                      <a:pt x="972988" y="2675239"/>
                      <a:pt x="326660" y="2465234"/>
                      <a:pt x="0" y="1950500"/>
                    </a:cubicBezTo>
                    <a:lnTo>
                      <a:pt x="278797" y="1773570"/>
                    </a:lnTo>
                    <a:cubicBezTo>
                      <a:pt x="520525" y="2154473"/>
                      <a:pt x="998808" y="2309877"/>
                      <a:pt x="1418259" y="2143804"/>
                    </a:cubicBezTo>
                    <a:cubicBezTo>
                      <a:pt x="1837711" y="1977731"/>
                      <a:pt x="2079983" y="1537040"/>
                      <a:pt x="1995450" y="1093899"/>
                    </a:cubicBezTo>
                    <a:cubicBezTo>
                      <a:pt x="1910916" y="650758"/>
                      <a:pt x="1523428" y="330200"/>
                      <a:pt x="1072296" y="3302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69840" y="5059821"/>
            <a:ext cx="2185476" cy="218547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8405833" y="5209133"/>
            <a:ext cx="1901752" cy="1901752"/>
            <a:chOff x="0" y="0"/>
            <a:chExt cx="2535669" cy="2535669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0" y="0"/>
              <a:ext cx="2535669" cy="2535669"/>
              <a:chOff x="0" y="0"/>
              <a:chExt cx="2540000" cy="254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32235"/>
                    </a:lnTo>
                    <a:cubicBezTo>
                      <a:pt x="995966" y="330729"/>
                      <a:pt x="684141" y="509524"/>
                      <a:pt x="515325" y="800918"/>
                    </a:cubicBezTo>
                    <a:cubicBezTo>
                      <a:pt x="346509" y="1092311"/>
                      <a:pt x="346509" y="1451759"/>
                      <a:pt x="515325" y="1743152"/>
                    </a:cubicBezTo>
                    <a:cubicBezTo>
                      <a:pt x="684141" y="2034546"/>
                      <a:pt x="995966" y="2213341"/>
                      <a:pt x="1332725" y="2211835"/>
                    </a:cubicBezTo>
                    <a:cubicBezTo>
                      <a:pt x="1669484" y="2213341"/>
                      <a:pt x="1981309" y="2034546"/>
                      <a:pt x="2150125" y="1743152"/>
                    </a:cubicBezTo>
                    <a:cubicBezTo>
                      <a:pt x="2318941" y="1451759"/>
                      <a:pt x="2318941" y="1092311"/>
                      <a:pt x="2150125" y="800918"/>
                    </a:cubicBezTo>
                    <a:cubicBezTo>
                      <a:pt x="1981309" y="509524"/>
                      <a:pt x="1669484" y="330729"/>
                      <a:pt x="1332725" y="332235"/>
                    </a:cubicBezTo>
                    <a:close/>
                  </a:path>
                </a:pathLst>
              </a:custGeom>
              <a:solidFill>
                <a:srgbClr val="28094B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197704" y="0"/>
                <a:ext cx="2434036" cy="2675239"/>
              </a:xfrm>
              <a:custGeom>
                <a:avLst/>
                <a:gdLst/>
                <a:ahLst/>
                <a:cxnLst/>
                <a:rect l="l" t="t" r="r" b="b"/>
                <a:pathLst>
                  <a:path w="2434036" h="2675239">
                    <a:moveTo>
                      <a:pt x="1072296" y="0"/>
                    </a:moveTo>
                    <a:cubicBezTo>
                      <a:pt x="1681933" y="0"/>
                      <a:pt x="2205566" y="433187"/>
                      <a:pt x="2319801" y="1032026"/>
                    </a:cubicBezTo>
                    <a:cubicBezTo>
                      <a:pt x="2434035" y="1630865"/>
                      <a:pt x="2106641" y="2226394"/>
                      <a:pt x="1539814" y="2450816"/>
                    </a:cubicBezTo>
                    <a:cubicBezTo>
                      <a:pt x="972988" y="2675239"/>
                      <a:pt x="326660" y="2465234"/>
                      <a:pt x="0" y="1950500"/>
                    </a:cubicBezTo>
                    <a:lnTo>
                      <a:pt x="278797" y="1773570"/>
                    </a:lnTo>
                    <a:cubicBezTo>
                      <a:pt x="520525" y="2154473"/>
                      <a:pt x="998808" y="2309877"/>
                      <a:pt x="1418259" y="2143804"/>
                    </a:cubicBezTo>
                    <a:cubicBezTo>
                      <a:pt x="1837711" y="1977731"/>
                      <a:pt x="2079983" y="1537040"/>
                      <a:pt x="1995450" y="1093899"/>
                    </a:cubicBezTo>
                    <a:cubicBezTo>
                      <a:pt x="1910916" y="650758"/>
                      <a:pt x="1523428" y="330200"/>
                      <a:pt x="1072296" y="3302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78777" y="5067271"/>
            <a:ext cx="2185476" cy="2185476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11014770" y="5216583"/>
            <a:ext cx="1901752" cy="1901752"/>
            <a:chOff x="0" y="0"/>
            <a:chExt cx="2535669" cy="2535669"/>
          </a:xfrm>
        </p:grpSpPr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0" y="0"/>
              <a:ext cx="2535669" cy="2535669"/>
              <a:chOff x="0" y="0"/>
              <a:chExt cx="2540000" cy="254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32235"/>
                    </a:lnTo>
                    <a:cubicBezTo>
                      <a:pt x="995966" y="330729"/>
                      <a:pt x="684141" y="509524"/>
                      <a:pt x="515325" y="800918"/>
                    </a:cubicBezTo>
                    <a:cubicBezTo>
                      <a:pt x="346509" y="1092311"/>
                      <a:pt x="346509" y="1451759"/>
                      <a:pt x="515325" y="1743152"/>
                    </a:cubicBezTo>
                    <a:cubicBezTo>
                      <a:pt x="684141" y="2034546"/>
                      <a:pt x="995966" y="2213341"/>
                      <a:pt x="1332725" y="2211835"/>
                    </a:cubicBezTo>
                    <a:cubicBezTo>
                      <a:pt x="1669484" y="2213341"/>
                      <a:pt x="1981309" y="2034546"/>
                      <a:pt x="2150125" y="1743152"/>
                    </a:cubicBezTo>
                    <a:cubicBezTo>
                      <a:pt x="2318941" y="1451759"/>
                      <a:pt x="2318941" y="1092311"/>
                      <a:pt x="2150125" y="800918"/>
                    </a:cubicBezTo>
                    <a:cubicBezTo>
                      <a:pt x="1981309" y="509524"/>
                      <a:pt x="1669484" y="330729"/>
                      <a:pt x="1332725" y="332235"/>
                    </a:cubicBezTo>
                    <a:close/>
                  </a:path>
                </a:pathLst>
              </a:custGeom>
              <a:solidFill>
                <a:srgbClr val="28094B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197704" y="0"/>
                <a:ext cx="2434036" cy="2675239"/>
              </a:xfrm>
              <a:custGeom>
                <a:avLst/>
                <a:gdLst/>
                <a:ahLst/>
                <a:cxnLst/>
                <a:rect l="l" t="t" r="r" b="b"/>
                <a:pathLst>
                  <a:path w="2434036" h="2675239">
                    <a:moveTo>
                      <a:pt x="1072296" y="0"/>
                    </a:moveTo>
                    <a:cubicBezTo>
                      <a:pt x="1681933" y="0"/>
                      <a:pt x="2205566" y="433187"/>
                      <a:pt x="2319801" y="1032026"/>
                    </a:cubicBezTo>
                    <a:cubicBezTo>
                      <a:pt x="2434035" y="1630865"/>
                      <a:pt x="2106641" y="2226394"/>
                      <a:pt x="1539814" y="2450816"/>
                    </a:cubicBezTo>
                    <a:cubicBezTo>
                      <a:pt x="972988" y="2675239"/>
                      <a:pt x="326660" y="2465234"/>
                      <a:pt x="0" y="1950500"/>
                    </a:cubicBezTo>
                    <a:lnTo>
                      <a:pt x="278797" y="1773570"/>
                    </a:lnTo>
                    <a:cubicBezTo>
                      <a:pt x="520525" y="2154473"/>
                      <a:pt x="998808" y="2309877"/>
                      <a:pt x="1418259" y="2143804"/>
                    </a:cubicBezTo>
                    <a:cubicBezTo>
                      <a:pt x="1837711" y="1977731"/>
                      <a:pt x="2079983" y="1537040"/>
                      <a:pt x="1995450" y="1093899"/>
                    </a:cubicBezTo>
                    <a:cubicBezTo>
                      <a:pt x="1910916" y="650758"/>
                      <a:pt x="1523428" y="330200"/>
                      <a:pt x="1072296" y="3302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36" name="TextBox 36"/>
          <p:cNvSpPr txBox="1"/>
          <p:nvPr/>
        </p:nvSpPr>
        <p:spPr>
          <a:xfrm>
            <a:off x="699287" y="5699498"/>
            <a:ext cx="167295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 Bold"/>
              </a:rPr>
              <a:t>BFS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08224" y="5646022"/>
            <a:ext cx="167295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 Bold"/>
              </a:rPr>
              <a:t>DFS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42292" y="5699498"/>
            <a:ext cx="167295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 Bold"/>
              </a:rPr>
              <a:t>DLS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26098" y="5699498"/>
            <a:ext cx="167295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 Bold"/>
              </a:rPr>
              <a:t>IDS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112541" y="5699498"/>
            <a:ext cx="167295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 Bold"/>
              </a:rPr>
              <a:t>UCS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849690" y="7630447"/>
            <a:ext cx="2590026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37">
                <a:solidFill>
                  <a:srgbClr val="FFFFFF"/>
                </a:solidFill>
                <a:latin typeface="Kollektif Bold"/>
              </a:rPr>
              <a:t>Depth-First Search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483758" y="7647422"/>
            <a:ext cx="2590026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37">
                <a:solidFill>
                  <a:srgbClr val="FFFFFF"/>
                </a:solidFill>
                <a:latin typeface="Kollektif Bold"/>
              </a:rPr>
              <a:t>Depth-limited Search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117826" y="7664397"/>
            <a:ext cx="2590026" cy="134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37">
                <a:solidFill>
                  <a:srgbClr val="FFFFFF"/>
                </a:solidFill>
                <a:latin typeface="Kollektif Bold"/>
              </a:rPr>
              <a:t>Iterative Deepening Search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751893" y="7681372"/>
            <a:ext cx="2590026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37">
                <a:solidFill>
                  <a:srgbClr val="FFFFFF"/>
                </a:solidFill>
                <a:latin typeface="Kollektif Bold"/>
              </a:rPr>
              <a:t>Uniform-Cost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8316" y="593365"/>
            <a:ext cx="317939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1. BFS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70613" y="1755415"/>
            <a:ext cx="1055371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đồ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thị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theo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chiều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rộng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bắt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đầu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từ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gốc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3000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3000" dirty="0">
                <a:solidFill>
                  <a:srgbClr val="18072B"/>
                </a:solidFill>
                <a:latin typeface="Josefin Sans Regular Bold"/>
              </a:rPr>
              <a:t> 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979826" y="1812565"/>
            <a:ext cx="21241370" cy="50206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16103" y="1769806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Ý TƯỞNG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964" y="5126397"/>
            <a:ext cx="13966955" cy="5694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1.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Khởi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tạo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một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hàng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đợi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(queue)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để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lưu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cần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Khởi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tạo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một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mảng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để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5099"/>
              </a:lnSpc>
            </a:pP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2.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Đưa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xuất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phát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hàng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đợi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nó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5099"/>
              </a:lnSpc>
            </a:pP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3.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Lặp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hàng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đợi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trống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: </a:t>
            </a:r>
          </a:p>
          <a:p>
            <a:pPr>
              <a:lnSpc>
                <a:spcPts val="5099"/>
              </a:lnSpc>
            </a:pP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  a.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Lấy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đầu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tiên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ra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khỏi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hàng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đợi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 </a:t>
            </a:r>
          </a:p>
          <a:p>
            <a:pPr>
              <a:lnSpc>
                <a:spcPts val="5099"/>
              </a:lnSpc>
            </a:pP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  b.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tất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cả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kề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vừa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lấy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ra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khỏi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hàng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đợi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chưa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đưa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nó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hàng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đợi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nó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5099"/>
              </a:lnSpc>
            </a:pP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4.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Kết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41" dirty="0" err="1">
                <a:solidFill>
                  <a:srgbClr val="18072B"/>
                </a:solidFill>
                <a:latin typeface="Josefin Sans Regular Bold"/>
              </a:rPr>
              <a:t>thúc</a:t>
            </a:r>
            <a:r>
              <a:rPr lang="en-US" sz="2741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5099"/>
              </a:lnSpc>
            </a:pPr>
            <a:endParaRPr lang="en-US" sz="2741" dirty="0">
              <a:solidFill>
                <a:srgbClr val="18072B"/>
              </a:solidFill>
              <a:latin typeface="Josefin Sans Regula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575" y="2420486"/>
            <a:ext cx="1341177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tất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cả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kề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đang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trước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chuyển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sang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kế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tiếp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409216" y="3479637"/>
            <a:ext cx="21241370" cy="50206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3964" y="3417828"/>
            <a:ext cx="8048543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 TÍNH HOÀN CHỈNH: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4916" y="3379728"/>
            <a:ext cx="1136884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dirty="0" err="1">
                <a:solidFill>
                  <a:srgbClr val="18072B"/>
                </a:solidFill>
                <a:latin typeface="Kollektif Bold"/>
              </a:rPr>
              <a:t>Có</a:t>
            </a:r>
            <a:endParaRPr lang="en-US" sz="3500" dirty="0">
              <a:solidFill>
                <a:srgbClr val="18072B"/>
              </a:solidFill>
              <a:latin typeface="Kollektif Bold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6555945" y="4557653"/>
            <a:ext cx="21241370" cy="50206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16103" y="4503238"/>
            <a:ext cx="4198456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CÁC BƯỚC TRIỂN KHAI:</a:t>
            </a:r>
          </a:p>
        </p:txBody>
      </p:sp>
      <p:sp>
        <p:nvSpPr>
          <p:cNvPr id="21" name="TextBox 21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Breadth-First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8387065" cy="12281160"/>
            <a:chOff x="0" y="0"/>
            <a:chExt cx="4569910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9910" cy="3052352"/>
            </a:xfrm>
            <a:custGeom>
              <a:avLst/>
              <a:gdLst/>
              <a:ahLst/>
              <a:cxnLst/>
              <a:rect l="l" t="t" r="r" b="b"/>
              <a:pathLst>
                <a:path w="4569910" h="3052352">
                  <a:moveTo>
                    <a:pt x="0" y="0"/>
                  </a:moveTo>
                  <a:lnTo>
                    <a:pt x="4569910" y="0"/>
                  </a:lnTo>
                  <a:lnTo>
                    <a:pt x="4569910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8135569" y="7846189"/>
            <a:ext cx="14044299" cy="3319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 l="464" t="650"/>
          <a:stretch>
            <a:fillRect/>
          </a:stretch>
        </p:blipFill>
        <p:spPr>
          <a:xfrm>
            <a:off x="1450561" y="1123367"/>
            <a:ext cx="12258775" cy="885143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9641111" y="1831615"/>
            <a:ext cx="21241370" cy="50206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88316" y="602890"/>
            <a:ext cx="3115398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18072B"/>
                </a:solidFill>
                <a:latin typeface="Roboto Bold"/>
              </a:rPr>
              <a:t>1. BFS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6103" y="1769806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VÍ DỤ</a:t>
            </a:r>
          </a:p>
        </p:txBody>
      </p:sp>
      <p:sp>
        <p:nvSpPr>
          <p:cNvPr id="14" name="TextBox 14"/>
          <p:cNvSpPr txBox="1"/>
          <p:nvPr/>
        </p:nvSpPr>
        <p:spPr>
          <a:xfrm rot="5400000">
            <a:off x="12460800" y="4962708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Breadth-First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8316" y="593365"/>
            <a:ext cx="3328716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2. DFS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70613" y="1755415"/>
            <a:ext cx="1117233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8072B"/>
                </a:solidFill>
                <a:latin typeface="Josefin Sans Regular Bold"/>
              </a:rPr>
              <a:t>Duyệt đồ thị theo chiều sâu, bắt đầu từ đỉnh gốc và duyệt tới 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979826" y="1812565"/>
            <a:ext cx="21241370" cy="50206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16103" y="1769806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Ý TƯỞNG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964" y="5640506"/>
            <a:ext cx="13800977" cy="574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1.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Khởi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tạo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một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stack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để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lưu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cần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một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mảng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để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4099"/>
              </a:lnSpc>
            </a:pP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2.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Đưa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đầu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tiên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ngăn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xếp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(stack)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nó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thăm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qua (visited[start] = true).</a:t>
            </a:r>
          </a:p>
          <a:p>
            <a:pPr>
              <a:lnSpc>
                <a:spcPts val="4099"/>
              </a:lnSpc>
            </a:pP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3.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Lặp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stack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trống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: </a:t>
            </a:r>
          </a:p>
          <a:p>
            <a:pPr>
              <a:lnSpc>
                <a:spcPts val="4099"/>
              </a:lnSpc>
            </a:pP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a.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Lấy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đầu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tiên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ra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khỏi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stack,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đánh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dấu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</a:p>
          <a:p>
            <a:pPr>
              <a:lnSpc>
                <a:spcPts val="4099"/>
              </a:lnSpc>
            </a:pP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b.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qua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tất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cả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kề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vừa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lấy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ra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khỏi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stack.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chưa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được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đưa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nó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stack.</a:t>
            </a:r>
          </a:p>
          <a:p>
            <a:pPr>
              <a:lnSpc>
                <a:spcPts val="4099"/>
              </a:lnSpc>
            </a:pP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4.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Kết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499" dirty="0" err="1">
                <a:solidFill>
                  <a:srgbClr val="18072B"/>
                </a:solidFill>
                <a:latin typeface="Josefin Sans Regular Bold"/>
              </a:rPr>
              <a:t>thúc</a:t>
            </a:r>
            <a:r>
              <a:rPr lang="en-US" sz="2499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4099"/>
              </a:lnSpc>
            </a:pPr>
            <a:endParaRPr lang="en-US" sz="2499" dirty="0">
              <a:solidFill>
                <a:srgbClr val="18072B"/>
              </a:solidFill>
              <a:latin typeface="Josefin Sans Regular Bold"/>
            </a:endParaRPr>
          </a:p>
          <a:p>
            <a:pPr>
              <a:lnSpc>
                <a:spcPts val="4099"/>
              </a:lnSpc>
            </a:pPr>
            <a:endParaRPr lang="en-US" sz="2499" dirty="0">
              <a:solidFill>
                <a:srgbClr val="18072B"/>
              </a:solidFill>
              <a:latin typeface="Josefin Sans Regula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22539" y="2324158"/>
            <a:ext cx="1341177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tận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cùng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một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nhánh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trước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quay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trở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duyệt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nhánh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khác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6683936" y="5109863"/>
            <a:ext cx="21241370" cy="50206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88113" y="5055447"/>
            <a:ext cx="4198456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CÁC BƯỚC TRIỂN KHAI: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Depth-First Search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554898" y="3209983"/>
            <a:ext cx="21241370" cy="50206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70252" y="3167225"/>
            <a:ext cx="262380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NHƯỢC ĐIỂM: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85421" y="3319625"/>
            <a:ext cx="10848891" cy="7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0"/>
              </a:lnSpc>
            </a:pP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đồ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thị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vô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hạn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thì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thuật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toán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có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khả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năng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sẽ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không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bao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giờ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dừng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672079" y="4289270"/>
            <a:ext cx="21241370" cy="502069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70252" y="4246511"/>
            <a:ext cx="387011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TÍNH HOÀN CHỈNH: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784472" y="4389386"/>
            <a:ext cx="1801906" cy="44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9"/>
              </a:lnSpc>
            </a:pPr>
            <a:r>
              <a:rPr lang="en-US" sz="3164" spc="-18">
                <a:solidFill>
                  <a:srgbClr val="18072B"/>
                </a:solidFill>
                <a:latin typeface="Josefin Sans Regular Bold"/>
              </a:rPr>
              <a:t>KHÔNG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0" y="3043893"/>
            <a:ext cx="13701768" cy="643631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388316" y="593365"/>
            <a:ext cx="324338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2. DFS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2" name="TextBox 12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Depth-First Search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9641111" y="1831615"/>
            <a:ext cx="21241370" cy="502069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16103" y="1769806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VÍ DỤ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8316" y="593365"/>
            <a:ext cx="296607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3. DLS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84121" y="2273460"/>
            <a:ext cx="1162030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8072B"/>
                </a:solidFill>
                <a:latin typeface="Josefin Sans Regular Bold"/>
              </a:rPr>
              <a:t>Phương pháp tìm kiếm theo chiều sâu (DFS) + Sử dụng giới hạn 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9066318" y="2330610"/>
            <a:ext cx="21241370" cy="50206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9612" y="2287851"/>
            <a:ext cx="2154510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Ý TƯỞNG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84121" y="2986754"/>
            <a:ext cx="1341177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18">
                <a:solidFill>
                  <a:srgbClr val="18072B"/>
                </a:solidFill>
                <a:latin typeface="Josefin Sans Regular Bold"/>
              </a:rPr>
              <a:t>về độ sâu l trong quá trình tìm kiếm.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Depth-limited Search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787840" y="4626189"/>
            <a:ext cx="21241370" cy="50206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33870" y="4583430"/>
            <a:ext cx="262380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ƯU ĐIỂM: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77354" y="4735830"/>
            <a:ext cx="10848891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0"/>
              </a:lnSpc>
            </a:pPr>
            <a:r>
              <a:rPr lang="en-US" sz="3000" spc="-18">
                <a:solidFill>
                  <a:srgbClr val="18072B"/>
                </a:solidFill>
                <a:latin typeface="Josefin Sans Regular Bold"/>
              </a:rPr>
              <a:t>Khắc phục được nhược điểm của thuật toán dfs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437430" y="8038335"/>
            <a:ext cx="21241370" cy="50206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404902" y="7995576"/>
            <a:ext cx="387011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TÍNH HOÀN CHỈNH: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019121" y="8138451"/>
            <a:ext cx="1801906" cy="44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9"/>
              </a:lnSpc>
            </a:pPr>
            <a:r>
              <a:rPr lang="en-US" sz="3164" spc="-18">
                <a:solidFill>
                  <a:srgbClr val="18072B"/>
                </a:solidFill>
                <a:latin typeface="Josefin Sans Regular Bold"/>
              </a:rPr>
              <a:t>KHÔNG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8270498" y="6324600"/>
            <a:ext cx="21241370" cy="502069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334749" y="6281841"/>
            <a:ext cx="2623809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NHƯỢC ĐIỂM: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76050" y="6451384"/>
            <a:ext cx="10848891" cy="7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0"/>
              </a:lnSpc>
            </a:pP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nút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đích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nằm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ngoài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depthlimit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thì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thuật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toán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sẽ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thất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3000" spc="-18" dirty="0" err="1">
                <a:solidFill>
                  <a:srgbClr val="18072B"/>
                </a:solidFill>
                <a:latin typeface="Josefin Sans Regular Bold"/>
              </a:rPr>
              <a:t>bại</a:t>
            </a:r>
            <a:r>
              <a:rPr lang="en-US" sz="3000" spc="-18" dirty="0">
                <a:solidFill>
                  <a:srgbClr val="18072B"/>
                </a:solidFill>
                <a:latin typeface="Josefin Sans Regular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8316" y="593365"/>
            <a:ext cx="292341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3. DLS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1" name="TextBox 11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Depth-limited Search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9942" y="2910006"/>
            <a:ext cx="13438336" cy="7779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1.Khởi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tạo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stack (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ngăn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xếp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)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thêm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bắt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đầu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stack.</a:t>
            </a:r>
          </a:p>
          <a:p>
            <a:pPr>
              <a:lnSpc>
                <a:spcPts val="3779"/>
              </a:lnSpc>
            </a:pPr>
            <a:endParaRPr lang="en-US" sz="2700" dirty="0">
              <a:solidFill>
                <a:srgbClr val="18072B"/>
              </a:solidFill>
              <a:latin typeface="Josefin Sans Regular Bold"/>
            </a:endParaRP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2.Khởi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tạo</a:t>
            </a:r>
            <a:r>
              <a:rPr lang="vi-VN" sz="2700" dirty="0">
                <a:solidFill>
                  <a:srgbClr val="18072B"/>
                </a:solidFill>
                <a:latin typeface="Josefin Sans Regular Bold"/>
              </a:rPr>
              <a:t> mảng với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vi-VN" sz="2700" dirty="0">
                <a:solidFill>
                  <a:srgbClr val="18072B"/>
                </a:solidFill>
                <a:latin typeface="Josefin Sans Regular Bold"/>
              </a:rPr>
              <a:t> của các 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0.</a:t>
            </a:r>
          </a:p>
          <a:p>
            <a:pPr>
              <a:lnSpc>
                <a:spcPts val="3779"/>
              </a:lnSpc>
            </a:pPr>
            <a:endParaRPr lang="en-US" sz="2700" dirty="0">
              <a:solidFill>
                <a:srgbClr val="18072B"/>
              </a:solidFill>
              <a:latin typeface="Josefin Sans Regular Bold"/>
            </a:endParaRP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3.Lặp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bước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sau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stack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rỗng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: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"/>
              </a:rPr>
              <a:t>   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a.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Lấy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vi-VN" sz="2700" dirty="0">
                <a:solidFill>
                  <a:srgbClr val="18072B"/>
                </a:solidFill>
                <a:latin typeface="Josefin Sans Regular Bold"/>
              </a:rPr>
              <a:t>đầu trong stack ra khỏi stack(gọi là u)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"/>
              </a:rPr>
              <a:t>   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b.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u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đích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kiếm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thì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kết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thúc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thuật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toán</a:t>
            </a:r>
            <a:endParaRPr lang="en-US" sz="2700" dirty="0">
              <a:solidFill>
                <a:srgbClr val="18072B"/>
              </a:solidFill>
              <a:latin typeface="Josefin Sans Regular Bold"/>
            </a:endParaRP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"/>
              </a:rPr>
              <a:t>   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c.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u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đã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đạt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giới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hạn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phép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thì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bỏ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qua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u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tiếp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tục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lặp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lại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bước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trên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khác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trong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stack.</a:t>
            </a: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"/>
              </a:rPr>
              <a:t>   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d.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Nếu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u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chưa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đạt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giới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hạn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phép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thì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thêm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tất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cả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các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kề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u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stack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vừa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đưa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vào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là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của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u 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cộng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1.</a:t>
            </a:r>
          </a:p>
          <a:p>
            <a:pPr>
              <a:lnSpc>
                <a:spcPts val="3779"/>
              </a:lnSpc>
            </a:pPr>
            <a:endParaRPr lang="en-US" sz="2700" dirty="0">
              <a:solidFill>
                <a:srgbClr val="18072B"/>
              </a:solidFill>
              <a:latin typeface="Josefin Sans Regular Bold"/>
            </a:endParaRP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4.Nếu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đến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khi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không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thấy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đỉnh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đích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giới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hạn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độ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sâu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cho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phép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,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kết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thúc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thuật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toán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và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trả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về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kết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quả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tìm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kiếm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không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thành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 </a:t>
            </a:r>
            <a:r>
              <a:rPr lang="en-US" sz="2700" dirty="0" err="1">
                <a:solidFill>
                  <a:srgbClr val="18072B"/>
                </a:solidFill>
                <a:latin typeface="Josefin Sans Regular Bold"/>
              </a:rPr>
              <a:t>công</a:t>
            </a:r>
            <a:r>
              <a:rPr lang="en-US" sz="2700" dirty="0">
                <a:solidFill>
                  <a:srgbClr val="18072B"/>
                </a:solidFill>
                <a:latin typeface="Josefin Sans Regular Bold"/>
              </a:rPr>
              <a:t>.</a:t>
            </a:r>
          </a:p>
          <a:p>
            <a:pPr>
              <a:lnSpc>
                <a:spcPts val="3779"/>
              </a:lnSpc>
            </a:pPr>
            <a:endParaRPr lang="en-US" sz="2700" dirty="0">
              <a:solidFill>
                <a:srgbClr val="18072B"/>
              </a:solidFill>
              <a:latin typeface="Josefin Sans Regular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6517958" y="2284112"/>
            <a:ext cx="21241370" cy="502069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54091" y="2229697"/>
            <a:ext cx="4198456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CÁC BƯỚC TRIỂN KHAI: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346" y="-1945546"/>
            <a:ext cx="17320265" cy="12281160"/>
            <a:chOff x="0" y="0"/>
            <a:chExt cx="4304768" cy="30523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768" cy="3052352"/>
            </a:xfrm>
            <a:custGeom>
              <a:avLst/>
              <a:gdLst/>
              <a:ahLst/>
              <a:cxnLst/>
              <a:rect l="l" t="t" r="r" b="b"/>
              <a:pathLst>
                <a:path w="4304768" h="3052352">
                  <a:moveTo>
                    <a:pt x="0" y="0"/>
                  </a:moveTo>
                  <a:lnTo>
                    <a:pt x="4304768" y="0"/>
                  </a:lnTo>
                  <a:lnTo>
                    <a:pt x="4304768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92315" y="612415"/>
            <a:ext cx="559181" cy="2963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2539" y="371919"/>
            <a:ext cx="318856" cy="3188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3702034" y="827544"/>
            <a:ext cx="6873872" cy="1624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l="1271" r="3070"/>
          <a:stretch>
            <a:fillRect/>
          </a:stretch>
        </p:blipFill>
        <p:spPr>
          <a:xfrm>
            <a:off x="0" y="3246345"/>
            <a:ext cx="13924941" cy="55092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>
            <a:off x="7068769" y="7683716"/>
            <a:ext cx="14044299" cy="33195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8807698" y="1867976"/>
            <a:ext cx="21241370" cy="50206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88316" y="593365"/>
            <a:ext cx="357415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18072B"/>
                </a:solidFill>
                <a:latin typeface="Roboto Bold"/>
              </a:rPr>
              <a:t>3. DLS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972" y="399922"/>
            <a:ext cx="3213399" cy="28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1"/>
              </a:lnSpc>
            </a:pPr>
            <a:r>
              <a:rPr lang="en-US" sz="1801" spc="72">
                <a:solidFill>
                  <a:srgbClr val="18072B"/>
                </a:solidFill>
                <a:latin typeface="Kollektif Bold"/>
              </a:rPr>
              <a:t>NHÓM 19</a:t>
            </a:r>
          </a:p>
        </p:txBody>
      </p:sp>
      <p:sp>
        <p:nvSpPr>
          <p:cNvPr id="13" name="TextBox 13"/>
          <p:cNvSpPr txBox="1"/>
          <p:nvPr/>
        </p:nvSpPr>
        <p:spPr>
          <a:xfrm rot="5400000">
            <a:off x="11823202" y="4881472"/>
            <a:ext cx="8904233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835">
                <a:solidFill>
                  <a:srgbClr val="FFFFFF"/>
                </a:solidFill>
                <a:latin typeface="Kollektif Bold"/>
              </a:rPr>
              <a:t>Depth-limited Search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1394" y="1849134"/>
            <a:ext cx="1446656" cy="52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8"/>
              </a:lnSpc>
            </a:pPr>
            <a:r>
              <a:rPr lang="en-US" sz="2741">
                <a:solidFill>
                  <a:srgbClr val="18072B"/>
                </a:solidFill>
                <a:latin typeface="Kollektif Bold"/>
              </a:rPr>
              <a:t>VÍ DỤ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888</Words>
  <Application>Microsoft Office PowerPoint</Application>
  <PresentationFormat>Custom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Josefin Sans Regular Bold</vt:lpstr>
      <vt:lpstr>Josefin Sans Regular</vt:lpstr>
      <vt:lpstr>Arial</vt:lpstr>
      <vt:lpstr>Calibri</vt:lpstr>
      <vt:lpstr>Public Sans Bold</vt:lpstr>
      <vt:lpstr>Kollektif Bold</vt:lpstr>
      <vt:lpstr>Times New Roman</vt:lpstr>
      <vt:lpstr>Kollektif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Minimalist Modern AI Robot Presentation</dc:title>
  <cp:lastModifiedBy>giabao pham</cp:lastModifiedBy>
  <cp:revision>3</cp:revision>
  <dcterms:created xsi:type="dcterms:W3CDTF">2006-08-16T00:00:00Z</dcterms:created>
  <dcterms:modified xsi:type="dcterms:W3CDTF">2023-06-01T16:28:08Z</dcterms:modified>
  <dc:identifier>DAFih9ezOOA</dc:identifier>
</cp:coreProperties>
</file>